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461" r:id="rId3"/>
    <p:sldId id="387" r:id="rId4"/>
    <p:sldId id="449" r:id="rId5"/>
    <p:sldId id="451" r:id="rId6"/>
    <p:sldId id="452" r:id="rId7"/>
    <p:sldId id="462" r:id="rId8"/>
    <p:sldId id="450" r:id="rId9"/>
    <p:sldId id="453" r:id="rId10"/>
    <p:sldId id="454" r:id="rId11"/>
    <p:sldId id="272" r:id="rId12"/>
    <p:sldId id="456" r:id="rId13"/>
    <p:sldId id="458" r:id="rId14"/>
    <p:sldId id="459" r:id="rId15"/>
    <p:sldId id="460" r:id="rId16"/>
    <p:sldId id="463" r:id="rId17"/>
    <p:sldId id="361" r:id="rId18"/>
    <p:sldId id="464" r:id="rId19"/>
    <p:sldId id="362" r:id="rId20"/>
    <p:sldId id="457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E9D06-47E5-3B42-AA35-D1E838CF5FFD}" type="datetimeFigureOut">
              <a:rPr lang="en-US" smtClean="0"/>
              <a:t>6/5/25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2DFEE-C14F-F341-8C66-48FB4244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03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4BDED-09DD-4646-9616-379730E770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well done meta-analysis. Very weak evidence for use in TBI. Strong evidence for prehospital use with an Odds Ratio (OR) of death vs. placebo of 0.78, resulting in a number needed to treat (NNT) of 33.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4BDED-09DD-4646-9616-379730E770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0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x signifies priority of addressing exsanguinating hemorrhage before other interventions. Circulation first means control of hemorrhage and restoration of circulating blood volume takes priority. Their pre-hospital advanced resuscitative care (ARC) bundle includes 2 units PRBC, 2 grams </a:t>
            </a:r>
            <a:r>
              <a:rPr lang="en-US" dirty="0" err="1"/>
              <a:t>CaCl</a:t>
            </a:r>
            <a:r>
              <a:rPr lang="en-US" dirty="0"/>
              <a:t>, and 2 grams TXA.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DFEE-C14F-F341-8C66-48FB424422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66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multiple sub analyses, epinephrine was associated with inferior outcomes.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4BDED-09DD-4646-9616-379730E770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81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Looked at 114 articles and looked at SBP, HR, Shock index, lactate, base deficit and HR variability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4BDED-09DD-4646-9616-379730E770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3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December, 2024. NT = Needle thoracostomy. ST = simple (finger) thoracostomy. TT = tube thoracostomy.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4BDED-09DD-4646-9616-379730E770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8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63728-8EBA-5F99-3C20-550D08B9B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EC675-60BF-1A60-CDF5-6714113BE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1FF37-4202-B63E-7532-0AFB75F9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00C4-50F2-054E-A35A-8B4E380A3E1D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94BD4-C2F9-D096-D79C-51F529C7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79AF3-6171-F9A5-363D-58A69B3B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F503-6A67-0A46-A543-2DC0E8AD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84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A4DFE-A862-BF48-FE25-7B4EACCAF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85DB2-B2B2-A0A3-CF1F-C9AC7A7D9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38254-CBD1-24B3-714E-0A3205F25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00C4-50F2-054E-A35A-8B4E380A3E1D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A625E-3BAD-86E7-8F13-11BEE507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64461-7309-FD24-1BA9-FC20281F9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F503-6A67-0A46-A543-2DC0E8AD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9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A4F26-7A8F-6A79-DDE2-9DB211DC1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D4616-D1A7-386C-7ED8-CFD2F74FB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AED99-B274-D133-21C9-2941A0481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00C4-50F2-054E-A35A-8B4E380A3E1D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3E0D3-BC2F-AB9C-DB99-1D780E837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53B9D-2924-3944-68A5-ABE70467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F503-6A67-0A46-A543-2DC0E8AD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1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7D7F-635A-737A-01C9-4A51DCE1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63AC0-D96F-8316-DE17-C1CBFAA66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A3A8E-3BB6-27D2-BDB8-E825E7A6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00C4-50F2-054E-A35A-8B4E380A3E1D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9F985-F7EC-BE68-0E4C-AA1A8A99E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4E027-837E-D183-08E6-6D67E8C7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F503-6A67-0A46-A543-2DC0E8AD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32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D3111-5686-EA82-308B-82EAAAD3A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9EE40-16BD-C9D4-662B-C0009AB5A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1EFF5-DAA8-5B86-DE5C-9656B2FD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00C4-50F2-054E-A35A-8B4E380A3E1D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0BD30-BCDD-17A4-D60C-92C4F07B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6F8FB-14B3-EE71-6D90-C0B6CD4F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F503-6A67-0A46-A543-2DC0E8AD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3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AF8E2-25F3-357C-3D49-44D3E5B78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87506-F9DE-1520-5AE9-62D3FBBA2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673BA-ECEE-574F-0AA6-7B1331F30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DC2AA-C3DB-15D8-F473-A760BD2BB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00C4-50F2-054E-A35A-8B4E380A3E1D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6D1F6-8E66-DEA4-CAAF-DB0C4565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6AA48-AABD-DD0A-D6D9-6FFDF0295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F503-6A67-0A46-A543-2DC0E8AD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9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64ABD-4D2B-2D67-5416-6998CD06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7D4BD-1566-3A85-731F-AF0BB3AB2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2AB52-3F49-A485-5A4F-FD60515D5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1615B-093B-4676-2CF1-1FCEFCAA6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8A8192-7746-E2FB-E022-7EA671EC6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C5357-BA2B-F416-05EE-DC16178E7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00C4-50F2-054E-A35A-8B4E380A3E1D}" type="datetimeFigureOut">
              <a:rPr lang="en-US" smtClean="0"/>
              <a:t>6/5/25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90DE05-CD40-09B1-CFFF-D9C9C3CEE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21821-38AC-F322-0CA7-4D6F96555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F503-6A67-0A46-A543-2DC0E8AD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1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3B9E2-7E40-E36B-06A1-E781B9F2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212B3-2D3D-D71D-5CFB-33108B0C4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00C4-50F2-054E-A35A-8B4E380A3E1D}" type="datetimeFigureOut">
              <a:rPr lang="en-US" smtClean="0"/>
              <a:t>6/5/25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09FAF-C8B9-4ED8-7494-2E6B981F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23304-F9C7-32B8-A6CC-0D65326D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F503-6A67-0A46-A543-2DC0E8AD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33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AAC663-D77E-1E5F-9B10-BB0320D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00C4-50F2-054E-A35A-8B4E380A3E1D}" type="datetimeFigureOut">
              <a:rPr lang="en-US" smtClean="0"/>
              <a:t>6/5/25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B709A7-1054-C2AF-31B6-A5C7A2AD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A8B0F-931C-94B2-A065-767EA920D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F503-6A67-0A46-A543-2DC0E8AD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0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2E08A-F7FC-0B9E-D428-37FA4617E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76B0-CFB6-3C3A-B8D2-0EB271A54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6CA16-12C4-8F47-6E1E-67889C261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15FF2-F092-4723-2DCF-9C75A62DD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00C4-50F2-054E-A35A-8B4E380A3E1D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977F7-DC1A-BF6F-053F-2EE3D7D3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9D20F-79AE-AF30-6338-D8952DB2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F503-6A67-0A46-A543-2DC0E8AD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13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AE82F-4B33-A52F-F58D-71F64AA5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87C5D7-FE6F-C6F8-3132-6856AB7E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DCEDF-104B-542A-E40E-BB450323C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5AC00-688C-8FD1-B7AD-D4653ED42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00C4-50F2-054E-A35A-8B4E380A3E1D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D49FF-D5FD-2CE9-37CB-FBA2256B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99A7A-96EA-991B-7517-92EE75F25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F503-6A67-0A46-A543-2DC0E8AD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13F167-1F0E-4A5F-00DC-06A5135E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47235-E49A-A792-4C28-CFA735DD6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A414A-91EE-A979-8E9E-6E2EAE4A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CD00C4-50F2-054E-A35A-8B4E380A3E1D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8659C-3D2A-F92A-FF9D-13E391A88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6B898-EB16-1592-C618-01F1B1C6A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53F503-6A67-0A46-A543-2DC0E8AD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3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5400" dirty="0"/>
              <a:t>The Pentagon Papers: The Most Important EMS Trauma Literature of 2024-2025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Christopher B. Colwell, MD, FACEP</a:t>
            </a:r>
          </a:p>
          <a:p>
            <a:pPr algn="l"/>
            <a:r>
              <a:rPr lang="en-US" sz="2000"/>
              <a:t>Department of Emergency Medicine</a:t>
            </a:r>
          </a:p>
          <a:p>
            <a:pPr algn="l"/>
            <a:r>
              <a:rPr lang="en-US" sz="2000"/>
              <a:t>San Francisco General Hospital and Trauma Center</a:t>
            </a:r>
          </a:p>
          <a:p>
            <a:pPr algn="l"/>
            <a:r>
              <a:rPr lang="en-US" sz="2000"/>
              <a:t>UCSF School of Medicine</a:t>
            </a:r>
          </a:p>
        </p:txBody>
      </p:sp>
      <p:pic>
        <p:nvPicPr>
          <p:cNvPr id="5" name="Picture 4" descr="A top view of books with different cover colors">
            <a:extLst>
              <a:ext uri="{FF2B5EF4-FFF2-40B4-BE49-F238E27FC236}">
                <a16:creationId xmlns:a16="http://schemas.microsoft.com/office/drawing/2014/main" id="{31440841-258D-ADB2-438D-472392CA8C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90" r="20299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23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8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9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0" name="Isosceles Triangle 2059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1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2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3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4" name="Isosceles Triangle 2063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5" name="Isosceles Triangle 2064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61CFDB-17EB-4687-B165-61D94846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Prehospital Vital Signs Matter!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0785C-783A-4B5E-AB59-CE8645CB8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Prehospital and emergency department vital sign abnormalities among injured children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Ramgopal</a:t>
            </a:r>
            <a:r>
              <a:rPr lang="en-US" dirty="0"/>
              <a:t> et al</a:t>
            </a:r>
            <a:endParaRPr lang="en-US"/>
          </a:p>
          <a:p>
            <a:pPr lvl="2">
              <a:lnSpc>
                <a:spcPct val="90000"/>
              </a:lnSpc>
            </a:pPr>
            <a:r>
              <a:rPr lang="en-US"/>
              <a:t>Prehosp</a:t>
            </a:r>
            <a:r>
              <a:rPr lang="en-US" dirty="0"/>
              <a:t> </a:t>
            </a:r>
            <a:r>
              <a:rPr lang="en-US"/>
              <a:t>Emerg</a:t>
            </a:r>
            <a:r>
              <a:rPr lang="en-US" dirty="0"/>
              <a:t> Care, 2025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Multiagency/multicenter retrospective study</a:t>
            </a:r>
            <a:endParaRPr lang="en-US"/>
          </a:p>
          <a:p>
            <a:pPr lvl="2">
              <a:lnSpc>
                <a:spcPct val="90000"/>
              </a:lnSpc>
            </a:pPr>
            <a:r>
              <a:rPr lang="en-US" dirty="0"/>
              <a:t>Over 10 years</a:t>
            </a:r>
            <a:endParaRPr lang="en-US"/>
          </a:p>
          <a:p>
            <a:pPr lvl="2">
              <a:lnSpc>
                <a:spcPct val="90000"/>
              </a:lnSpc>
            </a:pPr>
            <a:r>
              <a:rPr lang="en-US" dirty="0"/>
              <a:t>21,298 patients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Combined use of prehospital and ED vital signs improved predictive value</a:t>
            </a:r>
            <a:endParaRPr lang="en-US"/>
          </a:p>
        </p:txBody>
      </p:sp>
      <p:pic>
        <p:nvPicPr>
          <p:cNvPr id="2050" name="Picture 2" descr="Pediatric Assessment Guide for EMR Students">
            <a:extLst>
              <a:ext uri="{FF2B5EF4-FFF2-40B4-BE49-F238E27FC236}">
                <a16:creationId xmlns:a16="http://schemas.microsoft.com/office/drawing/2014/main" id="{23351805-7A1C-448C-B6A0-A0C478A6B9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r="17244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Isosceles Triangle 206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8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Prehospital Vital Signs</a:t>
            </a:r>
          </a:p>
        </p:txBody>
      </p:sp>
      <p:sp>
        <p:nvSpPr>
          <p:cNvPr id="4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/>
              <a:t>Out-of-hospital circulatory measures to identify patients with serious injury: A systematic review.</a:t>
            </a:r>
            <a:endParaRPr lang="en-US" sz="1700"/>
          </a:p>
          <a:p>
            <a:pPr lvl="1"/>
            <a:r>
              <a:rPr lang="en-US" sz="1700" dirty="0"/>
              <a:t>Newgard et al</a:t>
            </a:r>
            <a:endParaRPr lang="en-US" sz="1700"/>
          </a:p>
          <a:p>
            <a:pPr lvl="2"/>
            <a:r>
              <a:rPr lang="en-US" sz="1700"/>
              <a:t>Acad</a:t>
            </a:r>
            <a:r>
              <a:rPr lang="en-US" sz="1700" dirty="0"/>
              <a:t> Emerg Med, 2020</a:t>
            </a:r>
            <a:endParaRPr lang="en-US" sz="1700"/>
          </a:p>
          <a:p>
            <a:r>
              <a:rPr lang="en-US" sz="1700" dirty="0"/>
              <a:t>Many seriously injured trauma patients have normal circulatory measures</a:t>
            </a:r>
            <a:endParaRPr lang="en-US" sz="1700"/>
          </a:p>
          <a:p>
            <a:pPr lvl="1"/>
            <a:r>
              <a:rPr lang="en-US" sz="1700" dirty="0"/>
              <a:t>Poor sensitivity</a:t>
            </a:r>
            <a:endParaRPr lang="en-US" sz="1700"/>
          </a:p>
          <a:p>
            <a:r>
              <a:rPr lang="en-US" sz="1700" dirty="0"/>
              <a:t>Abnormal circulatory measures are highly specific for identifying patients with serious injuries</a:t>
            </a:r>
            <a:endParaRPr lang="en-US" sz="1700"/>
          </a:p>
          <a:p>
            <a:endParaRPr lang="en-US" sz="170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7" r="20630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445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36" name="Rectangle 41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BE804-E231-4528-B214-E264EB24C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Traumatic Pneumothorax</a:t>
            </a:r>
          </a:p>
        </p:txBody>
      </p:sp>
      <p:sp>
        <p:nvSpPr>
          <p:cNvPr id="41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21C67-1027-44CC-BF97-3986E85C9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/>
              <a:t>Prehospital trauma compendium: Traumatic pneumothorax care: Position statement and resource document of NAEMSP</a:t>
            </a:r>
            <a:endParaRPr lang="en-US" sz="1400"/>
          </a:p>
          <a:p>
            <a:pPr lvl="1"/>
            <a:r>
              <a:rPr lang="en-US" sz="1400" dirty="0"/>
              <a:t>Lyng at al</a:t>
            </a:r>
            <a:endParaRPr lang="en-US" sz="1400"/>
          </a:p>
          <a:p>
            <a:pPr lvl="2"/>
            <a:r>
              <a:rPr lang="en-US" sz="1400"/>
              <a:t>Prehosp</a:t>
            </a:r>
            <a:r>
              <a:rPr lang="en-US" sz="1400" dirty="0"/>
              <a:t> Emerg Care 2024</a:t>
            </a:r>
            <a:endParaRPr lang="en-US" sz="1400"/>
          </a:p>
          <a:p>
            <a:pPr lvl="1"/>
            <a:r>
              <a:rPr lang="en-US" sz="1400" dirty="0"/>
              <a:t>42% of NT did not have a PTX</a:t>
            </a:r>
            <a:endParaRPr lang="en-US" sz="1400"/>
          </a:p>
          <a:p>
            <a:pPr lvl="1"/>
            <a:r>
              <a:rPr lang="en-US" sz="1400" dirty="0"/>
              <a:t>30-92% of NT do not enter the pleural space</a:t>
            </a:r>
            <a:endParaRPr lang="en-US" sz="1400"/>
          </a:p>
          <a:p>
            <a:pPr lvl="1"/>
            <a:r>
              <a:rPr lang="en-US" sz="1400" dirty="0"/>
              <a:t>NT &gt; ST or TT</a:t>
            </a:r>
            <a:endParaRPr lang="en-US" sz="1400"/>
          </a:p>
          <a:p>
            <a:pPr lvl="1"/>
            <a:r>
              <a:rPr lang="en-US" sz="1400" dirty="0"/>
              <a:t>There is no one superior location</a:t>
            </a:r>
            <a:endParaRPr lang="en-US" sz="1400"/>
          </a:p>
          <a:p>
            <a:pPr lvl="1"/>
            <a:r>
              <a:rPr lang="en-US" sz="1400" dirty="0"/>
              <a:t>NT not needed for</a:t>
            </a:r>
            <a:endParaRPr lang="en-US" sz="1400"/>
          </a:p>
          <a:p>
            <a:pPr lvl="2"/>
            <a:r>
              <a:rPr lang="en-US" sz="1400" dirty="0"/>
              <a:t>TOHCA </a:t>
            </a:r>
            <a:endParaRPr lang="en-US" sz="1400"/>
          </a:p>
          <a:p>
            <a:pPr lvl="2"/>
            <a:r>
              <a:rPr lang="en-US" sz="1400" dirty="0"/>
              <a:t>Flight</a:t>
            </a:r>
            <a:endParaRPr lang="en-US" sz="1400"/>
          </a:p>
        </p:txBody>
      </p:sp>
      <p:pic>
        <p:nvPicPr>
          <p:cNvPr id="4098" name="Picture 2" descr="Pneumothorax in the Emergency Department – Part 2 - EMOttawa Blog">
            <a:extLst>
              <a:ext uri="{FF2B5EF4-FFF2-40B4-BE49-F238E27FC236}">
                <a16:creationId xmlns:a16="http://schemas.microsoft.com/office/drawing/2014/main" id="{9D529879-6B49-4A0C-8E94-D10B5CEA062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r="21226" b="2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10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534BA1-A3AA-CC7F-BB6E-71E2387E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Cervical Collars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B89BE-A56E-A129-7000-80033DDF84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Prevalence and indications for applying prehospital spinal motion restriction in children at risk for cervical spine injury</a:t>
            </a:r>
          </a:p>
          <a:p>
            <a:pPr lvl="1"/>
            <a:r>
              <a:rPr lang="en-US" sz="2000"/>
              <a:t>Ward et al</a:t>
            </a:r>
          </a:p>
          <a:p>
            <a:pPr lvl="2"/>
            <a:r>
              <a:rPr lang="en-US"/>
              <a:t>Prehosp</a:t>
            </a:r>
            <a:r>
              <a:rPr lang="en-US" dirty="0"/>
              <a:t> Emerg Care, 2025</a:t>
            </a:r>
          </a:p>
          <a:p>
            <a:pPr lvl="1"/>
            <a:r>
              <a:rPr lang="en-US" sz="2000"/>
              <a:t>Planned secondary analysis of the PECARN database</a:t>
            </a:r>
          </a:p>
          <a:p>
            <a:pPr lvl="1"/>
            <a:r>
              <a:rPr lang="en-US" sz="2000"/>
              <a:t>7721 patients</a:t>
            </a:r>
          </a:p>
        </p:txBody>
      </p:sp>
      <p:pic>
        <p:nvPicPr>
          <p:cNvPr id="1026" name="Picture 2" descr="Pediatric cervical collar - Aspen® - Aspen Medical Products - rigid / C4 /  with tracheostomy opening">
            <a:extLst>
              <a:ext uri="{FF2B5EF4-FFF2-40B4-BE49-F238E27FC236}">
                <a16:creationId xmlns:a16="http://schemas.microsoft.com/office/drawing/2014/main" id="{AD5AFA96-0B2A-E69B-5350-0592F4DE5E6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94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E7C49-95B3-704A-B54E-784744641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Cervical Collars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5E03-63D8-8246-3744-44BFC71FF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Conclusions:</a:t>
            </a:r>
          </a:p>
          <a:p>
            <a:pPr lvl="1"/>
            <a:r>
              <a:rPr lang="en-US" sz="1700"/>
              <a:t>Many had SMR place, very few had injuries</a:t>
            </a:r>
          </a:p>
          <a:p>
            <a:pPr lvl="1"/>
            <a:r>
              <a:rPr lang="en-US" sz="1700"/>
              <a:t>Factors associated with SMR placement included patient demographics, mechanism of injury, history, and examination findings not in the PECARN CSI clinical prediction rule</a:t>
            </a:r>
          </a:p>
          <a:p>
            <a:pPr lvl="1"/>
            <a:r>
              <a:rPr lang="en-US" sz="1700"/>
              <a:t>Given the established harms with current SMR practices, more consistency is needed</a:t>
            </a:r>
          </a:p>
        </p:txBody>
      </p:sp>
      <p:pic>
        <p:nvPicPr>
          <p:cNvPr id="2050" name="Picture 2" descr="Aspen Pediatric Collar PD4">
            <a:extLst>
              <a:ext uri="{FF2B5EF4-FFF2-40B4-BE49-F238E27FC236}">
                <a16:creationId xmlns:a16="http://schemas.microsoft.com/office/drawing/2014/main" id="{18CC4CF8-9AB7-6EE6-777D-2DAC4C8EC2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525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36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6182FB-9CCC-AEEC-DCEE-9D8CCDD62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Cervical Collars</a:t>
            </a:r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CD74F-91DB-6B35-A46B-435B44CDE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Application of cervical spine motion restriction to injured children in the prehospital setting</a:t>
            </a:r>
          </a:p>
          <a:p>
            <a:pPr lvl="1"/>
            <a:r>
              <a:rPr lang="en-US" sz="2200"/>
              <a:t>Ramgopal et al</a:t>
            </a:r>
          </a:p>
          <a:p>
            <a:pPr lvl="2"/>
            <a:r>
              <a:rPr lang="en-US" sz="2200"/>
              <a:t>Am J Emerg Med, 2025</a:t>
            </a:r>
          </a:p>
          <a:p>
            <a:r>
              <a:rPr lang="en-US" sz="2200"/>
              <a:t>Prehospital use of spinal precautions by emergency medical services in children and adolescents</a:t>
            </a:r>
          </a:p>
          <a:p>
            <a:pPr lvl="1"/>
            <a:r>
              <a:rPr lang="en-US" sz="2200"/>
              <a:t>Phillips et al</a:t>
            </a:r>
          </a:p>
          <a:p>
            <a:pPr lvl="2"/>
            <a:r>
              <a:rPr lang="en-US" sz="2200"/>
              <a:t>Emerg Med Austral, 2025</a:t>
            </a:r>
          </a:p>
        </p:txBody>
      </p:sp>
      <p:pic>
        <p:nvPicPr>
          <p:cNvPr id="4098" name="Picture 2" descr="Adjustable Height Cervical Collar, Adult">
            <a:extLst>
              <a:ext uri="{FF2B5EF4-FFF2-40B4-BE49-F238E27FC236}">
                <a16:creationId xmlns:a16="http://schemas.microsoft.com/office/drawing/2014/main" id="{DB75DF3A-8819-0366-A531-86E95752922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-3" b="-3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42658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48F5467D-19E7-0141-A8B2-3693C641FA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r="751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32C04-4934-DBEC-9543-A0CB996A0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Spinal Motion Restriction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E729E-F057-91DA-088A-96D3AAB4F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Cervical spine motion restriction after blunt trauma</a:t>
            </a:r>
          </a:p>
          <a:p>
            <a:pPr lvl="1"/>
            <a:r>
              <a:rPr lang="en-US" sz="1700"/>
              <a:t>The Brass Tacks: Concise reviews of published evidence</a:t>
            </a:r>
          </a:p>
          <a:p>
            <a:pPr lvl="1"/>
            <a:r>
              <a:rPr lang="en-US" sz="1700"/>
              <a:t>Serigano, Riscinti</a:t>
            </a:r>
          </a:p>
          <a:p>
            <a:pPr lvl="2"/>
            <a:r>
              <a:rPr lang="en-US" sz="1700"/>
              <a:t>Acad Emerg Med, 2021</a:t>
            </a:r>
          </a:p>
          <a:p>
            <a:pPr lvl="1"/>
            <a:r>
              <a:rPr lang="en-US" sz="1700"/>
              <a:t>Cochrane systematic review searched for trials studying the effects of spinal immobilization</a:t>
            </a:r>
          </a:p>
          <a:p>
            <a:pPr lvl="2"/>
            <a:r>
              <a:rPr lang="en-US" sz="1700" b="1"/>
              <a:t>No studies of sufficient quality were found</a:t>
            </a:r>
          </a:p>
        </p:txBody>
      </p:sp>
    </p:spTree>
    <p:extLst>
      <p:ext uri="{BB962C8B-B14F-4D97-AF65-F5344CB8AC3E}">
        <p14:creationId xmlns:p14="http://schemas.microsoft.com/office/powerpoint/2010/main" val="275785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206820-5A97-453F-875D-FE6104A3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Cervical Collars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B3B31-9223-4AEF-913F-858CF5925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endParaRPr lang="en-US" sz="2200" b="1"/>
          </a:p>
          <a:p>
            <a:r>
              <a:rPr lang="en-US" sz="2200" b="1"/>
              <a:t>No studies of sufficient quality were found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8313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AEB8C-DE71-C93C-6D5A-7D35B694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647700"/>
            <a:ext cx="2835554" cy="55578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Cervical Collars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B6627-917D-C8CE-85BF-04EA5160C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8302" y="647700"/>
            <a:ext cx="3618162" cy="55578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Known harm</a:t>
            </a:r>
          </a:p>
          <a:p>
            <a:pPr lvl="1"/>
            <a:r>
              <a:rPr lang="en-US" sz="1800"/>
              <a:t>Increased radiation</a:t>
            </a:r>
          </a:p>
          <a:p>
            <a:pPr lvl="1"/>
            <a:r>
              <a:rPr lang="en-US" sz="1800"/>
              <a:t>Increased intracranial pressure</a:t>
            </a:r>
          </a:p>
          <a:p>
            <a:pPr lvl="2"/>
            <a:r>
              <a:rPr lang="en-US" sz="1800"/>
              <a:t>May be worse with elevated ICP</a:t>
            </a:r>
          </a:p>
          <a:p>
            <a:pPr lvl="1"/>
            <a:r>
              <a:rPr lang="en-US" sz="1800"/>
              <a:t>Complicates airway management</a:t>
            </a:r>
          </a:p>
          <a:p>
            <a:pPr lvl="1"/>
            <a:r>
              <a:rPr lang="en-US" sz="1800"/>
              <a:t>Increased risk of aspiration</a:t>
            </a:r>
          </a:p>
          <a:p>
            <a:pPr lvl="1"/>
            <a:r>
              <a:rPr lang="en-US" sz="1800"/>
              <a:t>Concealed wounds</a:t>
            </a:r>
          </a:p>
          <a:p>
            <a:pPr lvl="1"/>
            <a:r>
              <a:rPr lang="en-US" sz="1800"/>
              <a:t>Patient discomfort/agitation</a:t>
            </a:r>
          </a:p>
          <a:p>
            <a:r>
              <a:rPr lang="en-US" sz="1800"/>
              <a:t>No proven benefit</a:t>
            </a:r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B0613EC-B791-3095-4C85-B64995E5C3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13306"/>
          <a:stretch>
            <a:fillRect/>
          </a:stretch>
        </p:blipFill>
        <p:spPr>
          <a:xfrm>
            <a:off x="7431299" y="1"/>
            <a:ext cx="4760702" cy="6856413"/>
          </a:xfrm>
          <a:custGeom>
            <a:avLst/>
            <a:gdLst/>
            <a:ahLst/>
            <a:cxnLst/>
            <a:rect l="l" t="t" r="r" b="b"/>
            <a:pathLst>
              <a:path w="4760702" h="6856413">
                <a:moveTo>
                  <a:pt x="0" y="0"/>
                </a:moveTo>
                <a:lnTo>
                  <a:pt x="4760702" y="0"/>
                </a:lnTo>
                <a:lnTo>
                  <a:pt x="4760702" y="6856413"/>
                </a:lnTo>
                <a:lnTo>
                  <a:pt x="168269" y="6856413"/>
                </a:lnTo>
                <a:lnTo>
                  <a:pt x="228520" y="6494592"/>
                </a:lnTo>
                <a:cubicBezTo>
                  <a:pt x="521784" y="4449343"/>
                  <a:pt x="126947" y="2404092"/>
                  <a:pt x="14408" y="35884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5154294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7BD4A5-6921-3275-494C-9A9B5FC07C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8" b="36022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D263C4-5806-43E2-B6F1-B0D32072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Cervical Collars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BD23F9-8471-4A27-99E8-27F82A3B7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/>
              <a:t>Known harm</a:t>
            </a:r>
          </a:p>
          <a:p>
            <a:endParaRPr lang="en-US" sz="2000"/>
          </a:p>
          <a:p>
            <a:r>
              <a:rPr lang="en-US" sz="2000" b="1"/>
              <a:t>No proven benefit</a:t>
            </a:r>
          </a:p>
        </p:txBody>
      </p:sp>
    </p:spTree>
    <p:extLst>
      <p:ext uri="{BB962C8B-B14F-4D97-AF65-F5344CB8AC3E}">
        <p14:creationId xmlns:p14="http://schemas.microsoft.com/office/powerpoint/2010/main" val="36509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entagon - Location, Building Timeline, 9/11">
            <a:extLst>
              <a:ext uri="{FF2B5EF4-FFF2-40B4-BE49-F238E27FC236}">
                <a16:creationId xmlns:a16="http://schemas.microsoft.com/office/drawing/2014/main" id="{9AF25E84-313F-7D84-229B-BCA2B3BD29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r="18461"/>
          <a:stretch>
            <a:fillRect/>
          </a:stretch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1" name="Freeform: Shape 308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83" name="Freeform: Shape 308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F8D8A-B790-1C3E-5E97-572B681D0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5 Topics</a:t>
            </a: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D7860-2F28-8502-B43D-A2C7B87FE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/>
              <a:t>Trauma resuscitation</a:t>
            </a:r>
          </a:p>
          <a:p>
            <a:r>
              <a:rPr lang="en-US" sz="1700"/>
              <a:t>ACLS in trauma</a:t>
            </a:r>
          </a:p>
          <a:p>
            <a:r>
              <a:rPr lang="en-US" sz="1700"/>
              <a:t>Prehospital vital signs</a:t>
            </a:r>
          </a:p>
          <a:p>
            <a:r>
              <a:rPr lang="en-US" sz="1700"/>
              <a:t>Management of traumatic pneumothorax</a:t>
            </a:r>
          </a:p>
          <a:p>
            <a:r>
              <a:rPr lang="en-US" sz="1700"/>
              <a:t>Cervical collars</a:t>
            </a:r>
          </a:p>
        </p:txBody>
      </p:sp>
    </p:spTree>
    <p:extLst>
      <p:ext uri="{BB962C8B-B14F-4D97-AF65-F5344CB8AC3E}">
        <p14:creationId xmlns:p14="http://schemas.microsoft.com/office/powerpoint/2010/main" val="256347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9F256-BA7C-4818-87A6-F5E241447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Five Take Homes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480DC-6937-4341-8C38-224634CDBD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727" y="649480"/>
            <a:ext cx="302530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700" dirty="0"/>
              <a:t>Prevention of TIC starts in the prehospital setting</a:t>
            </a:r>
          </a:p>
          <a:p>
            <a:pPr lvl="1"/>
            <a:r>
              <a:rPr lang="en-US" sz="1300" dirty="0"/>
              <a:t>TXA early</a:t>
            </a:r>
          </a:p>
          <a:p>
            <a:pPr lvl="2"/>
            <a:r>
              <a:rPr lang="en-US" sz="1300" dirty="0"/>
              <a:t>Best by EMS</a:t>
            </a:r>
          </a:p>
          <a:p>
            <a:pPr lvl="2"/>
            <a:r>
              <a:rPr lang="en-US" sz="1300" dirty="0"/>
              <a:t>Consider 2 grams</a:t>
            </a:r>
            <a:endParaRPr lang="en-US" sz="1700" dirty="0"/>
          </a:p>
          <a:p>
            <a:pPr lvl="1"/>
            <a:r>
              <a:rPr lang="en-US" sz="1300" dirty="0"/>
              <a:t>Circulation first in trauma resuscitation</a:t>
            </a:r>
            <a:endParaRPr lang="en-US" sz="1700" dirty="0"/>
          </a:p>
          <a:p>
            <a:pPr marL="342900" indent="-342900">
              <a:buFont typeface="+mj-lt"/>
              <a:buAutoNum type="arabicPeriod"/>
            </a:pPr>
            <a:r>
              <a:rPr lang="en-US" sz="1700" dirty="0"/>
              <a:t>ACLS is unproven in trauma patients</a:t>
            </a:r>
          </a:p>
          <a:p>
            <a:pPr lvl="1"/>
            <a:r>
              <a:rPr lang="en-US" sz="1700" dirty="0"/>
              <a:t>May cause harm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/>
              <a:t>We need to do chest decompression better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/>
              <a:t>Prehospital vital signs matter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/>
              <a:t>Ditch the C-collar whenever you can</a:t>
            </a:r>
          </a:p>
          <a:p>
            <a:endParaRPr lang="en-US" sz="1700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885BE44-2601-4E12-A682-17ED987BCB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02" y="1372608"/>
            <a:ext cx="3615776" cy="412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27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4800" dirty="0"/>
              <a:t>Christopher.Colwell@ucsf.edu</a:t>
            </a:r>
          </a:p>
        </p:txBody>
      </p:sp>
    </p:spTree>
    <p:extLst>
      <p:ext uri="{BB962C8B-B14F-4D97-AF65-F5344CB8AC3E}">
        <p14:creationId xmlns:p14="http://schemas.microsoft.com/office/powerpoint/2010/main" val="4857222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9F8FDE-7778-39CA-4188-8BEA57C66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Prehospital TXA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9460F-D791-EE03-6858-60FC9D16ED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Prehospital tranexamic acid is associated with a survival benefit without an increase in complications: Results of two harmonized randomized clinical trials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Mazzei et al</a:t>
            </a:r>
          </a:p>
          <a:p>
            <a:pPr lvl="2"/>
            <a:r>
              <a:rPr lang="en-US">
                <a:solidFill>
                  <a:schemeClr val="bg1"/>
                </a:solidFill>
              </a:rPr>
              <a:t>J Trauma Acute Care Surg, 2024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Secondary analysis of harmonized data from 2 clinical trials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1744 patients</a:t>
            </a:r>
          </a:p>
          <a:p>
            <a:pPr lvl="1"/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5CE28F-8C6D-197F-7147-BEB3FFC3EC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611"/>
          <a:stretch>
            <a:fillRect/>
          </a:stretch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-up of a blood cell&#10;&#10;Description automatically generated">
            <a:extLst>
              <a:ext uri="{FF2B5EF4-FFF2-40B4-BE49-F238E27FC236}">
                <a16:creationId xmlns:a16="http://schemas.microsoft.com/office/drawing/2014/main" id="{B282924A-15E7-307B-DCCE-97AB2B8F9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" b="-1"/>
          <a:stretch>
            <a:fillRect/>
          </a:stretch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Prehospital TXA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Significant 28-day survival benefit</a:t>
            </a:r>
          </a:p>
          <a:p>
            <a:r>
              <a:rPr lang="en-US" sz="2200"/>
              <a:t>No increase in adverse events</a:t>
            </a:r>
          </a:p>
          <a:p>
            <a:r>
              <a:rPr lang="en-US" sz="2200"/>
              <a:t>Dose-response relationship demonstrated that increasing the dose of prehospital TXA resulted in an incremental reduction in 28-day mortality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C43FF4-19B1-4492-BA3D-F4B6492C05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86" r="2288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337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4" name="Rectangle 106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EF4DF-3C6B-A81C-EF85-D8341D6E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Prehospital TXA</a:t>
            </a:r>
          </a:p>
        </p:txBody>
      </p:sp>
      <p:sp>
        <p:nvSpPr>
          <p:cNvPr id="106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868F1-D096-6562-BF2C-297A964D74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/>
              <a:t>TXA for Traumatic Injury: A Systematic Review</a:t>
            </a:r>
          </a:p>
          <a:p>
            <a:pPr lvl="1"/>
            <a:r>
              <a:rPr lang="en-US" sz="1500"/>
              <a:t>Fouche et al</a:t>
            </a:r>
          </a:p>
          <a:p>
            <a:pPr lvl="2"/>
            <a:r>
              <a:rPr lang="en-US" sz="1500"/>
              <a:t>Ann Emerg Med, 2024</a:t>
            </a:r>
          </a:p>
          <a:p>
            <a:pPr lvl="1"/>
            <a:r>
              <a:rPr lang="en-US" sz="1500"/>
              <a:t>All randomized controlled trials to date</a:t>
            </a:r>
          </a:p>
          <a:p>
            <a:pPr lvl="1"/>
            <a:r>
              <a:rPr lang="en-US" sz="1500"/>
              <a:t>7 studies</a:t>
            </a:r>
          </a:p>
          <a:p>
            <a:pPr lvl="2"/>
            <a:r>
              <a:rPr lang="en-US" sz="1500"/>
              <a:t>3 prehospital</a:t>
            </a:r>
          </a:p>
          <a:p>
            <a:pPr lvl="1"/>
            <a:r>
              <a:rPr lang="en-US" sz="1500"/>
              <a:t>2 biggest findings</a:t>
            </a:r>
          </a:p>
          <a:p>
            <a:pPr lvl="2"/>
            <a:r>
              <a:rPr lang="en-US" sz="1500"/>
              <a:t>Weak evidence in head injury</a:t>
            </a:r>
          </a:p>
          <a:p>
            <a:pPr lvl="2"/>
            <a:r>
              <a:rPr lang="en-US" sz="1500"/>
              <a:t>Strong evidence for prehospital administration</a:t>
            </a:r>
          </a:p>
          <a:p>
            <a:pPr lvl="3"/>
            <a:r>
              <a:rPr lang="en-US" sz="1500"/>
              <a:t>OR of death 0.78</a:t>
            </a:r>
          </a:p>
          <a:p>
            <a:pPr lvl="3"/>
            <a:r>
              <a:rPr lang="en-US" sz="1500"/>
              <a:t>NNT - 33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33A8E3-6FC2-B895-68D9-765D6801FE5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r="23419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51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192AD-3382-E008-FBB9-E4A75160B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4234393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/>
              <a:t>Trauma Induced Coagulopathy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4D0C4-E944-17F3-3F1C-FCDB89BDC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6693" y="2533476"/>
            <a:ext cx="423439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/>
              <a:t>Trauma-induced coagulopathy: What you need to know</a:t>
            </a:r>
          </a:p>
          <a:p>
            <a:pPr lvl="1"/>
            <a:r>
              <a:rPr lang="en-US" sz="1600"/>
              <a:t>Buzzard, Schreiber</a:t>
            </a:r>
          </a:p>
          <a:p>
            <a:pPr lvl="2"/>
            <a:r>
              <a:rPr lang="en-US" sz="1600"/>
              <a:t>J Trauma Acute Care Surg, 2024</a:t>
            </a:r>
          </a:p>
          <a:p>
            <a:r>
              <a:rPr lang="en-US" sz="1600"/>
              <a:t>Preventing TIC begins in the prehospital phase</a:t>
            </a:r>
          </a:p>
          <a:p>
            <a:pPr lvl="1"/>
            <a:r>
              <a:rPr lang="en-US" sz="1600"/>
              <a:t>Early hemorrhage control</a:t>
            </a:r>
          </a:p>
          <a:p>
            <a:pPr lvl="1"/>
            <a:r>
              <a:rPr lang="en-US" sz="1600"/>
              <a:t>Prevention of hypothermia</a:t>
            </a:r>
          </a:p>
          <a:p>
            <a:pPr lvl="1"/>
            <a:r>
              <a:rPr lang="en-US" sz="1600"/>
              <a:t>Thoughtful fluid resuscitation</a:t>
            </a:r>
          </a:p>
          <a:p>
            <a:pPr lvl="1"/>
            <a:r>
              <a:rPr lang="en-US" sz="1600"/>
              <a:t>Blood product resuscitation</a:t>
            </a:r>
          </a:p>
          <a:p>
            <a:pPr lvl="1"/>
            <a:r>
              <a:rPr lang="en-US" sz="1600"/>
              <a:t>TXA</a:t>
            </a:r>
          </a:p>
        </p:txBody>
      </p:sp>
      <p:pic>
        <p:nvPicPr>
          <p:cNvPr id="2050" name="Picture 2" descr="Prehospital Trauma Care">
            <a:extLst>
              <a:ext uri="{FF2B5EF4-FFF2-40B4-BE49-F238E27FC236}">
                <a16:creationId xmlns:a16="http://schemas.microsoft.com/office/drawing/2014/main" id="{E3792E39-CABD-F8D4-76FA-70EA1D914D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r="18008" b="1"/>
          <a:stretch>
            <a:fillRect/>
          </a:stretch>
        </p:blipFill>
        <p:spPr bwMode="auto">
          <a:xfrm>
            <a:off x="5854890" y="877414"/>
            <a:ext cx="5453545" cy="498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93" name="Group 2092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94" name="Rectangle 2093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5" name="Rectangle 2094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4534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E32D3-BCDC-87A5-5CDB-93DE3787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xABC</a:t>
            </a:r>
            <a:r>
              <a:rPr lang="en-US" dirty="0"/>
              <a:t> Trauma Resuscitation</a:t>
            </a:r>
          </a:p>
        </p:txBody>
      </p:sp>
      <p:pic>
        <p:nvPicPr>
          <p:cNvPr id="5" name="Content Placeholder 5" descr="A group of surgeons in a surgery room&#10;&#10;Description automatically generated">
            <a:extLst>
              <a:ext uri="{FF2B5EF4-FFF2-40B4-BE49-F238E27FC236}">
                <a16:creationId xmlns:a16="http://schemas.microsoft.com/office/drawing/2014/main" id="{182A8C3E-6263-81E8-6695-73FF6AFF61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r="1020" b="-1"/>
          <a:stretch>
            <a:fillRect/>
          </a:stretch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FCB19-F3CC-E000-CEB0-4B7AAD65B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97004" y="670559"/>
            <a:ext cx="4555782" cy="54450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Impact of prehospital exsanguinating airway-breathing-circulation resuscitation sequence on patients with severe hemorrhage</a:t>
            </a:r>
          </a:p>
          <a:p>
            <a:pPr lvl="1"/>
            <a:r>
              <a:rPr lang="en-US" sz="2000"/>
              <a:t>Ritondale et al</a:t>
            </a:r>
          </a:p>
          <a:p>
            <a:pPr lvl="2"/>
            <a:r>
              <a:rPr lang="en-US" dirty="0"/>
              <a:t>J Amer Coll Surg, 2024</a:t>
            </a:r>
          </a:p>
          <a:p>
            <a:pPr lvl="1"/>
            <a:r>
              <a:rPr lang="en-US" sz="2000"/>
              <a:t>Single year prospective analysis</a:t>
            </a:r>
          </a:p>
          <a:p>
            <a:pPr lvl="2"/>
            <a:r>
              <a:rPr lang="en-US" dirty="0"/>
              <a:t>93 patients</a:t>
            </a:r>
          </a:p>
          <a:p>
            <a:pPr lvl="1"/>
            <a:r>
              <a:rPr lang="en-US" sz="2000"/>
              <a:t>Overall mortality was lower in the xABC group</a:t>
            </a:r>
          </a:p>
          <a:p>
            <a:pPr lvl="2"/>
            <a:r>
              <a:rPr lang="en-US" dirty="0"/>
              <a:t>13% versus 47%</a:t>
            </a:r>
          </a:p>
          <a:p>
            <a:pPr lvl="2"/>
            <a:r>
              <a:rPr lang="en-US" dirty="0"/>
              <a:t>Prehospital circulation-first prioritization decreased in-hospital mortality</a:t>
            </a:r>
          </a:p>
          <a:p>
            <a:pPr lvl="1"/>
            <a:r>
              <a:rPr lang="en-US" sz="2000"/>
              <a:t>Resuscitate, and you may not have to intubate</a:t>
            </a:r>
          </a:p>
          <a:p>
            <a:pPr lvl="2"/>
            <a:endParaRPr lang="en-US" dirty="0"/>
          </a:p>
          <a:p>
            <a:pPr lvl="1"/>
            <a:endParaRPr lang="en-US" sz="2000"/>
          </a:p>
          <a:p>
            <a:pPr lvl="2"/>
            <a:endParaRPr lang="en-US" dirty="0"/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931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2" name="Rectangle 209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CPR in Trauma Patients? </a:t>
            </a:r>
          </a:p>
        </p:txBody>
      </p:sp>
      <p:sp>
        <p:nvSpPr>
          <p:cNvPr id="209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/>
              <a:t>Effect of cardiopulmonary resuscitation on perfusion in a porcine model of severe hemorrhagic shock</a:t>
            </a:r>
          </a:p>
          <a:p>
            <a:pPr lvl="1"/>
            <a:r>
              <a:rPr lang="en-US" sz="1500"/>
              <a:t>Greiffenstein et al</a:t>
            </a:r>
          </a:p>
          <a:p>
            <a:pPr lvl="2"/>
            <a:r>
              <a:rPr lang="en-US" sz="1500"/>
              <a:t>J Trauma Acute Care Surg, 2025</a:t>
            </a:r>
          </a:p>
          <a:p>
            <a:pPr lvl="1"/>
            <a:r>
              <a:rPr lang="en-US" sz="1500"/>
              <a:t>CPR did not improve end-organ oxygenation/perfusion but did diminish skin perfusion</a:t>
            </a:r>
          </a:p>
          <a:p>
            <a:pPr lvl="2"/>
            <a:r>
              <a:rPr lang="en-US" sz="1500"/>
              <a:t>Corroborates existing literature on the potential detrimental effects of CPR in patients suffering from hemorrhagic shock</a:t>
            </a:r>
          </a:p>
        </p:txBody>
      </p:sp>
      <p:pic>
        <p:nvPicPr>
          <p:cNvPr id="2050" name="Picture 2" descr="An Evidence-Based Review of Prehospital Traumatic Cardiac Arrest - JEMS:  EMS, Emergency Medical Services - Training, Paramedic, EMT News">
            <a:extLst>
              <a:ext uri="{FF2B5EF4-FFF2-40B4-BE49-F238E27FC236}">
                <a16:creationId xmlns:a16="http://schemas.microsoft.com/office/drawing/2014/main" id="{0E3AEC1F-3427-A6B5-E5B2-E429AB8E106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r="24325" b="-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69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00E98-FCE7-402B-A87F-BDB101386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Epinephrine in Trauma Patients? </a:t>
            </a:r>
          </a:p>
        </p:txBody>
      </p:sp>
      <p:sp>
        <p:nvSpPr>
          <p:cNvPr id="105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31D2D-B9B8-4BEA-8DDC-76755E2BA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Epinephrine in prehospital traumatic cardiac arrest – Life saving or false hope? </a:t>
            </a:r>
          </a:p>
          <a:p>
            <a:pPr lvl="1"/>
            <a:r>
              <a:rPr lang="en-US" sz="1700"/>
              <a:t>Witt et al</a:t>
            </a:r>
          </a:p>
          <a:p>
            <a:pPr lvl="2"/>
            <a:r>
              <a:rPr lang="en-US" sz="1700"/>
              <a:t>Prehosp Emerg Care, 2025</a:t>
            </a:r>
          </a:p>
          <a:p>
            <a:pPr lvl="1"/>
            <a:r>
              <a:rPr lang="en-US" sz="1700"/>
              <a:t>Multicenter, retrospective, cohort study</a:t>
            </a:r>
          </a:p>
          <a:p>
            <a:pPr lvl="1"/>
            <a:r>
              <a:rPr lang="en-US" sz="1700"/>
              <a:t>1631 patients</a:t>
            </a:r>
          </a:p>
          <a:p>
            <a:pPr lvl="1"/>
            <a:r>
              <a:rPr lang="en-US" sz="1700"/>
              <a:t>Epinephrine was not associated with improved survival and was associated with inferior outcomes</a:t>
            </a:r>
          </a:p>
        </p:txBody>
      </p:sp>
      <p:pic>
        <p:nvPicPr>
          <p:cNvPr id="1026" name="Picture 2" descr="An Evidence-Based Review of Prehospital Traumatic Cardiac Arrest">
            <a:extLst>
              <a:ext uri="{FF2B5EF4-FFF2-40B4-BE49-F238E27FC236}">
                <a16:creationId xmlns:a16="http://schemas.microsoft.com/office/drawing/2014/main" id="{B5684E41-FC82-4A17-9C22-5B0E680C210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r="15928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073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9504</TotalTime>
  <Words>972</Words>
  <Application>Microsoft Macintosh PowerPoint</Application>
  <PresentationFormat>Widescreen</PresentationFormat>
  <Paragraphs>163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Office Theme</vt:lpstr>
      <vt:lpstr>The Pentagon Papers: The Most Important EMS Trauma Literature of 2024-2025</vt:lpstr>
      <vt:lpstr>5 Topics</vt:lpstr>
      <vt:lpstr>Prehospital TXA</vt:lpstr>
      <vt:lpstr>Prehospital TXA</vt:lpstr>
      <vt:lpstr>Prehospital TXA</vt:lpstr>
      <vt:lpstr>Trauma Induced Coagulopathy</vt:lpstr>
      <vt:lpstr>xABC Trauma Resuscitation</vt:lpstr>
      <vt:lpstr>CPR in Trauma Patients? </vt:lpstr>
      <vt:lpstr>Epinephrine in Trauma Patients? </vt:lpstr>
      <vt:lpstr>Prehospital Vital Signs Matter!</vt:lpstr>
      <vt:lpstr>Prehospital Vital Signs</vt:lpstr>
      <vt:lpstr>Traumatic Pneumothorax</vt:lpstr>
      <vt:lpstr>Cervical Collars</vt:lpstr>
      <vt:lpstr>Cervical Collars</vt:lpstr>
      <vt:lpstr>Cervical Collars</vt:lpstr>
      <vt:lpstr>Spinal Motion Restriction</vt:lpstr>
      <vt:lpstr>Cervical Collars</vt:lpstr>
      <vt:lpstr>Cervical Collars</vt:lpstr>
      <vt:lpstr>Cervical Collars</vt:lpstr>
      <vt:lpstr>Five Take Homes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CHRISTOPHER B Colwell</dc:creator>
  <cp:lastModifiedBy>CHRISTOPHER B Colwell</cp:lastModifiedBy>
  <cp:revision>13</cp:revision>
  <dcterms:created xsi:type="dcterms:W3CDTF">2025-06-05T20:55:19Z</dcterms:created>
  <dcterms:modified xsi:type="dcterms:W3CDTF">2025-06-12T11:20:18Z</dcterms:modified>
</cp:coreProperties>
</file>