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73" r:id="rId6"/>
  </p:sldMasterIdLst>
  <p:notesMasterIdLst>
    <p:notesMasterId r:id="rId39"/>
  </p:notesMasterIdLst>
  <p:handoutMasterIdLst>
    <p:handoutMasterId r:id="rId40"/>
  </p:handoutMasterIdLst>
  <p:sldIdLst>
    <p:sldId id="281" r:id="rId7"/>
    <p:sldId id="293" r:id="rId8"/>
    <p:sldId id="257" r:id="rId9"/>
    <p:sldId id="294" r:id="rId10"/>
    <p:sldId id="258" r:id="rId11"/>
    <p:sldId id="265" r:id="rId12"/>
    <p:sldId id="267" r:id="rId13"/>
    <p:sldId id="266" r:id="rId14"/>
    <p:sldId id="272" r:id="rId15"/>
    <p:sldId id="263" r:id="rId16"/>
    <p:sldId id="282" r:id="rId17"/>
    <p:sldId id="908" r:id="rId18"/>
    <p:sldId id="927" r:id="rId19"/>
    <p:sldId id="932" r:id="rId20"/>
    <p:sldId id="933" r:id="rId21"/>
    <p:sldId id="928" r:id="rId22"/>
    <p:sldId id="929" r:id="rId23"/>
    <p:sldId id="930" r:id="rId24"/>
    <p:sldId id="931" r:id="rId25"/>
    <p:sldId id="934" r:id="rId26"/>
    <p:sldId id="935" r:id="rId27"/>
    <p:sldId id="940" r:id="rId28"/>
    <p:sldId id="950" r:id="rId29"/>
    <p:sldId id="951" r:id="rId30"/>
    <p:sldId id="952" r:id="rId31"/>
    <p:sldId id="953" r:id="rId32"/>
    <p:sldId id="949" r:id="rId33"/>
    <p:sldId id="946" r:id="rId34"/>
    <p:sldId id="947" r:id="rId35"/>
    <p:sldId id="256" r:id="rId36"/>
    <p:sldId id="954" r:id="rId37"/>
    <p:sldId id="95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898" autoAdjust="0"/>
  </p:normalViewPr>
  <p:slideViewPr>
    <p:cSldViewPr snapToGrid="0">
      <p:cViewPr varScale="1">
        <p:scale>
          <a:sx n="104" d="100"/>
          <a:sy n="104" d="100"/>
        </p:scale>
        <p:origin x="208" y="56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Phantasi</a:t>
            </a:r>
            <a:r>
              <a:rPr lang="en-US" dirty="0"/>
              <a:t> trial, conducted across Netherlands. Importantly, they enrolled a relatively healthy patient population (e.g. only 1 SIRS plus fever).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38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Teaching point is that the fluids administered in the IV standard group follows the current medical directive for IV NaCL fluid bolus administration. 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27868" indent="-27994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19797" indent="-22395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67716" indent="-22395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15635" indent="-22395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56DC-91D1-F144-9FD9-DE8B3D55A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my 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3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571F6-C01F-54DD-D897-CD7961FF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9EC2A-F06C-E975-F3EF-E84A4DC7B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1E176C-049E-D1C0-5828-09E67CE27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my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CE2FB-4823-E51B-ED59-1FA24659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6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DBD9F-E52B-F08D-D200-A4D8BD86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367D8-A9E1-AAEF-27E6-ACC41135A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46BD5-F761-2025-5238-31A4529FC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my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79CD-5DE4-EF2C-4813-9BE5C6BADF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936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92725-658A-7B5E-7BC6-CDCEB996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A43007-237F-FD0C-D3D9-78186F70B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44739-A8E1-F685-F371-D7B794CBD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my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D6806-E6DB-47B1-8889-F4FF0588E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896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3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C54A87-1F10-564B-A2BC-70FB3AE78A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70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1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Phantasi</a:t>
            </a:r>
            <a:r>
              <a:rPr lang="en-US" dirty="0"/>
              <a:t> trial, conducted across Netherlands. Importantly, they enrolled a relatively healthy patient population (e.g. only 1 SIRS plus fever).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8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Phantasi</a:t>
            </a:r>
            <a:r>
              <a:rPr lang="en-US" dirty="0"/>
              <a:t> trial, conducted across Netherlands. Importantly, they enrolled a relatively healthy patient population (e.g. only 1 SIRS plus fever).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3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Phantasi</a:t>
            </a:r>
            <a:r>
              <a:rPr lang="en-US" dirty="0"/>
              <a:t> trial, conducted across Netherlands. Importantly, they enrolled a relatively healthy patient population (e.g. only 1 SIRS plus fever).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8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Phantasi</a:t>
            </a:r>
            <a:r>
              <a:rPr lang="en-US" dirty="0"/>
              <a:t> trial, conducted across Netherlands. Importantly, they enrolled a relatively healthy patient population (e.g. only 1 SIRS plus fever).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1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the fever can now be </a:t>
            </a:r>
            <a:r>
              <a:rPr lang="en-US" u="sng" dirty="0"/>
              <a:t>measured</a:t>
            </a:r>
            <a:r>
              <a:rPr lang="en-US" u="none" dirty="0"/>
              <a:t> by patient or surrogate in previous 24 hours; also any (not just initial) SBP &lt;100 can qualify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0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my 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EEC2-FC45-B442-8E54-04DC996FCC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36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0AE4-8687-4570-B09D-4076941C339A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226-8E2D-4B88-91E5-AFE3B9B50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9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47800"/>
            <a:ext cx="11239503" cy="48768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2600" y="6447449"/>
            <a:ext cx="11254475" cy="0"/>
          </a:xfrm>
          <a:prstGeom prst="line">
            <a:avLst/>
          </a:prstGeom>
          <a:ln w="6350">
            <a:solidFill>
              <a:srgbClr val="00666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228601"/>
            <a:ext cx="12192000" cy="91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sz="44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64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Content -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1" y="1447800"/>
            <a:ext cx="10515600" cy="4876800"/>
          </a:xfr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defRPr sz="2500"/>
            </a:lvl2pPr>
            <a:lvl3pPr>
              <a:defRPr sz="2300"/>
            </a:lvl3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2600" y="6447449"/>
            <a:ext cx="11254475" cy="0"/>
          </a:xfrm>
          <a:prstGeom prst="line">
            <a:avLst/>
          </a:prstGeom>
          <a:ln w="6350">
            <a:solidFill>
              <a:srgbClr val="00666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228601"/>
            <a:ext cx="12192000" cy="91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sz="44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63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rrow titl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8" y="152402"/>
            <a:ext cx="12191999" cy="103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52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109186"/>
            <a:ext cx="12192000" cy="103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68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2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7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6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04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3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45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77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7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77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6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a/imgres?imgurl=http://www.governingcouncil.utoronto.ca/Assets/Governing+Council+Digital+Assets/Homepage+Images/ppapr211998.jpg&amp;imgrefurl=http://www.governingcouncil.utoronto.ca/policies/uoftact-1.htm&amp;usg=__W0iV5wefYemvCGQQuvW9OkczytE=&amp;h=214&amp;w=288&amp;sz=13&amp;hl=en&amp;start=7&amp;zoom=1&amp;tbnid=V00ND_LsVOr9RM:&amp;tbnh=85&amp;tbnw=115&amp;prev=/images?q=u+ot+t+logo&amp;hl=en&amp;sa=X&amp;tbs=isch:1&amp;prmd=iv&amp;itbs=1" TargetMode="External"/><Relationship Id="rId11" Type="http://schemas.openxmlformats.org/officeDocument/2006/relationships/image" Target="../media/image5.jpeg"/><Relationship Id="rId5" Type="http://schemas.openxmlformats.org/officeDocument/2006/relationships/theme" Target="../theme/theme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95307" y="1447800"/>
            <a:ext cx="11353801" cy="49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228601"/>
            <a:ext cx="12192000" cy="91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95308" y="6512196"/>
            <a:ext cx="11177437" cy="320040"/>
            <a:chOff x="495308" y="6512196"/>
            <a:chExt cx="11177437" cy="320040"/>
          </a:xfrm>
        </p:grpSpPr>
        <p:pic>
          <p:nvPicPr>
            <p:cNvPr id="11" name="Picture 11" descr="ppapr211998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3805" y="6529977"/>
              <a:ext cx="408940" cy="30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T:\Administrative\Logos\_Sunnybrook Centre for Prehospital Medicine\SB CFPM RGB_3 inch.png"/>
            <p:cNvPicPr>
              <a:picLocks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8" y="6557916"/>
              <a:ext cx="10058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392" y="6512196"/>
              <a:ext cx="237744" cy="3200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718" y="6512196"/>
              <a:ext cx="274320" cy="3200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917" y="6512196"/>
              <a:ext cx="256032" cy="3200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807" y="6574813"/>
              <a:ext cx="813816" cy="2574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994" y="6512196"/>
              <a:ext cx="320040" cy="3200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905" y="6512196"/>
              <a:ext cx="27432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71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lr>
          <a:srgbClr val="004463"/>
        </a:buClr>
        <a:buChar char="•"/>
        <a:defRPr sz="30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63"/>
        </a:buClr>
        <a:buSzPct val="8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Trebuchet MS" pitchFamily="34" charset="0"/>
        </a:defRPr>
      </a:lvl2pPr>
      <a:lvl3pPr marL="1028700" indent="-285750" algn="l" rtl="0" eaLnBrk="0" fontAlgn="base" hangingPunct="0">
        <a:spcBef>
          <a:spcPct val="20000"/>
        </a:spcBef>
        <a:spcAft>
          <a:spcPct val="0"/>
        </a:spcAft>
        <a:buClr>
          <a:srgbClr val="004463"/>
        </a:buClr>
        <a:buChar char="•"/>
        <a:defRPr sz="2400">
          <a:solidFill>
            <a:schemeClr val="tx1"/>
          </a:solidFill>
          <a:latin typeface="Trebuchet MS" pitchFamily="34" charset="0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1543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1215E4-C468-43B3-BBDD-C247B3C13CCF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823F3F-370B-4D8A-8D31-332F5B076A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7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015412"/>
            <a:ext cx="8077200" cy="2286000"/>
          </a:xfrm>
        </p:spPr>
        <p:txBody>
          <a:bodyPr/>
          <a:lstStyle/>
          <a:p>
            <a:r>
              <a:rPr lang="en-US" dirty="0"/>
              <a:t>PREHOSPITAL SEPSIS: BUGS, DRUGS and SLUGS</a:t>
            </a:r>
            <a:br>
              <a:rPr lang="en-US" dirty="0"/>
            </a:br>
            <a:br>
              <a:rPr lang="en-US" dirty="0"/>
            </a:br>
            <a:r>
              <a:rPr lang="en-US" sz="2400" b="1" dirty="0"/>
              <a:t>Randy S. Katz, DO, MBA, FACEP</a:t>
            </a:r>
            <a:br>
              <a:rPr lang="en-US" sz="2000" dirty="0"/>
            </a:br>
            <a:r>
              <a:rPr lang="en-US" sz="1800" dirty="0"/>
              <a:t>District Medical Director</a:t>
            </a:r>
            <a:br>
              <a:rPr lang="en-US" sz="1800" dirty="0"/>
            </a:br>
            <a:r>
              <a:rPr lang="en-US" sz="1800" dirty="0"/>
              <a:t>emergency services</a:t>
            </a:r>
            <a:br>
              <a:rPr lang="en-US" sz="1800" dirty="0"/>
            </a:br>
            <a:r>
              <a:rPr lang="en-US" sz="1800" dirty="0"/>
              <a:t>Memorial Healthcare system</a:t>
            </a:r>
            <a:br>
              <a:rPr lang="en-US" sz="1800" dirty="0"/>
            </a:br>
            <a:r>
              <a:rPr lang="en-US" sz="1800" dirty="0"/>
              <a:t>city of Hollywood fire rescue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2A3BA-21B1-8BC7-0EBA-D911B5578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91" y="4941498"/>
            <a:ext cx="1685405" cy="168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E0EA6-17E4-92D7-A05E-F4DDCD523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127" y="5415119"/>
            <a:ext cx="1830126" cy="12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ED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METRICS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5478" y="2789853"/>
          <a:ext cx="10324122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076">
                  <a:extLst>
                    <a:ext uri="{9D8B030D-6E8A-4147-A177-3AD203B41FA5}">
                      <a16:colId xmlns:a16="http://schemas.microsoft.com/office/drawing/2014/main" val="2419787306"/>
                    </a:ext>
                  </a:extLst>
                </a:gridCol>
                <a:gridCol w="1594491">
                  <a:extLst>
                    <a:ext uri="{9D8B030D-6E8A-4147-A177-3AD203B41FA5}">
                      <a16:colId xmlns:a16="http://schemas.microsoft.com/office/drawing/2014/main" val="2170569883"/>
                    </a:ext>
                  </a:extLst>
                </a:gridCol>
                <a:gridCol w="1563752">
                  <a:extLst>
                    <a:ext uri="{9D8B030D-6E8A-4147-A177-3AD203B41FA5}">
                      <a16:colId xmlns:a16="http://schemas.microsoft.com/office/drawing/2014/main" val="1946339140"/>
                    </a:ext>
                  </a:extLst>
                </a:gridCol>
                <a:gridCol w="1575089">
                  <a:extLst>
                    <a:ext uri="{9D8B030D-6E8A-4147-A177-3AD203B41FA5}">
                      <a16:colId xmlns:a16="http://schemas.microsoft.com/office/drawing/2014/main" val="526392701"/>
                    </a:ext>
                  </a:extLst>
                </a:gridCol>
                <a:gridCol w="1720559">
                  <a:extLst>
                    <a:ext uri="{9D8B030D-6E8A-4147-A177-3AD203B41FA5}">
                      <a16:colId xmlns:a16="http://schemas.microsoft.com/office/drawing/2014/main" val="3449605259"/>
                    </a:ext>
                  </a:extLst>
                </a:gridCol>
                <a:gridCol w="1799155">
                  <a:extLst>
                    <a:ext uri="{9D8B030D-6E8A-4147-A177-3AD203B41FA5}">
                      <a16:colId xmlns:a16="http://schemas.microsoft.com/office/drawing/2014/main" val="2621153014"/>
                    </a:ext>
                  </a:extLst>
                </a:gridCol>
              </a:tblGrid>
              <a:tr h="1201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Pre/Post Comparison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Arrival to BC</a:t>
                      </a:r>
                      <a:br>
                        <a:rPr lang="en-US" sz="18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en-US" sz="18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(minutes)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Arrival to Lactic</a:t>
                      </a:r>
                      <a:br>
                        <a:rPr lang="en-US" sz="18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en-US" sz="18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(minutes)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Arrival to SOS</a:t>
                      </a:r>
                      <a:br>
                        <a:rPr lang="en-US" sz="18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en-US" sz="18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(minutes)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Arrival to ABX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3956611103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Pre (4/23-3/24)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2427962516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Post (4/24-3/25)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1677280559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11017738" y="3231443"/>
            <a:ext cx="672123" cy="1172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9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37" y="400485"/>
            <a:ext cx="9467127" cy="252791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/>
          <a:p>
            <a:r>
              <a:rPr lang="en-US" sz="2400" dirty="0"/>
              <a:t>Randy S. Katz, DO, MBA, FACEP</a:t>
            </a:r>
          </a:p>
          <a:p>
            <a:r>
              <a:rPr lang="en-US" sz="2400" dirty="0"/>
              <a:t>Rkatz@mhs.net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92D59-30DD-3899-067F-BA6D5DEF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91" y="4941498"/>
            <a:ext cx="1685405" cy="1685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F4F6B-F09D-FFDD-FA3B-A3E4381A3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127" y="5415119"/>
            <a:ext cx="1830126" cy="12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215576" y="4129720"/>
            <a:ext cx="6496050" cy="13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4463"/>
              </a:buClr>
              <a:buChar char="•"/>
              <a:defRPr sz="3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Sheldon Cheskes, MD CCFP(EM) FCFP DRCPSC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Medical Director, Sunnybrook Centre for Prehospital Medicine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Professor, Division of Emergency Medicine, University of Toronto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Scientist, Li Ka Shing Knowledge Institute, St. Michael’s Hospital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Affiliate Scientist, Sunnybrook Research Institute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Co-Principal Investigator, Toronto Site, Canadian Resuscitation Outcomes Consortium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2116779" y="2304369"/>
            <a:ext cx="8300749" cy="166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3"/>
              </a:buClr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>
                <a:srgbClr val="004463"/>
              </a:buClr>
              <a:buSzTx/>
              <a:buFontTx/>
              <a:buNone/>
              <a:tabLst>
                <a:tab pos="3200400" algn="l"/>
              </a:tabLst>
              <a:defRPr/>
            </a:pPr>
            <a:endParaRPr kumimoji="0" lang="en-CA" altLang="en-US" sz="4800" b="1" i="0" u="none" strike="noStrike" kern="1200" cap="none" spc="-70" normalizeH="0" baseline="0" noProof="0" dirty="0">
              <a:ln>
                <a:noFill/>
              </a:ln>
              <a:solidFill>
                <a:srgbClr val="004463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92973" y="3949810"/>
            <a:ext cx="7684452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7638" y="194280"/>
            <a:ext cx="12191999" cy="1081548"/>
          </a:xfrm>
        </p:spPr>
        <p:txBody>
          <a:bodyPr>
            <a:noAutofit/>
          </a:bodyPr>
          <a:lstStyle/>
          <a:p>
            <a:pPr>
              <a:lnSpc>
                <a:spcPts val="5900"/>
              </a:lnSpc>
            </a:pPr>
            <a:r>
              <a:rPr lang="en-US" sz="6600" kern="1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Eagles 2025  </a:t>
            </a:r>
            <a:endParaRPr lang="en-US" sz="6600" kern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2600" y="6342674"/>
            <a:ext cx="11254475" cy="0"/>
          </a:xfrm>
          <a:prstGeom prst="line">
            <a:avLst/>
          </a:prstGeom>
          <a:ln w="6350">
            <a:solidFill>
              <a:srgbClr val="0066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16779" y="2231231"/>
            <a:ext cx="7874946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aramedic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nitiated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reatment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epsis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argeting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ut-of-hospital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atients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The PITSTOP Trial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463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86059"/>
      </p:ext>
    </p:extLst>
  </p:cSld>
  <p:clrMapOvr>
    <a:masterClrMapping/>
  </p:clrMapOvr>
  <p:transition advTm="1091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04 at 7.12.2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1371600"/>
            <a:ext cx="6583680" cy="2307200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33367" y="4118700"/>
            <a:ext cx="66544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N=2672 patients; 10 EMS, 34 destination hospitals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(Netherlands)</a:t>
            </a:r>
          </a:p>
          <a:p>
            <a:pPr marL="344488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463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Age ≥18</a:t>
            </a:r>
          </a:p>
          <a:p>
            <a:pPr marL="344488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463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Suspected infection</a:t>
            </a:r>
          </a:p>
          <a:p>
            <a:pPr marL="344488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463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Temperature &gt;38.0°C or &lt;36°C</a:t>
            </a:r>
          </a:p>
          <a:p>
            <a:pPr marL="344488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463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One other SIRS (HR &gt;90bpm or RR &gt;20/min)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5337" y="3690221"/>
            <a:ext cx="6656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Lancet Respir Med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US" dirty="0"/>
              <a:t>Prehospital Antibiotics: </a:t>
            </a:r>
            <a:r>
              <a:rPr lang="en-US" dirty="0" err="1"/>
              <a:t>PHANTASi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0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786540" y="1380339"/>
            <a:ext cx="86829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446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PITSTOP Trial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00446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370027" y="2715915"/>
            <a:ext cx="7516008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aramedic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nitiated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reatment of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epsis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argeting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ut-of-hospital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atients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02943" y="4566524"/>
            <a:ext cx="8650177" cy="1645920"/>
            <a:chOff x="1868461" y="4566524"/>
            <a:chExt cx="8650177" cy="16459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0905" y="4599681"/>
              <a:ext cx="2607733" cy="1612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7" name="Picture 6" descr="image008.jpeg">
              <a:extLst>
                <a:ext uri="{FF2B5EF4-FFF2-40B4-BE49-F238E27FC236}">
                  <a16:creationId xmlns:a16="http://schemas.microsoft.com/office/drawing/2014/main" id="{F0B10504-B186-3A47-9453-BA1A8814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461" y="4566524"/>
              <a:ext cx="1473572" cy="1645920"/>
            </a:xfrm>
            <a:prstGeom prst="rect">
              <a:avLst/>
            </a:prstGeom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1378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56736" y="1447800"/>
            <a:ext cx="8878529" cy="4876800"/>
          </a:xfrm>
        </p:spPr>
        <p:txBody>
          <a:bodyPr/>
          <a:lstStyle/>
          <a:p>
            <a:r>
              <a:rPr lang="en-CA" dirty="0">
                <a:ea typeface="MS PGothic" charset="0"/>
              </a:rPr>
              <a:t>Does earlier treatment of sepsis by paramedics improve survival? </a:t>
            </a:r>
          </a:p>
          <a:p>
            <a:pPr lvl="1">
              <a:spcBef>
                <a:spcPts val="1800"/>
              </a:spcBef>
            </a:pPr>
            <a:r>
              <a:rPr lang="en-CA" sz="3000" dirty="0">
                <a:ea typeface="MS PGothic" charset="0"/>
              </a:rPr>
              <a:t>antibiotics vs placebo</a:t>
            </a:r>
          </a:p>
          <a:p>
            <a:pPr lvl="1">
              <a:spcBef>
                <a:spcPts val="1800"/>
              </a:spcBef>
            </a:pPr>
            <a:r>
              <a:rPr lang="en-CA" sz="3000" dirty="0">
                <a:ea typeface="MS PGothic" charset="0"/>
              </a:rPr>
              <a:t>standard IV fluids vs aggressive fluid resuscitation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CA" dirty="0"/>
              <a:t>Primary Research Question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US" dirty="0"/>
              <a:t>Prehospital Antibiotics: </a:t>
            </a:r>
            <a:r>
              <a:rPr lang="en-US" dirty="0" err="1"/>
              <a:t>PHANTASi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0530" y="30398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5763" y="5881229"/>
            <a:ext cx="336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Lancet Respir Med 2017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09289" y="1455174"/>
            <a:ext cx="8822273" cy="2636634"/>
            <a:chOff x="321727" y="2098403"/>
            <a:chExt cx="8646932" cy="2198089"/>
          </a:xfrm>
        </p:grpSpPr>
        <p:pic>
          <p:nvPicPr>
            <p:cNvPr id="13" name="Picture 12" descr="Screen Shot 2017-12-04 at 7.15.4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41"/>
            <a:stretch/>
          </p:blipFill>
          <p:spPr>
            <a:xfrm>
              <a:off x="321727" y="3043426"/>
              <a:ext cx="8646932" cy="1253066"/>
            </a:xfrm>
            <a:prstGeom prst="rect">
              <a:avLst/>
            </a:prstGeom>
          </p:spPr>
        </p:pic>
        <p:pic>
          <p:nvPicPr>
            <p:cNvPr id="14" name="Picture 13" descr="Screen Shot 2017-12-04 at 7.15.4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5" b="77514"/>
            <a:stretch/>
          </p:blipFill>
          <p:spPr>
            <a:xfrm>
              <a:off x="321727" y="2098403"/>
              <a:ext cx="8646932" cy="96195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436687" y="4853040"/>
            <a:ext cx="4402667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One blood culture sample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2g IV ceftriaxone</a:t>
            </a: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7638021" y="3962275"/>
            <a:ext cx="0" cy="890765"/>
          </a:xfrm>
          <a:prstGeom prst="straightConnector1">
            <a:avLst/>
          </a:prstGeom>
          <a:ln w="28575">
            <a:solidFill>
              <a:schemeClr val="tx2">
                <a:lumMod val="85000"/>
                <a:lumOff val="1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0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US" dirty="0"/>
              <a:t>Prehospital Antibiotics: </a:t>
            </a:r>
            <a:r>
              <a:rPr lang="en-US" dirty="0" err="1"/>
              <a:t>PHANTASi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0530" y="30398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8" name="Picture 7" descr="Screen Shot 2017-12-04 at 7.18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1801" r="1571" b="-1"/>
          <a:stretch/>
        </p:blipFill>
        <p:spPr>
          <a:xfrm>
            <a:off x="2276168" y="1474839"/>
            <a:ext cx="7639665" cy="4479444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167467" y="1392718"/>
            <a:ext cx="7863840" cy="1458637"/>
          </a:xfrm>
          <a:prstGeom prst="rect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778" y="5984327"/>
            <a:ext cx="336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Lancet Respir Med 2017</a:t>
            </a:r>
          </a:p>
        </p:txBody>
      </p:sp>
    </p:spTree>
    <p:extLst>
      <p:ext uri="{BB962C8B-B14F-4D97-AF65-F5344CB8AC3E}">
        <p14:creationId xmlns:p14="http://schemas.microsoft.com/office/powerpoint/2010/main" val="32206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US" dirty="0"/>
              <a:t>Prehospital Antibiotics: </a:t>
            </a:r>
            <a:r>
              <a:rPr lang="en-US" dirty="0" err="1"/>
              <a:t>PHANTASi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0530" y="30398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7378" y="5881229"/>
            <a:ext cx="336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Lancet Respir Med 2017</a:t>
            </a:r>
          </a:p>
        </p:txBody>
      </p:sp>
      <p:pic>
        <p:nvPicPr>
          <p:cNvPr id="7" name="Picture 6" descr="Screen Shot 2017-12-04 at 7.46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2473"/>
          <a:stretch/>
        </p:blipFill>
        <p:spPr>
          <a:xfrm>
            <a:off x="1769807" y="1480940"/>
            <a:ext cx="8652387" cy="4387893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661160" y="1399720"/>
            <a:ext cx="8869680" cy="164991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Screen Shot 2017-12-06 at 10.41.1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3615" r="613" b="40361"/>
          <a:stretch/>
        </p:blipFill>
        <p:spPr>
          <a:xfrm>
            <a:off x="5726365" y="1494769"/>
            <a:ext cx="4677541" cy="5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US" dirty="0"/>
              <a:t>Prehospital Antibiotics: </a:t>
            </a:r>
            <a:r>
              <a:rPr lang="en-US" dirty="0" err="1"/>
              <a:t>PHANTASi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0530" y="30398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7378" y="5881229"/>
            <a:ext cx="336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Lancet Respir Med 2017</a:t>
            </a:r>
          </a:p>
        </p:txBody>
      </p:sp>
      <p:pic>
        <p:nvPicPr>
          <p:cNvPr id="7" name="Picture 6" descr="Screen Shot 2017-12-04 at 7.46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2473"/>
          <a:stretch/>
        </p:blipFill>
        <p:spPr>
          <a:xfrm>
            <a:off x="1769807" y="1480940"/>
            <a:ext cx="8652387" cy="4387893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661160" y="3400153"/>
            <a:ext cx="8869680" cy="2481075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Screen Shot 2017-12-06 at 10.41.1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3615" r="613" b="40361"/>
          <a:stretch/>
        </p:blipFill>
        <p:spPr>
          <a:xfrm>
            <a:off x="5726365" y="1494769"/>
            <a:ext cx="4677541" cy="5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ENCOUNTERS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b="1" dirty="0"/>
              <a:t>Severe sepsis/shock </a:t>
            </a:r>
            <a:r>
              <a:rPr lang="en-US" sz="3500" dirty="0"/>
              <a:t>at a rate of </a:t>
            </a:r>
            <a:r>
              <a:rPr lang="en-US" sz="3500" b="1" dirty="0"/>
              <a:t>3.3 per 100 patients</a:t>
            </a:r>
          </a:p>
          <a:p>
            <a:pPr marL="0" indent="0">
              <a:buNone/>
            </a:pPr>
            <a:endParaRPr lang="en-US" sz="3500" b="1" dirty="0"/>
          </a:p>
          <a:p>
            <a:pPr marL="569214" lvl="1">
              <a:buFontTx/>
              <a:buChar char="-"/>
            </a:pPr>
            <a:r>
              <a:rPr lang="en-US" sz="4300" dirty="0"/>
              <a:t>MI -</a:t>
            </a:r>
            <a:r>
              <a:rPr lang="en-US" sz="4300" dirty="0">
                <a:sym typeface="Wingdings" panose="05000000000000000000" pitchFamily="2" charset="2"/>
              </a:rPr>
              <a:t> </a:t>
            </a:r>
            <a:r>
              <a:rPr lang="en-US" sz="4300" dirty="0"/>
              <a:t>2.3 per 100</a:t>
            </a:r>
          </a:p>
          <a:p>
            <a:pPr marL="569214" lvl="1">
              <a:buFontTx/>
              <a:buChar char="-"/>
            </a:pPr>
            <a:r>
              <a:rPr lang="en-US" sz="4300" dirty="0"/>
              <a:t>Stroke </a:t>
            </a:r>
            <a:r>
              <a:rPr lang="en-US" sz="4300" dirty="0">
                <a:sym typeface="Wingdings" panose="05000000000000000000" pitchFamily="2" charset="2"/>
              </a:rPr>
              <a:t>- </a:t>
            </a:r>
            <a:r>
              <a:rPr lang="en-US" sz="4300" dirty="0"/>
              <a:t>2.2 per 100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b="1" dirty="0"/>
              <a:t>30-60% of all severe sepsis admissions </a:t>
            </a:r>
            <a:r>
              <a:rPr lang="en-US" sz="3500" dirty="0"/>
              <a:t>arrive via </a:t>
            </a:r>
            <a:r>
              <a:rPr lang="en-US" sz="3500" b="1" dirty="0"/>
              <a:t>EMS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Most cases of sepsis start before admission</a:t>
            </a:r>
            <a:r>
              <a:rPr lang="en-US" sz="3500" b="1" dirty="0"/>
              <a:t> 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dirty="0">
                <a:sym typeface="Wingdings" panose="05000000000000000000" pitchFamily="2" charset="2"/>
              </a:rPr>
              <a:t>			 PREHOSPITAL KEY TIME </a:t>
            </a:r>
            <a:endParaRPr lang="en-US" sz="3500" b="1" dirty="0"/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18586" y="6581001"/>
            <a:ext cx="3573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1200" dirty="0">
                <a:latin typeface="Biome"/>
              </a:rPr>
              <a:t>EMS Clinical practice and Systems Oversight, 3rd</a:t>
            </a:r>
          </a:p>
        </p:txBody>
      </p:sp>
    </p:spTree>
    <p:extLst>
      <p:ext uri="{BB962C8B-B14F-4D97-AF65-F5344CB8AC3E}">
        <p14:creationId xmlns:p14="http://schemas.microsoft.com/office/powerpoint/2010/main" val="291239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96012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4463"/>
                </a:solidFill>
              </a:rPr>
              <a:t>Paramedic Suspects Possible Infection</a:t>
            </a:r>
          </a:p>
          <a:p>
            <a:pPr marL="566737" lvl="2" indent="0">
              <a:spcAft>
                <a:spcPts val="1200"/>
              </a:spcAft>
              <a:buNone/>
            </a:pPr>
            <a:r>
              <a:rPr lang="en-US" dirty="0"/>
              <a:t>Pneumonia, urinary tract infection, abdominal sepsis, meningitis, cellulitis, septic arthritis, etc.</a:t>
            </a: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4463"/>
                </a:solidFill>
              </a:rPr>
              <a:t>Presence of Fever</a:t>
            </a:r>
            <a:br>
              <a:rPr lang="en-US" sz="2800" b="1" dirty="0">
                <a:solidFill>
                  <a:srgbClr val="004463"/>
                </a:solidFill>
              </a:rPr>
            </a:br>
            <a:r>
              <a:rPr lang="en-US" sz="2400" dirty="0"/>
              <a:t>Temperature ≥38.0°C </a:t>
            </a:r>
            <a:r>
              <a:rPr lang="en-US" sz="2400" b="1" u="sng" dirty="0">
                <a:solidFill>
                  <a:srgbClr val="C00000"/>
                </a:solidFill>
              </a:rPr>
              <a:t>or</a:t>
            </a:r>
            <a:r>
              <a:rPr lang="en-US" sz="2400" dirty="0"/>
              <a:t> measured by patient/surrogate within previous 24 hours </a:t>
            </a: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4463"/>
                </a:solidFill>
              </a:rPr>
              <a:t>Presence of Hypotension</a:t>
            </a:r>
            <a:br>
              <a:rPr lang="en-US" sz="2800" b="1" dirty="0">
                <a:solidFill>
                  <a:srgbClr val="004463"/>
                </a:solidFill>
              </a:rPr>
            </a:br>
            <a:r>
              <a:rPr lang="en-US" sz="2400" dirty="0"/>
              <a:t>SBP&lt;100mmHg at </a:t>
            </a:r>
            <a:r>
              <a:rPr lang="en-US" sz="2400" u="sng" dirty="0">
                <a:solidFill>
                  <a:srgbClr val="C00000"/>
                </a:solidFill>
              </a:rPr>
              <a:t>any time during call</a:t>
            </a:r>
            <a:endParaRPr lang="en-CA" sz="2400" u="sng" dirty="0">
              <a:solidFill>
                <a:srgbClr val="C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pPr lvl="0">
              <a:defRPr/>
            </a:pPr>
            <a:r>
              <a:rPr lang="en-CA" sz="4200" dirty="0">
                <a:ea typeface="ＭＳ Ｐゴシック" charset="-128"/>
                <a:cs typeface="ＭＳ Ｐゴシック" charset="-128"/>
              </a:rPr>
              <a:t>Inclusion Criteria</a:t>
            </a:r>
            <a:br>
              <a:rPr lang="en-CA" sz="6000" dirty="0">
                <a:ea typeface="ＭＳ Ｐゴシック" charset="-128"/>
                <a:cs typeface="ＭＳ Ｐゴシック" charset="-128"/>
              </a:rPr>
            </a:br>
            <a:r>
              <a:rPr lang="en-CA" sz="3200" dirty="0">
                <a:ea typeface="ＭＳ Ｐゴシック" charset="-128"/>
                <a:cs typeface="ＭＳ Ｐゴシック" charset="-128"/>
              </a:rPr>
              <a:t>(Sepsis: all must be present)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47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1819158" y="3482611"/>
            <a:ext cx="8461375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641165" y="4099969"/>
            <a:ext cx="1749972" cy="1200329"/>
          </a:xfrm>
          <a:prstGeom prst="rect">
            <a:avLst/>
          </a:prstGeom>
          <a:solidFill>
            <a:srgbClr val="004463"/>
          </a:solidFill>
          <a:ln w="9525">
            <a:solidFill>
              <a:srgbClr val="10006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charset="0"/>
              </a:rPr>
              <a:t>Paramedics with IV  Autonomous Certification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770820" y="2176098"/>
            <a:ext cx="1490663" cy="646113"/>
          </a:xfrm>
          <a:prstGeom prst="rect">
            <a:avLst/>
          </a:prstGeom>
          <a:solidFill>
            <a:srgbClr val="004463"/>
          </a:solidFill>
          <a:ln w="9525">
            <a:solidFill>
              <a:srgbClr val="10006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charset="0"/>
              </a:rPr>
              <a:t>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charset="0"/>
              </a:rPr>
              <a:t>Paramedics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79469" y="1666511"/>
            <a:ext cx="7092950" cy="36210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0067"/>
              </a:buClr>
              <a:buSzPct val="100000"/>
              <a:buFont typeface="Arial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-128"/>
                <a:cs typeface="Segoe UI" panose="020B0502040204020203" pitchFamily="34" charset="0"/>
              </a:rPr>
              <a:t>Placebo IM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0067"/>
              </a:buClr>
              <a:buSzPct val="100000"/>
              <a:buFont typeface="Arial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-128"/>
                <a:cs typeface="Segoe UI" panose="020B0502040204020203" pitchFamily="34" charset="0"/>
              </a:rPr>
              <a:t>vs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charset="-128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0067"/>
              </a:buClr>
              <a:buSzPct val="100000"/>
              <a:buFont typeface="Arial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-128"/>
                <a:cs typeface="Segoe UI" panose="020B0502040204020203" pitchFamily="34" charset="0"/>
              </a:rPr>
              <a:t>Ceftriaxone 1g IM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charset="-128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0067"/>
              </a:buClr>
              <a:buSzPct val="100000"/>
              <a:buFont typeface="Arial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-128"/>
                <a:cs typeface="Segoe UI" panose="020B0502040204020203" pitchFamily="34" charset="0"/>
              </a:rPr>
              <a:t>	Aggressive IV fluids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0067"/>
              </a:buClr>
              <a:buSzPct val="100000"/>
              <a:buFont typeface="Arial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-128"/>
                <a:cs typeface="Segoe UI" panose="020B0502040204020203" pitchFamily="34" charset="0"/>
              </a:rPr>
              <a:t>vs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charset="-128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0067"/>
              </a:buClr>
              <a:buSzPct val="100000"/>
              <a:buFont typeface="Arial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-128"/>
                <a:cs typeface="Segoe UI" panose="020B0502040204020203" pitchFamily="34" charset="0"/>
              </a:rPr>
              <a:t>Standard IV fluids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0067"/>
              </a:buClr>
              <a:buSzPct val="100000"/>
              <a:buFont typeface="Arial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-128"/>
                <a:cs typeface="ＭＳ Ｐゴシック" charset="-128"/>
              </a:rPr>
              <a:t>   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025532" y="4080571"/>
            <a:ext cx="675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MS PGothic" charset="0"/>
              </a:rPr>
              <a:t>2: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25532" y="2083491"/>
            <a:ext cx="675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MS PGothic" charset="0"/>
              </a:rPr>
              <a:t>1: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749"/>
            <a:ext cx="12192000" cy="981833"/>
          </a:xfrm>
        </p:spPr>
        <p:txBody>
          <a:bodyPr anchor="t"/>
          <a:lstStyle/>
          <a:p>
            <a:pPr>
              <a:lnSpc>
                <a:spcPts val="4300"/>
              </a:lnSpc>
            </a:pPr>
            <a:r>
              <a:rPr lang="en-CA" dirty="0"/>
              <a:t>Factorial RCT: 2x2 Randomization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944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 bwMode="auto">
          <a:xfrm>
            <a:off x="1986116" y="1447800"/>
            <a:ext cx="8219768" cy="4876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CA" b="1" dirty="0">
                <a:solidFill>
                  <a:srgbClr val="004463"/>
                </a:solidFill>
                <a:ea typeface="MS PGothic" charset="0"/>
              </a:rPr>
              <a:t>IV Aggressive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CA" dirty="0">
                <a:ea typeface="MS PGothic" charset="0"/>
              </a:rPr>
              <a:t>2 litres 0.9% </a:t>
            </a:r>
            <a:r>
              <a:rPr lang="en-CA" dirty="0" err="1">
                <a:ea typeface="MS PGothic" charset="0"/>
              </a:rPr>
              <a:t>NaCl</a:t>
            </a:r>
            <a:r>
              <a:rPr lang="en-CA" dirty="0">
                <a:ea typeface="MS PGothic" charset="0"/>
              </a:rPr>
              <a:t> </a:t>
            </a:r>
            <a:r>
              <a:rPr lang="en-CA" b="1" dirty="0">
                <a:ea typeface="MS PGothic" charset="0"/>
              </a:rPr>
              <a:t>regardless of subsequent SBP</a:t>
            </a:r>
            <a:br>
              <a:rPr lang="en-CA" b="1" dirty="0">
                <a:ea typeface="MS PGothic" charset="0"/>
              </a:rPr>
            </a:br>
            <a:r>
              <a:rPr lang="en-CA" dirty="0">
                <a:ea typeface="MS PGothic" charset="0"/>
              </a:rPr>
              <a:t>(unless signs of overload)</a:t>
            </a:r>
          </a:p>
          <a:p>
            <a:pPr>
              <a:spcBef>
                <a:spcPts val="3600"/>
              </a:spcBef>
              <a:spcAft>
                <a:spcPts val="600"/>
              </a:spcAft>
            </a:pPr>
            <a:r>
              <a:rPr lang="en-CA" b="1" dirty="0">
                <a:solidFill>
                  <a:srgbClr val="004463"/>
                </a:solidFill>
                <a:ea typeface="MS PGothic" charset="0"/>
              </a:rPr>
              <a:t>IV Standard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CA" dirty="0">
                <a:ea typeface="MS PGothic" charset="0"/>
              </a:rPr>
              <a:t>0.9% </a:t>
            </a:r>
            <a:r>
              <a:rPr lang="en-CA" dirty="0" err="1">
                <a:ea typeface="MS PGothic" charset="0"/>
              </a:rPr>
              <a:t>NaCl</a:t>
            </a:r>
            <a:r>
              <a:rPr lang="en-CA" dirty="0">
                <a:ea typeface="MS PGothic" charset="0"/>
              </a:rPr>
              <a:t> only if </a:t>
            </a:r>
            <a:r>
              <a:rPr lang="en-CA" b="1" dirty="0">
                <a:ea typeface="MS PGothic" charset="0"/>
              </a:rPr>
              <a:t>SBP&lt;90 </a:t>
            </a:r>
            <a:r>
              <a:rPr lang="en-CA" dirty="0">
                <a:ea typeface="MS PGothic" charset="0"/>
              </a:rPr>
              <a:t>to maximum of </a:t>
            </a:r>
            <a:r>
              <a:rPr lang="en-CA" b="1" dirty="0">
                <a:ea typeface="MS PGothic" charset="0"/>
              </a:rPr>
              <a:t>2L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pPr eaLnBrk="1" hangingPunct="1"/>
            <a:r>
              <a:rPr lang="en-US" sz="4000" dirty="0"/>
              <a:t>IV Fluid Resuscitation ‘Aggressive’ vs ‘Standard’</a:t>
            </a:r>
          </a:p>
        </p:txBody>
      </p:sp>
    </p:spTree>
    <p:extLst>
      <p:ext uri="{BB962C8B-B14F-4D97-AF65-F5344CB8AC3E}">
        <p14:creationId xmlns:p14="http://schemas.microsoft.com/office/powerpoint/2010/main" val="15648146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04336" y="1447800"/>
            <a:ext cx="9183329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CA" sz="26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Primary Outcome:</a:t>
            </a:r>
            <a:r>
              <a:rPr lang="en-CA" sz="24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 Mortality at hospital discharge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24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Secondary Outcomes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2200" dirty="0">
                <a:ea typeface="ＭＳ Ｐゴシック" charset="-128"/>
                <a:cs typeface="ＭＳ Ｐゴシック" charset="-128"/>
              </a:rPr>
              <a:t>Use of life support treatments during first 24 hours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2200" dirty="0">
                <a:ea typeface="ＭＳ Ｐゴシック" charset="-128"/>
                <a:cs typeface="ＭＳ Ｐゴシック" charset="-128"/>
              </a:rPr>
              <a:t>Healthcare use (hospital/ICU admission, discharge destination)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2200" dirty="0">
                <a:ea typeface="ＭＳ Ｐゴシック" charset="-128"/>
                <a:cs typeface="ＭＳ Ｐゴシック" charset="-128"/>
              </a:rPr>
              <a:t>Fluids, antibiotics administered during first 24 hours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CA" sz="2200" dirty="0">
                <a:ea typeface="ＭＳ Ｐゴシック" charset="-128"/>
                <a:cs typeface="ＭＳ Ｐゴシック" charset="-128"/>
              </a:rPr>
              <a:t>Microbiology (first 24 hours)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24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Safety Outcomes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CA" sz="2200" dirty="0">
                <a:ea typeface="ＭＳ Ｐゴシック" charset="-128"/>
                <a:cs typeface="ＭＳ Ｐゴシック" charset="-128"/>
              </a:rPr>
              <a:t>Pulmonary edema (prehospital/in ED), resistant microorganisms, no sepsis diagnosed in ED, anaphylaxis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CA" dirty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6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F34E-6836-2077-26FB-031192CCD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01990857-72B3-ABAA-52DD-4606472735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7092" y="1447800"/>
            <a:ext cx="8417817" cy="48768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600" dirty="0"/>
              <a:t>Hospital mortality of suspected sepsis with SBP&lt;90 ranges from 17% to 23%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600" dirty="0"/>
              <a:t>Seeking </a:t>
            </a:r>
            <a:r>
              <a:rPr lang="en-CA" sz="2600" b="1" dirty="0"/>
              <a:t>plausible reduction of 5% (ARR)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600" dirty="0"/>
              <a:t>80% power, 2-sided testing at significance 5%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600" b="1" dirty="0"/>
              <a:t>Need between 780 and 1020 patients per group</a:t>
            </a:r>
            <a:endParaRPr lang="en-CA" sz="2600" dirty="0"/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600" dirty="0"/>
              <a:t>Target = 2040 patients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CA" dirty="0"/>
              <a:t>Sample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6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0CE30-34A5-D838-311E-84B057654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6A543470-6C37-656B-FBF1-F84E9FFBF8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7072" y="1415143"/>
            <a:ext cx="8237857" cy="50183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</a:pPr>
            <a:r>
              <a:rPr lang="en-CA" sz="26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Antibiotics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400" dirty="0">
                <a:ea typeface="ＭＳ Ｐゴシック" charset="-128"/>
                <a:cs typeface="ＭＳ Ｐゴシック" charset="-128"/>
              </a:rPr>
              <a:t>911 call to PITSTOP study IP: mean 47 min (SD 32)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400" dirty="0">
                <a:ea typeface="ＭＳ Ｐゴシック" charset="-128"/>
                <a:cs typeface="ＭＳ Ｐゴシック" charset="-128"/>
              </a:rPr>
              <a:t>911 call to in-hospital antibiotics: mean 301 min (SD 261)</a:t>
            </a:r>
          </a:p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  <a:tabLst>
                <a:tab pos="2743200" algn="l"/>
              </a:tabLst>
            </a:pPr>
            <a:r>
              <a:rPr lang="en-CA" sz="2400" b="1" dirty="0">
                <a:ea typeface="ＭＳ Ｐゴシック" charset="-128"/>
                <a:cs typeface="ＭＳ Ｐゴシック" charset="-128"/>
              </a:rPr>
              <a:t>Difference: 254 minutes (4.2 hours)</a:t>
            </a:r>
          </a:p>
          <a:p>
            <a:pPr marL="0" indent="0">
              <a:spcBef>
                <a:spcPts val="2400"/>
              </a:spcBef>
              <a:buClr>
                <a:srgbClr val="100067"/>
              </a:buClr>
              <a:buSzPct val="100000"/>
              <a:buNone/>
            </a:pPr>
            <a:r>
              <a:rPr lang="en-CA" sz="26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IV Fluids Allocation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400" dirty="0">
                <a:ea typeface="ＭＳ Ｐゴシック" charset="-128"/>
                <a:cs typeface="ＭＳ Ｐゴシック" charset="-128"/>
              </a:rPr>
              <a:t>23% ineligible (no IV)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400" dirty="0">
                <a:ea typeface="ＭＳ Ｐゴシック" charset="-128"/>
                <a:cs typeface="ＭＳ Ｐゴシック" charset="-128"/>
              </a:rPr>
              <a:t>Expected to increase</a:t>
            </a:r>
          </a:p>
          <a:p>
            <a:pPr marL="0" indent="0">
              <a:spcBef>
                <a:spcPts val="2400"/>
              </a:spcBef>
              <a:buClr>
                <a:srgbClr val="100067"/>
              </a:buClr>
              <a:buSzPct val="100000"/>
              <a:buNone/>
            </a:pPr>
            <a:r>
              <a:rPr lang="en-CA" sz="26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Fluid Administration</a:t>
            </a:r>
          </a:p>
          <a:p>
            <a:pPr defTabSz="1001713">
              <a:spcBef>
                <a:spcPts val="0"/>
              </a:spcBef>
              <a:buSzPct val="100000"/>
            </a:pPr>
            <a:r>
              <a:rPr lang="en-CA" sz="2400" dirty="0">
                <a:ea typeface="ＭＳ Ｐゴシック" charset="-128"/>
                <a:cs typeface="ＭＳ Ｐゴシック" charset="-128"/>
              </a:rPr>
              <a:t>Aggressive: 	1474 ml (SD 605)</a:t>
            </a:r>
          </a:p>
          <a:p>
            <a:pPr defTabSz="1001713">
              <a:spcBef>
                <a:spcPts val="0"/>
              </a:spcBef>
              <a:buSzPct val="100000"/>
            </a:pPr>
            <a:r>
              <a:rPr lang="en-CA" sz="2400" dirty="0">
                <a:ea typeface="ＭＳ Ｐゴシック" charset="-128"/>
                <a:cs typeface="ＭＳ Ｐゴシック" charset="-128"/>
              </a:rPr>
              <a:t>Standard: 	452 ml (SD 424)</a:t>
            </a:r>
          </a:p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</a:pPr>
            <a:endParaRPr lang="en-CA" sz="2400" dirty="0">
              <a:ea typeface="ＭＳ Ｐゴシック" charset="-128"/>
              <a:cs typeface="ＭＳ Ｐゴシック" charset="-128"/>
            </a:endParaRPr>
          </a:p>
          <a:p>
            <a:pPr marL="0" indent="0" algn="r">
              <a:spcBef>
                <a:spcPts val="0"/>
              </a:spcBef>
              <a:buClr>
                <a:srgbClr val="100067"/>
              </a:buClr>
              <a:buSzPct val="100000"/>
              <a:buNone/>
              <a:tabLst>
                <a:tab pos="2743200" algn="l"/>
                <a:tab pos="6346825" algn="l"/>
              </a:tabLst>
            </a:pPr>
            <a:r>
              <a:rPr lang="en-US" sz="1600" dirty="0"/>
              <a:t>* Based on first interim analysis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CA" dirty="0"/>
              <a:t>Process Measures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CA342-BC03-5273-FC18-8B4004B5B52B}"/>
              </a:ext>
            </a:extLst>
          </p:cNvPr>
          <p:cNvSpPr txBox="1"/>
          <p:nvPr/>
        </p:nvSpPr>
        <p:spPr>
          <a:xfrm>
            <a:off x="1450429" y="325820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8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7DFB-ECE4-BD72-F4D2-5CFD07E58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6557" y="1417320"/>
            <a:ext cx="7689772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</a:pPr>
            <a:r>
              <a:rPr lang="en-CA" sz="21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Preliminary Results </a:t>
            </a:r>
            <a:br>
              <a:rPr lang="en-CA" sz="21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</a:br>
            <a:r>
              <a:rPr lang="en-CA" sz="2100" dirty="0">
                <a:ea typeface="ＭＳ Ｐゴシック" charset="-128"/>
                <a:cs typeface="ＭＳ Ｐゴシック" charset="-128"/>
              </a:rPr>
              <a:t>318 patients</a:t>
            </a:r>
          </a:p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</a:pPr>
            <a:endParaRPr lang="en-CA" sz="2000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</a:pPr>
            <a:r>
              <a:rPr lang="en-CA" sz="24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Patient-level Summary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100" dirty="0">
                <a:ea typeface="ＭＳ Ｐゴシック" charset="-128"/>
                <a:cs typeface="ＭＳ Ｐゴシック" charset="-128"/>
              </a:rPr>
              <a:t>Any positive culture: 162/318 = 51%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100" dirty="0">
                <a:ea typeface="ＭＳ Ｐゴシック" charset="-128"/>
                <a:cs typeface="ＭＳ Ｐゴシック" charset="-128"/>
              </a:rPr>
              <a:t>Positive blood culture: 101/318 = 32%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100" dirty="0">
                <a:ea typeface="ＭＳ Ｐゴシック" charset="-128"/>
                <a:cs typeface="ＭＳ Ｐゴシック" charset="-128"/>
              </a:rPr>
              <a:t>Any resistant blood culture: 39/318 = 12%</a:t>
            </a:r>
          </a:p>
          <a:p>
            <a:pPr marL="747713" lvl="1" indent="-290513">
              <a:spcBef>
                <a:spcPts val="0"/>
              </a:spcBef>
              <a:buSzPct val="100000"/>
            </a:pPr>
            <a:r>
              <a:rPr lang="en-CA" sz="1900" dirty="0">
                <a:ea typeface="ＭＳ Ｐゴシック" charset="-128"/>
                <a:cs typeface="ＭＳ Ｐゴシック" charset="-128"/>
              </a:rPr>
              <a:t>CNST 10, 3 enterococcus, 3 fungal, ~20 ESBL/pseudomonas</a:t>
            </a:r>
          </a:p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</a:pPr>
            <a:r>
              <a:rPr lang="en-CA" sz="20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100067"/>
              </a:buClr>
              <a:buSzPct val="100000"/>
              <a:buNone/>
            </a:pPr>
            <a:r>
              <a:rPr lang="en-CA" sz="2400" b="1" dirty="0">
                <a:solidFill>
                  <a:srgbClr val="004463"/>
                </a:solidFill>
                <a:ea typeface="ＭＳ Ｐゴシック" charset="-128"/>
                <a:cs typeface="ＭＳ Ｐゴシック" charset="-128"/>
              </a:rPr>
              <a:t>Culture Result Summary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100" dirty="0">
                <a:ea typeface="ＭＳ Ｐゴシック" charset="-128"/>
                <a:cs typeface="ＭＳ Ｐゴシック" charset="-128"/>
              </a:rPr>
              <a:t>250 positive cultures from 162 patients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100" dirty="0">
                <a:ea typeface="ＭＳ Ｐゴシック" charset="-128"/>
                <a:cs typeface="ＭＳ Ｐゴシック" charset="-128"/>
              </a:rPr>
              <a:t>109/250 (44%) blood cultures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100" dirty="0">
                <a:ea typeface="ＭＳ Ｐゴシック" charset="-128"/>
                <a:cs typeface="ＭＳ Ｐゴシック" charset="-128"/>
              </a:rPr>
              <a:t>98/250 (39%) urine cultures</a:t>
            </a:r>
          </a:p>
          <a:p>
            <a:pPr>
              <a:spcBef>
                <a:spcPts val="0"/>
              </a:spcBef>
              <a:buSzPct val="100000"/>
            </a:pPr>
            <a:r>
              <a:rPr lang="en-CA" sz="2100" dirty="0">
                <a:ea typeface="ＭＳ Ｐゴシック" charset="-128"/>
                <a:cs typeface="ＭＳ Ｐゴシック" charset="-128"/>
              </a:rPr>
              <a:t>Remainder wound/tissue, very few sputum (n=3)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B8955-7DC2-271D-015F-13BD7EA8C4E5}"/>
              </a:ext>
            </a:extLst>
          </p:cNvPr>
          <p:cNvSpPr txBox="1"/>
          <p:nvPr/>
        </p:nvSpPr>
        <p:spPr>
          <a:xfrm>
            <a:off x="1450429" y="325820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912285"/>
          </a:xfrm>
        </p:spPr>
        <p:txBody>
          <a:bodyPr/>
          <a:lstStyle/>
          <a:p>
            <a:r>
              <a:rPr lang="en-CA" dirty="0"/>
              <a:t>Culture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7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1535112"/>
            <a:ext cx="8553450" cy="3914775"/>
          </a:xfrm>
          <a:prstGeom prst="rect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Protocol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62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1" y="1463040"/>
            <a:ext cx="9007689" cy="48768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800" dirty="0"/>
              <a:t>Early identification and treatment of sepsis an opportunity for prehospital care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Treating patients based on WHEN they need therapy, rather than WHERE they are physically located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May lead to LIVES SAVED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PITSTOP 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6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18336"/>
          </a:xfrm>
          <a:prstGeom prst="rect">
            <a:avLst/>
          </a:prstGeom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804636"/>
            <a:ext cx="9144000" cy="1031703"/>
          </a:xfrm>
        </p:spPr>
        <p:txBody>
          <a:bodyPr/>
          <a:lstStyle/>
          <a:p>
            <a:r>
              <a:rPr lang="en-US" altLang="en-US" sz="6600" dirty="0">
                <a:solidFill>
                  <a:srgbClr val="004463"/>
                </a:solidFill>
                <a:cs typeface="Times New Roman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9574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731"/>
            <a:ext cx="10515600" cy="1325563"/>
          </a:xfrm>
        </p:spPr>
        <p:txBody>
          <a:bodyPr/>
          <a:lstStyle/>
          <a:p>
            <a:r>
              <a:rPr lang="en-US" dirty="0"/>
              <a:t>SEPSIS PROTOCOL – APRIL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28" y="1478084"/>
            <a:ext cx="6558544" cy="5024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089" r="1964"/>
          <a:stretch/>
        </p:blipFill>
        <p:spPr>
          <a:xfrm>
            <a:off x="10272131" y="2409724"/>
            <a:ext cx="1081669" cy="191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9618" y="4560849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ANTIBIOGRAM</a:t>
            </a:r>
          </a:p>
        </p:txBody>
      </p:sp>
    </p:spTree>
    <p:extLst>
      <p:ext uri="{BB962C8B-B14F-4D97-AF65-F5344CB8AC3E}">
        <p14:creationId xmlns:p14="http://schemas.microsoft.com/office/powerpoint/2010/main" val="904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898" y="499382"/>
            <a:ext cx="8458200" cy="1828800"/>
          </a:xfrm>
        </p:spPr>
        <p:txBody>
          <a:bodyPr>
            <a:noAutofit/>
          </a:bodyPr>
          <a:lstStyle/>
          <a:p>
            <a:pPr algn="ctr"/>
            <a:br>
              <a:rPr kumimoji="0" lang="en-US" sz="3600" b="0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</a:br>
            <a:r>
              <a:rPr lang="en-US" sz="4400" cap="all" spc="150" dirty="0">
                <a:solidFill>
                  <a:srgbClr val="44546A"/>
                </a:solidFill>
                <a:effectLst/>
                <a:latin typeface="Aptos" panose="020B0004020202020204" pitchFamily="34" charset="0"/>
              </a:rPr>
              <a:t>BCFR </a:t>
            </a:r>
            <a:br>
              <a:rPr lang="en-US" sz="4400" cap="all" spc="150" dirty="0">
                <a:solidFill>
                  <a:srgbClr val="44546A"/>
                </a:solidFill>
                <a:effectLst/>
                <a:latin typeface="Aptos" panose="020B0004020202020204" pitchFamily="34" charset="0"/>
              </a:rPr>
            </a:br>
            <a:r>
              <a:rPr lang="en-US" sz="4400" cap="all" spc="150" dirty="0">
                <a:solidFill>
                  <a:srgbClr val="44546A"/>
                </a:solidFill>
                <a:effectLst/>
                <a:latin typeface="Aptos" panose="020B0004020202020204" pitchFamily="34" charset="0"/>
              </a:rPr>
              <a:t>ABX for SEPSIS Update</a:t>
            </a:r>
            <a:endParaRPr lang="en-US" sz="4400" dirty="0">
              <a:latin typeface="Aptos" panose="020B00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685" y="2586000"/>
            <a:ext cx="49026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Dr. Aldo Manresa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Orlando J. Dominguez, Jr.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Assistant Chief of EMS Opereations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June 6th,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Medical Care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027" name="Picture 14" descr="cid:image002.png@01D660D3.81112A00">
            <a:extLst>
              <a:ext uri="{FF2B5EF4-FFF2-40B4-BE49-F238E27FC236}">
                <a16:creationId xmlns:a16="http://schemas.microsoft.com/office/drawing/2014/main" id="{C145F121-A37B-4919-875B-6446924B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54" y="4896162"/>
            <a:ext cx="1828085" cy="18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30E4-76CF-2349-83D5-4D449DD9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ptos" panose="020B0004020202020204" pitchFamily="34" charset="0"/>
              </a:rPr>
              <a:t>Rocephin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0B39F-654E-422E-7C8B-94F6A70C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Septic Shock</a:t>
            </a:r>
          </a:p>
          <a:p>
            <a:pPr marL="365760" lvl="1">
              <a:lnSpc>
                <a:spcPct val="107000"/>
              </a:lnSpc>
              <a:spcBef>
                <a:spcPts val="0"/>
              </a:spcBef>
            </a:pPr>
            <a:r>
              <a:rPr lang="en-US" sz="2800" b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SEPSIS ALERT CRITERIA</a:t>
            </a:r>
            <a:endParaRPr lang="en-US" sz="28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8680" lvl="2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Temperature &gt; 38° C (100.4° F) OR &lt; 36° C (96.8° F) </a:t>
            </a:r>
            <a:r>
              <a:rPr lang="en-US" sz="2800" b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en-US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one of the following:</a:t>
            </a:r>
          </a:p>
          <a:p>
            <a:pPr marL="868680" lvl="2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Decreased level of consciousness</a:t>
            </a:r>
          </a:p>
          <a:p>
            <a:pPr marL="98298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F2936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Hypotension, SBP &lt; 90 mmHg</a:t>
            </a:r>
            <a:endParaRPr lang="en-US" sz="28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EtCO</a:t>
            </a:r>
            <a:r>
              <a:rPr lang="en-US" sz="2800" baseline="-25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≤ 25 mmHg</a:t>
            </a:r>
            <a:endParaRPr lang="en-US" sz="28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Respiratory Rate &gt; 20 breaths/min</a:t>
            </a:r>
          </a:p>
          <a:p>
            <a:pPr marL="98298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Heart Rate &gt; 90 beats/min</a:t>
            </a:r>
            <a:endParaRPr lang="en-US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16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6BE5-819D-094B-45DD-34E115D0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554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Aptos" panose="020B0004020202020204" pitchFamily="34" charset="0"/>
              </a:rPr>
              <a:t>Cases Reviewed Post Rocephin</a:t>
            </a:r>
            <a:br>
              <a:rPr lang="en-US" u="sng" dirty="0">
                <a:latin typeface="Aptos" panose="020B0004020202020204" pitchFamily="34" charset="0"/>
              </a:rPr>
            </a:br>
            <a:r>
              <a:rPr lang="en-US" sz="3100" u="sng" dirty="0">
                <a:latin typeface="Aptos" panose="020B0004020202020204" pitchFamily="34" charset="0"/>
              </a:rPr>
              <a:t>May 1, 2024 – May 1,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DB81-AEDC-3549-30E2-58F9A3CBD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2" y="1863333"/>
            <a:ext cx="10972800" cy="4389120"/>
          </a:xfrm>
        </p:spPr>
        <p:txBody>
          <a:bodyPr/>
          <a:lstStyle/>
          <a:p>
            <a:r>
              <a:rPr lang="en-US" sz="3600" dirty="0">
                <a:latin typeface="Aptos" panose="020B0004020202020204" pitchFamily="34" charset="0"/>
              </a:rPr>
              <a:t>Total cases reviewed: 92 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476624-CB73-4615-7F59-912D1C219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60210"/>
              </p:ext>
            </p:extLst>
          </p:nvPr>
        </p:nvGraphicFramePr>
        <p:xfrm>
          <a:off x="2140299" y="2552281"/>
          <a:ext cx="7787472" cy="4079658"/>
        </p:xfrm>
        <a:graphic>
          <a:graphicData uri="http://schemas.openxmlformats.org/drawingml/2006/table">
            <a:tbl>
              <a:tblPr/>
              <a:tblGrid>
                <a:gridCol w="3367555">
                  <a:extLst>
                    <a:ext uri="{9D8B030D-6E8A-4147-A177-3AD203B41FA5}">
                      <a16:colId xmlns:a16="http://schemas.microsoft.com/office/drawing/2014/main" val="4041515027"/>
                    </a:ext>
                  </a:extLst>
                </a:gridCol>
                <a:gridCol w="2432125">
                  <a:extLst>
                    <a:ext uri="{9D8B030D-6E8A-4147-A177-3AD203B41FA5}">
                      <a16:colId xmlns:a16="http://schemas.microsoft.com/office/drawing/2014/main" val="4279625925"/>
                    </a:ext>
                  </a:extLst>
                </a:gridCol>
                <a:gridCol w="1987792">
                  <a:extLst>
                    <a:ext uri="{9D8B030D-6E8A-4147-A177-3AD203B41FA5}">
                      <a16:colId xmlns:a16="http://schemas.microsoft.com/office/drawing/2014/main" val="4086659963"/>
                    </a:ext>
                  </a:extLst>
                </a:gridCol>
              </a:tblGrid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Sepsis: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53.26%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86822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Respiratory: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34.48%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676399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UTI: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21.74%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3641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Renal: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16.30%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09504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Cellulitis: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1.09%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31426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Transfer to 2nd Hospital: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3.26%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716710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Discharge to Hospice: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8.70%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8149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Discharge to SNF: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13.04%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742940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Discharge to Home: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34.78%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488285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Discharge with HHA: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10.87%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79412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Deceased: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8.70%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29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SIRS  vs  QSOFA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FE654-3850-255C-DE71-B6EF4006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42" y="1825625"/>
            <a:ext cx="8044716" cy="45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algun Gothic" panose="020B0503020000020004" pitchFamily="34" charset="-127"/>
              </a:rPr>
              <a:t>DATA – </a:t>
            </a: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 </a:t>
            </a:r>
            <a:r>
              <a:rPr lang="en-US" dirty="0">
                <a:ea typeface="Malgun Gothic" panose="020B0503020000020004" pitchFamily="34" charset="-127"/>
              </a:rPr>
              <a:t>PATIENT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5" y="2614190"/>
            <a:ext cx="11892455" cy="22626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RECEIVED PREHOSPITAL CEFTRIAXONE </a:t>
            </a:r>
            <a:r>
              <a:rPr lang="en-US" sz="3200" b="1" dirty="0">
                <a:solidFill>
                  <a:schemeClr val="tx1"/>
                </a:solidFill>
              </a:rPr>
              <a:t>(183) </a:t>
            </a:r>
            <a:r>
              <a:rPr lang="en-US" sz="3200" dirty="0"/>
              <a:t>– </a:t>
            </a:r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APRIL 2024-2025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CONTROL GROUP </a:t>
            </a:r>
            <a:r>
              <a:rPr lang="en-US" sz="3200" b="1" dirty="0">
                <a:solidFill>
                  <a:schemeClr val="tx1"/>
                </a:solidFill>
              </a:rPr>
              <a:t>(217) </a:t>
            </a:r>
            <a:r>
              <a:rPr lang="en-US" sz="3200" dirty="0">
                <a:solidFill>
                  <a:schemeClr val="tx1"/>
                </a:solidFill>
              </a:rPr>
              <a:t>– </a:t>
            </a:r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APRIL 2023 – 2024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ED DIAGNOSIS OF SEPSIS</a:t>
            </a:r>
            <a:endParaRPr lang="en-US" sz="35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3" y="365125"/>
            <a:ext cx="1187156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HAT CRITERIA </a:t>
            </a:r>
            <a:r>
              <a:rPr lang="en-US" dirty="0"/>
              <a:t>MET FOR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HYPOTENSION – </a:t>
            </a: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58%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ALTERED MENTAL STATUS – </a:t>
            </a: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79%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TACHYPNEA – </a:t>
            </a: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97%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SEPSIS ALERT INDICATED </a:t>
            </a:r>
            <a:r>
              <a:rPr lang="en-US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96% </a:t>
            </a:r>
            <a:r>
              <a:rPr lang="en-US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(2 OR MORE CRITERIA)     </a:t>
            </a:r>
            <a:endParaRPr lang="en-US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0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183 Total Patients</a:t>
            </a:r>
          </a:p>
          <a:p>
            <a:pPr marL="0" indent="0">
              <a:buNone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LOST TO FOLLOW UP - 4 </a:t>
            </a:r>
          </a:p>
          <a:p>
            <a:pPr marL="0" indent="0"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 GIVEN – 11 </a:t>
            </a:r>
          </a:p>
          <a:p>
            <a:pPr marL="0" indent="0">
              <a:buNone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HOME NURSE - 1</a:t>
            </a:r>
          </a:p>
          <a:p>
            <a:pPr marL="0" indent="0">
              <a:buNone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DUE TO ALLERGY – 4  </a:t>
            </a:r>
          </a:p>
          <a:p>
            <a:pPr marL="0" indent="0">
              <a:buNone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DUE TO LACK OF IV ACCESS - 4</a:t>
            </a:r>
          </a:p>
          <a:p>
            <a:pPr marL="0" indent="0">
              <a:buNone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MISSED OPPORTUNITY – 2 (IMPROVEMENT, TRAUMA/SEIZURE) 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  <a:lumOff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COMPLICATIONS </a:t>
            </a:r>
          </a:p>
          <a:p>
            <a:pPr marL="0" indent="0">
              <a:buNone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ALLERGIC REACTIONS - 0</a:t>
            </a:r>
          </a:p>
          <a:p>
            <a:pPr marL="0" indent="0">
              <a:buNone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IV DISLODGMENT - 1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4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IN-HOSPITAL MORTALITY</a:t>
            </a: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5296830" y="2322925"/>
          <a:ext cx="5497551" cy="3274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088">
                  <a:extLst>
                    <a:ext uri="{9D8B030D-6E8A-4147-A177-3AD203B41FA5}">
                      <a16:colId xmlns:a16="http://schemas.microsoft.com/office/drawing/2014/main" val="2419787306"/>
                    </a:ext>
                  </a:extLst>
                </a:gridCol>
                <a:gridCol w="2364463">
                  <a:extLst>
                    <a:ext uri="{9D8B030D-6E8A-4147-A177-3AD203B41FA5}">
                      <a16:colId xmlns:a16="http://schemas.microsoft.com/office/drawing/2014/main" val="531890027"/>
                    </a:ext>
                  </a:extLst>
                </a:gridCol>
              </a:tblGrid>
              <a:tr h="1851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Pre/Post Comparison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Mortality Associated with Encounter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3956611103"/>
                  </a:ext>
                </a:extLst>
              </a:tr>
              <a:tr h="711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Pre (4/23-3/24)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25%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2427962516"/>
                  </a:ext>
                </a:extLst>
              </a:tr>
              <a:tr h="711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Post (4/24-3/25)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21%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1677280559"/>
                  </a:ext>
                </a:extLst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11140402" y="4293524"/>
            <a:ext cx="672123" cy="1172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1" y="2630517"/>
            <a:ext cx="4880738" cy="26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9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BLOOD CULTURE YIELD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97964" y="2530354"/>
          <a:ext cx="6255836" cy="295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257">
                  <a:extLst>
                    <a:ext uri="{9D8B030D-6E8A-4147-A177-3AD203B41FA5}">
                      <a16:colId xmlns:a16="http://schemas.microsoft.com/office/drawing/2014/main" val="3038326590"/>
                    </a:ext>
                  </a:extLst>
                </a:gridCol>
                <a:gridCol w="1861878">
                  <a:extLst>
                    <a:ext uri="{9D8B030D-6E8A-4147-A177-3AD203B41FA5}">
                      <a16:colId xmlns:a16="http://schemas.microsoft.com/office/drawing/2014/main" val="6429780"/>
                    </a:ext>
                  </a:extLst>
                </a:gridCol>
                <a:gridCol w="2176701">
                  <a:extLst>
                    <a:ext uri="{9D8B030D-6E8A-4147-A177-3AD203B41FA5}">
                      <a16:colId xmlns:a16="http://schemas.microsoft.com/office/drawing/2014/main" val="903956517"/>
                    </a:ext>
                  </a:extLst>
                </a:gridCol>
              </a:tblGrid>
              <a:tr h="171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Pre/Post Comparison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BC Positivity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Contamination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1964769060"/>
                  </a:ext>
                </a:extLst>
              </a:tr>
              <a:tr h="734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Pre (4/23-3/24)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22%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8%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3847469667"/>
                  </a:ext>
                </a:extLst>
              </a:tr>
              <a:tr h="499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Post (4/24-3/25)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6428" marR="6428" marT="6428" marB="0" anchor="ctr"/>
                </a:tc>
                <a:extLst>
                  <a:ext uri="{0D108BD9-81ED-4DB2-BD59-A6C34878D82A}">
                    <a16:rowId xmlns:a16="http://schemas.microsoft.com/office/drawing/2014/main" val="2003350142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1432191" y="4371303"/>
            <a:ext cx="672123" cy="1172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6" y="2593305"/>
            <a:ext cx="4931887" cy="28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6510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1_0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{65B2A0B3-C75C-42A1-9F58-1CECE7493261}TFb73f27a7-0404-48d9-96f8-0ca8d35477ecb8e31239_win32-b557d689d35e</Template>
  <TotalTime>336</TotalTime>
  <Words>1373</Words>
  <Application>Microsoft Macintosh PowerPoint</Application>
  <PresentationFormat>Widescreen</PresentationFormat>
  <Paragraphs>264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Malgun Gothic</vt:lpstr>
      <vt:lpstr>ＭＳ Ｐゴシック</vt:lpstr>
      <vt:lpstr>ＭＳ Ｐゴシック</vt:lpstr>
      <vt:lpstr>Aptos</vt:lpstr>
      <vt:lpstr>Arial</vt:lpstr>
      <vt:lpstr>Biome</vt:lpstr>
      <vt:lpstr>Calibri</vt:lpstr>
      <vt:lpstr>Calibri Light</vt:lpstr>
      <vt:lpstr>Constantia</vt:lpstr>
      <vt:lpstr>Symbol</vt:lpstr>
      <vt:lpstr>Tenorite</vt:lpstr>
      <vt:lpstr>Times</vt:lpstr>
      <vt:lpstr>Times New Roman</vt:lpstr>
      <vt:lpstr>Trebuchet MS</vt:lpstr>
      <vt:lpstr>Wingdings</vt:lpstr>
      <vt:lpstr>Wingdings 2</vt:lpstr>
      <vt:lpstr>Custom</vt:lpstr>
      <vt:lpstr>1_0Default Design</vt:lpstr>
      <vt:lpstr>Flow</vt:lpstr>
      <vt:lpstr>PREHOSPITAL SEPSIS: BUGS, DRUGS and SLUGS  Randy S. Katz, DO, MBA, FACEP District Medical Director emergency services Memorial Healthcare system city of Hollywood fire rescue</vt:lpstr>
      <vt:lpstr>EMS ENCOUNTERS</vt:lpstr>
      <vt:lpstr>SEPSIS PROTOCOL – APRIL 2024</vt:lpstr>
      <vt:lpstr>SIRS  vs  QSOFA </vt:lpstr>
      <vt:lpstr>DATA – 3 PATIENT POPULATIONS</vt:lpstr>
      <vt:lpstr>HAT CRITERIA MET FOR ADMINISTRATION</vt:lpstr>
      <vt:lpstr>ANALYSIS</vt:lpstr>
      <vt:lpstr>IN-HOSPITAL MORTALITY</vt:lpstr>
      <vt:lpstr>BLOOD CULTURE YIELD</vt:lpstr>
      <vt:lpstr> ED METRICS</vt:lpstr>
      <vt:lpstr>THANK YOU</vt:lpstr>
      <vt:lpstr> Eagles 2025  </vt:lpstr>
      <vt:lpstr>Prehospital Antibiotics: PHANTASi</vt:lpstr>
      <vt:lpstr>PowerPoint Presentation</vt:lpstr>
      <vt:lpstr>Primary Research Question </vt:lpstr>
      <vt:lpstr>Prehospital Antibiotics: PHANTASi</vt:lpstr>
      <vt:lpstr>Prehospital Antibiotics: PHANTASi</vt:lpstr>
      <vt:lpstr>Prehospital Antibiotics: PHANTASi</vt:lpstr>
      <vt:lpstr>Prehospital Antibiotics: PHANTASi</vt:lpstr>
      <vt:lpstr>Inclusion Criteria (Sepsis: all must be present)</vt:lpstr>
      <vt:lpstr>Factorial RCT: 2x2 Randomization </vt:lpstr>
      <vt:lpstr>IV Fluid Resuscitation ‘Aggressive’ vs ‘Standard’</vt:lpstr>
      <vt:lpstr>Outcomes</vt:lpstr>
      <vt:lpstr>Sample Size</vt:lpstr>
      <vt:lpstr>Process Measures</vt:lpstr>
      <vt:lpstr>Culture Results</vt:lpstr>
      <vt:lpstr>Study Protocol</vt:lpstr>
      <vt:lpstr>PITSTOP Significance</vt:lpstr>
      <vt:lpstr>Thank You!</vt:lpstr>
      <vt:lpstr> BCFR  ABX for SEPSIS Update</vt:lpstr>
      <vt:lpstr>Rocephin Administration</vt:lpstr>
      <vt:lpstr>Cases Reviewed Post Rocephin May 1, 2024 – May 1,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randy katz</dc:creator>
  <cp:lastModifiedBy>Peter Antevy</cp:lastModifiedBy>
  <cp:revision>2</cp:revision>
  <dcterms:created xsi:type="dcterms:W3CDTF">2025-06-11T23:34:06Z</dcterms:created>
  <dcterms:modified xsi:type="dcterms:W3CDTF">2025-06-13T11:58:05Z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