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6"/>
  </p:notesMasterIdLst>
  <p:handoutMasterIdLst>
    <p:handoutMasterId r:id="rId7"/>
  </p:handoutMasterIdLst>
  <p:sldIdLst>
    <p:sldId id="256" r:id="rId2"/>
    <p:sldId id="553" r:id="rId3"/>
    <p:sldId id="1102" r:id="rId4"/>
    <p:sldId id="587" r:id="rId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8" autoAdjust="0"/>
    <p:restoredTop sz="68950" autoAdjust="0"/>
  </p:normalViewPr>
  <p:slideViewPr>
    <p:cSldViewPr>
      <p:cViewPr varScale="1">
        <p:scale>
          <a:sx n="52" d="100"/>
          <a:sy n="52" d="100"/>
        </p:scale>
        <p:origin x="1233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6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30" y="-11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D4B08-F27E-44BF-A16F-D20EC3223D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9E2091-43AF-4C66-8CA3-E8381321D2E5}">
      <dgm:prSet/>
      <dgm:spPr/>
      <dgm:t>
        <a:bodyPr anchor="ctr"/>
        <a:lstStyle/>
        <a:p>
          <a:pPr algn="ctr"/>
          <a:r>
            <a:rPr lang="en-US" dirty="0"/>
            <a:t>National Sepsis Mortality = 30%</a:t>
          </a:r>
        </a:p>
      </dgm:t>
    </dgm:pt>
    <dgm:pt modelId="{147F5F18-9705-4729-A7EC-1673C716626E}" type="parTrans" cxnId="{3A37C074-A1AB-4446-A589-B0AA3C2C2939}">
      <dgm:prSet/>
      <dgm:spPr/>
      <dgm:t>
        <a:bodyPr/>
        <a:lstStyle/>
        <a:p>
          <a:endParaRPr lang="en-US"/>
        </a:p>
      </dgm:t>
    </dgm:pt>
    <dgm:pt modelId="{B0338551-F904-4A06-A7C0-E9E7FE1D47D3}" type="sibTrans" cxnId="{3A37C074-A1AB-4446-A589-B0AA3C2C2939}">
      <dgm:prSet/>
      <dgm:spPr/>
      <dgm:t>
        <a:bodyPr/>
        <a:lstStyle/>
        <a:p>
          <a:endParaRPr lang="en-US"/>
        </a:p>
      </dgm:t>
    </dgm:pt>
    <dgm:pt modelId="{618E9F00-1D6F-46D0-96C3-7704F2B7B496}">
      <dgm:prSet/>
      <dgm:spPr/>
      <dgm:t>
        <a:bodyPr anchor="ctr"/>
        <a:lstStyle/>
        <a:p>
          <a:r>
            <a:rPr lang="en-US" dirty="0"/>
            <a:t>National Septic Shock Mortality = 40%</a:t>
          </a:r>
        </a:p>
      </dgm:t>
    </dgm:pt>
    <dgm:pt modelId="{85834D52-225E-40AF-9EAD-094212AC67A0}" type="parTrans" cxnId="{1A41E990-2727-4E48-A9C9-40745B338C20}">
      <dgm:prSet/>
      <dgm:spPr/>
      <dgm:t>
        <a:bodyPr/>
        <a:lstStyle/>
        <a:p>
          <a:endParaRPr lang="en-US"/>
        </a:p>
      </dgm:t>
    </dgm:pt>
    <dgm:pt modelId="{BCEF6A4F-36A3-4334-A2E1-B8C8120A778A}" type="sibTrans" cxnId="{1A41E990-2727-4E48-A9C9-40745B338C20}">
      <dgm:prSet/>
      <dgm:spPr/>
      <dgm:t>
        <a:bodyPr/>
        <a:lstStyle/>
        <a:p>
          <a:endParaRPr lang="en-US"/>
        </a:p>
      </dgm:t>
    </dgm:pt>
    <dgm:pt modelId="{73EE95F9-8838-4BE9-8635-5620B2724554}">
      <dgm:prSet/>
      <dgm:spPr/>
      <dgm:t>
        <a:bodyPr anchor="ctr"/>
        <a:lstStyle/>
        <a:p>
          <a:r>
            <a:rPr lang="en-US" i="1" dirty="0"/>
            <a:t>PCFR Mortality for Septic Shock = 6.1%</a:t>
          </a:r>
          <a:endParaRPr lang="en-US" dirty="0"/>
        </a:p>
      </dgm:t>
    </dgm:pt>
    <dgm:pt modelId="{C9D73C1D-2048-47FE-AD8D-32CE7C09B069}" type="parTrans" cxnId="{5FA3A879-6FAE-4FB6-8A7E-EDA3C1AE9921}">
      <dgm:prSet/>
      <dgm:spPr/>
      <dgm:t>
        <a:bodyPr/>
        <a:lstStyle/>
        <a:p>
          <a:endParaRPr lang="en-US"/>
        </a:p>
      </dgm:t>
    </dgm:pt>
    <dgm:pt modelId="{5B1F0CC5-94A8-4A62-A56E-5D2858AAEF6B}" type="sibTrans" cxnId="{5FA3A879-6FAE-4FB6-8A7E-EDA3C1AE9921}">
      <dgm:prSet/>
      <dgm:spPr/>
      <dgm:t>
        <a:bodyPr/>
        <a:lstStyle/>
        <a:p>
          <a:endParaRPr lang="en-US"/>
        </a:p>
      </dgm:t>
    </dgm:pt>
    <dgm:pt modelId="{569A4EB5-36A6-49D7-BB78-E234CE7A90EA}" type="pres">
      <dgm:prSet presAssocID="{EF3D4B08-F27E-44BF-A16F-D20EC3223DDC}" presName="vert0" presStyleCnt="0">
        <dgm:presLayoutVars>
          <dgm:dir/>
          <dgm:animOne val="branch"/>
          <dgm:animLvl val="lvl"/>
        </dgm:presLayoutVars>
      </dgm:prSet>
      <dgm:spPr/>
    </dgm:pt>
    <dgm:pt modelId="{D938C392-F990-4935-93DC-D42381846D7B}" type="pres">
      <dgm:prSet presAssocID="{BC9E2091-43AF-4C66-8CA3-E8381321D2E5}" presName="thickLine" presStyleLbl="alignNode1" presStyleIdx="0" presStyleCnt="3"/>
      <dgm:spPr/>
    </dgm:pt>
    <dgm:pt modelId="{F07F81A5-EDA4-4F14-86A3-9AF53AF4AB25}" type="pres">
      <dgm:prSet presAssocID="{BC9E2091-43AF-4C66-8CA3-E8381321D2E5}" presName="horz1" presStyleCnt="0"/>
      <dgm:spPr/>
    </dgm:pt>
    <dgm:pt modelId="{F072DD2F-7933-456B-8448-9ADC9E1E7ED4}" type="pres">
      <dgm:prSet presAssocID="{BC9E2091-43AF-4C66-8CA3-E8381321D2E5}" presName="tx1" presStyleLbl="revTx" presStyleIdx="0" presStyleCnt="3"/>
      <dgm:spPr/>
    </dgm:pt>
    <dgm:pt modelId="{8C06E44E-379A-4076-846B-9273564ED700}" type="pres">
      <dgm:prSet presAssocID="{BC9E2091-43AF-4C66-8CA3-E8381321D2E5}" presName="vert1" presStyleCnt="0"/>
      <dgm:spPr/>
    </dgm:pt>
    <dgm:pt modelId="{1A468C8C-B1B4-4D24-AE28-519B482C9452}" type="pres">
      <dgm:prSet presAssocID="{618E9F00-1D6F-46D0-96C3-7704F2B7B496}" presName="thickLine" presStyleLbl="alignNode1" presStyleIdx="1" presStyleCnt="3"/>
      <dgm:spPr/>
    </dgm:pt>
    <dgm:pt modelId="{3B03A9CA-95B1-40BB-A4FD-5A6C88DD877C}" type="pres">
      <dgm:prSet presAssocID="{618E9F00-1D6F-46D0-96C3-7704F2B7B496}" presName="horz1" presStyleCnt="0"/>
      <dgm:spPr/>
    </dgm:pt>
    <dgm:pt modelId="{64078140-037B-4E6A-ACED-683C985DB4E7}" type="pres">
      <dgm:prSet presAssocID="{618E9F00-1D6F-46D0-96C3-7704F2B7B496}" presName="tx1" presStyleLbl="revTx" presStyleIdx="1" presStyleCnt="3"/>
      <dgm:spPr/>
    </dgm:pt>
    <dgm:pt modelId="{0EC959CB-9791-454D-AA8C-1B92B61A917E}" type="pres">
      <dgm:prSet presAssocID="{618E9F00-1D6F-46D0-96C3-7704F2B7B496}" presName="vert1" presStyleCnt="0"/>
      <dgm:spPr/>
    </dgm:pt>
    <dgm:pt modelId="{D9AE0ADC-7251-4899-B21F-E773A021B954}" type="pres">
      <dgm:prSet presAssocID="{73EE95F9-8838-4BE9-8635-5620B2724554}" presName="thickLine" presStyleLbl="alignNode1" presStyleIdx="2" presStyleCnt="3"/>
      <dgm:spPr/>
    </dgm:pt>
    <dgm:pt modelId="{7B16FAF0-ECF1-44D5-B405-8D11ECCEB48B}" type="pres">
      <dgm:prSet presAssocID="{73EE95F9-8838-4BE9-8635-5620B2724554}" presName="horz1" presStyleCnt="0"/>
      <dgm:spPr/>
    </dgm:pt>
    <dgm:pt modelId="{D68B6960-EBD4-406E-8543-F57CC63398C5}" type="pres">
      <dgm:prSet presAssocID="{73EE95F9-8838-4BE9-8635-5620B2724554}" presName="tx1" presStyleLbl="revTx" presStyleIdx="2" presStyleCnt="3"/>
      <dgm:spPr/>
    </dgm:pt>
    <dgm:pt modelId="{C982200E-50B7-4D96-BE93-D323CB310C0E}" type="pres">
      <dgm:prSet presAssocID="{73EE95F9-8838-4BE9-8635-5620B2724554}" presName="vert1" presStyleCnt="0"/>
      <dgm:spPr/>
    </dgm:pt>
  </dgm:ptLst>
  <dgm:cxnLst>
    <dgm:cxn modelId="{0D9C2A2C-E492-4995-934C-202F122B66AC}" type="presOf" srcId="{BC9E2091-43AF-4C66-8CA3-E8381321D2E5}" destId="{F072DD2F-7933-456B-8448-9ADC9E1E7ED4}" srcOrd="0" destOrd="0" presId="urn:microsoft.com/office/officeart/2008/layout/LinedList"/>
    <dgm:cxn modelId="{E2F14C3F-47F9-443D-9542-082DADD5FC35}" type="presOf" srcId="{73EE95F9-8838-4BE9-8635-5620B2724554}" destId="{D68B6960-EBD4-406E-8543-F57CC63398C5}" srcOrd="0" destOrd="0" presId="urn:microsoft.com/office/officeart/2008/layout/LinedList"/>
    <dgm:cxn modelId="{67422265-9ADC-4F43-9548-87A5B2104A01}" type="presOf" srcId="{EF3D4B08-F27E-44BF-A16F-D20EC3223DDC}" destId="{569A4EB5-36A6-49D7-BB78-E234CE7A90EA}" srcOrd="0" destOrd="0" presId="urn:microsoft.com/office/officeart/2008/layout/LinedList"/>
    <dgm:cxn modelId="{75FBE652-675D-4C50-948C-D1FEED7CA6F9}" type="presOf" srcId="{618E9F00-1D6F-46D0-96C3-7704F2B7B496}" destId="{64078140-037B-4E6A-ACED-683C985DB4E7}" srcOrd="0" destOrd="0" presId="urn:microsoft.com/office/officeart/2008/layout/LinedList"/>
    <dgm:cxn modelId="{3A37C074-A1AB-4446-A589-B0AA3C2C2939}" srcId="{EF3D4B08-F27E-44BF-A16F-D20EC3223DDC}" destId="{BC9E2091-43AF-4C66-8CA3-E8381321D2E5}" srcOrd="0" destOrd="0" parTransId="{147F5F18-9705-4729-A7EC-1673C716626E}" sibTransId="{B0338551-F904-4A06-A7C0-E9E7FE1D47D3}"/>
    <dgm:cxn modelId="{5FA3A879-6FAE-4FB6-8A7E-EDA3C1AE9921}" srcId="{EF3D4B08-F27E-44BF-A16F-D20EC3223DDC}" destId="{73EE95F9-8838-4BE9-8635-5620B2724554}" srcOrd="2" destOrd="0" parTransId="{C9D73C1D-2048-47FE-AD8D-32CE7C09B069}" sibTransId="{5B1F0CC5-94A8-4A62-A56E-5D2858AAEF6B}"/>
    <dgm:cxn modelId="{1A41E990-2727-4E48-A9C9-40745B338C20}" srcId="{EF3D4B08-F27E-44BF-A16F-D20EC3223DDC}" destId="{618E9F00-1D6F-46D0-96C3-7704F2B7B496}" srcOrd="1" destOrd="0" parTransId="{85834D52-225E-40AF-9EAD-094212AC67A0}" sibTransId="{BCEF6A4F-36A3-4334-A2E1-B8C8120A778A}"/>
    <dgm:cxn modelId="{B9AFE12A-DA8E-44F0-B22D-219223052C70}" type="presParOf" srcId="{569A4EB5-36A6-49D7-BB78-E234CE7A90EA}" destId="{D938C392-F990-4935-93DC-D42381846D7B}" srcOrd="0" destOrd="0" presId="urn:microsoft.com/office/officeart/2008/layout/LinedList"/>
    <dgm:cxn modelId="{4F21066A-953D-4219-8523-FAE762144295}" type="presParOf" srcId="{569A4EB5-36A6-49D7-BB78-E234CE7A90EA}" destId="{F07F81A5-EDA4-4F14-86A3-9AF53AF4AB25}" srcOrd="1" destOrd="0" presId="urn:microsoft.com/office/officeart/2008/layout/LinedList"/>
    <dgm:cxn modelId="{E26CCE50-A27A-4920-A297-C4F4120FA7FC}" type="presParOf" srcId="{F07F81A5-EDA4-4F14-86A3-9AF53AF4AB25}" destId="{F072DD2F-7933-456B-8448-9ADC9E1E7ED4}" srcOrd="0" destOrd="0" presId="urn:microsoft.com/office/officeart/2008/layout/LinedList"/>
    <dgm:cxn modelId="{25C58BA3-9549-4F53-9836-40FAD4C7E657}" type="presParOf" srcId="{F07F81A5-EDA4-4F14-86A3-9AF53AF4AB25}" destId="{8C06E44E-379A-4076-846B-9273564ED700}" srcOrd="1" destOrd="0" presId="urn:microsoft.com/office/officeart/2008/layout/LinedList"/>
    <dgm:cxn modelId="{143657D0-D0B5-4AD8-9B0D-F5E3602F3BC1}" type="presParOf" srcId="{569A4EB5-36A6-49D7-BB78-E234CE7A90EA}" destId="{1A468C8C-B1B4-4D24-AE28-519B482C9452}" srcOrd="2" destOrd="0" presId="urn:microsoft.com/office/officeart/2008/layout/LinedList"/>
    <dgm:cxn modelId="{4BB40498-EAAE-4B5A-A677-E8BE1ACAE103}" type="presParOf" srcId="{569A4EB5-36A6-49D7-BB78-E234CE7A90EA}" destId="{3B03A9CA-95B1-40BB-A4FD-5A6C88DD877C}" srcOrd="3" destOrd="0" presId="urn:microsoft.com/office/officeart/2008/layout/LinedList"/>
    <dgm:cxn modelId="{F4CC60AD-2187-4510-A06C-6A03B5769DF4}" type="presParOf" srcId="{3B03A9CA-95B1-40BB-A4FD-5A6C88DD877C}" destId="{64078140-037B-4E6A-ACED-683C985DB4E7}" srcOrd="0" destOrd="0" presId="urn:microsoft.com/office/officeart/2008/layout/LinedList"/>
    <dgm:cxn modelId="{C19D9522-2B17-4075-9411-5B67E057B70D}" type="presParOf" srcId="{3B03A9CA-95B1-40BB-A4FD-5A6C88DD877C}" destId="{0EC959CB-9791-454D-AA8C-1B92B61A917E}" srcOrd="1" destOrd="0" presId="urn:microsoft.com/office/officeart/2008/layout/LinedList"/>
    <dgm:cxn modelId="{CB45E90E-B73C-446A-A4D2-CDBB6F0D059A}" type="presParOf" srcId="{569A4EB5-36A6-49D7-BB78-E234CE7A90EA}" destId="{D9AE0ADC-7251-4899-B21F-E773A021B954}" srcOrd="4" destOrd="0" presId="urn:microsoft.com/office/officeart/2008/layout/LinedList"/>
    <dgm:cxn modelId="{26FE350F-3570-499C-B5F2-45E0C7BD3718}" type="presParOf" srcId="{569A4EB5-36A6-49D7-BB78-E234CE7A90EA}" destId="{7B16FAF0-ECF1-44D5-B405-8D11ECCEB48B}" srcOrd="5" destOrd="0" presId="urn:microsoft.com/office/officeart/2008/layout/LinedList"/>
    <dgm:cxn modelId="{FC3A0A05-EEFB-4F6B-BB99-D73C58EDDC28}" type="presParOf" srcId="{7B16FAF0-ECF1-44D5-B405-8D11ECCEB48B}" destId="{D68B6960-EBD4-406E-8543-F57CC63398C5}" srcOrd="0" destOrd="0" presId="urn:microsoft.com/office/officeart/2008/layout/LinedList"/>
    <dgm:cxn modelId="{3B0E5D93-0169-4913-B049-F15C51FB8901}" type="presParOf" srcId="{7B16FAF0-ECF1-44D5-B405-8D11ECCEB48B}" destId="{C982200E-50B7-4D96-BE93-D323CB310C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8C392-F990-4935-93DC-D42381846D7B}">
      <dsp:nvSpPr>
        <dsp:cNvPr id="0" name=""/>
        <dsp:cNvSpPr/>
      </dsp:nvSpPr>
      <dsp:spPr>
        <a:xfrm>
          <a:off x="0" y="2381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2DD2F-7933-456B-8448-9ADC9E1E7ED4}">
      <dsp:nvSpPr>
        <dsp:cNvPr id="0" name=""/>
        <dsp:cNvSpPr/>
      </dsp:nvSpPr>
      <dsp:spPr>
        <a:xfrm>
          <a:off x="0" y="2381"/>
          <a:ext cx="91440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National Sepsis Mortality = 30%</a:t>
          </a:r>
        </a:p>
      </dsp:txBody>
      <dsp:txXfrm>
        <a:off x="0" y="2381"/>
        <a:ext cx="9144000" cy="1624012"/>
      </dsp:txXfrm>
    </dsp:sp>
    <dsp:sp modelId="{1A468C8C-B1B4-4D24-AE28-519B482C9452}">
      <dsp:nvSpPr>
        <dsp:cNvPr id="0" name=""/>
        <dsp:cNvSpPr/>
      </dsp:nvSpPr>
      <dsp:spPr>
        <a:xfrm>
          <a:off x="0" y="1626393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78140-037B-4E6A-ACED-683C985DB4E7}">
      <dsp:nvSpPr>
        <dsp:cNvPr id="0" name=""/>
        <dsp:cNvSpPr/>
      </dsp:nvSpPr>
      <dsp:spPr>
        <a:xfrm>
          <a:off x="0" y="1626393"/>
          <a:ext cx="91440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National Septic Shock Mortality = 40%</a:t>
          </a:r>
        </a:p>
      </dsp:txBody>
      <dsp:txXfrm>
        <a:off x="0" y="1626393"/>
        <a:ext cx="9144000" cy="1624012"/>
      </dsp:txXfrm>
    </dsp:sp>
    <dsp:sp modelId="{D9AE0ADC-7251-4899-B21F-E773A021B954}">
      <dsp:nvSpPr>
        <dsp:cNvPr id="0" name=""/>
        <dsp:cNvSpPr/>
      </dsp:nvSpPr>
      <dsp:spPr>
        <a:xfrm>
          <a:off x="0" y="3250406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B6960-EBD4-406E-8543-F57CC63398C5}">
      <dsp:nvSpPr>
        <dsp:cNvPr id="0" name=""/>
        <dsp:cNvSpPr/>
      </dsp:nvSpPr>
      <dsp:spPr>
        <a:xfrm>
          <a:off x="0" y="3250406"/>
          <a:ext cx="91440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i="1" kern="1200" dirty="0"/>
            <a:t>PCFR Mortality for Septic Shock = 6.1%</a:t>
          </a:r>
          <a:endParaRPr lang="en-US" sz="4700" kern="1200" dirty="0"/>
        </a:p>
      </dsp:txBody>
      <dsp:txXfrm>
        <a:off x="0" y="3250406"/>
        <a:ext cx="9144000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AC9276E8-3A32-40B9-8639-E22F0FCC85FF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6794FBFE-7ACD-4637-A8CB-2B66D799D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86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05F585E1-3007-47F6-ACBE-D40016B6F76F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2DEB56C5-9A14-44A0-A3FC-B149A03AAF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56C5-9A14-44A0-A3FC-B149A03AAF8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5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56C5-9A14-44A0-A3FC-B149A03AAF8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6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DB7D5A-A422-4368-942E-56F00A5F8487}" type="datetimeFigureOut">
              <a:rPr lang="en-US" smtClean="0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7785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897539-854A-4F34-8CC0-00DA59091D05}" type="slidenum">
              <a:rPr lang="en-US" smtClean="0">
                <a:solidFill>
                  <a:srgbClr val="87785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7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07213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DC776-C437-4D08-90BF-906D1A9F01CA}" type="datetimeFigureOut">
              <a:rPr lang="en-US" smtClean="0">
                <a:solidFill>
                  <a:srgbClr val="877852"/>
                </a:solidFill>
              </a:rPr>
              <a:pPr>
                <a:defRPr/>
              </a:pPr>
              <a:t>6/13/2025</a:t>
            </a:fld>
            <a:endParaRPr lang="en-US">
              <a:solidFill>
                <a:srgbClr val="877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77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6CB4E-6685-4A52-BABB-62DC4C93AE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50829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pPr>
              <a:defRPr/>
            </a:pPr>
            <a:fld id="{86719CA5-97A5-4492-AE2B-EE5D3DC24476}" type="datetimeFigureOut">
              <a:rPr lang="en-US" smtClean="0">
                <a:solidFill>
                  <a:srgbClr val="877852"/>
                </a:solidFill>
              </a:rPr>
              <a:pPr>
                <a:defRPr/>
              </a:pPr>
              <a:t>6/13/2025</a:t>
            </a:fld>
            <a:endParaRPr lang="en-US">
              <a:solidFill>
                <a:srgbClr val="877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87785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pPr>
              <a:defRPr/>
            </a:pPr>
            <a:fld id="{8B5C7E8D-B7B4-4B61-AE1E-1A08B2FA0B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9821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98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98913"/>
            <a:ext cx="4038600" cy="2398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77852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77852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063F-C0BD-4427-9BFD-6F2C24688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1128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552B-5448-4E30-8A9E-AF1282E99D79}" type="datetimeFigureOut">
              <a:rPr lang="en-US" smtClean="0">
                <a:solidFill>
                  <a:srgbClr val="877852"/>
                </a:solidFill>
              </a:rPr>
              <a:pPr/>
              <a:t>6/13/2025</a:t>
            </a:fld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FC94-BFCD-49A4-8217-EA8CF7A90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82363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552B-5448-4E30-8A9E-AF1282E99D79}" type="datetimeFigureOut">
              <a:rPr lang="en-US" smtClean="0">
                <a:solidFill>
                  <a:srgbClr val="877852"/>
                </a:solidFill>
              </a:rPr>
              <a:pPr/>
              <a:t>6/13/2025</a:t>
            </a:fld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FC94-BFCD-49A4-8217-EA8CF7A90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58819"/>
      </p:ext>
    </p:extLst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552B-5448-4E30-8A9E-AF1282E99D79}" type="datetimeFigureOut">
              <a:rPr lang="en-US" smtClean="0">
                <a:solidFill>
                  <a:srgbClr val="877852"/>
                </a:solidFill>
              </a:rPr>
              <a:pPr/>
              <a:t>6/13/2025</a:t>
            </a:fld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FC94-BFCD-49A4-8217-EA8CF7A90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60587"/>
      </p:ext>
    </p:extLst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552B-5448-4E30-8A9E-AF1282E99D79}" type="datetimeFigureOut">
              <a:rPr lang="en-US" smtClean="0">
                <a:solidFill>
                  <a:srgbClr val="877852"/>
                </a:solidFill>
              </a:rPr>
              <a:pPr/>
              <a:t>6/13/2025</a:t>
            </a:fld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FC94-BFCD-49A4-8217-EA8CF7A90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94779"/>
      </p:ext>
    </p:extLst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552B-5448-4E30-8A9E-AF1282E99D79}" type="datetimeFigureOut">
              <a:rPr lang="en-US" smtClean="0">
                <a:solidFill>
                  <a:srgbClr val="877852"/>
                </a:solidFill>
              </a:rPr>
              <a:pPr/>
              <a:t>6/13/2025</a:t>
            </a:fld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FC94-BFCD-49A4-8217-EA8CF7A90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39016"/>
      </p:ext>
    </p:extLst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552B-5448-4E30-8A9E-AF1282E99D79}" type="datetimeFigureOut">
              <a:rPr lang="en-US" smtClean="0">
                <a:solidFill>
                  <a:srgbClr val="877852"/>
                </a:solidFill>
              </a:rPr>
              <a:pPr/>
              <a:t>6/13/2025</a:t>
            </a:fld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FC94-BFCD-49A4-8217-EA8CF7A90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78535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B27EA-6AA4-4EFC-98E8-DB263B6DBB03}" type="datetimeFigureOut">
              <a:rPr lang="en-US" smtClean="0">
                <a:solidFill>
                  <a:srgbClr val="877852"/>
                </a:solidFill>
              </a:rPr>
              <a:pPr>
                <a:defRPr/>
              </a:pPr>
              <a:t>6/13/2025</a:t>
            </a:fld>
            <a:endParaRPr lang="en-US">
              <a:solidFill>
                <a:srgbClr val="877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77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C5A530-2D66-413B-B307-07AA44258F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5475782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7F70B-7E0E-469B-B865-C05083F92AB3}" type="datetimeFigureOut">
              <a:rPr lang="en-US" smtClean="0">
                <a:solidFill>
                  <a:srgbClr val="877852"/>
                </a:solidFill>
              </a:rPr>
              <a:pPr>
                <a:defRPr/>
              </a:pPr>
              <a:t>6/13/2025</a:t>
            </a:fld>
            <a:endParaRPr lang="en-US">
              <a:solidFill>
                <a:srgbClr val="87785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1D5A4D-D04C-439F-AFC1-FA093810B1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77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10996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569950AE-CD39-4618-A9C4-4004C79D6793}" type="datetimeFigureOut">
              <a:rPr lang="en-US" smtClean="0">
                <a:solidFill>
                  <a:srgbClr val="877852"/>
                </a:solidFill>
              </a:rPr>
              <a:pPr>
                <a:defRPr/>
              </a:pPr>
              <a:t>6/13/2025</a:t>
            </a:fld>
            <a:endParaRPr lang="en-US">
              <a:solidFill>
                <a:srgbClr val="87785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75144FD-E09B-440F-A735-CC6516593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877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52829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3C1E65E-4CA1-4B51-AA49-8AE3B14F7B31}" type="datetimeFigureOut">
              <a:rPr lang="en-US" smtClean="0">
                <a:solidFill>
                  <a:srgbClr val="877852"/>
                </a:solidFill>
              </a:rPr>
              <a:pPr>
                <a:defRPr/>
              </a:pPr>
              <a:t>6/13/2025</a:t>
            </a:fld>
            <a:endParaRPr lang="en-US">
              <a:solidFill>
                <a:srgbClr val="877852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A332865-C1E7-440E-BFA8-2DF4C7986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877852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359563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C8E55-CA73-427B-8547-E9E65B985136}" type="datetimeFigureOut">
              <a:rPr lang="en-US" smtClean="0">
                <a:solidFill>
                  <a:srgbClr val="877852"/>
                </a:solidFill>
              </a:rPr>
              <a:pPr>
                <a:defRPr/>
              </a:pPr>
              <a:t>6/13/2025</a:t>
            </a:fld>
            <a:endParaRPr lang="en-US">
              <a:solidFill>
                <a:srgbClr val="877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77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E4239F-867F-4D11-B27F-BEFBB2E8BD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80889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D10AA-636D-4AF6-8B8F-84854E1EABA2}" type="datetimeFigureOut">
              <a:rPr lang="en-US" smtClean="0">
                <a:solidFill>
                  <a:srgbClr val="877852"/>
                </a:solidFill>
              </a:rPr>
              <a:pPr>
                <a:defRPr/>
              </a:pPr>
              <a:t>6/13/2025</a:t>
            </a:fld>
            <a:endParaRPr lang="en-US">
              <a:solidFill>
                <a:srgbClr val="877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77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CD9DABA-DE6B-47BA-A51B-264659AF02B5}" type="slidenum">
              <a:rPr lang="en-US" smtClean="0">
                <a:solidFill>
                  <a:srgbClr val="87785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7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11165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83DBB-A614-4E4C-B1EC-9CC0511F94EB}" type="datetimeFigureOut">
              <a:rPr lang="en-US" smtClean="0">
                <a:solidFill>
                  <a:srgbClr val="877852"/>
                </a:solidFill>
              </a:rPr>
              <a:pPr>
                <a:defRPr/>
              </a:pPr>
              <a:t>6/13/2025</a:t>
            </a:fld>
            <a:endParaRPr lang="en-US">
              <a:solidFill>
                <a:srgbClr val="877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77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B97986-8A6C-4A75-9838-98AACC6EEB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3294370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pPr>
              <a:defRPr/>
            </a:pPr>
            <a:fld id="{DDF34584-DE54-4C64-A280-03A0F75D1BFC}" type="datetimeFigureOut">
              <a:rPr lang="en-US" smtClean="0">
                <a:solidFill>
                  <a:srgbClr val="877852"/>
                </a:solidFill>
              </a:rPr>
              <a:pPr>
                <a:defRPr/>
              </a:pPr>
              <a:t>6/13/2025</a:t>
            </a:fld>
            <a:endParaRPr lang="en-US">
              <a:solidFill>
                <a:srgbClr val="87785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8FDD1F6-BE7F-444A-B453-EBC0D33863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>
              <a:solidFill>
                <a:srgbClr val="87785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65265104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7B7FF-53F8-4971-AB83-18F468D29A62}" type="datetimeFigureOut">
              <a:rPr lang="en-US" b="1" smtClean="0">
                <a:solidFill>
                  <a:srgbClr val="877852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6/13/2025</a:t>
            </a:fld>
            <a:endParaRPr lang="en-US" b="1">
              <a:solidFill>
                <a:srgbClr val="877852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87785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A9285-1394-46A6-A457-900FD44EB3DE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9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29" r:id="rId13"/>
    <p:sldLayoutId id="2147483830" r:id="rId14"/>
    <p:sldLayoutId id="2147483857" r:id="rId15"/>
    <p:sldLayoutId id="2147483858" r:id="rId16"/>
    <p:sldLayoutId id="2147483843" r:id="rId17"/>
    <p:sldLayoutId id="2147483844" r:id="rId18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1000"/>
          </a:blip>
          <a:srcRect/>
          <a:stretch>
            <a:fillRect/>
          </a:stretch>
        </p:blipFill>
        <p:spPr>
          <a:xfrm>
            <a:off x="1589749" y="261639"/>
            <a:ext cx="5965935" cy="56872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557" y="2027847"/>
            <a:ext cx="8944887" cy="68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3"/>
              </a:lnSpc>
            </a:pPr>
            <a:r>
              <a:rPr lang="en-US" sz="6803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DRUGS FOR BUGS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8600" y="3576655"/>
            <a:ext cx="8838356" cy="1446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8"/>
              </a:lnSpc>
            </a:pPr>
            <a:r>
              <a:rPr lang="en-US" sz="2000" spc="188" dirty="0">
                <a:solidFill>
                  <a:schemeClr val="bg1"/>
                </a:solidFill>
                <a:latin typeface="Algerian" panose="04020705040A02060702" pitchFamily="82" charset="0"/>
                <a:ea typeface="Cambria" panose="02040503050406030204" pitchFamily="18" charset="0"/>
              </a:rPr>
              <a:t>Dr Banerjee</a:t>
            </a:r>
          </a:p>
          <a:p>
            <a:pPr algn="ctr">
              <a:lnSpc>
                <a:spcPts val="1628"/>
              </a:lnSpc>
            </a:pPr>
            <a:r>
              <a:rPr lang="en-US" sz="2000" spc="188" dirty="0">
                <a:solidFill>
                  <a:schemeClr val="bg1"/>
                </a:solidFill>
                <a:latin typeface="Algerian" panose="04020705040A02060702" pitchFamily="82" charset="0"/>
                <a:ea typeface="Cambria" panose="02040503050406030204" pitchFamily="18" charset="0"/>
              </a:rPr>
              <a:t>Medical Director Polk County Fire Rescue</a:t>
            </a:r>
          </a:p>
          <a:p>
            <a:pPr algn="ctr">
              <a:lnSpc>
                <a:spcPts val="1628"/>
              </a:lnSpc>
            </a:pPr>
            <a:r>
              <a:rPr lang="en-US" sz="2000" spc="188" dirty="0">
                <a:solidFill>
                  <a:schemeClr val="bg1"/>
                </a:solidFill>
                <a:latin typeface="Algerian" panose="04020705040A02060702" pitchFamily="82" charset="0"/>
                <a:ea typeface="Cambria" panose="02040503050406030204" pitchFamily="18" charset="0"/>
              </a:rPr>
              <a:t>Associate Professor Orlando College of Osteopathic Medicine</a:t>
            </a:r>
          </a:p>
          <a:p>
            <a:pPr algn="ctr">
              <a:lnSpc>
                <a:spcPts val="1628"/>
              </a:lnSpc>
            </a:pPr>
            <a:r>
              <a:rPr lang="en-US" sz="2000" spc="188" dirty="0">
                <a:solidFill>
                  <a:schemeClr val="bg1"/>
                </a:solidFill>
                <a:latin typeface="Algerian" panose="04020705040A02060702" pitchFamily="82" charset="0"/>
                <a:ea typeface="Cambria" panose="02040503050406030204" pitchFamily="18" charset="0"/>
              </a:rPr>
              <a:t>Assistant Professor in Emergency Medicine </a:t>
            </a:r>
          </a:p>
          <a:p>
            <a:pPr algn="ctr">
              <a:lnSpc>
                <a:spcPts val="1628"/>
              </a:lnSpc>
            </a:pPr>
            <a:r>
              <a:rPr lang="en-US" sz="2000" spc="188" dirty="0">
                <a:solidFill>
                  <a:schemeClr val="bg1"/>
                </a:solidFill>
                <a:latin typeface="Algerian" panose="04020705040A02060702" pitchFamily="82" charset="0"/>
                <a:ea typeface="Cambria" panose="02040503050406030204" pitchFamily="18" charset="0"/>
              </a:rPr>
              <a:t>NOVA Southeastern College of Medicine</a:t>
            </a:r>
          </a:p>
          <a:p>
            <a:pPr algn="ctr">
              <a:lnSpc>
                <a:spcPts val="1628"/>
              </a:lnSpc>
            </a:pPr>
            <a:r>
              <a:rPr lang="en-US" sz="2000" spc="188" dirty="0">
                <a:solidFill>
                  <a:schemeClr val="bg1"/>
                </a:solidFill>
                <a:latin typeface="Algerian" panose="04020705040A02060702" pitchFamily="82" charset="0"/>
                <a:ea typeface="Cambria" panose="02040503050406030204" pitchFamily="18" charset="0"/>
              </a:rPr>
              <a:t>UCF College of Medicine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77709" y="5872592"/>
            <a:ext cx="889247" cy="8384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99"/>
          <a:stretch>
            <a:fillRect/>
          </a:stretch>
        </p:blipFill>
        <p:spPr>
          <a:xfrm>
            <a:off x="1115397" y="5969074"/>
            <a:ext cx="762826" cy="6454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2781" r="2781"/>
          <a:stretch>
            <a:fillRect/>
          </a:stretch>
        </p:blipFill>
        <p:spPr>
          <a:xfrm>
            <a:off x="2030028" y="5969074"/>
            <a:ext cx="613193" cy="6454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b="3833"/>
          <a:stretch>
            <a:fillRect/>
          </a:stretch>
        </p:blipFill>
        <p:spPr>
          <a:xfrm>
            <a:off x="2899703" y="5969074"/>
            <a:ext cx="671197" cy="645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r="238"/>
          <a:stretch>
            <a:fillRect/>
          </a:stretch>
        </p:blipFill>
        <p:spPr>
          <a:xfrm>
            <a:off x="77045" y="5915186"/>
            <a:ext cx="890679" cy="7958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 b="6234"/>
          <a:stretch>
            <a:fillRect/>
          </a:stretch>
        </p:blipFill>
        <p:spPr>
          <a:xfrm>
            <a:off x="3745979" y="5948908"/>
            <a:ext cx="744698" cy="68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 r="123"/>
          <a:stretch>
            <a:fillRect/>
          </a:stretch>
        </p:blipFill>
        <p:spPr>
          <a:xfrm>
            <a:off x="5647534" y="5948908"/>
            <a:ext cx="722313" cy="685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 b="112"/>
          <a:stretch>
            <a:fillRect/>
          </a:stretch>
        </p:blipFill>
        <p:spPr>
          <a:xfrm>
            <a:off x="6628808" y="5969074"/>
            <a:ext cx="669925" cy="68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 b="12"/>
          <a:stretch>
            <a:fillRect/>
          </a:stretch>
        </p:blipFill>
        <p:spPr>
          <a:xfrm>
            <a:off x="7450538" y="5955171"/>
            <a:ext cx="719138" cy="685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rcRect t="12" b="12"/>
          <a:stretch>
            <a:fillRect/>
          </a:stretch>
        </p:blipFill>
        <p:spPr>
          <a:xfrm>
            <a:off x="4665755" y="5969074"/>
            <a:ext cx="668116" cy="68580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91604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Polk County : 2015 - 23 </a:t>
            </a:r>
            <a:b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Sepsis Alert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81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12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1534" marR="8153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1534" marR="81534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1534" marR="81534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1534" marR="81534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1534" marR="8153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0794"/>
              </p:ext>
            </p:extLst>
          </p:nvPr>
        </p:nvGraphicFramePr>
        <p:xfrm>
          <a:off x="-36007" y="1266930"/>
          <a:ext cx="9144000" cy="5553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1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9002">
                  <a:extLst>
                    <a:ext uri="{9D8B030D-6E8A-4147-A177-3AD203B41FA5}">
                      <a16:colId xmlns:a16="http://schemas.microsoft.com/office/drawing/2014/main" val="2335151245"/>
                    </a:ext>
                  </a:extLst>
                </a:gridCol>
                <a:gridCol w="272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ALL Polk County</a:t>
                      </a:r>
                      <a:endParaRPr lang="en-US" sz="2400" b="1" i="0" u="none" strike="noStrike" dirty="0"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Number of Cases</a:t>
                      </a: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2015 - 2021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Number of Cases  2022-23 + ABX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Sepsis Alerts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3995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Diagnosed with Sepsis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Admitted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Positive lactate Levels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69512"/>
                  </a:ext>
                </a:extLst>
              </a:tr>
              <a:tr h="1015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Mortality 2017-21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15.8%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59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01009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92AF-6E73-E0F7-BE79-2D1F6542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Summary : Polk County Fire Rescue</a:t>
            </a:r>
            <a:b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Septic Shock Mortality vs. National Average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4E16725-F58C-12A7-D267-A26FFE89BFE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0813956"/>
              </p:ext>
            </p:extLst>
          </p:nvPr>
        </p:nvGraphicFramePr>
        <p:xfrm>
          <a:off x="76200" y="16002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red and gold number&#10;&#10;Description automatically generated">
            <a:extLst>
              <a:ext uri="{FF2B5EF4-FFF2-40B4-BE49-F238E27FC236}">
                <a16:creationId xmlns:a16="http://schemas.microsoft.com/office/drawing/2014/main" id="{8913910E-E9F2-54E2-6A44-202C60847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7187" y="1602288"/>
            <a:ext cx="5322026" cy="510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257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QUESTIONS ?</a:t>
            </a:r>
            <a:b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PaulBanerjee@Polk-County.Net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F8531-7959-426F-9BA5-0E2B73B0D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3">
      <a:dk1>
        <a:srgbClr val="FFC000"/>
      </a:dk1>
      <a:lt1>
        <a:srgbClr val="E7E6E6"/>
      </a:lt1>
      <a:dk2>
        <a:srgbClr val="1D1B1B"/>
      </a:dk2>
      <a:lt2>
        <a:srgbClr val="FFFFFF"/>
      </a:lt2>
      <a:accent1>
        <a:srgbClr val="FFC000"/>
      </a:accent1>
      <a:accent2>
        <a:srgbClr val="E7E6E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21595</TotalTime>
  <Words>134</Words>
  <Application>Microsoft Office PowerPoint</Application>
  <PresentationFormat>On-screen Show (4:3)</PresentationFormat>
  <Paragraphs>34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Algerian</vt:lpstr>
      <vt:lpstr>Arial</vt:lpstr>
      <vt:lpstr>Arial Narrow</vt:lpstr>
      <vt:lpstr>Calibri</vt:lpstr>
      <vt:lpstr>Cambria</vt:lpstr>
      <vt:lpstr>Wingdings</vt:lpstr>
      <vt:lpstr>Wingdings 2</vt:lpstr>
      <vt:lpstr>Median</vt:lpstr>
      <vt:lpstr>PowerPoint Presentation</vt:lpstr>
      <vt:lpstr>Polk County : 2015 - 23  Sepsis Alert Data</vt:lpstr>
      <vt:lpstr>Summary : Polk County Fire Rescue Septic Shock Mortality vs. National Average</vt:lpstr>
      <vt:lpstr>QUESTIONS ? PaulBanerjee@Polk-County.Net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Banerjee</dc:creator>
  <cp:lastModifiedBy>Banerjee, Paul</cp:lastModifiedBy>
  <cp:revision>1178</cp:revision>
  <cp:lastPrinted>2014-02-20T22:14:16Z</cp:lastPrinted>
  <dcterms:created xsi:type="dcterms:W3CDTF">2013-04-19T14:05:44Z</dcterms:created>
  <dcterms:modified xsi:type="dcterms:W3CDTF">2025-06-13T11:55:42Z</dcterms:modified>
</cp:coreProperties>
</file>