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1000" r:id="rId3"/>
    <p:sldId id="258" r:id="rId4"/>
    <p:sldId id="299" r:id="rId5"/>
    <p:sldId id="4473" r:id="rId6"/>
    <p:sldId id="4474" r:id="rId7"/>
    <p:sldId id="4480" r:id="rId8"/>
    <p:sldId id="4481" r:id="rId9"/>
    <p:sldId id="4484" r:id="rId10"/>
    <p:sldId id="4483" r:id="rId11"/>
    <p:sldId id="4486" r:id="rId12"/>
    <p:sldId id="4475" r:id="rId13"/>
    <p:sldId id="4470" r:id="rId14"/>
    <p:sldId id="4487" r:id="rId15"/>
    <p:sldId id="4488" r:id="rId16"/>
    <p:sldId id="4489" r:id="rId17"/>
    <p:sldId id="4476" r:id="rId18"/>
    <p:sldId id="4477" r:id="rId19"/>
    <p:sldId id="4485" r:id="rId20"/>
    <p:sldId id="4469" r:id="rId21"/>
    <p:sldId id="4482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7ECA47-6F37-CAA3-78D7-FB44B1AA43D9}" name="Bridget Nelson Monroe" initials="BNM" userId="S::bridget@bellmontpartners.com::463b5e63-9c64-4376-9071-34f20a02f7c1" providerId="AD"/>
  <p188:author id="{227EA174-9D96-E4CD-45EB-C14CB6244EC5}" name="Kalli Plump" initials="KP" userId="S::kalli@bellmontpartners.com::cd7f646e-b2ad-43f5-948c-94148ff8b60b" providerId="AD"/>
  <p188:author id="{F2AAA1AC-ACEB-EFC0-0D92-6008121347CF}" name="Bridget Nelson Monroe" initials="BN" userId="S::Bridget@bellmontpartners.com::463b5e63-9c64-4376-9071-34f20a02f7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D3F"/>
    <a:srgbClr val="40A1D9"/>
    <a:srgbClr val="D9E346"/>
    <a:srgbClr val="C1D42F"/>
    <a:srgbClr val="77B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88"/>
    <p:restoredTop sz="96327"/>
  </p:normalViewPr>
  <p:slideViewPr>
    <p:cSldViewPr snapToGrid="0">
      <p:cViewPr varScale="1">
        <p:scale>
          <a:sx n="127" d="100"/>
          <a:sy n="127" d="100"/>
        </p:scale>
        <p:origin x="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3" d="100"/>
          <a:sy n="113" d="100"/>
        </p:scale>
        <p:origin x="473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73194B-CB8D-DB43-0295-A127040549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FAA40-515A-C9BE-EBDB-09A1C1F56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7BD9B-8CB2-654C-B2D7-8840BF56D4F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A4C8BE-CE78-208C-6C56-28FC632C22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4021B-C0AB-BEE8-2898-89865CCB49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3E85F-1EDE-C44F-9221-B90605FE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131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F5228-DA23-B649-8BE2-B129A7604EE6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57408-7BE0-A348-BA48-975B038E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8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2A85C-29B9-394A-A6C5-35E1422C54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3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57408-7BE0-A348-BA48-975B038ED7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1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92C43-1E58-5FDA-90A2-594551ED2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D79B9-01A6-163D-403C-5D2DE38E0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4B230-FECA-212B-2938-E6A026331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FA08B-A348-8ED8-6BB9-3738AC921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57408-7BE0-A348-BA48-975B038ED7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3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aramedics carrying a patient in an ambulance&#10;&#10;Description automatically generated">
            <a:extLst>
              <a:ext uri="{FF2B5EF4-FFF2-40B4-BE49-F238E27FC236}">
                <a16:creationId xmlns:a16="http://schemas.microsoft.com/office/drawing/2014/main" id="{90697755-3810-A058-8D7F-BA86BD51F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401" y="-2"/>
            <a:ext cx="9245599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927172-B398-850A-1107-44E5E8B198DE}"/>
              </a:ext>
            </a:extLst>
          </p:cNvPr>
          <p:cNvSpPr/>
          <p:nvPr userDrawn="1"/>
        </p:nvSpPr>
        <p:spPr>
          <a:xfrm>
            <a:off x="0" y="-1"/>
            <a:ext cx="8155878" cy="6858001"/>
          </a:xfrm>
          <a:custGeom>
            <a:avLst/>
            <a:gdLst>
              <a:gd name="connsiteX0" fmla="*/ 0 w 12192000"/>
              <a:gd name="connsiteY0" fmla="*/ 0 h 6892725"/>
              <a:gd name="connsiteX1" fmla="*/ 12192000 w 12192000"/>
              <a:gd name="connsiteY1" fmla="*/ 0 h 6892725"/>
              <a:gd name="connsiteX2" fmla="*/ 12192000 w 12192000"/>
              <a:gd name="connsiteY2" fmla="*/ 6892725 h 6892725"/>
              <a:gd name="connsiteX3" fmla="*/ 0 w 12192000"/>
              <a:gd name="connsiteY3" fmla="*/ 6892725 h 6892725"/>
              <a:gd name="connsiteX4" fmla="*/ 0 w 12192000"/>
              <a:gd name="connsiteY4" fmla="*/ 0 h 6892725"/>
              <a:gd name="connsiteX0" fmla="*/ 0 w 12192000"/>
              <a:gd name="connsiteY0" fmla="*/ 0 h 6892725"/>
              <a:gd name="connsiteX1" fmla="*/ 12192000 w 12192000"/>
              <a:gd name="connsiteY1" fmla="*/ 0 h 6892725"/>
              <a:gd name="connsiteX2" fmla="*/ 4205468 w 12192000"/>
              <a:gd name="connsiteY2" fmla="*/ 6892725 h 6892725"/>
              <a:gd name="connsiteX3" fmla="*/ 0 w 12192000"/>
              <a:gd name="connsiteY3" fmla="*/ 6892725 h 6892725"/>
              <a:gd name="connsiteX4" fmla="*/ 0 w 12192000"/>
              <a:gd name="connsiteY4" fmla="*/ 0 h 6892725"/>
              <a:gd name="connsiteX0" fmla="*/ 0 w 9094129"/>
              <a:gd name="connsiteY0" fmla="*/ 0 h 6892725"/>
              <a:gd name="connsiteX1" fmla="*/ 9094129 w 9094129"/>
              <a:gd name="connsiteY1" fmla="*/ 22303 h 6892725"/>
              <a:gd name="connsiteX2" fmla="*/ 4205468 w 9094129"/>
              <a:gd name="connsiteY2" fmla="*/ 6892725 h 6892725"/>
              <a:gd name="connsiteX3" fmla="*/ 0 w 9094129"/>
              <a:gd name="connsiteY3" fmla="*/ 6892725 h 6892725"/>
              <a:gd name="connsiteX4" fmla="*/ 0 w 9094129"/>
              <a:gd name="connsiteY4" fmla="*/ 0 h 6892725"/>
              <a:gd name="connsiteX0" fmla="*/ 0 w 8589551"/>
              <a:gd name="connsiteY0" fmla="*/ 0 h 6892725"/>
              <a:gd name="connsiteX1" fmla="*/ 8589551 w 8589551"/>
              <a:gd name="connsiteY1" fmla="*/ 22303 h 6892725"/>
              <a:gd name="connsiteX2" fmla="*/ 4205468 w 8589551"/>
              <a:gd name="connsiteY2" fmla="*/ 6892725 h 6892725"/>
              <a:gd name="connsiteX3" fmla="*/ 0 w 8589551"/>
              <a:gd name="connsiteY3" fmla="*/ 6892725 h 6892725"/>
              <a:gd name="connsiteX4" fmla="*/ 0 w 8589551"/>
              <a:gd name="connsiteY4" fmla="*/ 0 h 6892725"/>
              <a:gd name="connsiteX0" fmla="*/ 0 w 8448739"/>
              <a:gd name="connsiteY0" fmla="*/ 0 h 6892725"/>
              <a:gd name="connsiteX1" fmla="*/ 8448739 w 8448739"/>
              <a:gd name="connsiteY1" fmla="*/ 11152 h 6892725"/>
              <a:gd name="connsiteX2" fmla="*/ 4205468 w 8448739"/>
              <a:gd name="connsiteY2" fmla="*/ 6892725 h 6892725"/>
              <a:gd name="connsiteX3" fmla="*/ 0 w 8448739"/>
              <a:gd name="connsiteY3" fmla="*/ 6892725 h 6892725"/>
              <a:gd name="connsiteX4" fmla="*/ 0 w 8448739"/>
              <a:gd name="connsiteY4" fmla="*/ 0 h 6892725"/>
              <a:gd name="connsiteX0" fmla="*/ 0 w 8582380"/>
              <a:gd name="connsiteY0" fmla="*/ 0 h 6892725"/>
              <a:gd name="connsiteX1" fmla="*/ 8582380 w 8582380"/>
              <a:gd name="connsiteY1" fmla="*/ 2685 h 6892725"/>
              <a:gd name="connsiteX2" fmla="*/ 4205468 w 8582380"/>
              <a:gd name="connsiteY2" fmla="*/ 6892725 h 6892725"/>
              <a:gd name="connsiteX3" fmla="*/ 0 w 8582380"/>
              <a:gd name="connsiteY3" fmla="*/ 6892725 h 6892725"/>
              <a:gd name="connsiteX4" fmla="*/ 0 w 8582380"/>
              <a:gd name="connsiteY4" fmla="*/ 0 h 689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380" h="6892725">
                <a:moveTo>
                  <a:pt x="0" y="0"/>
                </a:moveTo>
                <a:lnTo>
                  <a:pt x="8582380" y="2685"/>
                </a:lnTo>
                <a:lnTo>
                  <a:pt x="4205468" y="6892725"/>
                </a:lnTo>
                <a:lnTo>
                  <a:pt x="0" y="68927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92E6-C815-2D80-1E45-411A60F5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918" y="2248962"/>
            <a:ext cx="5521015" cy="132552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5D643-7949-4CFB-5A21-DC55B704F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917" y="3706209"/>
            <a:ext cx="5521016" cy="923885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8B478255-E797-2D7D-AE3E-832508D913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17" y="6051614"/>
            <a:ext cx="1906494" cy="46314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07A559A-600D-F311-C190-3F3A410B3700}"/>
              </a:ext>
            </a:extLst>
          </p:cNvPr>
          <p:cNvSpPr/>
          <p:nvPr userDrawn="1"/>
        </p:nvSpPr>
        <p:spPr>
          <a:xfrm flipH="1">
            <a:off x="1524" y="6231924"/>
            <a:ext cx="12188952" cy="626076"/>
          </a:xfrm>
          <a:prstGeom prst="rtTriangle">
            <a:avLst/>
          </a:prstGeom>
          <a:solidFill>
            <a:srgbClr val="40A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B588DF05-D456-A251-CEA7-B568D59F73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917" y="202522"/>
            <a:ext cx="1362557" cy="17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7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300"/>
            <a:ext cx="4340507" cy="453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E6A-605C-2740-8E57-341F8B2B383B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3BD62B8-D8B4-08CC-6E5B-77A99C582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6"/>
            <a:ext cx="8055980" cy="715834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E90D803-323F-EEE4-2FF8-CABF296068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9922" y="3541853"/>
            <a:ext cx="4842078" cy="26351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D81BB3A8-99DA-3B13-9C4C-74735A533C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0590" y="1263736"/>
            <a:ext cx="1997039" cy="216526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E4001D3-EE6C-136F-C120-A0AB215D1A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49922" y="1013810"/>
            <a:ext cx="2241477" cy="2415190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F7C890D2-13DF-DDCD-E467-07C8BDBBB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7" name="Picture 16" descr="A blue and yellow logo&#10;&#10;Description automatically generated">
            <a:extLst>
              <a:ext uri="{FF2B5EF4-FFF2-40B4-BE49-F238E27FC236}">
                <a16:creationId xmlns:a16="http://schemas.microsoft.com/office/drawing/2014/main" id="{ECC93983-C948-ABEA-94D0-5F17B0789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pic>
        <p:nvPicPr>
          <p:cNvPr id="18" name="Picture 17" descr="A purple square with black background&#10;&#10;Description automatically generated">
            <a:extLst>
              <a:ext uri="{FF2B5EF4-FFF2-40B4-BE49-F238E27FC236}">
                <a16:creationId xmlns:a16="http://schemas.microsoft.com/office/drawing/2014/main" id="{6E6AFC51-8426-F985-4F64-57B9DBD8B9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5327"/>
            <a:ext cx="978408" cy="978408"/>
          </a:xfrm>
          <a:prstGeom prst="rect">
            <a:avLst/>
          </a:prstGeom>
        </p:spPr>
      </p:pic>
      <p:sp>
        <p:nvSpPr>
          <p:cNvPr id="21" name="Vertical Text Placeholder 16">
            <a:extLst>
              <a:ext uri="{FF2B5EF4-FFF2-40B4-BE49-F238E27FC236}">
                <a16:creationId xmlns:a16="http://schemas.microsoft.com/office/drawing/2014/main" id="{C5406D93-6927-11AA-3D62-A0F339D64CC9}"/>
              </a:ext>
            </a:extLst>
          </p:cNvPr>
          <p:cNvSpPr>
            <a:spLocks noGrp="1"/>
          </p:cNvSpPr>
          <p:nvPr>
            <p:ph type="body" orient="vert" sz="quarter" idx="17"/>
          </p:nvPr>
        </p:nvSpPr>
        <p:spPr>
          <a:xfrm rot="10800000">
            <a:off x="552608" y="659757"/>
            <a:ext cx="1503777" cy="5397152"/>
          </a:xfrm>
        </p:spPr>
        <p:txBody>
          <a:bodyPr vert="eaVert" anchor="t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70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ECA3A89-4331-830D-C8A3-92A2ADA8329C}"/>
              </a:ext>
            </a:extLst>
          </p:cNvPr>
          <p:cNvSpPr/>
          <p:nvPr userDrawn="1"/>
        </p:nvSpPr>
        <p:spPr>
          <a:xfrm>
            <a:off x="9891897" y="5108375"/>
            <a:ext cx="2449623" cy="6583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000E322-ABC5-DDC4-C24B-343B51EB218F}"/>
              </a:ext>
            </a:extLst>
          </p:cNvPr>
          <p:cNvSpPr/>
          <p:nvPr userDrawn="1"/>
        </p:nvSpPr>
        <p:spPr>
          <a:xfrm>
            <a:off x="9891897" y="4338948"/>
            <a:ext cx="2449623" cy="6583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9FC35FF-22CB-174F-F10E-1FDF6EC11120}"/>
              </a:ext>
            </a:extLst>
          </p:cNvPr>
          <p:cNvSpPr/>
          <p:nvPr userDrawn="1"/>
        </p:nvSpPr>
        <p:spPr>
          <a:xfrm>
            <a:off x="9891897" y="3322633"/>
            <a:ext cx="2449623" cy="9052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4A93FF9-8D8C-9B61-F787-B569CB1667DF}"/>
              </a:ext>
            </a:extLst>
          </p:cNvPr>
          <p:cNvSpPr/>
          <p:nvPr userDrawn="1"/>
        </p:nvSpPr>
        <p:spPr>
          <a:xfrm>
            <a:off x="9891897" y="2306318"/>
            <a:ext cx="2449623" cy="9052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rgbClr val="40A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D7BF-80A7-A349-9C90-866A238AD5AE}" type="datetime1">
              <a:rPr lang="en-US" smtClean="0"/>
              <a:t>6/13/25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9DE7F6C-F6F0-237C-0B38-64C661C273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6"/>
            <a:ext cx="8055980" cy="710636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40A1D9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960296-8863-BE42-FB04-CF93CB9A88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49041" y="2306319"/>
            <a:ext cx="6831347" cy="455167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9C7FA26-0224-8B65-4D7E-F7989E89B2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4773" y="1595682"/>
            <a:ext cx="9280971" cy="710636"/>
          </a:xfr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7" name="Vertical Text Placeholder 16">
            <a:extLst>
              <a:ext uri="{FF2B5EF4-FFF2-40B4-BE49-F238E27FC236}">
                <a16:creationId xmlns:a16="http://schemas.microsoft.com/office/drawing/2014/main" id="{9E8113C8-4BE6-2679-4F6D-54E915134286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>
          <a:xfrm rot="10800000">
            <a:off x="552608" y="659757"/>
            <a:ext cx="1503777" cy="5397152"/>
          </a:xfrm>
        </p:spPr>
        <p:txBody>
          <a:bodyPr vert="eaVert" anchor="t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38E30125-B0BA-A765-BBE6-B6E6C8E76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9" name="Picture 18" descr="A blue and yellow logo&#10;&#10;Description automatically generated">
            <a:extLst>
              <a:ext uri="{FF2B5EF4-FFF2-40B4-BE49-F238E27FC236}">
                <a16:creationId xmlns:a16="http://schemas.microsoft.com/office/drawing/2014/main" id="{28CDB734-4EE8-2A5E-B446-43EDAB3AA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pic>
        <p:nvPicPr>
          <p:cNvPr id="22" name="Picture 21" descr="A blue square with black background&#10;&#10;Description automatically generated">
            <a:extLst>
              <a:ext uri="{FF2B5EF4-FFF2-40B4-BE49-F238E27FC236}">
                <a16:creationId xmlns:a16="http://schemas.microsoft.com/office/drawing/2014/main" id="{64E320D9-A659-1651-1541-FF6E1A367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9143" cy="9791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FA7CC5-6D12-B780-9FDF-BF485558C3F6}"/>
              </a:ext>
            </a:extLst>
          </p:cNvPr>
          <p:cNvSpPr txBox="1"/>
          <p:nvPr userDrawn="1"/>
        </p:nvSpPr>
        <p:spPr>
          <a:xfrm>
            <a:off x="9935030" y="2350281"/>
            <a:ext cx="216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CALLS ARRIVED ON SCENE IN 2023: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7576BD-FFE0-875B-3BFB-6D4D2AB80AEB}"/>
              </a:ext>
            </a:extLst>
          </p:cNvPr>
          <p:cNvSpPr txBox="1"/>
          <p:nvPr userDrawn="1"/>
        </p:nvSpPr>
        <p:spPr>
          <a:xfrm>
            <a:off x="9935030" y="3366835"/>
            <a:ext cx="225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RESPONSE TIMES (AVERAGE):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5A2018-3E80-A691-51F3-50924EAF9C06}"/>
              </a:ext>
            </a:extLst>
          </p:cNvPr>
          <p:cNvSpPr txBox="1"/>
          <p:nvPr userDrawn="1"/>
        </p:nvSpPr>
        <p:spPr>
          <a:xfrm>
            <a:off x="9935030" y="4383388"/>
            <a:ext cx="2256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CODE 2 CALLS: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1779B-0CD2-9134-F347-B14F4C0738F8}"/>
              </a:ext>
            </a:extLst>
          </p:cNvPr>
          <p:cNvSpPr txBox="1"/>
          <p:nvPr userDrawn="1"/>
        </p:nvSpPr>
        <p:spPr>
          <a:xfrm>
            <a:off x="9935030" y="5152335"/>
            <a:ext cx="2256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CODE 3 CALLS: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6A5E37A-73BE-3DAB-0D37-BF44BA3403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42200" y="2779994"/>
            <a:ext cx="2006600" cy="374904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ENTER STAT</a:t>
            </a:r>
            <a:endParaRPr lang="en-US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E1222D1B-9462-5942-90A9-98869579CA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42200" y="3783439"/>
            <a:ext cx="2006600" cy="374904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ENTER STAT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A3FD01C-028C-35FB-6AD4-BF3F86C4FC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42200" y="4574947"/>
            <a:ext cx="2006600" cy="37254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ENTER STAT</a:t>
            </a:r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2075DE5-DAD1-CDF2-42E4-533B4FA60C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42200" y="5356927"/>
            <a:ext cx="2006600" cy="37490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ENTER 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1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rgbClr val="40A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299"/>
            <a:ext cx="4340507" cy="4538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D7BF-80A7-A349-9C90-866A238AD5AE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9DE7F6C-F6F0-237C-0B38-64C661C273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5" y="297976"/>
            <a:ext cx="8055980" cy="715834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40A1D9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88821A6-EC70-BFD2-9BC4-A0637B7CF0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9922" y="3541853"/>
            <a:ext cx="4842078" cy="2635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9A49073-B033-DC27-B1F6-189B0B7F8B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0590" y="1263736"/>
            <a:ext cx="1997039" cy="216526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CB1DB6D-5299-B086-F0D1-26957BACF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49922" y="1013810"/>
            <a:ext cx="2241477" cy="2415190"/>
          </a:xfrm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46F1A6DC-A4AC-E0DB-A2DA-8638667F9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8" name="Picture 17" descr="A blue and yellow logo&#10;&#10;Description automatically generated">
            <a:extLst>
              <a:ext uri="{FF2B5EF4-FFF2-40B4-BE49-F238E27FC236}">
                <a16:creationId xmlns:a16="http://schemas.microsoft.com/office/drawing/2014/main" id="{DB1F641B-AC87-7DA2-4941-5C4D9E0FD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pic>
        <p:nvPicPr>
          <p:cNvPr id="19" name="Picture 18" descr="A blue square with black background&#10;&#10;Description automatically generated">
            <a:extLst>
              <a:ext uri="{FF2B5EF4-FFF2-40B4-BE49-F238E27FC236}">
                <a16:creationId xmlns:a16="http://schemas.microsoft.com/office/drawing/2014/main" id="{C5BC790E-25D3-C8F8-36CF-50B4ED89BF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9143" cy="979143"/>
          </a:xfrm>
          <a:prstGeom prst="rect">
            <a:avLst/>
          </a:prstGeom>
        </p:spPr>
      </p:pic>
      <p:sp>
        <p:nvSpPr>
          <p:cNvPr id="20" name="Vertical Text Placeholder 16">
            <a:extLst>
              <a:ext uri="{FF2B5EF4-FFF2-40B4-BE49-F238E27FC236}">
                <a16:creationId xmlns:a16="http://schemas.microsoft.com/office/drawing/2014/main" id="{F8CB0078-87C9-28E0-B8A0-2010435A740E}"/>
              </a:ext>
            </a:extLst>
          </p:cNvPr>
          <p:cNvSpPr>
            <a:spLocks noGrp="1"/>
          </p:cNvSpPr>
          <p:nvPr>
            <p:ph type="body" orient="vert" sz="quarter" idx="17"/>
          </p:nvPr>
        </p:nvSpPr>
        <p:spPr>
          <a:xfrm rot="10800000">
            <a:off x="552608" y="659757"/>
            <a:ext cx="1503777" cy="5397152"/>
          </a:xfrm>
        </p:spPr>
        <p:txBody>
          <a:bodyPr vert="eaVert" anchor="t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68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square with black background&#10;&#10;Description automatically generated">
            <a:extLst>
              <a:ext uri="{FF2B5EF4-FFF2-40B4-BE49-F238E27FC236}">
                <a16:creationId xmlns:a16="http://schemas.microsoft.com/office/drawing/2014/main" id="{8A35F097-EB96-61DD-23A6-43705C659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8408" cy="9784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300"/>
            <a:ext cx="4340507" cy="453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B33D-6444-A44A-A0B3-E0896FA5535E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69B85C-D113-F9F0-AE1D-A29F28F6C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6"/>
            <a:ext cx="7928659" cy="715834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0100C53-4A52-08D2-5B86-EFE1DD3BF0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9922" y="3541853"/>
            <a:ext cx="4842078" cy="26351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12914BB8-EB02-E5C4-8ED2-EF266D38C8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0590" y="1263736"/>
            <a:ext cx="1997039" cy="216526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18049D4-2630-0411-A934-57A27609B9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49922" y="1013810"/>
            <a:ext cx="2241477" cy="241519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28306C93-A8AF-05BD-FCA2-672B502098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4" name="Picture 13" descr="A blue and yellow logo&#10;&#10;Description automatically generated">
            <a:extLst>
              <a:ext uri="{FF2B5EF4-FFF2-40B4-BE49-F238E27FC236}">
                <a16:creationId xmlns:a16="http://schemas.microsoft.com/office/drawing/2014/main" id="{27655841-2F84-3663-C3A0-5D418F73C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sp>
        <p:nvSpPr>
          <p:cNvPr id="18" name="Vertical Text Placeholder 16">
            <a:extLst>
              <a:ext uri="{FF2B5EF4-FFF2-40B4-BE49-F238E27FC236}">
                <a16:creationId xmlns:a16="http://schemas.microsoft.com/office/drawing/2014/main" id="{A612D366-FE80-1FEA-C127-806405F7B332}"/>
              </a:ext>
            </a:extLst>
          </p:cNvPr>
          <p:cNvSpPr>
            <a:spLocks noGrp="1"/>
          </p:cNvSpPr>
          <p:nvPr>
            <p:ph type="body" orient="vert" sz="quarter" idx="17"/>
          </p:nvPr>
        </p:nvSpPr>
        <p:spPr>
          <a:xfrm rot="10800000">
            <a:off x="552608" y="659757"/>
            <a:ext cx="1503777" cy="5397152"/>
          </a:xfrm>
        </p:spPr>
        <p:txBody>
          <a:bodyPr vert="eaVert" anchor="t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661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rgbClr val="FEB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300"/>
            <a:ext cx="4340507" cy="453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B33D-6444-A44A-A0B3-E0896FA5535E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69B85C-D113-F9F0-AE1D-A29F28F6C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6"/>
            <a:ext cx="7928659" cy="715834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FEBD3F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690797E-6ABD-A017-0634-F68302D915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9922" y="3541853"/>
            <a:ext cx="4842078" cy="26351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E670870-7583-141C-5A87-1D6D065FAC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0590" y="1263736"/>
            <a:ext cx="1997039" cy="216526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793CFD4-FAEE-4062-7085-1EC16222A5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49922" y="1013810"/>
            <a:ext cx="2241477" cy="241519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49E35DB7-5E1F-3E1A-E0EB-C28B72FEC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4" name="Picture 13" descr="A blue and yellow logo&#10;&#10;Description automatically generated">
            <a:extLst>
              <a:ext uri="{FF2B5EF4-FFF2-40B4-BE49-F238E27FC236}">
                <a16:creationId xmlns:a16="http://schemas.microsoft.com/office/drawing/2014/main" id="{0482A307-D35D-EE41-6B55-2C94EF397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sp>
        <p:nvSpPr>
          <p:cNvPr id="18" name="Vertical Text Placeholder 16">
            <a:extLst>
              <a:ext uri="{FF2B5EF4-FFF2-40B4-BE49-F238E27FC236}">
                <a16:creationId xmlns:a16="http://schemas.microsoft.com/office/drawing/2014/main" id="{A3E813AA-B8D2-E41E-2545-6203EE24CF0A}"/>
              </a:ext>
            </a:extLst>
          </p:cNvPr>
          <p:cNvSpPr>
            <a:spLocks noGrp="1"/>
          </p:cNvSpPr>
          <p:nvPr>
            <p:ph type="body" orient="vert" sz="quarter" idx="17"/>
          </p:nvPr>
        </p:nvSpPr>
        <p:spPr>
          <a:xfrm rot="10800000">
            <a:off x="552608" y="659757"/>
            <a:ext cx="1503777" cy="5397152"/>
          </a:xfrm>
        </p:spPr>
        <p:txBody>
          <a:bodyPr vert="eaVert" anchor="t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yellow square with black background&#10;&#10;Description automatically generated">
            <a:extLst>
              <a:ext uri="{FF2B5EF4-FFF2-40B4-BE49-F238E27FC236}">
                <a16:creationId xmlns:a16="http://schemas.microsoft.com/office/drawing/2014/main" id="{938AC96A-6769-08A6-C999-07CAA9D8C2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8408" cy="9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78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FFD7A8-E3AA-A464-BA3F-7BACCF7FE971}"/>
              </a:ext>
            </a:extLst>
          </p:cNvPr>
          <p:cNvSpPr/>
          <p:nvPr userDrawn="1"/>
        </p:nvSpPr>
        <p:spPr>
          <a:xfrm>
            <a:off x="152400" y="152400"/>
            <a:ext cx="11887200" cy="6540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31262-A97C-40E0-5F76-06747B83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38" y="432731"/>
            <a:ext cx="10719521" cy="1053169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411B6-5B28-C9BE-7091-6ABF8921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838" y="1662113"/>
            <a:ext cx="10719521" cy="497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743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FFD7A8-E3AA-A464-BA3F-7BACCF7FE971}"/>
              </a:ext>
            </a:extLst>
          </p:cNvPr>
          <p:cNvSpPr/>
          <p:nvPr userDrawn="1"/>
        </p:nvSpPr>
        <p:spPr>
          <a:xfrm>
            <a:off x="152400" y="152400"/>
            <a:ext cx="5943600" cy="6540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31262-A97C-40E0-5F76-06747B83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90" y="2148323"/>
            <a:ext cx="5382226" cy="1162035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411B6-5B28-C9BE-7091-6ABF8921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691" y="3429000"/>
            <a:ext cx="5382226" cy="297057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06DE22-50DE-4724-F3DF-2D0DE52BB2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2838" y="152400"/>
            <a:ext cx="5867400" cy="6540062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ue clipboard with check mark and tick&#10;&#10;Description automatically generated">
            <a:extLst>
              <a:ext uri="{FF2B5EF4-FFF2-40B4-BE49-F238E27FC236}">
                <a16:creationId xmlns:a16="http://schemas.microsoft.com/office/drawing/2014/main" id="{8C29FAD0-60A2-FE45-1B3A-5BB18EE5C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90" y="458422"/>
            <a:ext cx="1689902" cy="16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6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FFD7A8-E3AA-A464-BA3F-7BACCF7FE971}"/>
              </a:ext>
            </a:extLst>
          </p:cNvPr>
          <p:cNvSpPr/>
          <p:nvPr userDrawn="1"/>
        </p:nvSpPr>
        <p:spPr>
          <a:xfrm>
            <a:off x="152400" y="152400"/>
            <a:ext cx="5943600" cy="6540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959B4C-4DB2-DFA6-6068-77920F2F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90" y="2148323"/>
            <a:ext cx="5382226" cy="1162035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4011B3-84AB-333F-E36C-5DC5A5A2C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691" y="3429000"/>
            <a:ext cx="5382226" cy="297057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urple light bulb and gear&#10;&#10;Description automatically generated">
            <a:extLst>
              <a:ext uri="{FF2B5EF4-FFF2-40B4-BE49-F238E27FC236}">
                <a16:creationId xmlns:a16="http://schemas.microsoft.com/office/drawing/2014/main" id="{B3A202D0-7016-66E2-3CA4-EE8F12C44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90" y="458422"/>
            <a:ext cx="1691640" cy="1691640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C436C9F-958F-7DF4-06C3-D27993C43B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2838" y="152400"/>
            <a:ext cx="5867400" cy="65400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15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FFD7A8-E3AA-A464-BA3F-7BACCF7FE971}"/>
              </a:ext>
            </a:extLst>
          </p:cNvPr>
          <p:cNvSpPr/>
          <p:nvPr userDrawn="1"/>
        </p:nvSpPr>
        <p:spPr>
          <a:xfrm>
            <a:off x="152400" y="152400"/>
            <a:ext cx="5943600" cy="6540062"/>
          </a:xfrm>
          <a:prstGeom prst="rect">
            <a:avLst/>
          </a:prstGeom>
          <a:solidFill>
            <a:srgbClr val="40A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096341E-98B6-0B03-B866-92604DF22A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2838" y="152400"/>
            <a:ext cx="5867400" cy="65400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1A7F1E-39C7-879A-23DA-0FE92B6B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90" y="2148323"/>
            <a:ext cx="5382226" cy="1162035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FAD2E9-6D35-1695-F807-9A3A9823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691" y="3429000"/>
            <a:ext cx="5382226" cy="297057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A blue and white chat bubbles&#10;&#10;Description automatically generated">
            <a:extLst>
              <a:ext uri="{FF2B5EF4-FFF2-40B4-BE49-F238E27FC236}">
                <a16:creationId xmlns:a16="http://schemas.microsoft.com/office/drawing/2014/main" id="{0ED96A20-F4CC-3F9E-8086-8D071F314C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690" y="458422"/>
            <a:ext cx="169164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33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FFD7A8-E3AA-A464-BA3F-7BACCF7FE971}"/>
              </a:ext>
            </a:extLst>
          </p:cNvPr>
          <p:cNvSpPr/>
          <p:nvPr userDrawn="1"/>
        </p:nvSpPr>
        <p:spPr>
          <a:xfrm>
            <a:off x="152400" y="152400"/>
            <a:ext cx="5943600" cy="6540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190111-C709-8D50-3432-58FAB4733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90" y="2148323"/>
            <a:ext cx="5382226" cy="1162035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3A863B8-FDFF-FB31-357E-B431C07A9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691" y="3429000"/>
            <a:ext cx="5382226" cy="297057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A heart with people in it&#10;&#10;Description automatically generated">
            <a:extLst>
              <a:ext uri="{FF2B5EF4-FFF2-40B4-BE49-F238E27FC236}">
                <a16:creationId xmlns:a16="http://schemas.microsoft.com/office/drawing/2014/main" id="{76CD8621-2891-FF28-EB71-94A3F1831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90" y="458422"/>
            <a:ext cx="1691640" cy="1691640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2B0672A3-3C13-43E7-4E0B-3D54F92B5D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2838" y="152399"/>
            <a:ext cx="2876517" cy="21031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1505C8E-8BFC-32E0-5846-ADA3D6D04A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836" y="4585499"/>
            <a:ext cx="2876517" cy="21031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12E228B-FA40-683E-CC80-39F313B94B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2836" y="2368949"/>
            <a:ext cx="2876517" cy="21031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57BA6B5-111F-C5D3-0A71-BC877971C9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83721" y="152399"/>
            <a:ext cx="2876517" cy="210312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DE595C-8C15-FD8B-172E-86E7E3FBE6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83721" y="2377440"/>
            <a:ext cx="2876517" cy="210312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6B4E56F-CD5F-072F-B350-CBF52ECD82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83721" y="4585499"/>
            <a:ext cx="2876517" cy="21031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standing next to a white and blue ambulance&#10;&#10;Description automatically generated">
            <a:extLst>
              <a:ext uri="{FF2B5EF4-FFF2-40B4-BE49-F238E27FC236}">
                <a16:creationId xmlns:a16="http://schemas.microsoft.com/office/drawing/2014/main" id="{3716F232-F4E7-02FE-DC86-06062C16D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334" y="-1"/>
            <a:ext cx="8466666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927172-B398-850A-1107-44E5E8B198DE}"/>
              </a:ext>
            </a:extLst>
          </p:cNvPr>
          <p:cNvSpPr/>
          <p:nvPr userDrawn="1"/>
        </p:nvSpPr>
        <p:spPr>
          <a:xfrm>
            <a:off x="0" y="1"/>
            <a:ext cx="8155878" cy="6858000"/>
          </a:xfrm>
          <a:custGeom>
            <a:avLst/>
            <a:gdLst>
              <a:gd name="connsiteX0" fmla="*/ 0 w 12192000"/>
              <a:gd name="connsiteY0" fmla="*/ 0 h 6892725"/>
              <a:gd name="connsiteX1" fmla="*/ 12192000 w 12192000"/>
              <a:gd name="connsiteY1" fmla="*/ 0 h 6892725"/>
              <a:gd name="connsiteX2" fmla="*/ 12192000 w 12192000"/>
              <a:gd name="connsiteY2" fmla="*/ 6892725 h 6892725"/>
              <a:gd name="connsiteX3" fmla="*/ 0 w 12192000"/>
              <a:gd name="connsiteY3" fmla="*/ 6892725 h 6892725"/>
              <a:gd name="connsiteX4" fmla="*/ 0 w 12192000"/>
              <a:gd name="connsiteY4" fmla="*/ 0 h 6892725"/>
              <a:gd name="connsiteX0" fmla="*/ 0 w 12192000"/>
              <a:gd name="connsiteY0" fmla="*/ 0 h 6892725"/>
              <a:gd name="connsiteX1" fmla="*/ 12192000 w 12192000"/>
              <a:gd name="connsiteY1" fmla="*/ 0 h 6892725"/>
              <a:gd name="connsiteX2" fmla="*/ 4205468 w 12192000"/>
              <a:gd name="connsiteY2" fmla="*/ 6892725 h 6892725"/>
              <a:gd name="connsiteX3" fmla="*/ 0 w 12192000"/>
              <a:gd name="connsiteY3" fmla="*/ 6892725 h 6892725"/>
              <a:gd name="connsiteX4" fmla="*/ 0 w 12192000"/>
              <a:gd name="connsiteY4" fmla="*/ 0 h 6892725"/>
              <a:gd name="connsiteX0" fmla="*/ 0 w 9094129"/>
              <a:gd name="connsiteY0" fmla="*/ 0 h 6892725"/>
              <a:gd name="connsiteX1" fmla="*/ 9094129 w 9094129"/>
              <a:gd name="connsiteY1" fmla="*/ 22303 h 6892725"/>
              <a:gd name="connsiteX2" fmla="*/ 4205468 w 9094129"/>
              <a:gd name="connsiteY2" fmla="*/ 6892725 h 6892725"/>
              <a:gd name="connsiteX3" fmla="*/ 0 w 9094129"/>
              <a:gd name="connsiteY3" fmla="*/ 6892725 h 6892725"/>
              <a:gd name="connsiteX4" fmla="*/ 0 w 9094129"/>
              <a:gd name="connsiteY4" fmla="*/ 0 h 6892725"/>
              <a:gd name="connsiteX0" fmla="*/ 0 w 8589551"/>
              <a:gd name="connsiteY0" fmla="*/ 0 h 6892725"/>
              <a:gd name="connsiteX1" fmla="*/ 8589551 w 8589551"/>
              <a:gd name="connsiteY1" fmla="*/ 22303 h 6892725"/>
              <a:gd name="connsiteX2" fmla="*/ 4205468 w 8589551"/>
              <a:gd name="connsiteY2" fmla="*/ 6892725 h 6892725"/>
              <a:gd name="connsiteX3" fmla="*/ 0 w 8589551"/>
              <a:gd name="connsiteY3" fmla="*/ 6892725 h 6892725"/>
              <a:gd name="connsiteX4" fmla="*/ 0 w 8589551"/>
              <a:gd name="connsiteY4" fmla="*/ 0 h 6892725"/>
              <a:gd name="connsiteX0" fmla="*/ 0 w 8448739"/>
              <a:gd name="connsiteY0" fmla="*/ 0 h 6892725"/>
              <a:gd name="connsiteX1" fmla="*/ 8448739 w 8448739"/>
              <a:gd name="connsiteY1" fmla="*/ 11152 h 6892725"/>
              <a:gd name="connsiteX2" fmla="*/ 4205468 w 8448739"/>
              <a:gd name="connsiteY2" fmla="*/ 6892725 h 6892725"/>
              <a:gd name="connsiteX3" fmla="*/ 0 w 8448739"/>
              <a:gd name="connsiteY3" fmla="*/ 6892725 h 6892725"/>
              <a:gd name="connsiteX4" fmla="*/ 0 w 8448739"/>
              <a:gd name="connsiteY4" fmla="*/ 0 h 6892725"/>
              <a:gd name="connsiteX0" fmla="*/ 0 w 8582380"/>
              <a:gd name="connsiteY0" fmla="*/ 0 h 6892725"/>
              <a:gd name="connsiteX1" fmla="*/ 8582380 w 8582380"/>
              <a:gd name="connsiteY1" fmla="*/ 2685 h 6892725"/>
              <a:gd name="connsiteX2" fmla="*/ 4205468 w 8582380"/>
              <a:gd name="connsiteY2" fmla="*/ 6892725 h 6892725"/>
              <a:gd name="connsiteX3" fmla="*/ 0 w 8582380"/>
              <a:gd name="connsiteY3" fmla="*/ 6892725 h 6892725"/>
              <a:gd name="connsiteX4" fmla="*/ 0 w 8582380"/>
              <a:gd name="connsiteY4" fmla="*/ 0 h 689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380" h="6892725">
                <a:moveTo>
                  <a:pt x="0" y="0"/>
                </a:moveTo>
                <a:lnTo>
                  <a:pt x="8582380" y="2685"/>
                </a:lnTo>
                <a:lnTo>
                  <a:pt x="4205468" y="6892725"/>
                </a:lnTo>
                <a:lnTo>
                  <a:pt x="0" y="68927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92E6-C815-2D80-1E45-411A60F5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918" y="2248962"/>
            <a:ext cx="5512549" cy="132552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5D643-7949-4CFB-5A21-DC55B704F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916" y="3706209"/>
            <a:ext cx="5512549" cy="923885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C5A061E-952E-C950-507D-993ABF982CAA}"/>
              </a:ext>
            </a:extLst>
          </p:cNvPr>
          <p:cNvSpPr/>
          <p:nvPr userDrawn="1"/>
        </p:nvSpPr>
        <p:spPr>
          <a:xfrm flipH="1">
            <a:off x="1524" y="6231924"/>
            <a:ext cx="12188952" cy="626076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AA3D3736-8F91-FEF5-474F-82DCE4EEF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917" y="202522"/>
            <a:ext cx="1362557" cy="1703196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EA2BEC52-DE2D-8C76-F850-B3B75FB514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17" y="6051614"/>
            <a:ext cx="1906494" cy="4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2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570A86-BF40-583C-B277-6BF1896B60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92E6-C815-2D80-1E45-411A60F5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19" y="1977081"/>
            <a:ext cx="9510676" cy="2347269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E6320ED4-C9B8-8354-452C-3D32F940D58E}"/>
              </a:ext>
            </a:extLst>
          </p:cNvPr>
          <p:cNvSpPr/>
          <p:nvPr userDrawn="1"/>
        </p:nvSpPr>
        <p:spPr>
          <a:xfrm flipH="1">
            <a:off x="0" y="4702032"/>
            <a:ext cx="12192000" cy="2155968"/>
          </a:xfrm>
          <a:prstGeom prst="rtTriangle">
            <a:avLst/>
          </a:prstGeom>
          <a:solidFill>
            <a:srgbClr val="40A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7FF6D1E-8DAC-6D0D-ADC7-D14800331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007" y="5889589"/>
            <a:ext cx="2888551" cy="701711"/>
          </a:xfrm>
          <a:prstGeom prst="rect">
            <a:avLst/>
          </a:prstGeom>
        </p:spPr>
      </p:pic>
      <p:pic>
        <p:nvPicPr>
          <p:cNvPr id="3" name="Picture 2" descr="A blue and yellow logo&#10;&#10;Description automatically generated">
            <a:extLst>
              <a:ext uri="{FF2B5EF4-FFF2-40B4-BE49-F238E27FC236}">
                <a16:creationId xmlns:a16="http://schemas.microsoft.com/office/drawing/2014/main" id="{A6C18378-C7BB-6504-A953-4A14DDC7F2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918" y="202522"/>
            <a:ext cx="1117502" cy="139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5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570A86-BF40-583C-B277-6BF1896B60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F27804A-E7A6-6D91-3C40-AD23378CE28B}"/>
              </a:ext>
            </a:extLst>
          </p:cNvPr>
          <p:cNvSpPr/>
          <p:nvPr userDrawn="1"/>
        </p:nvSpPr>
        <p:spPr>
          <a:xfrm flipH="1">
            <a:off x="0" y="4702032"/>
            <a:ext cx="12192000" cy="2155968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7FF6D1E-8DAC-6D0D-ADC7-D14800331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007" y="5889589"/>
            <a:ext cx="2888551" cy="7017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A44163-8E12-D4AC-E76C-5B500DFC7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19" y="1977081"/>
            <a:ext cx="9510676" cy="2347269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857E0A44-6A72-4223-05BF-E12127A37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918" y="202522"/>
            <a:ext cx="1117502" cy="139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8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570A86-BF40-583C-B277-6BF1896B60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2059921-2122-2860-EFBB-332E0A1EC854}"/>
              </a:ext>
            </a:extLst>
          </p:cNvPr>
          <p:cNvSpPr/>
          <p:nvPr userDrawn="1"/>
        </p:nvSpPr>
        <p:spPr>
          <a:xfrm flipH="1">
            <a:off x="0" y="4702032"/>
            <a:ext cx="12192000" cy="2155968"/>
          </a:xfrm>
          <a:prstGeom prst="rtTriangle">
            <a:avLst/>
          </a:prstGeom>
          <a:solidFill>
            <a:srgbClr val="FEB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7FF6D1E-8DAC-6D0D-ADC7-D14800331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007" y="5889589"/>
            <a:ext cx="2888551" cy="7017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7DB77D-10FF-2167-39C2-5164FDE1C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19" y="1977081"/>
            <a:ext cx="9510676" cy="2347269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4D6516A1-69BE-467C-3C3E-79BE58EE8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918" y="202522"/>
            <a:ext cx="1117502" cy="139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2DA8-41C7-CE0A-C827-8D891D43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6C26A-A161-2F09-AE4C-67A6F2F05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67400" cy="4538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DC997-259A-64B5-4195-832AEF315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8300"/>
            <a:ext cx="5867400" cy="4538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1EAB9-8A79-0944-1619-8510E04D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83FC-A7B4-4745-982B-92ED3A6E6898}" type="datetime1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B95B9-B6ED-8D55-CBE1-7F9F9258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EF0A5-3E99-6A59-DC91-566CA75C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38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D2D3-3CA0-D072-8C76-DC597F06B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11887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F57C2-2245-ECC6-6C6B-C77563904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306" y="1638300"/>
            <a:ext cx="583972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C2801-AFF2-716A-0C49-89386ACA0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306" y="2505075"/>
            <a:ext cx="583972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57B42-E172-86BB-8991-57CDA45B5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966" y="1638300"/>
            <a:ext cx="583972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59FD1E-7331-3C62-3CD7-C92DA9AAD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966" y="2505075"/>
            <a:ext cx="583972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C2A909-322A-33D4-DF71-04CB32F0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0D8-3DA8-2640-A299-20288ACECA02}" type="datetime1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1B5D7-2B8C-5790-42C8-EC89DC54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45D90-8FC3-5CB2-F157-CB240B76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80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89899-1627-9370-2B1E-AF52278C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D5BB4-C2C7-E71D-00EB-57D3C94C6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FD11D-5FE4-F14F-81F7-ED279A8D0092}" type="datetime1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2C521-1DB3-C9AF-389B-22341169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2413D-2E18-88A6-B3AF-70DE234A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6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A2F69-958D-A883-8226-690D38BE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3236-EDC7-E349-9563-A838AA21A181}" type="datetime1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89924-9A66-290C-8448-8128EC0B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60DDC-0E84-C515-B6AE-BFDAC574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67D8-B2CC-726B-0FEA-33BE02C6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6083"/>
            <a:ext cx="4619625" cy="1329817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CEEC8-8FC0-E491-E34C-4CEE7FE83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903" y="152400"/>
            <a:ext cx="7057697" cy="6019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DF068-F240-17DE-7781-ADBEA9E98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638300"/>
            <a:ext cx="4619625" cy="4533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75C9C-43D5-4FD7-FE2C-1F02D692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EEC7-1C8F-8C47-9139-AC4AE3D1D019}" type="datetime1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DDCB-5572-1669-54C8-1F10036A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B38D6-67EB-15E1-B5FA-311A9D6E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99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3EA8-5DFB-D22B-B669-42CB86F5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4277710" cy="13335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7AFCE6-3BB0-445E-19E7-1898797BF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03531" y="152400"/>
            <a:ext cx="7436069" cy="6019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9ACF3-412A-7CE0-029D-29C98C8DD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638300"/>
            <a:ext cx="4277710" cy="4533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2C9A8-9403-88F5-B5BA-19C1135D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4C2E-030B-BB40-BDF8-0EAC75A854D1}" type="datetime1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1D5F0-1431-2C3C-8751-FE1E948E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25B94-5F91-8571-3F60-FD5DEA8C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2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CF5A-F532-68D2-C0AF-244DC59B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F9424-E0A8-30B9-70C4-A84484262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804EA-24CA-4502-4BC4-EA9CC108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79676-FEB8-304A-8A20-83F48DB9CA62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46D46-A73B-42AA-6944-B44A8F1F9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2F80B-5CDF-0CCF-D951-D8C7E691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2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re trucks parked outside of a building&#10;&#10;Description automatically generated">
            <a:extLst>
              <a:ext uri="{FF2B5EF4-FFF2-40B4-BE49-F238E27FC236}">
                <a16:creationId xmlns:a16="http://schemas.microsoft.com/office/drawing/2014/main" id="{BF997EF4-6C33-6236-8167-8476C3B4B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4403" y="0"/>
            <a:ext cx="8727597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927172-B398-850A-1107-44E5E8B198DE}"/>
              </a:ext>
            </a:extLst>
          </p:cNvPr>
          <p:cNvSpPr/>
          <p:nvPr userDrawn="1"/>
        </p:nvSpPr>
        <p:spPr>
          <a:xfrm>
            <a:off x="0" y="1"/>
            <a:ext cx="8155878" cy="6858000"/>
          </a:xfrm>
          <a:custGeom>
            <a:avLst/>
            <a:gdLst>
              <a:gd name="connsiteX0" fmla="*/ 0 w 12192000"/>
              <a:gd name="connsiteY0" fmla="*/ 0 h 6892725"/>
              <a:gd name="connsiteX1" fmla="*/ 12192000 w 12192000"/>
              <a:gd name="connsiteY1" fmla="*/ 0 h 6892725"/>
              <a:gd name="connsiteX2" fmla="*/ 12192000 w 12192000"/>
              <a:gd name="connsiteY2" fmla="*/ 6892725 h 6892725"/>
              <a:gd name="connsiteX3" fmla="*/ 0 w 12192000"/>
              <a:gd name="connsiteY3" fmla="*/ 6892725 h 6892725"/>
              <a:gd name="connsiteX4" fmla="*/ 0 w 12192000"/>
              <a:gd name="connsiteY4" fmla="*/ 0 h 6892725"/>
              <a:gd name="connsiteX0" fmla="*/ 0 w 12192000"/>
              <a:gd name="connsiteY0" fmla="*/ 0 h 6892725"/>
              <a:gd name="connsiteX1" fmla="*/ 12192000 w 12192000"/>
              <a:gd name="connsiteY1" fmla="*/ 0 h 6892725"/>
              <a:gd name="connsiteX2" fmla="*/ 4205468 w 12192000"/>
              <a:gd name="connsiteY2" fmla="*/ 6892725 h 6892725"/>
              <a:gd name="connsiteX3" fmla="*/ 0 w 12192000"/>
              <a:gd name="connsiteY3" fmla="*/ 6892725 h 6892725"/>
              <a:gd name="connsiteX4" fmla="*/ 0 w 12192000"/>
              <a:gd name="connsiteY4" fmla="*/ 0 h 6892725"/>
              <a:gd name="connsiteX0" fmla="*/ 0 w 9094129"/>
              <a:gd name="connsiteY0" fmla="*/ 0 h 6892725"/>
              <a:gd name="connsiteX1" fmla="*/ 9094129 w 9094129"/>
              <a:gd name="connsiteY1" fmla="*/ 22303 h 6892725"/>
              <a:gd name="connsiteX2" fmla="*/ 4205468 w 9094129"/>
              <a:gd name="connsiteY2" fmla="*/ 6892725 h 6892725"/>
              <a:gd name="connsiteX3" fmla="*/ 0 w 9094129"/>
              <a:gd name="connsiteY3" fmla="*/ 6892725 h 6892725"/>
              <a:gd name="connsiteX4" fmla="*/ 0 w 9094129"/>
              <a:gd name="connsiteY4" fmla="*/ 0 h 6892725"/>
              <a:gd name="connsiteX0" fmla="*/ 0 w 8589551"/>
              <a:gd name="connsiteY0" fmla="*/ 0 h 6892725"/>
              <a:gd name="connsiteX1" fmla="*/ 8589551 w 8589551"/>
              <a:gd name="connsiteY1" fmla="*/ 22303 h 6892725"/>
              <a:gd name="connsiteX2" fmla="*/ 4205468 w 8589551"/>
              <a:gd name="connsiteY2" fmla="*/ 6892725 h 6892725"/>
              <a:gd name="connsiteX3" fmla="*/ 0 w 8589551"/>
              <a:gd name="connsiteY3" fmla="*/ 6892725 h 6892725"/>
              <a:gd name="connsiteX4" fmla="*/ 0 w 8589551"/>
              <a:gd name="connsiteY4" fmla="*/ 0 h 6892725"/>
              <a:gd name="connsiteX0" fmla="*/ 0 w 8448739"/>
              <a:gd name="connsiteY0" fmla="*/ 0 h 6892725"/>
              <a:gd name="connsiteX1" fmla="*/ 8448739 w 8448739"/>
              <a:gd name="connsiteY1" fmla="*/ 11152 h 6892725"/>
              <a:gd name="connsiteX2" fmla="*/ 4205468 w 8448739"/>
              <a:gd name="connsiteY2" fmla="*/ 6892725 h 6892725"/>
              <a:gd name="connsiteX3" fmla="*/ 0 w 8448739"/>
              <a:gd name="connsiteY3" fmla="*/ 6892725 h 6892725"/>
              <a:gd name="connsiteX4" fmla="*/ 0 w 8448739"/>
              <a:gd name="connsiteY4" fmla="*/ 0 h 6892725"/>
              <a:gd name="connsiteX0" fmla="*/ 0 w 8582380"/>
              <a:gd name="connsiteY0" fmla="*/ 0 h 6892725"/>
              <a:gd name="connsiteX1" fmla="*/ 8582380 w 8582380"/>
              <a:gd name="connsiteY1" fmla="*/ 2685 h 6892725"/>
              <a:gd name="connsiteX2" fmla="*/ 4205468 w 8582380"/>
              <a:gd name="connsiteY2" fmla="*/ 6892725 h 6892725"/>
              <a:gd name="connsiteX3" fmla="*/ 0 w 8582380"/>
              <a:gd name="connsiteY3" fmla="*/ 6892725 h 6892725"/>
              <a:gd name="connsiteX4" fmla="*/ 0 w 8582380"/>
              <a:gd name="connsiteY4" fmla="*/ 0 h 689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380" h="6892725">
                <a:moveTo>
                  <a:pt x="0" y="0"/>
                </a:moveTo>
                <a:lnTo>
                  <a:pt x="8582380" y="2685"/>
                </a:lnTo>
                <a:lnTo>
                  <a:pt x="4205468" y="6892725"/>
                </a:lnTo>
                <a:lnTo>
                  <a:pt x="0" y="68927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92E6-C815-2D80-1E45-411A60F5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918" y="2248962"/>
            <a:ext cx="5512549" cy="132552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5D643-7949-4CFB-5A21-DC55B704F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916" y="3706209"/>
            <a:ext cx="5512549" cy="923885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BB17728-2C67-5EA9-9AE8-04BF87191402}"/>
              </a:ext>
            </a:extLst>
          </p:cNvPr>
          <p:cNvSpPr/>
          <p:nvPr userDrawn="1"/>
        </p:nvSpPr>
        <p:spPr>
          <a:xfrm flipH="1">
            <a:off x="1524" y="6231924"/>
            <a:ext cx="12188952" cy="626076"/>
          </a:xfrm>
          <a:prstGeom prst="rtTriangle">
            <a:avLst/>
          </a:prstGeom>
          <a:solidFill>
            <a:srgbClr val="FEB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C695F195-B4C4-1942-B750-07DC67BE8F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917" y="202522"/>
            <a:ext cx="1362557" cy="1703196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FFD853DE-4F32-485E-8FD2-94C519BB73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17" y="6051614"/>
            <a:ext cx="1906494" cy="4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44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CF9698-DBE8-780B-04C7-7AF2B3A76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400"/>
            <a:ext cx="3314700" cy="60245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08EED-C92B-E362-55BE-8BD432C09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8420100" cy="6024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9E687-0252-DBE2-7C34-0AC56569D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B3F1-4E50-C34B-9EC5-00C99E7374D8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D7431-E500-CFDD-7073-0C6AD3CE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5720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6F49A-E0F4-D584-3BF5-F889D80A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25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AF39-F561-8443-A660-D62AD0A18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463B0-71AA-9A44-BDE0-01FD650FF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2E7C2-4AA1-394E-B60D-99E81939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414E-16FE-A049-BA53-D6B844982F21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D9C1-DB46-FF4C-BA0E-2194B85B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81437-203E-D046-9186-92D338C8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9338-C84A-894B-9360-C68DFF96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9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E0E03-2856-156E-9F7D-56FE3294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61" y="162522"/>
            <a:ext cx="2195067" cy="1323378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150884"/>
            <a:ext cx="4572001" cy="5026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C597-C621-CF4F-8502-37770ACE20C8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666D459-D88A-DC34-D7EB-111A18DFFB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8820" y="0"/>
            <a:ext cx="470318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34B4CA6F-13AC-087C-C6D1-923BDE4C2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8D385613-58BF-5D39-415B-2D0B4A7A19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7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E0E03-2856-156E-9F7D-56FE3294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94076" y="2606445"/>
            <a:ext cx="5397150" cy="1503774"/>
          </a:xfrm>
        </p:spPr>
        <p:txBody>
          <a:bodyPr>
            <a:noAutofit/>
          </a:bodyPr>
          <a:lstStyle>
            <a:lvl1pPr algn="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300"/>
            <a:ext cx="4340507" cy="453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9261-2EBF-7843-BF62-F613C8DF4F2B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 descr="A blue square with black background&#10;&#10;Description automatically generated">
            <a:extLst>
              <a:ext uri="{FF2B5EF4-FFF2-40B4-BE49-F238E27FC236}">
                <a16:creationId xmlns:a16="http://schemas.microsoft.com/office/drawing/2014/main" id="{FCCDE550-3148-4FC7-C60F-52B3A3D94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9143" cy="979143"/>
          </a:xfrm>
          <a:prstGeom prst="rect">
            <a:avLst/>
          </a:prstGeom>
        </p:spPr>
      </p:pic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DD3CD2C-96CA-D181-8042-6FCB0A1472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6"/>
            <a:ext cx="8102279" cy="715834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E01B10E-3DAC-08C7-DD6B-C91819D6E1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9922" y="3541853"/>
            <a:ext cx="4842078" cy="2635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B5E703A-C4E7-AD0E-C53A-48243F81D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0590" y="1263736"/>
            <a:ext cx="1997039" cy="21652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8776A67-C239-E173-8605-E6FD7A655D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49922" y="1013810"/>
            <a:ext cx="2241477" cy="24151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DD06B04E-C3EC-F347-1328-F093B2148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2" name="Picture 11" descr="A blue and yellow logo&#10;&#10;Description automatically generated">
            <a:extLst>
              <a:ext uri="{FF2B5EF4-FFF2-40B4-BE49-F238E27FC236}">
                <a16:creationId xmlns:a16="http://schemas.microsoft.com/office/drawing/2014/main" id="{588A0F1E-24D8-D0E2-24E9-CEFA46B65F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E0E03-2856-156E-9F7D-56FE3294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94076" y="2606444"/>
            <a:ext cx="5397150" cy="1503774"/>
          </a:xfrm>
        </p:spPr>
        <p:txBody>
          <a:bodyPr>
            <a:noAutofit/>
          </a:bodyPr>
          <a:lstStyle>
            <a:lvl1pPr algn="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3" y="1645606"/>
            <a:ext cx="2361237" cy="453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9261-2EBF-7843-BF62-F613C8DF4F2B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DD3CD2C-96CA-D181-8042-6FCB0A1472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6"/>
            <a:ext cx="8025130" cy="716268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E01B10E-3DAC-08C7-DD6B-C91819D6E18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424117" y="1661447"/>
            <a:ext cx="911212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DD06B04E-C3EC-F347-1328-F093B214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2" name="Picture 11" descr="A blue and yellow logo&#10;&#10;Description automatically generated">
            <a:extLst>
              <a:ext uri="{FF2B5EF4-FFF2-40B4-BE49-F238E27FC236}">
                <a16:creationId xmlns:a16="http://schemas.microsoft.com/office/drawing/2014/main" id="{588A0F1E-24D8-D0E2-24E9-CEFA46B65F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72341FC-2141-33F2-9297-737EE82CBD0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385790" y="1662234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98AA989-A953-DBB0-3016-621734D3883F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349880" y="1662234"/>
            <a:ext cx="911213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C578B8-E82E-284D-7409-78D0F08A7BF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337857" y="2587499"/>
            <a:ext cx="1786360" cy="279014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1DCA3B6-5767-3061-5494-E8023DBAD5C5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292337" y="2587499"/>
            <a:ext cx="1786360" cy="279014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D91F7CF-244D-A395-D048-D20FD5B2596D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243537" y="2587499"/>
            <a:ext cx="1786360" cy="279014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38" name="Picture 37" descr="A blue square with black background&#10;&#10;Description automatically generated">
            <a:extLst>
              <a:ext uri="{FF2B5EF4-FFF2-40B4-BE49-F238E27FC236}">
                <a16:creationId xmlns:a16="http://schemas.microsoft.com/office/drawing/2014/main" id="{A99078B0-A5CF-DBE6-E4B9-A0737B79FA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9143" cy="979143"/>
          </a:xfrm>
          <a:prstGeom prst="rect">
            <a:avLst/>
          </a:prstGeom>
        </p:spPr>
      </p:pic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07CB3B2-98A7-D5FE-D126-A79092BFE3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857" y="2890919"/>
            <a:ext cx="1783080" cy="2790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4950" indent="0" algn="l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8BBA7C2-2B8E-79FB-2975-E1F3B164D8A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92337" y="2890919"/>
            <a:ext cx="1783080" cy="2790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4950" indent="0" algn="l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E8BB1815-827E-F30F-70FA-04C32F819B6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46817" y="2890919"/>
            <a:ext cx="1783080" cy="2790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4950" indent="0" algn="l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7BE1760D-612A-ED12-8001-A32A353FFD97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5424117" y="3239204"/>
            <a:ext cx="911212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1A6F046A-E782-DF29-6A4D-41717ED829AA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385790" y="3239991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669B8FAC-FAAB-ED81-EEDD-CAF5F18278C1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9349880" y="3239991"/>
            <a:ext cx="911213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577CF11-04B6-8DFB-D3F7-EC1848A27644}"/>
              </a:ext>
            </a:extLst>
          </p:cNvPr>
          <p:cNvSpPr>
            <a:spLocks noGrp="1"/>
          </p:cNvSpPr>
          <p:nvPr>
            <p:ph idx="41"/>
          </p:nvPr>
        </p:nvSpPr>
        <p:spPr>
          <a:xfrm>
            <a:off x="5337857" y="4165256"/>
            <a:ext cx="1786360" cy="279014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4DEDCD0D-0712-39E6-958D-26B8F57F5AA1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7292337" y="4165256"/>
            <a:ext cx="1786360" cy="279014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249B8FE0-B4D3-1B10-FA7D-B6250BAFEB83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9243537" y="4165256"/>
            <a:ext cx="1786360" cy="279014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ADD0D597-A7DB-E73A-96FF-07B1A8A458F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337857" y="4468676"/>
            <a:ext cx="1783080" cy="2790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4950" indent="0" algn="l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EA87D5B-CF23-2D76-F2ED-59C19666D9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92337" y="4468676"/>
            <a:ext cx="1783080" cy="2790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4950" indent="0" algn="l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5FD06B91-DC74-B74C-1A87-198796A2690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246817" y="4468676"/>
            <a:ext cx="1783080" cy="2790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4950" indent="0" algn="l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3F722539-9F57-94D8-E73D-102BCF83CDC4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5424117" y="4828613"/>
            <a:ext cx="911212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20DABD17-101B-C969-6318-AFE173718B3B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5337857" y="5754665"/>
            <a:ext cx="1786360" cy="279014"/>
          </a:xfrm>
        </p:spPr>
        <p:txBody>
          <a:bodyPr anchor="b">
            <a:norm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E30D21F-3A52-2D67-30A2-E90D35EA1BA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337857" y="6058085"/>
            <a:ext cx="1783080" cy="27901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234950" indent="0" algn="l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707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E0E03-2856-156E-9F7D-56FE3294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94076" y="2606445"/>
            <a:ext cx="5397150" cy="1503774"/>
          </a:xfrm>
        </p:spPr>
        <p:txBody>
          <a:bodyPr>
            <a:noAutofit/>
          </a:bodyPr>
          <a:lstStyle>
            <a:lvl1pPr algn="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9261-2EBF-7843-BF62-F613C8DF4F2B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DD3CD2C-96CA-D181-8042-6FCB0A1472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5"/>
            <a:ext cx="8025130" cy="71323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DD06B04E-C3EC-F347-1328-F093B214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2" name="Picture 11" descr="A blue and yellow logo&#10;&#10;Description automatically generated">
            <a:extLst>
              <a:ext uri="{FF2B5EF4-FFF2-40B4-BE49-F238E27FC236}">
                <a16:creationId xmlns:a16="http://schemas.microsoft.com/office/drawing/2014/main" id="{588A0F1E-24D8-D0E2-24E9-CEFA46B65F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2436CC-B304-605E-7D43-FB04E7F06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300"/>
            <a:ext cx="8025130" cy="1394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 descr="A blue square with black background&#10;&#10;Description automatically generated">
            <a:extLst>
              <a:ext uri="{FF2B5EF4-FFF2-40B4-BE49-F238E27FC236}">
                <a16:creationId xmlns:a16="http://schemas.microsoft.com/office/drawing/2014/main" id="{8B2F0AAD-79D5-2F99-3C09-194DA29D53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9143" cy="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3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rgbClr val="40A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300"/>
            <a:ext cx="4340507" cy="453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9261-2EBF-7843-BF62-F613C8DF4F2B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DD3CD2C-96CA-D181-8042-6FCB0A1472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5"/>
            <a:ext cx="8055980" cy="715836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40A1D9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9446319-650C-C92A-3451-722ADF4C36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9922" y="3541853"/>
            <a:ext cx="4842078" cy="2635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652F208-CAC3-57A0-E99C-3A018ADEBD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0590" y="1263736"/>
            <a:ext cx="1997039" cy="21652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36C2A22-EFBF-155A-646F-FD1A93346A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49922" y="1013810"/>
            <a:ext cx="2241477" cy="24151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ECEADF-B6E0-7502-06C6-291BFFBC76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-1392980" y="2727596"/>
            <a:ext cx="5394960" cy="1503776"/>
          </a:xfrm>
        </p:spPr>
        <p:txBody>
          <a:bodyPr anchor="b"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07987" indent="0">
              <a:buNone/>
              <a:defRPr/>
            </a:lvl3pPr>
            <a:lvl4pPr marL="5715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3382D07A-54AA-CC65-43D7-7B2100BCE1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7" name="Picture 16" descr="A blue and yellow logo&#10;&#10;Description automatically generated">
            <a:extLst>
              <a:ext uri="{FF2B5EF4-FFF2-40B4-BE49-F238E27FC236}">
                <a16:creationId xmlns:a16="http://schemas.microsoft.com/office/drawing/2014/main" id="{57400335-1512-9C99-F490-E6DCF50F37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pic>
        <p:nvPicPr>
          <p:cNvPr id="18" name="Picture 17" descr="A blue square with black background&#10;&#10;Description automatically generated">
            <a:extLst>
              <a:ext uri="{FF2B5EF4-FFF2-40B4-BE49-F238E27FC236}">
                <a16:creationId xmlns:a16="http://schemas.microsoft.com/office/drawing/2014/main" id="{15E5D516-4D63-62B1-6BB2-10F4C86116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4592"/>
            <a:ext cx="979143" cy="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8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square with black background&#10;&#10;Description automatically generated">
            <a:extLst>
              <a:ext uri="{FF2B5EF4-FFF2-40B4-BE49-F238E27FC236}">
                <a16:creationId xmlns:a16="http://schemas.microsoft.com/office/drawing/2014/main" id="{22FD3DA7-015E-C789-42DA-097993BF3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11693" y="95327"/>
            <a:ext cx="978408" cy="9784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51150C-B552-D105-0F36-F8A651DC821C}"/>
              </a:ext>
            </a:extLst>
          </p:cNvPr>
          <p:cNvSpPr/>
          <p:nvPr userDrawn="1"/>
        </p:nvSpPr>
        <p:spPr>
          <a:xfrm>
            <a:off x="0" y="0"/>
            <a:ext cx="25001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F838-AB41-672B-8C62-5488E140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638300"/>
            <a:ext cx="4340507" cy="453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9296-A5C0-E14C-59F6-77D404D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9E6A-605C-2740-8E57-341F8B2B383B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73F6-BEB0-64A2-DFE7-0D55C529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774" y="6463284"/>
            <a:ext cx="4114800" cy="128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37E-7813-F96F-2354-4515BE50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3BD62B8-D8B4-08CC-6E5B-77A99C582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4774" y="297976"/>
            <a:ext cx="8055980" cy="715834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B3469E-5C9A-97EA-D4B4-D6139A5239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9922" y="3541853"/>
            <a:ext cx="4842078" cy="26351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B61B9FC-1E30-9F9C-597C-436BC7873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0590" y="1263736"/>
            <a:ext cx="1997039" cy="216526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7D37895-B087-7306-F9CB-4F34F59154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49922" y="1013810"/>
            <a:ext cx="2241477" cy="2415190"/>
          </a:xfrm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7FA448F4-5D52-AC5D-9A37-F26E0D933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5" y="6220721"/>
            <a:ext cx="1396721" cy="339304"/>
          </a:xfrm>
          <a:prstGeom prst="rect">
            <a:avLst/>
          </a:prstGeom>
        </p:spPr>
      </p:pic>
      <p:pic>
        <p:nvPicPr>
          <p:cNvPr id="18" name="Picture 17" descr="A blue and yellow logo&#10;&#10;Description automatically generated">
            <a:extLst>
              <a:ext uri="{FF2B5EF4-FFF2-40B4-BE49-F238E27FC236}">
                <a16:creationId xmlns:a16="http://schemas.microsoft.com/office/drawing/2014/main" id="{9A789221-B37C-5B8B-42E2-BA224AAF2D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94" y="6172200"/>
            <a:ext cx="349077" cy="436346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C6BAFEE-AB53-7603-A31E-C021AC2F9D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-1392980" y="2727596"/>
            <a:ext cx="5394960" cy="1503776"/>
          </a:xfrm>
        </p:spPr>
        <p:txBody>
          <a:bodyPr anchor="b"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07987" indent="0">
              <a:buNone/>
              <a:defRPr/>
            </a:lvl3pPr>
            <a:lvl4pPr marL="5715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663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ADB920-E384-90C5-1F77-B4E42B325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3352"/>
            <a:ext cx="11887200" cy="1330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FAA89-8B7D-9073-78B1-501FB4BD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45920"/>
            <a:ext cx="11887200" cy="4531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C786E-E46F-85F7-0A88-2C4545CBC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35030" y="6463284"/>
            <a:ext cx="1752599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0F73602-C163-0747-A351-F46B96DD1664}" type="datetime1">
              <a:rPr lang="en-US" smtClean="0"/>
              <a:t>6/13/25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37BD5-3959-186D-D737-066A669E6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65478"/>
            <a:ext cx="411480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i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DA479-6575-0259-6668-A47275EC6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7630" y="6463284"/>
            <a:ext cx="35197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D1BF2159-D2EA-0146-9723-B3F2C2D2E6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EBB692BF-9E4B-E5A2-DB76-3BB75430ED08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339523"/>
            <a:ext cx="2322576" cy="3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7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81" r:id="rId3"/>
    <p:sldLayoutId id="2147483669" r:id="rId4"/>
    <p:sldLayoutId id="2147483650" r:id="rId5"/>
    <p:sldLayoutId id="2147483683" r:id="rId6"/>
    <p:sldLayoutId id="2147483684" r:id="rId7"/>
    <p:sldLayoutId id="2147483670" r:id="rId8"/>
    <p:sldLayoutId id="2147483663" r:id="rId9"/>
    <p:sldLayoutId id="2147483671" r:id="rId10"/>
    <p:sldLayoutId id="2147483682" r:id="rId11"/>
    <p:sldLayoutId id="2147483672" r:id="rId12"/>
    <p:sldLayoutId id="2147483665" r:id="rId13"/>
    <p:sldLayoutId id="2147483673" r:id="rId14"/>
    <p:sldLayoutId id="2147483678" r:id="rId15"/>
    <p:sldLayoutId id="2147483651" r:id="rId16"/>
    <p:sldLayoutId id="2147483666" r:id="rId17"/>
    <p:sldLayoutId id="2147483667" r:id="rId18"/>
    <p:sldLayoutId id="2147483668" r:id="rId19"/>
    <p:sldLayoutId id="2147483674" r:id="rId20"/>
    <p:sldLayoutId id="2147483675" r:id="rId21"/>
    <p:sldLayoutId id="2147483677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  <p:sldLayoutId id="2147483685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798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635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429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598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orient="horz" pos="4056" userDrawn="1">
          <p15:clr>
            <a:srgbClr val="F26B43"/>
          </p15:clr>
        </p15:guide>
        <p15:guide id="5" orient="horz" pos="936" userDrawn="1">
          <p15:clr>
            <a:srgbClr val="F26B43"/>
          </p15:clr>
        </p15:guide>
        <p15:guide id="6" orient="horz" pos="1032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pos="7584" userDrawn="1">
          <p15:clr>
            <a:srgbClr val="F26B43"/>
          </p15:clr>
        </p15:guide>
        <p15:guide id="9" pos="17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32B22-2EF7-0D87-8B0E-781D75DE6A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Hennepin EMS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43827-04C9-06CD-D41D-1107C7A5EE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With Bupe in the Loop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FD006-82B8-AD8A-AD8E-1CD4BFBFD18E}"/>
              </a:ext>
            </a:extLst>
          </p:cNvPr>
          <p:cNvSpPr txBox="1"/>
          <p:nvPr/>
        </p:nvSpPr>
        <p:spPr>
          <a:xfrm>
            <a:off x="3049675" y="3246846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1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0B2FD8-7009-CBC0-03C6-2F3596A31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Decision to Implement Prehospital Buprenorphine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F4AC906-8D25-4828-D3B4-9D74DCBC83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Education began Spring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815EF-F3F0-90E2-D41A-716E5BA06C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9575" y="6462713"/>
            <a:ext cx="352425" cy="128587"/>
          </a:xfrm>
        </p:spPr>
        <p:txBody>
          <a:bodyPr/>
          <a:lstStyle/>
          <a:p>
            <a:fld id="{4FB59338-C84A-894B-9360-C68DFF96A7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35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68D611-E83B-DBFA-4582-BEEA4732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Implementation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B8F640-6AB1-FD6F-AE6C-01518681EF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Cost effective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Training realistic (mandatory initial training was under an hour)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Goes on every truck, </a:t>
            </a:r>
            <a:r>
              <a:rPr lang="en-US" sz="3200" u="sng" dirty="0"/>
              <a:t>just another medication</a:t>
            </a:r>
            <a:endParaRPr lang="en-US" sz="3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917A0C-9C83-3BA5-0CA0-78E470AF02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1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8B8F1-1321-6F30-25C4-CE116565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9338-C84A-894B-9360-C68DFF96A74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white ambulance with colorful text&#10;&#10;Description automatically generated">
            <a:extLst>
              <a:ext uri="{FF2B5EF4-FFF2-40B4-BE49-F238E27FC236}">
                <a16:creationId xmlns:a16="http://schemas.microsoft.com/office/drawing/2014/main" id="{04A0D0E6-C674-C870-FA1F-C08FBC3D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692" y="0"/>
            <a:ext cx="13927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02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CA8B6-2CF1-CF53-B7E8-6DAF1ECF0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First Year…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3FF83-1BD2-697B-DC8A-E30AD2CAB0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9575" y="6462713"/>
            <a:ext cx="352425" cy="128587"/>
          </a:xfrm>
        </p:spPr>
        <p:txBody>
          <a:bodyPr/>
          <a:lstStyle/>
          <a:p>
            <a:fld id="{4FB59338-C84A-894B-9360-C68DFF96A7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28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E967EB2A-5534-1935-200D-F0F58C80A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01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5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A770B1-F55C-3345-81B5-F60819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43887A77-97B0-9DBE-BF09-E02F10DF2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44450"/>
            <a:ext cx="5842000" cy="6769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30F066-3403-1956-E32F-F316D437D06A}"/>
              </a:ext>
            </a:extLst>
          </p:cNvPr>
          <p:cNvSpPr/>
          <p:nvPr/>
        </p:nvSpPr>
        <p:spPr>
          <a:xfrm>
            <a:off x="3175000" y="3429000"/>
            <a:ext cx="5380382" cy="930965"/>
          </a:xfrm>
          <a:prstGeom prst="rect">
            <a:avLst/>
          </a:prstGeom>
          <a:noFill/>
          <a:ln w="1079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9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88256-43F9-B018-6853-F5D8EBC3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29D804A3-C88A-7280-70D8-F0421747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07" y="0"/>
            <a:ext cx="9092386" cy="63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A1646-1B20-10A0-02A5-5374271D4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589DD0-C29F-3593-6BDB-FB1A2B5A7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The First Year…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1C3CA-3CCE-E71D-D230-9B9AA8C291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9575" y="6462713"/>
            <a:ext cx="352425" cy="128587"/>
          </a:xfrm>
        </p:spPr>
        <p:txBody>
          <a:bodyPr/>
          <a:lstStyle/>
          <a:p>
            <a:fld id="{4FB59338-C84A-894B-9360-C68DFF96A7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3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28690-8245-EE83-C1FA-759756BAD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333631"/>
            <a:ext cx="4572001" cy="6252519"/>
          </a:xfrm>
        </p:spPr>
        <p:txBody>
          <a:bodyPr>
            <a:normAutofit/>
          </a:bodyPr>
          <a:lstStyle/>
          <a:p>
            <a:pPr marL="0" marR="0" indent="0" algn="l"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33% of </a:t>
            </a:r>
            <a:r>
              <a:rPr lang="en-US" dirty="0">
                <a:solidFill>
                  <a:srgbClr val="212121"/>
                </a:solidFill>
                <a:latin typeface="Aptos" panose="020B0004020202020204" pitchFamily="34" charset="0"/>
              </a:rPr>
              <a:t>P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aramedics giving at least one dose of buprenorphine</a:t>
            </a:r>
          </a:p>
          <a:p>
            <a:pPr marL="0" marR="0" indent="0" algn="l">
              <a:buNone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51 doses to 49 patients in just 4 months this past summer/early fall</a:t>
            </a:r>
          </a:p>
          <a:p>
            <a:pPr marL="0" marR="0" indent="0" algn="l">
              <a:buNone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Administration to at least 7 documented races</a:t>
            </a:r>
          </a:p>
          <a:p>
            <a:pPr marL="0" marR="0" indent="0" algn="l">
              <a:buNone/>
            </a:pPr>
            <a:endParaRPr lang="en-US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Over 200 total administrations since program initiation in June 2023</a:t>
            </a:r>
          </a:p>
          <a:p>
            <a:pPr marL="0" marR="0" indent="0" algn="l">
              <a:buNone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*19 patients with (known) engagement in treatment or ongoing buprenorphine prescriptions within 30 days after EMS administration</a:t>
            </a:r>
          </a:p>
          <a:p>
            <a:pPr marL="0" marR="0" indent="0" algn="l">
              <a:buNone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Average overall COWS score 17 (prior to admin)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30220D8-8C98-F30B-A869-DFC28E0B78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122" r="25122"/>
          <a:stretch>
            <a:fillRect/>
          </a:stretch>
        </p:blipFill>
        <p:spPr>
          <a:xfrm rot="10800000">
            <a:off x="7488820" y="0"/>
            <a:ext cx="4703180" cy="68580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906386E6-5430-373B-1BD9-CC55AD1E703A}"/>
              </a:ext>
            </a:extLst>
          </p:cNvPr>
          <p:cNvSpPr txBox="1">
            <a:spLocks/>
          </p:cNvSpPr>
          <p:nvPr/>
        </p:nvSpPr>
        <p:spPr>
          <a:xfrm rot="16200000">
            <a:off x="-1394076" y="2606445"/>
            <a:ext cx="5397150" cy="15037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/>
              <a:t>Usage statistics</a:t>
            </a:r>
          </a:p>
        </p:txBody>
      </p:sp>
    </p:spTree>
    <p:extLst>
      <p:ext uri="{BB962C8B-B14F-4D97-AF65-F5344CB8AC3E}">
        <p14:creationId xmlns:p14="http://schemas.microsoft.com/office/powerpoint/2010/main" val="32475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C7A8A4-84A7-0CE8-9262-376E92C17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790154"/>
              </p:ext>
            </p:extLst>
          </p:nvPr>
        </p:nvGraphicFramePr>
        <p:xfrm>
          <a:off x="2491991" y="0"/>
          <a:ext cx="9700009" cy="6858000"/>
        </p:xfrm>
        <a:graphic>
          <a:graphicData uri="http://schemas.openxmlformats.org/drawingml/2006/table">
            <a:tbl>
              <a:tblPr firstRow="1" firstCol="1" bandRow="1"/>
              <a:tblGrid>
                <a:gridCol w="2565431">
                  <a:extLst>
                    <a:ext uri="{9D8B030D-6E8A-4147-A177-3AD203B41FA5}">
                      <a16:colId xmlns:a16="http://schemas.microsoft.com/office/drawing/2014/main" val="222602025"/>
                    </a:ext>
                  </a:extLst>
                </a:gridCol>
                <a:gridCol w="2385807">
                  <a:extLst>
                    <a:ext uri="{9D8B030D-6E8A-4147-A177-3AD203B41FA5}">
                      <a16:colId xmlns:a16="http://schemas.microsoft.com/office/drawing/2014/main" val="1361786548"/>
                    </a:ext>
                  </a:extLst>
                </a:gridCol>
                <a:gridCol w="2441619">
                  <a:extLst>
                    <a:ext uri="{9D8B030D-6E8A-4147-A177-3AD203B41FA5}">
                      <a16:colId xmlns:a16="http://schemas.microsoft.com/office/drawing/2014/main" val="1774888045"/>
                    </a:ext>
                  </a:extLst>
                </a:gridCol>
                <a:gridCol w="2307152">
                  <a:extLst>
                    <a:ext uri="{9D8B030D-6E8A-4147-A177-3AD203B41FA5}">
                      <a16:colId xmlns:a16="http://schemas.microsoft.com/office/drawing/2014/main" val="4101159919"/>
                    </a:ext>
                  </a:extLst>
                </a:gridCol>
              </a:tblGrid>
              <a:tr h="483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Trade Gothic Next Rounded" panose="020F0503040303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Camden NJ  N=292                </a:t>
                      </a:r>
                    </a:p>
                  </a:txBody>
                  <a:tcPr marL="65300" marR="653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Trade Gothic Next Rounded" panose="020F0503040303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 Costa CA N=100                                            </a:t>
                      </a:r>
                    </a:p>
                  </a:txBody>
                  <a:tcPr marL="65300" marR="653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Trade Gothic Next Rounded" panose="020F0503040303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Hennepin MN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bg1"/>
                          </a:solidFill>
                          <a:effectLst/>
                          <a:latin typeface="Trade Gothic Next Rounded" panose="020F0503040303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N=157</a:t>
                      </a:r>
                    </a:p>
                  </a:txBody>
                  <a:tcPr marL="65300" marR="653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209144"/>
                  </a:ext>
                </a:extLst>
              </a:tr>
              <a:tr h="3416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8/1/2020 – 5/1/2024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10/9/2020 – 10/11/2023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6/16/2023 -11/12/2024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195718"/>
                  </a:ext>
                </a:extLst>
              </a:tr>
              <a:tr h="248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 Age (range)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43.7 (19-72)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36.4 (17-82)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(18-81)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590340"/>
                  </a:ext>
                </a:extLst>
              </a:tr>
              <a:tr h="10321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Sex # (%)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Male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Female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Missing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219 (75.0)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73 (25.0)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(65.0)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(34.0)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 (1.0)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 (61.0)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(39.0)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35251"/>
                  </a:ext>
                </a:extLst>
              </a:tr>
              <a:tr h="14653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Race/Ethnicity # (%)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White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Black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Asian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Multirace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Other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Hispanic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 (46.0)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 (40.0)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1 (0.3)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 (8.0)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 (16.1)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(51.0)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(25.0)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 (9.0)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 (5.0)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 (9.0)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(89.0)   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(33.0)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(27.0)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(10.0) </a:t>
                      </a:r>
                      <a:r>
                        <a:rPr lang="en-US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American Indian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6 (4.0)  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837010"/>
                  </a:ext>
                </a:extLst>
              </a:tr>
              <a:tr h="7708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Overdose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Withdrawal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292 (100)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(33.0)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 (67.0)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 (65.0)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55 (35.0)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467057"/>
                  </a:ext>
                </a:extLst>
              </a:tr>
              <a:tr h="5095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COWS Score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Mean (range)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10.2 (2-30)</a:t>
                      </a:r>
                      <a:endParaRPr lang="en-US" sz="1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16.1 (3-45)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(5-37)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476753"/>
                  </a:ext>
                </a:extLst>
              </a:tr>
              <a:tr h="9877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BUP Dispensed – Mode # (%)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Initial Dose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Total Dose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172 (99)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144 (83)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87 (87)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69 (69)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157 (100)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157 (100)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05125"/>
                  </a:ext>
                </a:extLst>
              </a:tr>
              <a:tr h="248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 to ED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 (55.0)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 (99.0)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 (99.0)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848664"/>
                  </a:ext>
                </a:extLst>
              </a:tr>
              <a:tr h="7708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Follow-up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Attended F/U Apt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In treatment 30-day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(21.3)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 (20.0)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(33.0)</a:t>
                      </a: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(13.0)</a:t>
                      </a: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396781"/>
                  </a:ext>
                </a:extLst>
              </a:tr>
            </a:tbl>
          </a:graphicData>
        </a:graphic>
      </p:graphicFrame>
      <p:pic>
        <p:nvPicPr>
          <p:cNvPr id="7" name="Google Shape;315;p29">
            <a:extLst>
              <a:ext uri="{FF2B5EF4-FFF2-40B4-BE49-F238E27FC236}">
                <a16:creationId xmlns:a16="http://schemas.microsoft.com/office/drawing/2014/main" id="{9E92E1F2-8D15-C4F4-3F07-DEC0A6FF116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491991" cy="1311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70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CB65B712-4839-1DD4-E8D6-F4DA432E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940"/>
            <a:ext cx="12192000" cy="43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99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0F11E145-2847-A1CD-DF5D-A0626B106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76" y="3081150"/>
            <a:ext cx="3232248" cy="3146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2054B7-CF4C-1F34-0806-53B479876EB0}"/>
              </a:ext>
            </a:extLst>
          </p:cNvPr>
          <p:cNvSpPr txBox="1"/>
          <p:nvPr/>
        </p:nvSpPr>
        <p:spPr>
          <a:xfrm>
            <a:off x="3833446" y="2604961"/>
            <a:ext cx="452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Link to access Hennepin EMS Protocols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0F2382-DD52-CE12-42E4-A0A78F36E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r="23987"/>
          <a:stretch/>
        </p:blipFill>
        <p:spPr bwMode="auto">
          <a:xfrm>
            <a:off x="5250308" y="541366"/>
            <a:ext cx="1691385" cy="177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15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F0708-0E11-2A17-075A-13D4010BA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3C7FB-426C-D4F3-CE61-F25BF240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4" y="1546226"/>
            <a:ext cx="4340507" cy="4630738"/>
          </a:xfrm>
        </p:spPr>
        <p:txBody>
          <a:bodyPr>
            <a:normAutofit lnSpcReduction="10000"/>
          </a:bodyPr>
          <a:lstStyle/>
          <a:p>
            <a:pPr marL="0" marR="0" indent="0" algn="l"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Every ambulance carries and distributes free Naloxone leave-behind kits</a:t>
            </a:r>
          </a:p>
          <a:p>
            <a:pPr marL="0" marR="0" indent="0" algn="l">
              <a:buNone/>
            </a:pPr>
            <a:endParaRPr lang="en-US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dirty="0">
                <a:solidFill>
                  <a:srgbClr val="212121"/>
                </a:solidFill>
                <a:latin typeface="Aptos" panose="020B0004020202020204" pitchFamily="34" charset="0"/>
              </a:rPr>
              <a:t>Every ambulance carries and distributes free Fentanyl Test strips</a:t>
            </a:r>
          </a:p>
          <a:p>
            <a:pPr marL="0" marR="0" indent="0" algn="l">
              <a:buNone/>
            </a:pPr>
            <a:endParaRPr lang="en-US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dirty="0">
                <a:solidFill>
                  <a:srgbClr val="212121"/>
                </a:solidFill>
                <a:latin typeface="Aptos" panose="020B0004020202020204" pitchFamily="34" charset="0"/>
              </a:rPr>
              <a:t>Partnership with Peer Recovery Services (currently mostly occurring in the HCMC ED)</a:t>
            </a:r>
          </a:p>
          <a:p>
            <a:pPr marL="0" marR="0" indent="0" algn="l">
              <a:buNone/>
            </a:pPr>
            <a:endParaRPr lang="en-US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dirty="0">
                <a:solidFill>
                  <a:srgbClr val="212121"/>
                </a:solidFill>
                <a:latin typeface="Aptos" panose="020B0004020202020204" pitchFamily="34" charset="0"/>
              </a:rPr>
              <a:t>Growing partnerships with the MN Department of Health</a:t>
            </a:r>
          </a:p>
          <a:p>
            <a:pPr marL="0" marR="0" indent="0" algn="l">
              <a:buNone/>
            </a:pPr>
            <a:endParaRPr lang="en-US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marL="0" marR="0" indent="0" algn="l">
              <a:buNone/>
            </a:pPr>
            <a:r>
              <a:rPr lang="en-US" dirty="0">
                <a:solidFill>
                  <a:srgbClr val="212121"/>
                </a:solidFill>
                <a:latin typeface="Aptos" panose="020B0004020202020204" pitchFamily="34" charset="0"/>
              </a:rPr>
              <a:t>We’ve put all our EMTs and EMT/EMDs through the Buprenorphine training to ensure awareness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D736DB-326A-A0FF-6902-68F809237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Harm Reduction and Outreach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D84762EE-83C9-7BAF-A4AB-41318C309211}"/>
              </a:ext>
            </a:extLst>
          </p:cNvPr>
          <p:cNvSpPr>
            <a:spLocks noGrp="1"/>
          </p:cNvSpPr>
          <p:nvPr>
            <p:ph type="body" orient="vert" sz="quarter" idx="17"/>
          </p:nvPr>
        </p:nvSpPr>
        <p:spPr/>
        <p:txBody>
          <a:bodyPr/>
          <a:lstStyle/>
          <a:p>
            <a:r>
              <a:rPr lang="en-US" dirty="0"/>
              <a:t>Other OUD Efforts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8E5D016-91BE-1498-CD77-FF64A562A934}"/>
              </a:ext>
            </a:extLst>
          </p:cNvPr>
          <p:cNvSpPr txBox="1">
            <a:spLocks/>
          </p:cNvSpPr>
          <p:nvPr/>
        </p:nvSpPr>
        <p:spPr>
          <a:xfrm rot="16200000">
            <a:off x="-1394076" y="2606445"/>
            <a:ext cx="5397150" cy="15037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4400" dirty="0"/>
          </a:p>
        </p:txBody>
      </p:sp>
      <p:pic>
        <p:nvPicPr>
          <p:cNvPr id="11" name="Picture Placeholder 10" descr="A fire trucks parked outside of a building&#10;&#10;Description automatically generated">
            <a:extLst>
              <a:ext uri="{FF2B5EF4-FFF2-40B4-BE49-F238E27FC236}">
                <a16:creationId xmlns:a16="http://schemas.microsoft.com/office/drawing/2014/main" id="{198C81D4-8DB0-523A-2466-BAD516FC50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7" r="8967"/>
          <a:stretch/>
        </p:blipFill>
        <p:spPr>
          <a:xfrm>
            <a:off x="7350125" y="1546225"/>
            <a:ext cx="4841875" cy="46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54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43B1-7497-50C0-990A-52DCC3F07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19" y="1977081"/>
            <a:ext cx="5592881" cy="2347269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C0FAE-2804-71B4-F226-61A70B962A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8" y="5112541"/>
            <a:ext cx="291453" cy="291453"/>
          </a:xfrm>
          <a:prstGeom prst="rect">
            <a:avLst/>
          </a:prstGeom>
        </p:spPr>
      </p:pic>
      <p:pic>
        <p:nvPicPr>
          <p:cNvPr id="6" name="Picture 5" descr="A black and white circle with a letter in it&#10;&#10;Description automatically generated">
            <a:extLst>
              <a:ext uri="{FF2B5EF4-FFF2-40B4-BE49-F238E27FC236}">
                <a16:creationId xmlns:a16="http://schemas.microsoft.com/office/drawing/2014/main" id="{AF16EFB6-0589-E59E-A6B6-C6E826437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8" y="5496644"/>
            <a:ext cx="291453" cy="291453"/>
          </a:xfrm>
          <a:prstGeom prst="rect">
            <a:avLst/>
          </a:prstGeom>
        </p:spPr>
      </p:pic>
      <p:pic>
        <p:nvPicPr>
          <p:cNvPr id="8" name="Picture 7" descr="A black bird in a circle&#10;&#10;Description automatically generated">
            <a:extLst>
              <a:ext uri="{FF2B5EF4-FFF2-40B4-BE49-F238E27FC236}">
                <a16:creationId xmlns:a16="http://schemas.microsoft.com/office/drawing/2014/main" id="{4D406F83-6233-8233-F7F5-1F58E66004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8" y="5880747"/>
            <a:ext cx="291453" cy="291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E89D1-CD3C-32EB-EB80-EFC04E12BC3D}"/>
              </a:ext>
            </a:extLst>
          </p:cNvPr>
          <p:cNvSpPr txBox="1"/>
          <p:nvPr/>
        </p:nvSpPr>
        <p:spPr>
          <a:xfrm>
            <a:off x="930858" y="5090499"/>
            <a:ext cx="2855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/</a:t>
            </a:r>
            <a:r>
              <a:rPr lang="en-US" sz="1500" dirty="0" err="1">
                <a:solidFill>
                  <a:schemeClr val="bg1"/>
                </a:solidFill>
              </a:rPr>
              <a:t>hennepinems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48F76-E260-437E-05F1-94E224888F1C}"/>
              </a:ext>
            </a:extLst>
          </p:cNvPr>
          <p:cNvSpPr txBox="1"/>
          <p:nvPr/>
        </p:nvSpPr>
        <p:spPr>
          <a:xfrm>
            <a:off x="930858" y="5485623"/>
            <a:ext cx="2855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Hennepin 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E125B1-9864-948B-9CE6-945B75BCD31F}"/>
              </a:ext>
            </a:extLst>
          </p:cNvPr>
          <p:cNvSpPr txBox="1"/>
          <p:nvPr/>
        </p:nvSpPr>
        <p:spPr>
          <a:xfrm>
            <a:off x="930858" y="5871077"/>
            <a:ext cx="2855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@</a:t>
            </a:r>
            <a:r>
              <a:rPr lang="en-US" sz="1500" dirty="0" err="1">
                <a:solidFill>
                  <a:schemeClr val="bg1"/>
                </a:solidFill>
              </a:rPr>
              <a:t>hennepinems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7F700-998C-FA6C-963F-4D006754FA93}"/>
              </a:ext>
            </a:extLst>
          </p:cNvPr>
          <p:cNvSpPr txBox="1"/>
          <p:nvPr/>
        </p:nvSpPr>
        <p:spPr>
          <a:xfrm>
            <a:off x="6323951" y="6333530"/>
            <a:ext cx="2855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50" dirty="0">
                <a:solidFill>
                  <a:schemeClr val="bg1"/>
                </a:solidFill>
              </a:rPr>
              <a:t>HENNEPINEMS.ORG</a:t>
            </a:r>
          </a:p>
        </p:txBody>
      </p:sp>
    </p:spTree>
    <p:extLst>
      <p:ext uri="{BB962C8B-B14F-4D97-AF65-F5344CB8AC3E}">
        <p14:creationId xmlns:p14="http://schemas.microsoft.com/office/powerpoint/2010/main" val="1603809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1B91B3-C87C-02E7-CAAB-DC80E987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12" y="1481136"/>
            <a:ext cx="5307903" cy="49821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FDD5BA-9E3A-F927-328F-74A0A208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We Are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A45A5-614F-2756-DAA4-D212606F0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accent1"/>
                </a:solidFill>
                <a:effectLst/>
                <a:latin typeface="Helvetica" pitchFamily="2" charset="0"/>
              </a:rPr>
              <a:t>14</a:t>
            </a:r>
            <a:r>
              <a:rPr lang="en-US" sz="2800" dirty="0">
                <a:solidFill>
                  <a:srgbClr val="3F3F3F"/>
                </a:solidFill>
                <a:effectLst/>
                <a:latin typeface="Helvetica" pitchFamily="2" charset="0"/>
              </a:rPr>
              <a:t> communities</a:t>
            </a:r>
          </a:p>
          <a:p>
            <a:pPr marL="0" indent="0">
              <a:buNone/>
            </a:pPr>
            <a:endParaRPr lang="en-US" sz="2800" dirty="0">
              <a:solidFill>
                <a:srgbClr val="3F3F3F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br>
              <a:rPr lang="en-US" sz="3200" b="1" dirty="0">
                <a:solidFill>
                  <a:schemeClr val="accent3"/>
                </a:solidFill>
                <a:effectLst/>
                <a:latin typeface="Helvetica" pitchFamily="2" charset="0"/>
              </a:rPr>
            </a:br>
            <a:r>
              <a:rPr lang="en-US" sz="4800" b="1" dirty="0">
                <a:solidFill>
                  <a:schemeClr val="accent1"/>
                </a:solidFill>
                <a:effectLst/>
                <a:latin typeface="Helvetica" pitchFamily="2" charset="0"/>
              </a:rPr>
              <a:t>266</a:t>
            </a:r>
            <a:r>
              <a:rPr lang="en-US" sz="2800" dirty="0">
                <a:solidFill>
                  <a:srgbClr val="3F3F3F"/>
                </a:solidFill>
                <a:effectLst/>
                <a:latin typeface="Helvetica" pitchFamily="2" charset="0"/>
              </a:rPr>
              <a:t> square miles</a:t>
            </a:r>
          </a:p>
          <a:p>
            <a:pPr marL="0" indent="0">
              <a:buNone/>
            </a:pPr>
            <a:endParaRPr lang="en-US" sz="2800" dirty="0">
              <a:solidFill>
                <a:srgbClr val="3F3F3F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chemeClr val="accent1"/>
                </a:solidFill>
                <a:effectLst/>
                <a:latin typeface="Helvetica" pitchFamily="2" charset="0"/>
              </a:rPr>
              <a:t>1.5 million </a:t>
            </a:r>
            <a:r>
              <a:rPr lang="en-US" sz="2800" dirty="0">
                <a:solidFill>
                  <a:srgbClr val="3F3F3F"/>
                </a:solidFill>
                <a:effectLst/>
                <a:latin typeface="Helvetica" pitchFamily="2" charset="0"/>
              </a:rPr>
              <a:t>resident/visitor population</a:t>
            </a:r>
          </a:p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72639D-6D2E-5D1C-C02C-78F207A3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2159-D2EA-0146-9723-B3F2C2D2E608}" type="slidenum">
              <a:rPr lang="en-US" smtClean="0"/>
              <a:t>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B378BC-F877-BFE1-9244-D784B0F81C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Our Reach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D6D847-A2BB-A519-D5A2-F036E1364A73}"/>
              </a:ext>
            </a:extLst>
          </p:cNvPr>
          <p:cNvSpPr txBox="1"/>
          <p:nvPr/>
        </p:nvSpPr>
        <p:spPr>
          <a:xfrm>
            <a:off x="2836463" y="2333590"/>
            <a:ext cx="3984984" cy="62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dirty="0" err="1"/>
              <a:t>Deephaven</a:t>
            </a:r>
            <a:r>
              <a:rPr lang="en-US" sz="1000" dirty="0"/>
              <a:t> </a:t>
            </a:r>
            <a:r>
              <a:rPr lang="en-US" sz="1000" dirty="0">
                <a:solidFill>
                  <a:schemeClr val="accent3"/>
                </a:solidFill>
              </a:rPr>
              <a:t>| </a:t>
            </a:r>
            <a:r>
              <a:rPr lang="en-US" sz="1000" dirty="0"/>
              <a:t>Eden Prairie </a:t>
            </a:r>
            <a:r>
              <a:rPr lang="en-US" sz="1000" dirty="0">
                <a:solidFill>
                  <a:schemeClr val="accent3"/>
                </a:solidFill>
              </a:rPr>
              <a:t>| </a:t>
            </a:r>
            <a:r>
              <a:rPr lang="en-US" sz="1000" dirty="0"/>
              <a:t>Excelsior </a:t>
            </a:r>
            <a:r>
              <a:rPr lang="en-US" sz="1000" dirty="0">
                <a:solidFill>
                  <a:schemeClr val="accent3"/>
                </a:solidFill>
              </a:rPr>
              <a:t>| </a:t>
            </a:r>
            <a:r>
              <a:rPr lang="en-US" sz="1000" dirty="0"/>
              <a:t>Greenwood </a:t>
            </a:r>
            <a:r>
              <a:rPr lang="en-US" sz="1000" dirty="0">
                <a:solidFill>
                  <a:schemeClr val="accent3"/>
                </a:solidFill>
              </a:rPr>
              <a:t>| </a:t>
            </a:r>
            <a:r>
              <a:rPr lang="en-US" sz="1000" dirty="0"/>
              <a:t>Golden Valley</a:t>
            </a:r>
            <a:br>
              <a:rPr lang="en-US" sz="1000" dirty="0"/>
            </a:br>
            <a:r>
              <a:rPr lang="en-US" sz="1000" dirty="0"/>
              <a:t>Hopkins </a:t>
            </a:r>
            <a:r>
              <a:rPr lang="en-US" sz="1000" dirty="0">
                <a:solidFill>
                  <a:schemeClr val="accent3"/>
                </a:solidFill>
              </a:rPr>
              <a:t>|</a:t>
            </a:r>
            <a:r>
              <a:rPr lang="en-US" sz="1000" dirty="0"/>
              <a:t> Minneapolis </a:t>
            </a:r>
            <a:r>
              <a:rPr lang="en-US" sz="1000" dirty="0">
                <a:solidFill>
                  <a:schemeClr val="accent3"/>
                </a:solidFill>
              </a:rPr>
              <a:t>|</a:t>
            </a:r>
            <a:r>
              <a:rPr lang="en-US" sz="1000" dirty="0"/>
              <a:t> Minnetonka </a:t>
            </a:r>
            <a:r>
              <a:rPr lang="en-US" sz="1000" dirty="0">
                <a:solidFill>
                  <a:schemeClr val="accent3"/>
                </a:solidFill>
              </a:rPr>
              <a:t>| </a:t>
            </a:r>
            <a:r>
              <a:rPr lang="en-US" sz="1000" dirty="0"/>
              <a:t>Richfield </a:t>
            </a:r>
            <a:r>
              <a:rPr lang="en-US" sz="1000" dirty="0">
                <a:solidFill>
                  <a:schemeClr val="accent3"/>
                </a:solidFill>
              </a:rPr>
              <a:t>|</a:t>
            </a:r>
            <a:r>
              <a:rPr lang="en-US" sz="1000" dirty="0"/>
              <a:t> Shorewood</a:t>
            </a:r>
            <a:br>
              <a:rPr lang="en-US" sz="1000" dirty="0">
                <a:solidFill>
                  <a:schemeClr val="accent3"/>
                </a:solidFill>
              </a:rPr>
            </a:br>
            <a:r>
              <a:rPr lang="en-US" sz="1000" dirty="0"/>
              <a:t>St. Anthony </a:t>
            </a:r>
            <a:r>
              <a:rPr lang="en-US" sz="1000" dirty="0">
                <a:solidFill>
                  <a:schemeClr val="accent3"/>
                </a:solidFill>
              </a:rPr>
              <a:t>|</a:t>
            </a:r>
            <a:r>
              <a:rPr lang="en-US" sz="1000" dirty="0"/>
              <a:t> St. Louis Park </a:t>
            </a:r>
            <a:r>
              <a:rPr lang="en-US" sz="1000" dirty="0">
                <a:solidFill>
                  <a:schemeClr val="accent3"/>
                </a:solidFill>
              </a:rPr>
              <a:t>|</a:t>
            </a:r>
            <a:r>
              <a:rPr lang="en-US" sz="1000" dirty="0"/>
              <a:t> Tonka Bay </a:t>
            </a:r>
            <a:r>
              <a:rPr lang="en-US" sz="1000" dirty="0">
                <a:solidFill>
                  <a:schemeClr val="accent3"/>
                </a:solidFill>
              </a:rPr>
              <a:t>| </a:t>
            </a:r>
            <a:r>
              <a:rPr lang="en-US" sz="1000" dirty="0"/>
              <a:t>Woodland</a:t>
            </a:r>
          </a:p>
        </p:txBody>
      </p:sp>
    </p:spTree>
    <p:extLst>
      <p:ext uri="{BB962C8B-B14F-4D97-AF65-F5344CB8AC3E}">
        <p14:creationId xmlns:p14="http://schemas.microsoft.com/office/powerpoint/2010/main" val="446714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939471E-B5C8-EB0D-F94E-6A010404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0"/>
            <a:ext cx="626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/minnesota - Minnesota Population Density N This map shows population density of Minnesota. Population estimates are bucketed into 400 meter hexagons. Data: Kontur Population Data Graphic: Spencer Schien (GMrPecners)">
            <a:extLst>
              <a:ext uri="{FF2B5EF4-FFF2-40B4-BE49-F238E27FC236}">
                <a16:creationId xmlns:a16="http://schemas.microsoft.com/office/drawing/2014/main" id="{23BC680D-0855-F653-5779-381ED56CF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0"/>
            <a:ext cx="7218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0DB068BF-86C7-4132-2578-3B3B0334AD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481428" y="-1411657"/>
            <a:ext cx="50991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-apple-system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0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0651C-542E-8DC7-B50D-AAE9AE97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9338-C84A-894B-9360-C68DFF96A74E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5F8CEA-3C15-9CC3-8208-AA71D31C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03" b="51824"/>
          <a:stretch/>
        </p:blipFill>
        <p:spPr>
          <a:xfrm>
            <a:off x="813684" y="76676"/>
            <a:ext cx="14012562" cy="67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4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6CE02-459F-5588-250B-1890DA28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9338-C84A-894B-9360-C68DFF96A74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6DC52-F543-0136-E12E-995A6559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775"/>
          <a:stretch/>
        </p:blipFill>
        <p:spPr>
          <a:xfrm>
            <a:off x="1223319" y="0"/>
            <a:ext cx="12675130" cy="74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36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E3DF-0527-AB6B-6E6C-684DFDCD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9338-C84A-894B-9360-C68DFF96A74E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A graph of over dose deaths&#10;&#10;Description automatically generated">
            <a:extLst>
              <a:ext uri="{FF2B5EF4-FFF2-40B4-BE49-F238E27FC236}">
                <a16:creationId xmlns:a16="http://schemas.microsoft.com/office/drawing/2014/main" id="{44EC8D5D-E003-1BC4-1E37-865B45437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" y="0"/>
            <a:ext cx="1218781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E4DCD9-A54B-0DED-208E-E0AC24C065DB}"/>
              </a:ext>
            </a:extLst>
          </p:cNvPr>
          <p:cNvSpPr/>
          <p:nvPr/>
        </p:nvSpPr>
        <p:spPr>
          <a:xfrm>
            <a:off x="11040649" y="6211737"/>
            <a:ext cx="646981" cy="37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7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D668-28D5-E8AA-AD3A-E821A5DA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aph of the number of drugs&#10;&#10;Description automatically generated">
            <a:extLst>
              <a:ext uri="{FF2B5EF4-FFF2-40B4-BE49-F238E27FC236}">
                <a16:creationId xmlns:a16="http://schemas.microsoft.com/office/drawing/2014/main" id="{AB1716F2-AB7B-1562-F8F3-ED617C150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6201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6FF642-738C-876B-1D98-7D4C2BC58A38}"/>
              </a:ext>
            </a:extLst>
          </p:cNvPr>
          <p:cNvSpPr/>
          <p:nvPr/>
        </p:nvSpPr>
        <p:spPr>
          <a:xfrm>
            <a:off x="11050438" y="6323162"/>
            <a:ext cx="646981" cy="37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2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ECDA-882D-7184-03B5-B03A157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9338-C84A-894B-9360-C68DFF96A74E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19269C-1EDA-0296-B807-D90B0FF6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9">
            <a:extLst>
              <a:ext uri="{FF2B5EF4-FFF2-40B4-BE49-F238E27FC236}">
                <a16:creationId xmlns:a16="http://schemas.microsoft.com/office/drawing/2014/main" id="{D97F04D2-8A72-9F69-00E0-71CDFB41F7D4}"/>
              </a:ext>
            </a:extLst>
          </p:cNvPr>
          <p:cNvSpPr txBox="1">
            <a:spLocks/>
          </p:cNvSpPr>
          <p:nvPr/>
        </p:nvSpPr>
        <p:spPr>
          <a:xfrm>
            <a:off x="3654430" y="5934115"/>
            <a:ext cx="5512549" cy="923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79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59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Fall 2022…</a:t>
            </a:r>
          </a:p>
        </p:txBody>
      </p:sp>
    </p:spTree>
    <p:extLst>
      <p:ext uri="{BB962C8B-B14F-4D97-AF65-F5344CB8AC3E}">
        <p14:creationId xmlns:p14="http://schemas.microsoft.com/office/powerpoint/2010/main" val="757353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M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6BC"/>
      </a:accent1>
      <a:accent2>
        <a:srgbClr val="873693"/>
      </a:accent2>
      <a:accent3>
        <a:srgbClr val="77BD42"/>
      </a:accent3>
      <a:accent4>
        <a:srgbClr val="F18B20"/>
      </a:accent4>
      <a:accent5>
        <a:srgbClr val="40A1D9"/>
      </a:accent5>
      <a:accent6>
        <a:srgbClr val="A77BB6"/>
      </a:accent6>
      <a:hlink>
        <a:srgbClr val="C1D32F"/>
      </a:hlink>
      <a:folHlink>
        <a:srgbClr val="FEBD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30349</TotalTime>
  <Words>593</Words>
  <Application>Microsoft Macintosh PowerPoint</Application>
  <PresentationFormat>Widescreen</PresentationFormat>
  <Paragraphs>178</Paragraphs>
  <Slides>22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-apple-system</vt:lpstr>
      <vt:lpstr>Aptos</vt:lpstr>
      <vt:lpstr>Arial</vt:lpstr>
      <vt:lpstr>Calibri</vt:lpstr>
      <vt:lpstr>Helvetica</vt:lpstr>
      <vt:lpstr>Trade Gothic Next Rounded</vt:lpstr>
      <vt:lpstr>Office Theme</vt:lpstr>
      <vt:lpstr>Hennepin EMS </vt:lpstr>
      <vt:lpstr>PowerPoint Presentation</vt:lpstr>
      <vt:lpstr>Who We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Decision to Implement Prehospital Buprenorphine</vt:lpstr>
      <vt:lpstr>Keys to Implementation</vt:lpstr>
      <vt:lpstr>PowerPoint Presentation</vt:lpstr>
      <vt:lpstr>The First Year…</vt:lpstr>
      <vt:lpstr>PowerPoint Presentation</vt:lpstr>
      <vt:lpstr>PowerPoint Presentation</vt:lpstr>
      <vt:lpstr>PowerPoint Presentation</vt:lpstr>
      <vt:lpstr>Beyond The First Year…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Hennepin EMS</dc:title>
  <dc:creator>Briana McBride</dc:creator>
  <cp:lastModifiedBy>Nicholas S Simpson</cp:lastModifiedBy>
  <cp:revision>41</cp:revision>
  <dcterms:created xsi:type="dcterms:W3CDTF">2023-09-13T15:30:43Z</dcterms:created>
  <dcterms:modified xsi:type="dcterms:W3CDTF">2025-06-13T11:42:19Z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17dd99-8573-483a-8620-8f6f69c1291c_Enabled">
    <vt:lpwstr>true</vt:lpwstr>
  </property>
  <property fmtid="{D5CDD505-2E9C-101B-9397-08002B2CF9AE}" pid="3" name="MSIP_Label_5517dd99-8573-483a-8620-8f6f69c1291c_SetDate">
    <vt:lpwstr>2023-10-24T23:55:10Z</vt:lpwstr>
  </property>
  <property fmtid="{D5CDD505-2E9C-101B-9397-08002B2CF9AE}" pid="4" name="MSIP_Label_5517dd99-8573-483a-8620-8f6f69c1291c_Method">
    <vt:lpwstr>Standard</vt:lpwstr>
  </property>
  <property fmtid="{D5CDD505-2E9C-101B-9397-08002B2CF9AE}" pid="5" name="MSIP_Label_5517dd99-8573-483a-8620-8f6f69c1291c_Name">
    <vt:lpwstr>General</vt:lpwstr>
  </property>
  <property fmtid="{D5CDD505-2E9C-101B-9397-08002B2CF9AE}" pid="6" name="MSIP_Label_5517dd99-8573-483a-8620-8f6f69c1291c_SiteId">
    <vt:lpwstr>ada0782c-5f34-4003-b5d6-3187f30aecdd</vt:lpwstr>
  </property>
  <property fmtid="{D5CDD505-2E9C-101B-9397-08002B2CF9AE}" pid="7" name="MSIP_Label_5517dd99-8573-483a-8620-8f6f69c1291c_ActionId">
    <vt:lpwstr>32eaad34-b3f0-4023-82fd-1529a43dad7f</vt:lpwstr>
  </property>
  <property fmtid="{D5CDD505-2E9C-101B-9397-08002B2CF9AE}" pid="8" name="MSIP_Label_5517dd99-8573-483a-8620-8f6f69c1291c_ContentBits">
    <vt:lpwstr>0</vt:lpwstr>
  </property>
</Properties>
</file>