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493" r:id="rId3"/>
    <p:sldId id="389" r:id="rId4"/>
    <p:sldId id="408" r:id="rId5"/>
    <p:sldId id="494" r:id="rId6"/>
    <p:sldId id="491" r:id="rId7"/>
    <p:sldId id="495" r:id="rId8"/>
    <p:sldId id="486" r:id="rId9"/>
    <p:sldId id="497" r:id="rId10"/>
    <p:sldId id="492" r:id="rId11"/>
    <p:sldId id="49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7"/>
  </p:normalViewPr>
  <p:slideViewPr>
    <p:cSldViewPr snapToGrid="0">
      <p:cViewPr varScale="1">
        <p:scale>
          <a:sx n="107" d="100"/>
          <a:sy n="107" d="100"/>
        </p:scale>
        <p:origin x="7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4E0CF3-2B98-D344-BC2B-262C84362F30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0A80F64-F9DD-3E44-8C4A-55685E9DDF3C}">
      <dgm:prSet phldrT="[Text]"/>
      <dgm:spPr/>
      <dgm:t>
        <a:bodyPr/>
        <a:lstStyle/>
        <a:p>
          <a:r>
            <a:rPr lang="en-US" dirty="0"/>
            <a:t>EMS Encounter / Referral</a:t>
          </a:r>
        </a:p>
      </dgm:t>
    </dgm:pt>
    <dgm:pt modelId="{31080586-4E52-2242-B1EA-23D45155E4AB}" type="parTrans" cxnId="{94B01007-73C4-B54A-895B-58F3E9DCCDBA}">
      <dgm:prSet/>
      <dgm:spPr/>
      <dgm:t>
        <a:bodyPr/>
        <a:lstStyle/>
        <a:p>
          <a:endParaRPr lang="en-US"/>
        </a:p>
      </dgm:t>
    </dgm:pt>
    <dgm:pt modelId="{6E56A305-159D-A844-9659-529D576BC319}" type="sibTrans" cxnId="{94B01007-73C4-B54A-895B-58F3E9DCCDBA}">
      <dgm:prSet/>
      <dgm:spPr/>
      <dgm:t>
        <a:bodyPr/>
        <a:lstStyle/>
        <a:p>
          <a:endParaRPr lang="en-US"/>
        </a:p>
      </dgm:t>
    </dgm:pt>
    <dgm:pt modelId="{9CFF1C92-5EB1-BF40-BE92-6E0939FCFDEE}">
      <dgm:prSet phldrT="[Text]"/>
      <dgm:spPr/>
      <dgm:t>
        <a:bodyPr/>
        <a:lstStyle/>
        <a:p>
          <a:r>
            <a:rPr lang="en-US" dirty="0"/>
            <a:t>Appointment with Agency</a:t>
          </a:r>
        </a:p>
      </dgm:t>
    </dgm:pt>
    <dgm:pt modelId="{0C5D5F1B-6A72-EF41-A543-98198D4036A1}" type="parTrans" cxnId="{F274C8C9-1352-AE48-B3F5-E7F66D230370}">
      <dgm:prSet/>
      <dgm:spPr/>
      <dgm:t>
        <a:bodyPr/>
        <a:lstStyle/>
        <a:p>
          <a:endParaRPr lang="en-US"/>
        </a:p>
      </dgm:t>
    </dgm:pt>
    <dgm:pt modelId="{77C1C7E0-6391-874F-A503-F727D1D6F844}" type="sibTrans" cxnId="{F274C8C9-1352-AE48-B3F5-E7F66D230370}">
      <dgm:prSet/>
      <dgm:spPr/>
      <dgm:t>
        <a:bodyPr/>
        <a:lstStyle/>
        <a:p>
          <a:endParaRPr lang="en-US"/>
        </a:p>
      </dgm:t>
    </dgm:pt>
    <dgm:pt modelId="{A42E34AC-EC39-9A4E-B12A-F5C7D3B07816}">
      <dgm:prSet phldrT="[Text]"/>
      <dgm:spPr/>
      <dgm:t>
        <a:bodyPr/>
        <a:lstStyle/>
        <a:p>
          <a:r>
            <a:rPr lang="en-US" dirty="0"/>
            <a:t>Appointment with Outpatient Provider</a:t>
          </a:r>
        </a:p>
      </dgm:t>
    </dgm:pt>
    <dgm:pt modelId="{9682E243-8EA7-0C44-AAB0-5BF48BB6D36A}" type="parTrans" cxnId="{31ECE085-8767-3640-82CA-AF56DB94ED9E}">
      <dgm:prSet/>
      <dgm:spPr/>
      <dgm:t>
        <a:bodyPr/>
        <a:lstStyle/>
        <a:p>
          <a:endParaRPr lang="en-US"/>
        </a:p>
      </dgm:t>
    </dgm:pt>
    <dgm:pt modelId="{45921628-B22B-264C-B028-4F342D1D4271}" type="sibTrans" cxnId="{31ECE085-8767-3640-82CA-AF56DB94ED9E}">
      <dgm:prSet/>
      <dgm:spPr/>
      <dgm:t>
        <a:bodyPr/>
        <a:lstStyle/>
        <a:p>
          <a:endParaRPr lang="en-US"/>
        </a:p>
      </dgm:t>
    </dgm:pt>
    <dgm:pt modelId="{FC9F05BF-4FCA-894C-BDF5-205F6638081A}">
      <dgm:prSet/>
      <dgm:spPr/>
      <dgm:t>
        <a:bodyPr/>
        <a:lstStyle/>
        <a:p>
          <a:r>
            <a:rPr lang="en-US" dirty="0"/>
            <a:t>Outside Social Services Agency Makes Contact</a:t>
          </a:r>
        </a:p>
      </dgm:t>
    </dgm:pt>
    <dgm:pt modelId="{270D70F8-A460-514A-85F9-406D84ED113E}" type="parTrans" cxnId="{8F90D676-FC23-4F43-972A-34B1EA0431F0}">
      <dgm:prSet/>
      <dgm:spPr/>
      <dgm:t>
        <a:bodyPr/>
        <a:lstStyle/>
        <a:p>
          <a:endParaRPr lang="en-US"/>
        </a:p>
      </dgm:t>
    </dgm:pt>
    <dgm:pt modelId="{42C6E12C-3E2B-0644-9269-827D37FADD9F}" type="sibTrans" cxnId="{8F90D676-FC23-4F43-972A-34B1EA0431F0}">
      <dgm:prSet/>
      <dgm:spPr/>
      <dgm:t>
        <a:bodyPr/>
        <a:lstStyle/>
        <a:p>
          <a:endParaRPr lang="en-US"/>
        </a:p>
      </dgm:t>
    </dgm:pt>
    <dgm:pt modelId="{A713D9D7-837D-6142-B92E-3763575ACCF9}" type="pres">
      <dgm:prSet presAssocID="{014E0CF3-2B98-D344-BC2B-262C84362F30}" presName="Name0" presStyleCnt="0">
        <dgm:presLayoutVars>
          <dgm:dir/>
          <dgm:resizeHandles val="exact"/>
        </dgm:presLayoutVars>
      </dgm:prSet>
      <dgm:spPr/>
    </dgm:pt>
    <dgm:pt modelId="{8DF3F17F-4C5F-3B4F-BEA9-FD424AFDBA27}" type="pres">
      <dgm:prSet presAssocID="{40A80F64-F9DD-3E44-8C4A-55685E9DDF3C}" presName="node" presStyleLbl="node1" presStyleIdx="0" presStyleCnt="4">
        <dgm:presLayoutVars>
          <dgm:bulletEnabled val="1"/>
        </dgm:presLayoutVars>
      </dgm:prSet>
      <dgm:spPr/>
    </dgm:pt>
    <dgm:pt modelId="{AD4F8CD9-4A74-234C-9A41-6307C9F9D80C}" type="pres">
      <dgm:prSet presAssocID="{6E56A305-159D-A844-9659-529D576BC319}" presName="sibTrans" presStyleLbl="sibTrans2D1" presStyleIdx="0" presStyleCnt="3"/>
      <dgm:spPr/>
    </dgm:pt>
    <dgm:pt modelId="{63CF3D9D-96D0-F64E-945F-2D06C0F93D54}" type="pres">
      <dgm:prSet presAssocID="{6E56A305-159D-A844-9659-529D576BC319}" presName="connectorText" presStyleLbl="sibTrans2D1" presStyleIdx="0" presStyleCnt="3"/>
      <dgm:spPr/>
    </dgm:pt>
    <dgm:pt modelId="{871748D8-B422-594B-8109-5490CE740D7B}" type="pres">
      <dgm:prSet presAssocID="{FC9F05BF-4FCA-894C-BDF5-205F6638081A}" presName="node" presStyleLbl="node1" presStyleIdx="1" presStyleCnt="4">
        <dgm:presLayoutVars>
          <dgm:bulletEnabled val="1"/>
        </dgm:presLayoutVars>
      </dgm:prSet>
      <dgm:spPr/>
    </dgm:pt>
    <dgm:pt modelId="{1A192623-D11E-5A4C-A12F-F0F165EFE35D}" type="pres">
      <dgm:prSet presAssocID="{42C6E12C-3E2B-0644-9269-827D37FADD9F}" presName="sibTrans" presStyleLbl="sibTrans2D1" presStyleIdx="1" presStyleCnt="3"/>
      <dgm:spPr/>
    </dgm:pt>
    <dgm:pt modelId="{65404389-CA0E-7145-97ED-9E24C18A1B94}" type="pres">
      <dgm:prSet presAssocID="{42C6E12C-3E2B-0644-9269-827D37FADD9F}" presName="connectorText" presStyleLbl="sibTrans2D1" presStyleIdx="1" presStyleCnt="3"/>
      <dgm:spPr/>
    </dgm:pt>
    <dgm:pt modelId="{3CB4DD0F-14A9-6042-9C11-E026A4D2B253}" type="pres">
      <dgm:prSet presAssocID="{9CFF1C92-5EB1-BF40-BE92-6E0939FCFDEE}" presName="node" presStyleLbl="node1" presStyleIdx="2" presStyleCnt="4">
        <dgm:presLayoutVars>
          <dgm:bulletEnabled val="1"/>
        </dgm:presLayoutVars>
      </dgm:prSet>
      <dgm:spPr/>
    </dgm:pt>
    <dgm:pt modelId="{1AD315DD-3D86-E34F-ACEC-2B0D23BF4890}" type="pres">
      <dgm:prSet presAssocID="{77C1C7E0-6391-874F-A503-F727D1D6F844}" presName="sibTrans" presStyleLbl="sibTrans2D1" presStyleIdx="2" presStyleCnt="3"/>
      <dgm:spPr/>
    </dgm:pt>
    <dgm:pt modelId="{D8FA81EA-969F-8040-B253-CAC216CB4833}" type="pres">
      <dgm:prSet presAssocID="{77C1C7E0-6391-874F-A503-F727D1D6F844}" presName="connectorText" presStyleLbl="sibTrans2D1" presStyleIdx="2" presStyleCnt="3"/>
      <dgm:spPr/>
    </dgm:pt>
    <dgm:pt modelId="{E9821304-DC23-FA44-AB81-757830B34268}" type="pres">
      <dgm:prSet presAssocID="{A42E34AC-EC39-9A4E-B12A-F5C7D3B07816}" presName="node" presStyleLbl="node1" presStyleIdx="3" presStyleCnt="4">
        <dgm:presLayoutVars>
          <dgm:bulletEnabled val="1"/>
        </dgm:presLayoutVars>
      </dgm:prSet>
      <dgm:spPr/>
    </dgm:pt>
  </dgm:ptLst>
  <dgm:cxnLst>
    <dgm:cxn modelId="{94B01007-73C4-B54A-895B-58F3E9DCCDBA}" srcId="{014E0CF3-2B98-D344-BC2B-262C84362F30}" destId="{40A80F64-F9DD-3E44-8C4A-55685E9DDF3C}" srcOrd="0" destOrd="0" parTransId="{31080586-4E52-2242-B1EA-23D45155E4AB}" sibTransId="{6E56A305-159D-A844-9659-529D576BC319}"/>
    <dgm:cxn modelId="{46950312-0ED2-7845-B36C-F216C61DDD34}" type="presOf" srcId="{6E56A305-159D-A844-9659-529D576BC319}" destId="{AD4F8CD9-4A74-234C-9A41-6307C9F9D80C}" srcOrd="0" destOrd="0" presId="urn:microsoft.com/office/officeart/2005/8/layout/process1"/>
    <dgm:cxn modelId="{EA59064E-9DC7-434A-B510-4BF725BAECE4}" type="presOf" srcId="{77C1C7E0-6391-874F-A503-F727D1D6F844}" destId="{D8FA81EA-969F-8040-B253-CAC216CB4833}" srcOrd="1" destOrd="0" presId="urn:microsoft.com/office/officeart/2005/8/layout/process1"/>
    <dgm:cxn modelId="{94AD546C-187D-404D-8DC4-B70491A886C2}" type="presOf" srcId="{42C6E12C-3E2B-0644-9269-827D37FADD9F}" destId="{65404389-CA0E-7145-97ED-9E24C18A1B94}" srcOrd="1" destOrd="0" presId="urn:microsoft.com/office/officeart/2005/8/layout/process1"/>
    <dgm:cxn modelId="{85397E74-3C11-0A47-B573-7200BED8459D}" type="presOf" srcId="{40A80F64-F9DD-3E44-8C4A-55685E9DDF3C}" destId="{8DF3F17F-4C5F-3B4F-BEA9-FD424AFDBA27}" srcOrd="0" destOrd="0" presId="urn:microsoft.com/office/officeart/2005/8/layout/process1"/>
    <dgm:cxn modelId="{8F90D676-FC23-4F43-972A-34B1EA0431F0}" srcId="{014E0CF3-2B98-D344-BC2B-262C84362F30}" destId="{FC9F05BF-4FCA-894C-BDF5-205F6638081A}" srcOrd="1" destOrd="0" parTransId="{270D70F8-A460-514A-85F9-406D84ED113E}" sibTransId="{42C6E12C-3E2B-0644-9269-827D37FADD9F}"/>
    <dgm:cxn modelId="{951BC37B-3B5E-4B49-8897-8754EEA4A5A9}" type="presOf" srcId="{42C6E12C-3E2B-0644-9269-827D37FADD9F}" destId="{1A192623-D11E-5A4C-A12F-F0F165EFE35D}" srcOrd="0" destOrd="0" presId="urn:microsoft.com/office/officeart/2005/8/layout/process1"/>
    <dgm:cxn modelId="{31ECE085-8767-3640-82CA-AF56DB94ED9E}" srcId="{014E0CF3-2B98-D344-BC2B-262C84362F30}" destId="{A42E34AC-EC39-9A4E-B12A-F5C7D3B07816}" srcOrd="3" destOrd="0" parTransId="{9682E243-8EA7-0C44-AAB0-5BF48BB6D36A}" sibTransId="{45921628-B22B-264C-B028-4F342D1D4271}"/>
    <dgm:cxn modelId="{AB43D894-C0C5-B547-91DF-079F0342CAD9}" type="presOf" srcId="{014E0CF3-2B98-D344-BC2B-262C84362F30}" destId="{A713D9D7-837D-6142-B92E-3763575ACCF9}" srcOrd="0" destOrd="0" presId="urn:microsoft.com/office/officeart/2005/8/layout/process1"/>
    <dgm:cxn modelId="{1C469DB7-E820-7B4D-99EE-86E035CBD054}" type="presOf" srcId="{6E56A305-159D-A844-9659-529D576BC319}" destId="{63CF3D9D-96D0-F64E-945F-2D06C0F93D54}" srcOrd="1" destOrd="0" presId="urn:microsoft.com/office/officeart/2005/8/layout/process1"/>
    <dgm:cxn modelId="{F274C8C9-1352-AE48-B3F5-E7F66D230370}" srcId="{014E0CF3-2B98-D344-BC2B-262C84362F30}" destId="{9CFF1C92-5EB1-BF40-BE92-6E0939FCFDEE}" srcOrd="2" destOrd="0" parTransId="{0C5D5F1B-6A72-EF41-A543-98198D4036A1}" sibTransId="{77C1C7E0-6391-874F-A503-F727D1D6F844}"/>
    <dgm:cxn modelId="{50AE85D0-8ACC-C245-B945-778A9C059B10}" type="presOf" srcId="{9CFF1C92-5EB1-BF40-BE92-6E0939FCFDEE}" destId="{3CB4DD0F-14A9-6042-9C11-E026A4D2B253}" srcOrd="0" destOrd="0" presId="urn:microsoft.com/office/officeart/2005/8/layout/process1"/>
    <dgm:cxn modelId="{9500A2D2-8B48-394B-A47C-74E219D950A1}" type="presOf" srcId="{A42E34AC-EC39-9A4E-B12A-F5C7D3B07816}" destId="{E9821304-DC23-FA44-AB81-757830B34268}" srcOrd="0" destOrd="0" presId="urn:microsoft.com/office/officeart/2005/8/layout/process1"/>
    <dgm:cxn modelId="{81A0EDF6-5517-1641-8CF2-07DD9F8A248D}" type="presOf" srcId="{FC9F05BF-4FCA-894C-BDF5-205F6638081A}" destId="{871748D8-B422-594B-8109-5490CE740D7B}" srcOrd="0" destOrd="0" presId="urn:microsoft.com/office/officeart/2005/8/layout/process1"/>
    <dgm:cxn modelId="{C49A1AFD-11EF-9641-BFE2-F715B042E7E4}" type="presOf" srcId="{77C1C7E0-6391-874F-A503-F727D1D6F844}" destId="{1AD315DD-3D86-E34F-ACEC-2B0D23BF4890}" srcOrd="0" destOrd="0" presId="urn:microsoft.com/office/officeart/2005/8/layout/process1"/>
    <dgm:cxn modelId="{B55F1E64-476B-1A4E-9138-C801DC06BDD2}" type="presParOf" srcId="{A713D9D7-837D-6142-B92E-3763575ACCF9}" destId="{8DF3F17F-4C5F-3B4F-BEA9-FD424AFDBA27}" srcOrd="0" destOrd="0" presId="urn:microsoft.com/office/officeart/2005/8/layout/process1"/>
    <dgm:cxn modelId="{BA6A718D-3A25-3049-80B8-11DA2FF61596}" type="presParOf" srcId="{A713D9D7-837D-6142-B92E-3763575ACCF9}" destId="{AD4F8CD9-4A74-234C-9A41-6307C9F9D80C}" srcOrd="1" destOrd="0" presId="urn:microsoft.com/office/officeart/2005/8/layout/process1"/>
    <dgm:cxn modelId="{F9F0B8F8-3966-264D-8E5F-262F37C9B486}" type="presParOf" srcId="{AD4F8CD9-4A74-234C-9A41-6307C9F9D80C}" destId="{63CF3D9D-96D0-F64E-945F-2D06C0F93D54}" srcOrd="0" destOrd="0" presId="urn:microsoft.com/office/officeart/2005/8/layout/process1"/>
    <dgm:cxn modelId="{2786B9FA-74E9-4043-B039-FC0A7417B015}" type="presParOf" srcId="{A713D9D7-837D-6142-B92E-3763575ACCF9}" destId="{871748D8-B422-594B-8109-5490CE740D7B}" srcOrd="2" destOrd="0" presId="urn:microsoft.com/office/officeart/2005/8/layout/process1"/>
    <dgm:cxn modelId="{CD722194-8A86-B649-B93E-7EC38DC30352}" type="presParOf" srcId="{A713D9D7-837D-6142-B92E-3763575ACCF9}" destId="{1A192623-D11E-5A4C-A12F-F0F165EFE35D}" srcOrd="3" destOrd="0" presId="urn:microsoft.com/office/officeart/2005/8/layout/process1"/>
    <dgm:cxn modelId="{B60C8673-2094-7244-B6A8-63C3BF09F45D}" type="presParOf" srcId="{1A192623-D11E-5A4C-A12F-F0F165EFE35D}" destId="{65404389-CA0E-7145-97ED-9E24C18A1B94}" srcOrd="0" destOrd="0" presId="urn:microsoft.com/office/officeart/2005/8/layout/process1"/>
    <dgm:cxn modelId="{4E51D5C8-7020-A842-B192-090951B9AC88}" type="presParOf" srcId="{A713D9D7-837D-6142-B92E-3763575ACCF9}" destId="{3CB4DD0F-14A9-6042-9C11-E026A4D2B253}" srcOrd="4" destOrd="0" presId="urn:microsoft.com/office/officeart/2005/8/layout/process1"/>
    <dgm:cxn modelId="{475A6AD7-E535-B84C-ADC6-9F2606DFC02D}" type="presParOf" srcId="{A713D9D7-837D-6142-B92E-3763575ACCF9}" destId="{1AD315DD-3D86-E34F-ACEC-2B0D23BF4890}" srcOrd="5" destOrd="0" presId="urn:microsoft.com/office/officeart/2005/8/layout/process1"/>
    <dgm:cxn modelId="{66B8F5B8-2BEC-F344-95E1-C7643EE3F2D7}" type="presParOf" srcId="{1AD315DD-3D86-E34F-ACEC-2B0D23BF4890}" destId="{D8FA81EA-969F-8040-B253-CAC216CB4833}" srcOrd="0" destOrd="0" presId="urn:microsoft.com/office/officeart/2005/8/layout/process1"/>
    <dgm:cxn modelId="{03B6ECA6-C95B-B34A-9851-8879972944AD}" type="presParOf" srcId="{A713D9D7-837D-6142-B92E-3763575ACCF9}" destId="{E9821304-DC23-FA44-AB81-757830B3426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E0CF3-2B98-D344-BC2B-262C84362F30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0A80F64-F9DD-3E44-8C4A-55685E9DDF3C}">
      <dgm:prSet phldrT="[Text]"/>
      <dgm:spPr/>
      <dgm:t>
        <a:bodyPr/>
        <a:lstStyle/>
        <a:p>
          <a:r>
            <a:rPr lang="en-US" dirty="0"/>
            <a:t>EMS Encounter / Referral</a:t>
          </a:r>
        </a:p>
      </dgm:t>
    </dgm:pt>
    <dgm:pt modelId="{31080586-4E52-2242-B1EA-23D45155E4AB}" type="parTrans" cxnId="{94B01007-73C4-B54A-895B-58F3E9DCCDBA}">
      <dgm:prSet/>
      <dgm:spPr/>
      <dgm:t>
        <a:bodyPr/>
        <a:lstStyle/>
        <a:p>
          <a:endParaRPr lang="en-US"/>
        </a:p>
      </dgm:t>
    </dgm:pt>
    <dgm:pt modelId="{6E56A305-159D-A844-9659-529D576BC319}" type="sibTrans" cxnId="{94B01007-73C4-B54A-895B-58F3E9DCCDBA}">
      <dgm:prSet/>
      <dgm:spPr/>
      <dgm:t>
        <a:bodyPr/>
        <a:lstStyle/>
        <a:p>
          <a:endParaRPr lang="en-US"/>
        </a:p>
      </dgm:t>
    </dgm:pt>
    <dgm:pt modelId="{A42E34AC-EC39-9A4E-B12A-F5C7D3B07816}">
      <dgm:prSet phldrT="[Text]"/>
      <dgm:spPr/>
      <dgm:t>
        <a:bodyPr/>
        <a:lstStyle/>
        <a:p>
          <a:r>
            <a:rPr lang="en-US" dirty="0"/>
            <a:t>Appointment with Outpatient Provider</a:t>
          </a:r>
        </a:p>
      </dgm:t>
    </dgm:pt>
    <dgm:pt modelId="{9682E243-8EA7-0C44-AAB0-5BF48BB6D36A}" type="parTrans" cxnId="{31ECE085-8767-3640-82CA-AF56DB94ED9E}">
      <dgm:prSet/>
      <dgm:spPr/>
      <dgm:t>
        <a:bodyPr/>
        <a:lstStyle/>
        <a:p>
          <a:endParaRPr lang="en-US"/>
        </a:p>
      </dgm:t>
    </dgm:pt>
    <dgm:pt modelId="{45921628-B22B-264C-B028-4F342D1D4271}" type="sibTrans" cxnId="{31ECE085-8767-3640-82CA-AF56DB94ED9E}">
      <dgm:prSet/>
      <dgm:spPr/>
      <dgm:t>
        <a:bodyPr/>
        <a:lstStyle/>
        <a:p>
          <a:endParaRPr lang="en-US"/>
        </a:p>
      </dgm:t>
    </dgm:pt>
    <dgm:pt modelId="{FC9F05BF-4FCA-894C-BDF5-205F6638081A}">
      <dgm:prSet/>
      <dgm:spPr/>
      <dgm:t>
        <a:bodyPr/>
        <a:lstStyle/>
        <a:p>
          <a:r>
            <a:rPr lang="en-US" dirty="0"/>
            <a:t>EMS Navigator</a:t>
          </a:r>
        </a:p>
      </dgm:t>
    </dgm:pt>
    <dgm:pt modelId="{270D70F8-A460-514A-85F9-406D84ED113E}" type="parTrans" cxnId="{8F90D676-FC23-4F43-972A-34B1EA0431F0}">
      <dgm:prSet/>
      <dgm:spPr/>
      <dgm:t>
        <a:bodyPr/>
        <a:lstStyle/>
        <a:p>
          <a:endParaRPr lang="en-US"/>
        </a:p>
      </dgm:t>
    </dgm:pt>
    <dgm:pt modelId="{42C6E12C-3E2B-0644-9269-827D37FADD9F}" type="sibTrans" cxnId="{8F90D676-FC23-4F43-972A-34B1EA0431F0}">
      <dgm:prSet/>
      <dgm:spPr/>
      <dgm:t>
        <a:bodyPr/>
        <a:lstStyle/>
        <a:p>
          <a:endParaRPr lang="en-US"/>
        </a:p>
      </dgm:t>
    </dgm:pt>
    <dgm:pt modelId="{A713D9D7-837D-6142-B92E-3763575ACCF9}" type="pres">
      <dgm:prSet presAssocID="{014E0CF3-2B98-D344-BC2B-262C84362F30}" presName="Name0" presStyleCnt="0">
        <dgm:presLayoutVars>
          <dgm:dir/>
          <dgm:resizeHandles val="exact"/>
        </dgm:presLayoutVars>
      </dgm:prSet>
      <dgm:spPr/>
    </dgm:pt>
    <dgm:pt modelId="{8DF3F17F-4C5F-3B4F-BEA9-FD424AFDBA27}" type="pres">
      <dgm:prSet presAssocID="{40A80F64-F9DD-3E44-8C4A-55685E9DDF3C}" presName="node" presStyleLbl="node1" presStyleIdx="0" presStyleCnt="3">
        <dgm:presLayoutVars>
          <dgm:bulletEnabled val="1"/>
        </dgm:presLayoutVars>
      </dgm:prSet>
      <dgm:spPr/>
    </dgm:pt>
    <dgm:pt modelId="{AD4F8CD9-4A74-234C-9A41-6307C9F9D80C}" type="pres">
      <dgm:prSet presAssocID="{6E56A305-159D-A844-9659-529D576BC319}" presName="sibTrans" presStyleLbl="sibTrans2D1" presStyleIdx="0" presStyleCnt="2"/>
      <dgm:spPr/>
    </dgm:pt>
    <dgm:pt modelId="{63CF3D9D-96D0-F64E-945F-2D06C0F93D54}" type="pres">
      <dgm:prSet presAssocID="{6E56A305-159D-A844-9659-529D576BC319}" presName="connectorText" presStyleLbl="sibTrans2D1" presStyleIdx="0" presStyleCnt="2"/>
      <dgm:spPr/>
    </dgm:pt>
    <dgm:pt modelId="{871748D8-B422-594B-8109-5490CE740D7B}" type="pres">
      <dgm:prSet presAssocID="{FC9F05BF-4FCA-894C-BDF5-205F6638081A}" presName="node" presStyleLbl="node1" presStyleIdx="1" presStyleCnt="3">
        <dgm:presLayoutVars>
          <dgm:bulletEnabled val="1"/>
        </dgm:presLayoutVars>
      </dgm:prSet>
      <dgm:spPr/>
    </dgm:pt>
    <dgm:pt modelId="{1A192623-D11E-5A4C-A12F-F0F165EFE35D}" type="pres">
      <dgm:prSet presAssocID="{42C6E12C-3E2B-0644-9269-827D37FADD9F}" presName="sibTrans" presStyleLbl="sibTrans2D1" presStyleIdx="1" presStyleCnt="2"/>
      <dgm:spPr/>
    </dgm:pt>
    <dgm:pt modelId="{65404389-CA0E-7145-97ED-9E24C18A1B94}" type="pres">
      <dgm:prSet presAssocID="{42C6E12C-3E2B-0644-9269-827D37FADD9F}" presName="connectorText" presStyleLbl="sibTrans2D1" presStyleIdx="1" presStyleCnt="2"/>
      <dgm:spPr/>
    </dgm:pt>
    <dgm:pt modelId="{E9821304-DC23-FA44-AB81-757830B34268}" type="pres">
      <dgm:prSet presAssocID="{A42E34AC-EC39-9A4E-B12A-F5C7D3B07816}" presName="node" presStyleLbl="node1" presStyleIdx="2" presStyleCnt="3">
        <dgm:presLayoutVars>
          <dgm:bulletEnabled val="1"/>
        </dgm:presLayoutVars>
      </dgm:prSet>
      <dgm:spPr/>
    </dgm:pt>
  </dgm:ptLst>
  <dgm:cxnLst>
    <dgm:cxn modelId="{94B01007-73C4-B54A-895B-58F3E9DCCDBA}" srcId="{014E0CF3-2B98-D344-BC2B-262C84362F30}" destId="{40A80F64-F9DD-3E44-8C4A-55685E9DDF3C}" srcOrd="0" destOrd="0" parTransId="{31080586-4E52-2242-B1EA-23D45155E4AB}" sibTransId="{6E56A305-159D-A844-9659-529D576BC319}"/>
    <dgm:cxn modelId="{46950312-0ED2-7845-B36C-F216C61DDD34}" type="presOf" srcId="{6E56A305-159D-A844-9659-529D576BC319}" destId="{AD4F8CD9-4A74-234C-9A41-6307C9F9D80C}" srcOrd="0" destOrd="0" presId="urn:microsoft.com/office/officeart/2005/8/layout/process1"/>
    <dgm:cxn modelId="{94AD546C-187D-404D-8DC4-B70491A886C2}" type="presOf" srcId="{42C6E12C-3E2B-0644-9269-827D37FADD9F}" destId="{65404389-CA0E-7145-97ED-9E24C18A1B94}" srcOrd="1" destOrd="0" presId="urn:microsoft.com/office/officeart/2005/8/layout/process1"/>
    <dgm:cxn modelId="{85397E74-3C11-0A47-B573-7200BED8459D}" type="presOf" srcId="{40A80F64-F9DD-3E44-8C4A-55685E9DDF3C}" destId="{8DF3F17F-4C5F-3B4F-BEA9-FD424AFDBA27}" srcOrd="0" destOrd="0" presId="urn:microsoft.com/office/officeart/2005/8/layout/process1"/>
    <dgm:cxn modelId="{8F90D676-FC23-4F43-972A-34B1EA0431F0}" srcId="{014E0CF3-2B98-D344-BC2B-262C84362F30}" destId="{FC9F05BF-4FCA-894C-BDF5-205F6638081A}" srcOrd="1" destOrd="0" parTransId="{270D70F8-A460-514A-85F9-406D84ED113E}" sibTransId="{42C6E12C-3E2B-0644-9269-827D37FADD9F}"/>
    <dgm:cxn modelId="{951BC37B-3B5E-4B49-8897-8754EEA4A5A9}" type="presOf" srcId="{42C6E12C-3E2B-0644-9269-827D37FADD9F}" destId="{1A192623-D11E-5A4C-A12F-F0F165EFE35D}" srcOrd="0" destOrd="0" presId="urn:microsoft.com/office/officeart/2005/8/layout/process1"/>
    <dgm:cxn modelId="{31ECE085-8767-3640-82CA-AF56DB94ED9E}" srcId="{014E0CF3-2B98-D344-BC2B-262C84362F30}" destId="{A42E34AC-EC39-9A4E-B12A-F5C7D3B07816}" srcOrd="2" destOrd="0" parTransId="{9682E243-8EA7-0C44-AAB0-5BF48BB6D36A}" sibTransId="{45921628-B22B-264C-B028-4F342D1D4271}"/>
    <dgm:cxn modelId="{AB43D894-C0C5-B547-91DF-079F0342CAD9}" type="presOf" srcId="{014E0CF3-2B98-D344-BC2B-262C84362F30}" destId="{A713D9D7-837D-6142-B92E-3763575ACCF9}" srcOrd="0" destOrd="0" presId="urn:microsoft.com/office/officeart/2005/8/layout/process1"/>
    <dgm:cxn modelId="{1C469DB7-E820-7B4D-99EE-86E035CBD054}" type="presOf" srcId="{6E56A305-159D-A844-9659-529D576BC319}" destId="{63CF3D9D-96D0-F64E-945F-2D06C0F93D54}" srcOrd="1" destOrd="0" presId="urn:microsoft.com/office/officeart/2005/8/layout/process1"/>
    <dgm:cxn modelId="{9500A2D2-8B48-394B-A47C-74E219D950A1}" type="presOf" srcId="{A42E34AC-EC39-9A4E-B12A-F5C7D3B07816}" destId="{E9821304-DC23-FA44-AB81-757830B34268}" srcOrd="0" destOrd="0" presId="urn:microsoft.com/office/officeart/2005/8/layout/process1"/>
    <dgm:cxn modelId="{81A0EDF6-5517-1641-8CF2-07DD9F8A248D}" type="presOf" srcId="{FC9F05BF-4FCA-894C-BDF5-205F6638081A}" destId="{871748D8-B422-594B-8109-5490CE740D7B}" srcOrd="0" destOrd="0" presId="urn:microsoft.com/office/officeart/2005/8/layout/process1"/>
    <dgm:cxn modelId="{B55F1E64-476B-1A4E-9138-C801DC06BDD2}" type="presParOf" srcId="{A713D9D7-837D-6142-B92E-3763575ACCF9}" destId="{8DF3F17F-4C5F-3B4F-BEA9-FD424AFDBA27}" srcOrd="0" destOrd="0" presId="urn:microsoft.com/office/officeart/2005/8/layout/process1"/>
    <dgm:cxn modelId="{BA6A718D-3A25-3049-80B8-11DA2FF61596}" type="presParOf" srcId="{A713D9D7-837D-6142-B92E-3763575ACCF9}" destId="{AD4F8CD9-4A74-234C-9A41-6307C9F9D80C}" srcOrd="1" destOrd="0" presId="urn:microsoft.com/office/officeart/2005/8/layout/process1"/>
    <dgm:cxn modelId="{F9F0B8F8-3966-264D-8E5F-262F37C9B486}" type="presParOf" srcId="{AD4F8CD9-4A74-234C-9A41-6307C9F9D80C}" destId="{63CF3D9D-96D0-F64E-945F-2D06C0F93D54}" srcOrd="0" destOrd="0" presId="urn:microsoft.com/office/officeart/2005/8/layout/process1"/>
    <dgm:cxn modelId="{2786B9FA-74E9-4043-B039-FC0A7417B015}" type="presParOf" srcId="{A713D9D7-837D-6142-B92E-3763575ACCF9}" destId="{871748D8-B422-594B-8109-5490CE740D7B}" srcOrd="2" destOrd="0" presId="urn:microsoft.com/office/officeart/2005/8/layout/process1"/>
    <dgm:cxn modelId="{CD722194-8A86-B649-B93E-7EC38DC30352}" type="presParOf" srcId="{A713D9D7-837D-6142-B92E-3763575ACCF9}" destId="{1A192623-D11E-5A4C-A12F-F0F165EFE35D}" srcOrd="3" destOrd="0" presId="urn:microsoft.com/office/officeart/2005/8/layout/process1"/>
    <dgm:cxn modelId="{B60C8673-2094-7244-B6A8-63C3BF09F45D}" type="presParOf" srcId="{1A192623-D11E-5A4C-A12F-F0F165EFE35D}" destId="{65404389-CA0E-7145-97ED-9E24C18A1B94}" srcOrd="0" destOrd="0" presId="urn:microsoft.com/office/officeart/2005/8/layout/process1"/>
    <dgm:cxn modelId="{03B6ECA6-C95B-B34A-9851-8879972944AD}" type="presParOf" srcId="{A713D9D7-837D-6142-B92E-3763575ACCF9}" destId="{E9821304-DC23-FA44-AB81-757830B3426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E0CF3-2B98-D344-BC2B-262C84362F30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0A80F64-F9DD-3E44-8C4A-55685E9DDF3C}">
      <dgm:prSet phldrT="[Text]"/>
      <dgm:spPr/>
      <dgm:t>
        <a:bodyPr/>
        <a:lstStyle/>
        <a:p>
          <a:r>
            <a:rPr lang="en-US" dirty="0"/>
            <a:t>EMS Encounter / Self Referral</a:t>
          </a:r>
        </a:p>
      </dgm:t>
    </dgm:pt>
    <dgm:pt modelId="{31080586-4E52-2242-B1EA-23D45155E4AB}" type="parTrans" cxnId="{94B01007-73C4-B54A-895B-58F3E9DCCDBA}">
      <dgm:prSet/>
      <dgm:spPr/>
      <dgm:t>
        <a:bodyPr/>
        <a:lstStyle/>
        <a:p>
          <a:endParaRPr lang="en-US"/>
        </a:p>
      </dgm:t>
    </dgm:pt>
    <dgm:pt modelId="{6E56A305-159D-A844-9659-529D576BC319}" type="sibTrans" cxnId="{94B01007-73C4-B54A-895B-58F3E9DCCDBA}">
      <dgm:prSet/>
      <dgm:spPr/>
      <dgm:t>
        <a:bodyPr/>
        <a:lstStyle/>
        <a:p>
          <a:endParaRPr lang="en-US"/>
        </a:p>
      </dgm:t>
    </dgm:pt>
    <dgm:pt modelId="{FC9F05BF-4FCA-894C-BDF5-205F6638081A}">
      <dgm:prSet/>
      <dgm:spPr/>
      <dgm:t>
        <a:bodyPr/>
        <a:lstStyle/>
        <a:p>
          <a:r>
            <a:rPr lang="en-US" dirty="0"/>
            <a:t>EMS / Addiction Medicine NP</a:t>
          </a:r>
        </a:p>
      </dgm:t>
    </dgm:pt>
    <dgm:pt modelId="{270D70F8-A460-514A-85F9-406D84ED113E}" type="parTrans" cxnId="{8F90D676-FC23-4F43-972A-34B1EA0431F0}">
      <dgm:prSet/>
      <dgm:spPr/>
      <dgm:t>
        <a:bodyPr/>
        <a:lstStyle/>
        <a:p>
          <a:endParaRPr lang="en-US"/>
        </a:p>
      </dgm:t>
    </dgm:pt>
    <dgm:pt modelId="{42C6E12C-3E2B-0644-9269-827D37FADD9F}" type="sibTrans" cxnId="{8F90D676-FC23-4F43-972A-34B1EA0431F0}">
      <dgm:prSet/>
      <dgm:spPr/>
      <dgm:t>
        <a:bodyPr/>
        <a:lstStyle/>
        <a:p>
          <a:endParaRPr lang="en-US"/>
        </a:p>
      </dgm:t>
    </dgm:pt>
    <dgm:pt modelId="{A713D9D7-837D-6142-B92E-3763575ACCF9}" type="pres">
      <dgm:prSet presAssocID="{014E0CF3-2B98-D344-BC2B-262C84362F30}" presName="Name0" presStyleCnt="0">
        <dgm:presLayoutVars>
          <dgm:dir/>
          <dgm:resizeHandles val="exact"/>
        </dgm:presLayoutVars>
      </dgm:prSet>
      <dgm:spPr/>
    </dgm:pt>
    <dgm:pt modelId="{8DF3F17F-4C5F-3B4F-BEA9-FD424AFDBA27}" type="pres">
      <dgm:prSet presAssocID="{40A80F64-F9DD-3E44-8C4A-55685E9DDF3C}" presName="node" presStyleLbl="node1" presStyleIdx="0" presStyleCnt="2">
        <dgm:presLayoutVars>
          <dgm:bulletEnabled val="1"/>
        </dgm:presLayoutVars>
      </dgm:prSet>
      <dgm:spPr/>
    </dgm:pt>
    <dgm:pt modelId="{AD4F8CD9-4A74-234C-9A41-6307C9F9D80C}" type="pres">
      <dgm:prSet presAssocID="{6E56A305-159D-A844-9659-529D576BC319}" presName="sibTrans" presStyleLbl="sibTrans2D1" presStyleIdx="0" presStyleCnt="1"/>
      <dgm:spPr/>
    </dgm:pt>
    <dgm:pt modelId="{63CF3D9D-96D0-F64E-945F-2D06C0F93D54}" type="pres">
      <dgm:prSet presAssocID="{6E56A305-159D-A844-9659-529D576BC319}" presName="connectorText" presStyleLbl="sibTrans2D1" presStyleIdx="0" presStyleCnt="1"/>
      <dgm:spPr/>
    </dgm:pt>
    <dgm:pt modelId="{871748D8-B422-594B-8109-5490CE740D7B}" type="pres">
      <dgm:prSet presAssocID="{FC9F05BF-4FCA-894C-BDF5-205F6638081A}" presName="node" presStyleLbl="node1" presStyleIdx="1" presStyleCnt="2">
        <dgm:presLayoutVars>
          <dgm:bulletEnabled val="1"/>
        </dgm:presLayoutVars>
      </dgm:prSet>
      <dgm:spPr/>
    </dgm:pt>
  </dgm:ptLst>
  <dgm:cxnLst>
    <dgm:cxn modelId="{94B01007-73C4-B54A-895B-58F3E9DCCDBA}" srcId="{014E0CF3-2B98-D344-BC2B-262C84362F30}" destId="{40A80F64-F9DD-3E44-8C4A-55685E9DDF3C}" srcOrd="0" destOrd="0" parTransId="{31080586-4E52-2242-B1EA-23D45155E4AB}" sibTransId="{6E56A305-159D-A844-9659-529D576BC319}"/>
    <dgm:cxn modelId="{46950312-0ED2-7845-B36C-F216C61DDD34}" type="presOf" srcId="{6E56A305-159D-A844-9659-529D576BC319}" destId="{AD4F8CD9-4A74-234C-9A41-6307C9F9D80C}" srcOrd="0" destOrd="0" presId="urn:microsoft.com/office/officeart/2005/8/layout/process1"/>
    <dgm:cxn modelId="{85397E74-3C11-0A47-B573-7200BED8459D}" type="presOf" srcId="{40A80F64-F9DD-3E44-8C4A-55685E9DDF3C}" destId="{8DF3F17F-4C5F-3B4F-BEA9-FD424AFDBA27}" srcOrd="0" destOrd="0" presId="urn:microsoft.com/office/officeart/2005/8/layout/process1"/>
    <dgm:cxn modelId="{8F90D676-FC23-4F43-972A-34B1EA0431F0}" srcId="{014E0CF3-2B98-D344-BC2B-262C84362F30}" destId="{FC9F05BF-4FCA-894C-BDF5-205F6638081A}" srcOrd="1" destOrd="0" parTransId="{270D70F8-A460-514A-85F9-406D84ED113E}" sibTransId="{42C6E12C-3E2B-0644-9269-827D37FADD9F}"/>
    <dgm:cxn modelId="{AB43D894-C0C5-B547-91DF-079F0342CAD9}" type="presOf" srcId="{014E0CF3-2B98-D344-BC2B-262C84362F30}" destId="{A713D9D7-837D-6142-B92E-3763575ACCF9}" srcOrd="0" destOrd="0" presId="urn:microsoft.com/office/officeart/2005/8/layout/process1"/>
    <dgm:cxn modelId="{1C469DB7-E820-7B4D-99EE-86E035CBD054}" type="presOf" srcId="{6E56A305-159D-A844-9659-529D576BC319}" destId="{63CF3D9D-96D0-F64E-945F-2D06C0F93D54}" srcOrd="1" destOrd="0" presId="urn:microsoft.com/office/officeart/2005/8/layout/process1"/>
    <dgm:cxn modelId="{81A0EDF6-5517-1641-8CF2-07DD9F8A248D}" type="presOf" srcId="{FC9F05BF-4FCA-894C-BDF5-205F6638081A}" destId="{871748D8-B422-594B-8109-5490CE740D7B}" srcOrd="0" destOrd="0" presId="urn:microsoft.com/office/officeart/2005/8/layout/process1"/>
    <dgm:cxn modelId="{B55F1E64-476B-1A4E-9138-C801DC06BDD2}" type="presParOf" srcId="{A713D9D7-837D-6142-B92E-3763575ACCF9}" destId="{8DF3F17F-4C5F-3B4F-BEA9-FD424AFDBA27}" srcOrd="0" destOrd="0" presId="urn:microsoft.com/office/officeart/2005/8/layout/process1"/>
    <dgm:cxn modelId="{BA6A718D-3A25-3049-80B8-11DA2FF61596}" type="presParOf" srcId="{A713D9D7-837D-6142-B92E-3763575ACCF9}" destId="{AD4F8CD9-4A74-234C-9A41-6307C9F9D80C}" srcOrd="1" destOrd="0" presId="urn:microsoft.com/office/officeart/2005/8/layout/process1"/>
    <dgm:cxn modelId="{F9F0B8F8-3966-264D-8E5F-262F37C9B486}" type="presParOf" srcId="{AD4F8CD9-4A74-234C-9A41-6307C9F9D80C}" destId="{63CF3D9D-96D0-F64E-945F-2D06C0F93D54}" srcOrd="0" destOrd="0" presId="urn:microsoft.com/office/officeart/2005/8/layout/process1"/>
    <dgm:cxn modelId="{2786B9FA-74E9-4043-B039-FC0A7417B015}" type="presParOf" srcId="{A713D9D7-837D-6142-B92E-3763575ACCF9}" destId="{871748D8-B422-594B-8109-5490CE740D7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3F17F-4C5F-3B4F-BEA9-FD424AFDBA27}">
      <dsp:nvSpPr>
        <dsp:cNvPr id="0" name=""/>
        <dsp:cNvSpPr/>
      </dsp:nvSpPr>
      <dsp:spPr>
        <a:xfrm>
          <a:off x="4621" y="1570135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EMS Encounter / Referral</a:t>
          </a:r>
        </a:p>
      </dsp:txBody>
      <dsp:txXfrm>
        <a:off x="40127" y="1605641"/>
        <a:ext cx="1949441" cy="1141260"/>
      </dsp:txXfrm>
    </dsp:sp>
    <dsp:sp modelId="{AD4F8CD9-4A74-234C-9A41-6307C9F9D80C}">
      <dsp:nvSpPr>
        <dsp:cNvPr id="0" name=""/>
        <dsp:cNvSpPr/>
      </dsp:nvSpPr>
      <dsp:spPr>
        <a:xfrm>
          <a:off x="2227119" y="192573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27119" y="2025949"/>
        <a:ext cx="299835" cy="300644"/>
      </dsp:txXfrm>
    </dsp:sp>
    <dsp:sp modelId="{871748D8-B422-594B-8109-5490CE740D7B}">
      <dsp:nvSpPr>
        <dsp:cNvPr id="0" name=""/>
        <dsp:cNvSpPr/>
      </dsp:nvSpPr>
      <dsp:spPr>
        <a:xfrm>
          <a:off x="2833255" y="1570135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Outside Social Services Agency Makes Contact</a:t>
          </a:r>
        </a:p>
      </dsp:txBody>
      <dsp:txXfrm>
        <a:off x="2868761" y="1605641"/>
        <a:ext cx="1949441" cy="1141260"/>
      </dsp:txXfrm>
    </dsp:sp>
    <dsp:sp modelId="{1A192623-D11E-5A4C-A12F-F0F165EFE35D}">
      <dsp:nvSpPr>
        <dsp:cNvPr id="0" name=""/>
        <dsp:cNvSpPr/>
      </dsp:nvSpPr>
      <dsp:spPr>
        <a:xfrm>
          <a:off x="5055754" y="192573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055754" y="2025949"/>
        <a:ext cx="299835" cy="300644"/>
      </dsp:txXfrm>
    </dsp:sp>
    <dsp:sp modelId="{3CB4DD0F-14A9-6042-9C11-E026A4D2B253}">
      <dsp:nvSpPr>
        <dsp:cNvPr id="0" name=""/>
        <dsp:cNvSpPr/>
      </dsp:nvSpPr>
      <dsp:spPr>
        <a:xfrm>
          <a:off x="5661890" y="1570135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Appointment with Agency</a:t>
          </a:r>
        </a:p>
      </dsp:txBody>
      <dsp:txXfrm>
        <a:off x="5697396" y="1605641"/>
        <a:ext cx="1949441" cy="1141260"/>
      </dsp:txXfrm>
    </dsp:sp>
    <dsp:sp modelId="{1AD315DD-3D86-E34F-ACEC-2B0D23BF4890}">
      <dsp:nvSpPr>
        <dsp:cNvPr id="0" name=""/>
        <dsp:cNvSpPr/>
      </dsp:nvSpPr>
      <dsp:spPr>
        <a:xfrm>
          <a:off x="7884389" y="192573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884389" y="2025949"/>
        <a:ext cx="299835" cy="300644"/>
      </dsp:txXfrm>
    </dsp:sp>
    <dsp:sp modelId="{E9821304-DC23-FA44-AB81-757830B34268}">
      <dsp:nvSpPr>
        <dsp:cNvPr id="0" name=""/>
        <dsp:cNvSpPr/>
      </dsp:nvSpPr>
      <dsp:spPr>
        <a:xfrm>
          <a:off x="8490525" y="1570135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Appointment with Outpatient Provider</a:t>
          </a:r>
        </a:p>
      </dsp:txBody>
      <dsp:txXfrm>
        <a:off x="8526031" y="1605641"/>
        <a:ext cx="1949441" cy="1141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3F17F-4C5F-3B4F-BEA9-FD424AFDBA27}">
      <dsp:nvSpPr>
        <dsp:cNvPr id="0" name=""/>
        <dsp:cNvSpPr/>
      </dsp:nvSpPr>
      <dsp:spPr>
        <a:xfrm>
          <a:off x="9242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EMS Encounter / Referral</a:t>
          </a:r>
        </a:p>
      </dsp:txBody>
      <dsp:txXfrm>
        <a:off x="57787" y="1396097"/>
        <a:ext cx="2665308" cy="1560349"/>
      </dsp:txXfrm>
    </dsp:sp>
    <dsp:sp modelId="{AD4F8CD9-4A74-234C-9A41-6307C9F9D80C}">
      <dsp:nvSpPr>
        <dsp:cNvPr id="0" name=""/>
        <dsp:cNvSpPr/>
      </dsp:nvSpPr>
      <dsp:spPr>
        <a:xfrm>
          <a:off x="3047880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047880" y="1970749"/>
        <a:ext cx="409940" cy="411044"/>
      </dsp:txXfrm>
    </dsp:sp>
    <dsp:sp modelId="{871748D8-B422-594B-8109-5490CE740D7B}">
      <dsp:nvSpPr>
        <dsp:cNvPr id="0" name=""/>
        <dsp:cNvSpPr/>
      </dsp:nvSpPr>
      <dsp:spPr>
        <a:xfrm>
          <a:off x="3876600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EMS Navigator</a:t>
          </a:r>
        </a:p>
      </dsp:txBody>
      <dsp:txXfrm>
        <a:off x="3925145" y="1396097"/>
        <a:ext cx="2665308" cy="1560349"/>
      </dsp:txXfrm>
    </dsp:sp>
    <dsp:sp modelId="{1A192623-D11E-5A4C-A12F-F0F165EFE35D}">
      <dsp:nvSpPr>
        <dsp:cNvPr id="0" name=""/>
        <dsp:cNvSpPr/>
      </dsp:nvSpPr>
      <dsp:spPr>
        <a:xfrm>
          <a:off x="6915239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915239" y="1970749"/>
        <a:ext cx="409940" cy="411044"/>
      </dsp:txXfrm>
    </dsp:sp>
    <dsp:sp modelId="{E9821304-DC23-FA44-AB81-757830B34268}">
      <dsp:nvSpPr>
        <dsp:cNvPr id="0" name=""/>
        <dsp:cNvSpPr/>
      </dsp:nvSpPr>
      <dsp:spPr>
        <a:xfrm>
          <a:off x="7743958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Appointment with Outpatient Provider</a:t>
          </a:r>
        </a:p>
      </dsp:txBody>
      <dsp:txXfrm>
        <a:off x="7792503" y="1396097"/>
        <a:ext cx="2665308" cy="156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3F17F-4C5F-3B4F-BEA9-FD424AFDBA27}">
      <dsp:nvSpPr>
        <dsp:cNvPr id="0" name=""/>
        <dsp:cNvSpPr/>
      </dsp:nvSpPr>
      <dsp:spPr>
        <a:xfrm>
          <a:off x="2053" y="862335"/>
          <a:ext cx="4379788" cy="2627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EMS Encounter / Self Referral</a:t>
          </a:r>
        </a:p>
      </dsp:txBody>
      <dsp:txXfrm>
        <a:off x="79021" y="939303"/>
        <a:ext cx="4225852" cy="2473937"/>
      </dsp:txXfrm>
    </dsp:sp>
    <dsp:sp modelId="{AD4F8CD9-4A74-234C-9A41-6307C9F9D80C}">
      <dsp:nvSpPr>
        <dsp:cNvPr id="0" name=""/>
        <dsp:cNvSpPr/>
      </dsp:nvSpPr>
      <dsp:spPr>
        <a:xfrm>
          <a:off x="4819821" y="1633178"/>
          <a:ext cx="928515" cy="10861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/>
        </a:p>
      </dsp:txBody>
      <dsp:txXfrm>
        <a:off x="4819821" y="1850415"/>
        <a:ext cx="649961" cy="651713"/>
      </dsp:txXfrm>
    </dsp:sp>
    <dsp:sp modelId="{871748D8-B422-594B-8109-5490CE740D7B}">
      <dsp:nvSpPr>
        <dsp:cNvPr id="0" name=""/>
        <dsp:cNvSpPr/>
      </dsp:nvSpPr>
      <dsp:spPr>
        <a:xfrm>
          <a:off x="6133757" y="862335"/>
          <a:ext cx="4379788" cy="2627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EMS / Addiction Medicine NP</a:t>
          </a:r>
        </a:p>
      </dsp:txBody>
      <dsp:txXfrm>
        <a:off x="6210725" y="939303"/>
        <a:ext cx="4225852" cy="2473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9AFE5-A6EB-D84D-8D48-339F47DED6FA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B17A8-526A-1646-8232-1C7E78A1A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6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56c4da5deb_1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56c4da5deb_1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 the Overdose Response Team and its importance in creating a comprehensive response to OUD.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A8-526A-1646-8232-1C7E78A1A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2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MANDY E. SPROW first EMS Care Navigator in the State! She is a compassionate, resourceful, and service focused coordinator and social case worker dedicated to providing resources and pathways for disadvantaged families and individuals.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EABAF-27E2-481E-B95D-DD95E5D82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71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D4E4-4DAE-B4DE-86FC-5B8F2CD12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12E19-3AF0-6346-05D9-75076E39C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2CC64-9404-6A55-6DEF-8434237F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F2A57-8D79-5120-A580-CB6AC1A95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E452F-F45E-39F4-E927-BF810BE1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988B-2592-A0F0-6F45-EE49B07A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04B88-14BA-3BF2-9538-77EED20D5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1B609-CDA6-08F0-1540-0B2B2DEC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A932-A1FC-97EE-96E9-91C5AA0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1058D-A3E4-C284-A85B-EAB6F0EF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BB531-D2E3-3632-2020-B1028D13F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A80BB-1A71-AECB-3D7C-1D6E1C6E9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7192E-0074-A020-23D8-6380295D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2152F-E5AA-2184-778E-505436855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77EC3-D02E-E357-0E71-34EE9CDB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4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70473C-E355-6440-AC9A-398878273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9622" y="4635622"/>
            <a:ext cx="2222377" cy="2222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2F3C2-90B8-B74E-ACE1-C01E75F0C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3546C36-D80C-9340-A547-C2DBF737C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571" y="6011617"/>
            <a:ext cx="1521494" cy="5702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525991-A58F-A644-B4CD-77A472B5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29" y="1559411"/>
            <a:ext cx="10515600" cy="4351338"/>
          </a:xfrm>
        </p:spPr>
        <p:txBody>
          <a:bodyPr/>
          <a:lstStyle>
            <a:lvl1pPr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72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1107190" y="877142"/>
            <a:ext cx="994351" cy="61101"/>
            <a:chOff x="4580561" y="2589004"/>
            <a:chExt cx="1064464" cy="25200"/>
          </a:xfrm>
        </p:grpSpPr>
        <p:sp>
          <p:nvSpPr>
            <p:cNvPr id="32" name="Google Shape;3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72600" y="10470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72433" y="20606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017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284A-E86F-991F-D18F-37027BAE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FBF6-5EF3-6F67-ACF8-80B308D89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62514-8493-E3E3-5C5A-7FE620FC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14F2A-1093-8185-C4CF-F8F1E72A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27AC4-08CA-3982-8675-FE585E0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FC64-A2DF-661C-9A95-B8584954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B64A1-9593-B8C4-0564-895AD389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3C3E7-97F9-E979-88F5-58F9657B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08FD-0DC3-84AB-0454-0C010BD5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79E39-ED61-5642-956D-F69322ED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1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8238-4500-B3F7-CD69-7CAC550E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B4E6F-B420-8695-AF96-DD8C3C7E3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BCCCB-9D4D-2C41-4884-500CC48B1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76B81-DEBF-0E91-E417-AA5B4720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A94F7-0234-72DA-1E23-E7909BB1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BB82E-17D1-1523-6790-ABE3A6A2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8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089B-0708-91CD-9D66-35044639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879FF-1A5F-7C11-EECC-5C71660C2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F2843-67B6-BA21-4EF8-3C2D45052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E9BF3-EEEF-47F6-98D7-BF3AE7D93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D22E8-60ED-81A4-5363-5E1E97F9D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16C37-4BB2-5AA6-D9F5-8D12FFAF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678055-A92A-944D-1E30-7A044179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A729F-03CD-6C69-EBD7-DD4E7B55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28EB-A2B5-888B-BC41-CA846E5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D8426-CAA7-F4AF-A202-CE7AF651E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56C2-8467-C488-2DA0-CC3A08FE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85146-D92E-6331-9850-2C638358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93052-0BC0-6BBE-1CD9-33D98D02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B4C49-C2A4-ED1D-4B37-1C338D19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986D8-ABE7-8B30-96E6-77A98BD0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4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E8E58-F53D-AC4F-D84F-5077467C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E0C6-9A16-0436-269E-52FB59C7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3D116-4740-9B49-178D-5C092A33E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7A3DB-3222-07A6-D665-667909B7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663B8-2081-A0FB-2497-A4A55F835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80362-AF5F-F2A7-EBFB-503D4D2D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2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0E16-4215-3342-4998-634262D1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AD344-0FAD-011B-FA07-E4069F7AD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22885-71C6-293A-B7B4-AF3FE1D02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9BF58-A1C4-C76B-8FC5-942472E6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18DD4-3DE6-E695-4C42-256AFE00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344B4-E35D-4A64-3C5C-A070724C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1A9AB-D90D-CFA7-3642-2A26837F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75A9D-1E4F-8361-F749-22B1A983C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52DDA-3F93-BB3C-07D0-4AEE9F82D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11BDAF-B513-BA4F-BD8F-55F4BA09AD3F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64048-5D6E-9564-F09A-9F8F66223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59566-3120-12A9-084A-244A250A3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8ED0FD-4ECB-2A4E-A960-69752D6E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102F-52BE-9B4F-8018-4A41E6AF38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Newark NJ Overdose Response Team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7CBDF2BC-7E5D-8068-FDA4-CF1C0681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93" y="3756074"/>
            <a:ext cx="1894613" cy="199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2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941A1FF-18DB-4FDF-53F5-3130F9725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125159"/>
              </p:ext>
            </p:extLst>
          </p:nvPr>
        </p:nvGraphicFramePr>
        <p:xfrm>
          <a:off x="838200" y="125272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83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C0B4-A8E7-7114-687E-1A9F96DF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UHEMS Opioid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6C228-F596-E28C-CA32-457631F13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Opioid Response Team (Navigator, Community Paramedic, APN)</a:t>
            </a:r>
          </a:p>
          <a:p>
            <a:pPr lvl="1"/>
            <a:r>
              <a:rPr lang="en-US" dirty="0"/>
              <a:t>Can transport to walk-in clinic</a:t>
            </a:r>
          </a:p>
          <a:p>
            <a:r>
              <a:rPr lang="en-US" dirty="0"/>
              <a:t>Simplified referral pathway after hours</a:t>
            </a:r>
          </a:p>
          <a:p>
            <a:r>
              <a:rPr lang="en-US" dirty="0"/>
              <a:t>All ALS units carrying buprenorphine </a:t>
            </a:r>
          </a:p>
          <a:p>
            <a:r>
              <a:rPr lang="en-US" dirty="0"/>
              <a:t>All units with leave behind naloxone and harm reduction supplies</a:t>
            </a:r>
          </a:p>
          <a:p>
            <a:r>
              <a:rPr lang="en-US" dirty="0"/>
              <a:t>Weekly education to Newark PD and community groups</a:t>
            </a:r>
          </a:p>
          <a:p>
            <a:r>
              <a:rPr lang="en-US" dirty="0"/>
              <a:t>Patient referrals by the team are on track to double this year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3C71-7ECA-DF4F-A9C1-3DE00AA3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7050A-F00D-64E3-9438-B09771CC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01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Does adding internal EMS social support staff improve follow-up?</a:t>
            </a:r>
          </a:p>
        </p:txBody>
      </p:sp>
    </p:spTree>
    <p:extLst>
      <p:ext uri="{BB962C8B-B14F-4D97-AF65-F5344CB8AC3E}">
        <p14:creationId xmlns:p14="http://schemas.microsoft.com/office/powerpoint/2010/main" val="362912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1AAF0BCE-5D71-C167-B393-25A60C0D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1" r="5944" b="-3"/>
          <a:stretch/>
        </p:blipFill>
        <p:spPr>
          <a:xfrm>
            <a:off x="6509643" y="335186"/>
            <a:ext cx="3860456" cy="6187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5018D-28EC-F2AD-EAAB-B8A79245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35" y="2624328"/>
            <a:ext cx="5423465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Overdose Mapping: Jan1, 2023,  to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 31, 2023</a:t>
            </a:r>
          </a:p>
        </p:txBody>
      </p:sp>
    </p:spTree>
    <p:extLst>
      <p:ext uri="{BB962C8B-B14F-4D97-AF65-F5344CB8AC3E}">
        <p14:creationId xmlns:p14="http://schemas.microsoft.com/office/powerpoint/2010/main" val="167430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98" y="811201"/>
            <a:ext cx="11785603" cy="5818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AD55-AFBF-73D4-E443-3BFE907A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Refer Patients?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6F935-D6F9-6775-C749-8B4C9DD9E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system of manual referrals</a:t>
            </a:r>
          </a:p>
          <a:p>
            <a:pPr lvl="1"/>
            <a:r>
              <a:rPr lang="en-US" dirty="0"/>
              <a:t>Essentially never happened</a:t>
            </a:r>
          </a:p>
          <a:p>
            <a:pPr lvl="1"/>
            <a:r>
              <a:rPr lang="en-US" dirty="0"/>
              <a:t>Hope the ED takes care of it</a:t>
            </a:r>
          </a:p>
          <a:p>
            <a:r>
              <a:rPr lang="en-US" dirty="0"/>
              <a:t>New System integrated to the EPCR</a:t>
            </a:r>
          </a:p>
        </p:txBody>
      </p:sp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6C50C7-22C0-2E3A-3BDB-958A06F2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3028" r="22830"/>
          <a:stretch/>
        </p:blipFill>
        <p:spPr>
          <a:xfrm>
            <a:off x="7445828" y="1164584"/>
            <a:ext cx="4234295" cy="471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4A7F-8D8E-1E50-865E-025474F2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Many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D06BF8-FA11-E0C5-87BD-5364A8E48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958736"/>
              </p:ext>
            </p:extLst>
          </p:nvPr>
        </p:nvGraphicFramePr>
        <p:xfrm>
          <a:off x="838200" y="1825625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0AE20F2-D273-2C51-3A56-3498606C6E98}"/>
              </a:ext>
            </a:extLst>
          </p:cNvPr>
          <p:cNvGrpSpPr/>
          <p:nvPr/>
        </p:nvGrpSpPr>
        <p:grpSpPr>
          <a:xfrm>
            <a:off x="3676074" y="1825625"/>
            <a:ext cx="2020453" cy="1212272"/>
            <a:chOff x="5661890" y="1570135"/>
            <a:chExt cx="2020453" cy="121227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13ED1D2-8918-9CE9-1E4F-3B505CAC18DC}"/>
                </a:ext>
              </a:extLst>
            </p:cNvPr>
            <p:cNvSpPr/>
            <p:nvPr/>
          </p:nvSpPr>
          <p:spPr>
            <a:xfrm>
              <a:off x="5661890" y="1570135"/>
              <a:ext cx="2020453" cy="12122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C17C07E1-5A48-B260-3E8C-2C8E62C29059}"/>
                </a:ext>
              </a:extLst>
            </p:cNvPr>
            <p:cNvSpPr txBox="1"/>
            <p:nvPr/>
          </p:nvSpPr>
          <p:spPr>
            <a:xfrm>
              <a:off x="5697396" y="1605641"/>
              <a:ext cx="1949441" cy="1141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MIH Encounter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F53A1F-89CA-DD78-A516-C5876D0E0EEF}"/>
              </a:ext>
            </a:extLst>
          </p:cNvPr>
          <p:cNvGrpSpPr/>
          <p:nvPr/>
        </p:nvGrpSpPr>
        <p:grpSpPr>
          <a:xfrm rot="2465458">
            <a:off x="6064541" y="2536825"/>
            <a:ext cx="861868" cy="501072"/>
            <a:chOff x="5055754" y="1925735"/>
            <a:chExt cx="428336" cy="501072"/>
          </a:xfrm>
        </p:grpSpPr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AD555E42-89E5-1FDD-BD0E-7F6C954DA4A3}"/>
                </a:ext>
              </a:extLst>
            </p:cNvPr>
            <p:cNvSpPr/>
            <p:nvPr/>
          </p:nvSpPr>
          <p:spPr>
            <a:xfrm>
              <a:off x="5055754" y="1925735"/>
              <a:ext cx="428336" cy="5010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ight Arrow 4">
              <a:extLst>
                <a:ext uri="{FF2B5EF4-FFF2-40B4-BE49-F238E27FC236}">
                  <a16:creationId xmlns:a16="http://schemas.microsoft.com/office/drawing/2014/main" id="{556BCE91-2BD0-37F9-88FC-6D4789F517ED}"/>
                </a:ext>
              </a:extLst>
            </p:cNvPr>
            <p:cNvSpPr txBox="1"/>
            <p:nvPr/>
          </p:nvSpPr>
          <p:spPr>
            <a:xfrm>
              <a:off x="5055754" y="2025949"/>
              <a:ext cx="299835" cy="300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0180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88E21D-D60E-4B65-4D92-68F12ACD84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593756"/>
              </p:ext>
            </p:extLst>
          </p:nvPr>
        </p:nvGraphicFramePr>
        <p:xfrm>
          <a:off x="838200" y="125272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150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38C9-83A0-9CB2-E6B5-61920B60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EMS CARE Navigator</a:t>
            </a:r>
          </a:p>
        </p:txBody>
      </p:sp>
      <p:pic>
        <p:nvPicPr>
          <p:cNvPr id="7" name="Picture 6" descr="A group of people standing in front of a white van&#10;&#10;Description automatically generated">
            <a:extLst>
              <a:ext uri="{FF2B5EF4-FFF2-40B4-BE49-F238E27FC236}">
                <a16:creationId xmlns:a16="http://schemas.microsoft.com/office/drawing/2014/main" id="{ED8B7D5F-EEA8-AAF1-CC6A-9562B1EB26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73" r="1" b="7037"/>
          <a:stretch/>
        </p:blipFill>
        <p:spPr>
          <a:xfrm>
            <a:off x="4197215" y="2423724"/>
            <a:ext cx="3797570" cy="2010551"/>
          </a:xfrm>
          <a:prstGeom prst="rect">
            <a:avLst/>
          </a:prstGeom>
        </p:spPr>
      </p:pic>
      <p:pic>
        <p:nvPicPr>
          <p:cNvPr id="4" name="Content Placeholder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FAF7A2B-E543-F743-9600-17D9A48C5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31" b="18082"/>
          <a:stretch/>
        </p:blipFill>
        <p:spPr>
          <a:xfrm>
            <a:off x="8086176" y="1327009"/>
            <a:ext cx="3797984" cy="4111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C9EF-F7BE-7C06-62BD-0465E344F466}"/>
              </a:ext>
            </a:extLst>
          </p:cNvPr>
          <p:cNvSpPr txBox="1">
            <a:spLocks/>
          </p:cNvSpPr>
          <p:nvPr/>
        </p:nvSpPr>
        <p:spPr>
          <a:xfrm>
            <a:off x="190285" y="321733"/>
            <a:ext cx="3793251" cy="4956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EMS Navigator: </a:t>
            </a:r>
          </a:p>
          <a:p>
            <a:pPr lvl="1"/>
            <a:r>
              <a:rPr lang="en-US" dirty="0"/>
              <a:t>314 Referred to NCST</a:t>
            </a:r>
          </a:p>
          <a:p>
            <a:pPr lvl="1"/>
            <a:r>
              <a:rPr lang="en-US" dirty="0"/>
              <a:t>104 Referred to Essex County (QRT)</a:t>
            </a:r>
          </a:p>
          <a:p>
            <a:pPr lvl="1"/>
            <a:r>
              <a:rPr lang="en-US" dirty="0"/>
              <a:t>10 Referred to Blessed ministries for Employment</a:t>
            </a:r>
          </a:p>
          <a:p>
            <a:pPr lvl="1"/>
            <a:r>
              <a:rPr lang="en-US" dirty="0"/>
              <a:t>253 Call to relatives of participants </a:t>
            </a:r>
          </a:p>
          <a:p>
            <a:pPr lvl="1"/>
            <a:r>
              <a:rPr lang="en-US" dirty="0"/>
              <a:t>107 Follow-up visits in the community</a:t>
            </a:r>
          </a:p>
          <a:p>
            <a:pPr lvl="1"/>
            <a:r>
              <a:rPr lang="en-US" dirty="0"/>
              <a:t>14 Bus tickets for participants</a:t>
            </a:r>
          </a:p>
          <a:p>
            <a:pPr lvl="1"/>
            <a:r>
              <a:rPr lang="en-US" dirty="0"/>
              <a:t>16 participants placed in long term care</a:t>
            </a:r>
          </a:p>
          <a:p>
            <a:pPr lvl="1"/>
            <a:r>
              <a:rPr lang="en-US" dirty="0"/>
              <a:t>53 Participants placed in Addiction Services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2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593-104F-A42E-676E-77157909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APN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E6534-2F12-4C73-FACC-6D27522B2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Rides with our ORT and has clinic hours</a:t>
            </a:r>
          </a:p>
          <a:p>
            <a:r>
              <a:rPr lang="en-US" dirty="0"/>
              <a:t>Self referral pathway</a:t>
            </a:r>
          </a:p>
          <a:p>
            <a:r>
              <a:rPr lang="en-US" dirty="0"/>
              <a:t>Opens the door to injectable therapy</a:t>
            </a:r>
          </a:p>
        </p:txBody>
      </p:sp>
    </p:spTree>
    <p:extLst>
      <p:ext uri="{BB962C8B-B14F-4D97-AF65-F5344CB8AC3E}">
        <p14:creationId xmlns:p14="http://schemas.microsoft.com/office/powerpoint/2010/main" val="374226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287</Words>
  <Application>Microsoft Macintosh PowerPoint</Application>
  <PresentationFormat>Widescreen</PresentationFormat>
  <Paragraphs>47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Newark NJ Overdose Response Team</vt:lpstr>
      <vt:lpstr>Question</vt:lpstr>
      <vt:lpstr>Overdose Mapping: Jan1, 2023,  to Dec 31, 2023</vt:lpstr>
      <vt:lpstr>PowerPoint Presentation</vt:lpstr>
      <vt:lpstr>How to Refer Patients?</vt:lpstr>
      <vt:lpstr>Too Many Steps</vt:lpstr>
      <vt:lpstr>PowerPoint Presentation</vt:lpstr>
      <vt:lpstr>EMS CARE Navigator</vt:lpstr>
      <vt:lpstr>EMS APN</vt:lpstr>
      <vt:lpstr>PowerPoint Presentation</vt:lpstr>
      <vt:lpstr>UHEMS Opioid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Satty</dc:creator>
  <cp:lastModifiedBy>Timothy Satty</cp:lastModifiedBy>
  <cp:revision>6</cp:revision>
  <dcterms:created xsi:type="dcterms:W3CDTF">2025-06-10T12:18:37Z</dcterms:created>
  <dcterms:modified xsi:type="dcterms:W3CDTF">2025-06-12T18:55:31Z</dcterms:modified>
</cp:coreProperties>
</file>