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7" r:id="rId4"/>
    <p:sldId id="282" r:id="rId5"/>
    <p:sldId id="269" r:id="rId6"/>
    <p:sldId id="285" r:id="rId7"/>
    <p:sldId id="272" r:id="rId8"/>
    <p:sldId id="287" r:id="rId9"/>
    <p:sldId id="289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FE0E-A0B0-40A8-AE61-2212217E9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B3477-45D9-41EF-96D4-09511D61B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10D5B-9CB9-46D2-B5A6-0B72681A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38592-7EEA-4136-84F9-DB830628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3B6B-EED3-46E5-962B-18FFDA34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9F59-320B-41A1-9FCA-D418AC73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9EF9B-962D-4EA6-8663-89D6129C9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6EE27-2388-495F-80D3-EFDFFE31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2492-4D56-4D7E-970B-A96DA0FF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BB75-A187-4DE9-9E3E-7D015E21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A5532-73A9-4667-8A24-37E9BD77B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74D14-0F45-4225-9BF6-BECE7931F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9412-C908-4407-9DD2-642EBF9D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44183-9AC5-4AFB-A96A-371E6D2A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67ED-7BE6-40D8-90FC-8BE388D5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C334-75AE-4462-8CFB-BD32F5F5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14F34-C05B-4307-A862-95F5CB29E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B2D21-9CC3-47CB-B99E-28AAF370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1C481-7C42-4D4B-A735-7E17CE5C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6ABA5-849B-4A2B-ACBB-3C059151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6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1B1D-75E1-4390-8A50-F75DD167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03BA0-C768-44D4-8330-559933D2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FA578-78AC-41A2-ABA9-BD6D09AB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39B32-3A20-406A-B2BB-1E61C14D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B6110-C07C-45C5-A024-00CB4A9C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41F3-C43D-4C64-9C76-CF7E0101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669D4-140D-46D5-9D4C-CD5760AE9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540A8-244F-48FA-811D-15E54FBEE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14950-8385-4579-A504-56864D08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6AA7F-5D04-414E-9362-B61A7865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42185-015F-4D36-B7C5-F27BC924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0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6562-EC57-48AF-8DD2-A01B624C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0BCAA-CF6B-4631-8BE4-CB83EF8F7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3893D-C134-41CB-8241-4133AD3B4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10F9E-BB03-4532-9159-3412B04C6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6FBE0-02C4-4BD7-96C1-0D19D305A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177FC-6C7E-4948-BD2D-218E5DE3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F925B-51FD-4C78-9643-186F6150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F24E0-64DA-41C1-88B2-F63DC996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9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4CF3-CE53-45F1-8E23-766EBBB2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53692-C17B-4674-9082-F0B5A516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1BBEE-A2D2-45B9-98CC-1491EF7A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369A7-5F87-49DD-9D63-4C0B10C4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2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FE356-D4C7-4C2F-B797-B9643548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7A28C-FA40-4377-AFA7-E6435EB4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7CB4F-76A3-4656-A6D7-2D1FB1C0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8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422D-6DAA-4BF2-9D58-70CE6004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DADE-81C1-4025-ABAC-D82CB2AC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5A13E-9DFE-4525-8BFC-60A27920F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44B25-2386-4C81-A81F-EA0E5DD6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A6F60-6345-46FF-BF02-1AF20463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497F0-1ACF-48D8-92B1-3A74D2A4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0212-2C66-46C0-A9DA-4D50A73A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B0C9E-55AE-4FDE-BD95-90ED4803D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71914-5079-4E67-9CBC-A2B067394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38E9F-9AE4-4622-95D0-04D058B1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3B165-F681-4270-A3A8-6CD3ED81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7B9B2-F2E5-4A7F-8BF3-10FC520D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741680-EA2C-4758-A646-A359A3AA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21192-B8D7-49B3-AA9D-57E5D0E6C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EDE1D-2C8D-4655-88D6-B0E20B26E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3D16-312C-420E-9514-0962E490E877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E94E-B072-4270-9F04-189FD74FC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3EC7-C7B8-4AFF-A7CC-A76F7F3FB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2521-F899-4E2E-BA6D-ABE0BDA4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4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6419-E17F-412F-B2C1-CFE0A5B6D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748" y="371586"/>
            <a:ext cx="9652884" cy="1783218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Ain’t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Father’s Excipient! 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Xylazine to Medetomidine --- What’s the Fentanyl Additive Du Jour?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EC55B-3945-4E10-B6C2-70792C940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97896"/>
            <a:ext cx="12192000" cy="19157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C. Crawford Mechem, MD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EMS Medical Director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Philadelphia Fire Department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Department of Emergency Medicine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University of Pennsylvania School of Medicine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C6A69-3F5E-36A4-B6A2-3E130E464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800" y="2810600"/>
            <a:ext cx="368840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FCD4-5D5D-494C-B64D-557D6FEB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7892"/>
            <a:ext cx="10701760" cy="1325563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Thoughts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4B037-5226-4534-9F3F-A41CEC1FA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9267"/>
            <a:ext cx="10515600" cy="3942440"/>
          </a:xfrm>
        </p:spPr>
        <p:txBody>
          <a:bodyPr>
            <a:normAutofit/>
          </a:bodyPr>
          <a:lstStyle/>
          <a:p>
            <a:r>
              <a:rPr lang="en-US" dirty="0"/>
              <a:t>Medetomidine is here to stay, </a:t>
            </a:r>
            <a:r>
              <a:rPr lang="en-US" i="1" dirty="0"/>
              <a:t>for now</a:t>
            </a:r>
          </a:p>
          <a:p>
            <a:r>
              <a:rPr lang="en-US" dirty="0"/>
              <a:t>Causes profound CNS, respiratory, and CV depression</a:t>
            </a:r>
          </a:p>
          <a:p>
            <a:r>
              <a:rPr lang="en-US" dirty="0"/>
              <a:t>No antidote.  Treatment supportive</a:t>
            </a:r>
          </a:p>
          <a:p>
            <a:r>
              <a:rPr lang="en-US" dirty="0" smtClean="0"/>
              <a:t>Withdrawal </a:t>
            </a:r>
            <a:r>
              <a:rPr lang="en-US" dirty="0"/>
              <a:t>produces severe autonomic hyperactivity</a:t>
            </a:r>
          </a:p>
          <a:p>
            <a:r>
              <a:rPr lang="en-US" dirty="0" smtClean="0"/>
              <a:t>Low </a:t>
            </a:r>
            <a:r>
              <a:rPr lang="en-US" dirty="0"/>
              <a:t>threshold to </a:t>
            </a:r>
            <a:r>
              <a:rPr lang="en-US" dirty="0" smtClean="0"/>
              <a:t>treat </a:t>
            </a:r>
            <a:r>
              <a:rPr lang="en-US" smtClean="0"/>
              <a:t>this with dexmedetomidine</a:t>
            </a:r>
            <a:endParaRPr lang="en-US" dirty="0"/>
          </a:p>
          <a:p>
            <a:r>
              <a:rPr lang="en-US" dirty="0" smtClean="0"/>
              <a:t>Already </a:t>
            </a:r>
            <a:r>
              <a:rPr lang="en-US" dirty="0" smtClean="0"/>
              <a:t>talk </a:t>
            </a:r>
            <a:r>
              <a:rPr lang="en-US" dirty="0"/>
              <a:t>of making it a controlled substance</a:t>
            </a:r>
          </a:p>
          <a:p>
            <a:r>
              <a:rPr lang="en-US" dirty="0" smtClean="0"/>
              <a:t>Test </a:t>
            </a:r>
            <a:r>
              <a:rPr lang="en-US" dirty="0"/>
              <a:t>strips already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5C978-EDF9-40DE-9346-BB6A0B9F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443" y="3390899"/>
            <a:ext cx="2519175" cy="25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760" y="322840"/>
            <a:ext cx="1164437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2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B583-0C7D-40B1-B9C7-2BC3FD21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3"/>
            <a:ext cx="10245628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5871-F2D2-4DCE-BDD1-6A328F04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95" y="2863272"/>
            <a:ext cx="10006344" cy="32041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What is medetomidine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What are manifestations of </a:t>
            </a:r>
            <a:r>
              <a:rPr lang="en-US" sz="3600" dirty="0" err="1" smtClean="0"/>
              <a:t>medetomidine</a:t>
            </a:r>
            <a:r>
              <a:rPr lang="en-US" sz="3600" dirty="0" smtClean="0"/>
              <a:t>                       overdose and </a:t>
            </a:r>
            <a:r>
              <a:rPr lang="en-US" sz="3600" dirty="0"/>
              <a:t>withdrawal?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are these treated?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Why has it appeared in Philly’s street drugs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627" y="133584"/>
            <a:ext cx="1788643" cy="17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042B-DA8B-5B5E-660A-09095EB2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39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Philly’s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 Changing Drugs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Potpourri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A430-61E6-6332-E67B-6D64DE574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8" y="2516792"/>
            <a:ext cx="7070034" cy="3537295"/>
          </a:xfrm>
        </p:spPr>
        <p:txBody>
          <a:bodyPr>
            <a:noAutofit/>
          </a:bodyPr>
          <a:lstStyle/>
          <a:p>
            <a:r>
              <a:rPr lang="en-US" sz="3400" dirty="0"/>
              <a:t>First there was </a:t>
            </a:r>
            <a:r>
              <a:rPr lang="en-US" sz="3400" dirty="0" smtClean="0"/>
              <a:t>heroin, then fentanyl, then </a:t>
            </a:r>
            <a:r>
              <a:rPr lang="en-US" sz="3400" dirty="0" err="1" smtClean="0"/>
              <a:t>xylazine</a:t>
            </a:r>
            <a:r>
              <a:rPr lang="en-US" sz="3400" dirty="0" smtClean="0"/>
              <a:t> (“</a:t>
            </a:r>
            <a:r>
              <a:rPr lang="en-US" sz="3400" dirty="0" err="1" smtClean="0"/>
              <a:t>tranq</a:t>
            </a:r>
            <a:r>
              <a:rPr lang="en-US" sz="3400" dirty="0" smtClean="0"/>
              <a:t>”) in fentanyl  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April 2024 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saw a cluster of opioid ODs that just didn’t seem right </a:t>
            </a:r>
          </a:p>
          <a:p>
            <a:pPr lvl="1"/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response to naloxone</a:t>
            </a:r>
          </a:p>
          <a:p>
            <a:pPr lvl="1"/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Severe CNS depression, bradycardia</a:t>
            </a:r>
          </a:p>
          <a:p>
            <a:r>
              <a:rPr lang="en-US" sz="3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Medetomidine</a:t>
            </a:r>
            <a:r>
              <a:rPr lang="en-US" sz="3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 arrived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131" y="2662209"/>
            <a:ext cx="4425232" cy="32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766A-E25B-4653-90C4-DE7ECE45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470"/>
            <a:ext cx="10670402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Medetomidine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3D94-D02B-4039-B4E5-640FBE748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71" y="2643963"/>
            <a:ext cx="6642240" cy="3848894"/>
          </a:xfrm>
        </p:spPr>
        <p:txBody>
          <a:bodyPr>
            <a:noAutofit/>
          </a:bodyPr>
          <a:lstStyle/>
          <a:p>
            <a:r>
              <a:rPr lang="en-US" sz="3200" dirty="0"/>
              <a:t>Veterinary sedative &amp;</a:t>
            </a:r>
            <a:r>
              <a:rPr lang="en-US" sz="3200" dirty="0" smtClean="0"/>
              <a:t> </a:t>
            </a:r>
            <a:r>
              <a:rPr lang="en-US" sz="3200" dirty="0"/>
              <a:t>analgesic </a:t>
            </a:r>
          </a:p>
          <a:p>
            <a:r>
              <a:rPr lang="en-US" sz="3200" dirty="0"/>
              <a:t>Central </a:t>
            </a:r>
            <a:r>
              <a:rPr lang="el-GR" sz="3200" dirty="0"/>
              <a:t>α</a:t>
            </a:r>
            <a:r>
              <a:rPr lang="en-US" sz="3200" dirty="0"/>
              <a:t>-2 adrenergic </a:t>
            </a:r>
            <a:r>
              <a:rPr lang="en-US" sz="3200" dirty="0" smtClean="0"/>
              <a:t>agonist</a:t>
            </a:r>
            <a:endParaRPr lang="en-US" sz="3200" dirty="0"/>
          </a:p>
          <a:p>
            <a:pPr lvl="1"/>
            <a:r>
              <a:rPr lang="en-US" sz="2800" dirty="0"/>
              <a:t>Like xylazine and clonidine</a:t>
            </a:r>
          </a:p>
          <a:p>
            <a:r>
              <a:rPr lang="en-US" sz="3200" dirty="0"/>
              <a:t>Related to </a:t>
            </a:r>
            <a:r>
              <a:rPr lang="en-US" sz="3200" dirty="0" err="1" smtClean="0"/>
              <a:t>dexmedetomidine</a:t>
            </a:r>
            <a:endParaRPr lang="en-US" sz="3200" dirty="0"/>
          </a:p>
          <a:p>
            <a:pPr lvl="1"/>
            <a:r>
              <a:rPr lang="en-US" sz="2800" dirty="0"/>
              <a:t>Used in ICU/OR for sedation</a:t>
            </a:r>
          </a:p>
          <a:p>
            <a:r>
              <a:rPr lang="en-US" sz="3200"/>
              <a:t>Now </a:t>
            </a:r>
            <a:r>
              <a:rPr lang="en-US" sz="3200" smtClean="0"/>
              <a:t>a more </a:t>
            </a:r>
            <a:r>
              <a:rPr lang="en-US" sz="3200" dirty="0"/>
              <a:t>common fentanyl </a:t>
            </a:r>
            <a:r>
              <a:rPr lang="en-US" sz="3200" dirty="0" smtClean="0"/>
              <a:t>adulterant than </a:t>
            </a:r>
            <a:r>
              <a:rPr lang="en-US" sz="3200" dirty="0"/>
              <a:t>xylazine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9DECC-DA69-4F71-8821-4A653FC29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25" y="2850200"/>
            <a:ext cx="5229568" cy="3436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18F8C-47F5-4D1E-9825-A15A441EC32C}"/>
              </a:ext>
            </a:extLst>
          </p:cNvPr>
          <p:cNvSpPr txBox="1"/>
          <p:nvPr/>
        </p:nvSpPr>
        <p:spPr>
          <a:xfrm>
            <a:off x="8778826" y="6398642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May 2024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CAA5C6-672C-4EFB-8056-F56DC59BDCA9}"/>
              </a:ext>
            </a:extLst>
          </p:cNvPr>
          <p:cNvCxnSpPr>
            <a:cxnSpLocks/>
          </p:cNvCxnSpPr>
          <p:nvPr/>
        </p:nvCxnSpPr>
        <p:spPr>
          <a:xfrm flipV="1">
            <a:off x="9341961" y="5890490"/>
            <a:ext cx="14" cy="5081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7D4841-3A72-46AC-8061-2B04E93E8B6A}"/>
              </a:ext>
            </a:extLst>
          </p:cNvPr>
          <p:cNvSpPr txBox="1"/>
          <p:nvPr/>
        </p:nvSpPr>
        <p:spPr>
          <a:xfrm>
            <a:off x="7457213" y="636911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C67B3-079D-4FF5-8074-9E80D28DD1D6}"/>
              </a:ext>
            </a:extLst>
          </p:cNvPr>
          <p:cNvSpPr txBox="1"/>
          <p:nvPr/>
        </p:nvSpPr>
        <p:spPr>
          <a:xfrm>
            <a:off x="11550611" y="6369115"/>
            <a:ext cx="56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402" y="173495"/>
            <a:ext cx="1366795" cy="18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2BCB-9E50-7246-FD17-5AE4B205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672"/>
            <a:ext cx="10343321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45730-BABD-362D-4F81-2C6FE684F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38" y="2651410"/>
            <a:ext cx="8778498" cy="3789148"/>
          </a:xfrm>
        </p:spPr>
        <p:txBody>
          <a:bodyPr>
            <a:normAutofit/>
          </a:bodyPr>
          <a:lstStyle/>
          <a:p>
            <a:r>
              <a:rPr lang="en-US" sz="3600" dirty="0"/>
              <a:t>Called “Rhino </a:t>
            </a:r>
            <a:r>
              <a:rPr lang="en-US" sz="3600" dirty="0" err="1"/>
              <a:t>tranq</a:t>
            </a:r>
            <a:r>
              <a:rPr lang="en-US" sz="3600" dirty="0"/>
              <a:t>” </a:t>
            </a:r>
          </a:p>
          <a:p>
            <a:r>
              <a:rPr lang="en-US" sz="3600" dirty="0"/>
              <a:t>100-200x more potent than xylazine</a:t>
            </a:r>
          </a:p>
          <a:p>
            <a:r>
              <a:rPr lang="en-US" sz="3600" dirty="0"/>
              <a:t>CNS and respiratory depression</a:t>
            </a:r>
          </a:p>
          <a:p>
            <a:r>
              <a:rPr lang="en-US" sz="3600" dirty="0"/>
              <a:t>Hypotension</a:t>
            </a:r>
          </a:p>
          <a:p>
            <a:r>
              <a:rPr lang="en-US" sz="3600" dirty="0">
                <a:solidFill>
                  <a:srgbClr val="FF0000"/>
                </a:solidFill>
              </a:rPr>
              <a:t>Persistent bradycardia (20-50 bpm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600" dirty="0" smtClean="0"/>
              <a:t>Longer duration </a:t>
            </a:r>
            <a:r>
              <a:rPr lang="en-US" sz="3600" dirty="0"/>
              <a:t>than </a:t>
            </a:r>
            <a:r>
              <a:rPr lang="en-US" sz="3600" dirty="0" err="1"/>
              <a:t>xylazine</a:t>
            </a:r>
            <a:r>
              <a:rPr lang="en-US" sz="3600" dirty="0"/>
              <a:t> and fentanyl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D7A33-D817-45CB-A553-D7CFBD5DC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21" y="102890"/>
            <a:ext cx="1740885" cy="24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B049-D141-43DE-91FC-044ACA39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326"/>
            <a:ext cx="10760765" cy="1154625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98D2E-D1F9-4CE7-8B8E-0EAE4CD5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60" y="2722637"/>
            <a:ext cx="10140747" cy="3760534"/>
          </a:xfrm>
        </p:spPr>
        <p:txBody>
          <a:bodyPr>
            <a:normAutofit/>
          </a:bodyPr>
          <a:lstStyle/>
          <a:p>
            <a:r>
              <a:rPr lang="en-US" sz="3200" dirty="0"/>
              <a:t>Based on 160 hospitalized pts during April 2024 cluster</a:t>
            </a:r>
          </a:p>
          <a:p>
            <a:r>
              <a:rPr lang="en-US" sz="3200" dirty="0"/>
              <a:t>Naloxone administration</a:t>
            </a:r>
          </a:p>
          <a:p>
            <a:pPr lvl="1"/>
            <a:r>
              <a:rPr lang="en-US" sz="2800" dirty="0"/>
              <a:t>No effect on medetomidine but fentanyl almost always present</a:t>
            </a:r>
          </a:p>
          <a:p>
            <a:r>
              <a:rPr lang="en-US" sz="3200" dirty="0"/>
              <a:t>Supportive care</a:t>
            </a:r>
          </a:p>
          <a:p>
            <a:r>
              <a:rPr lang="en-US" sz="3200" dirty="0"/>
              <a:t>Atropine and pressors generally not needed</a:t>
            </a:r>
          </a:p>
          <a:p>
            <a:r>
              <a:rPr lang="en-US" sz="3200" dirty="0"/>
              <a:t>Hypotension &amp; bradycardia resolved with fluids and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765" y="222072"/>
            <a:ext cx="1160419" cy="11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4C59-C9FC-23B9-54F9-06DDC9B9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523"/>
            <a:ext cx="9481929" cy="1123628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 Shoe Drops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82E4-3777-EEC5-716F-1F82943FD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25" y="2564698"/>
            <a:ext cx="9778140" cy="4175719"/>
          </a:xfrm>
        </p:spPr>
        <p:txBody>
          <a:bodyPr>
            <a:noAutofit/>
          </a:bodyPr>
          <a:lstStyle/>
          <a:p>
            <a:r>
              <a:rPr lang="en-US" sz="3200" dirty="0"/>
              <a:t>Sept </a:t>
            </a:r>
            <a:r>
              <a:rPr lang="en-US" sz="3200" dirty="0" smtClean="0"/>
              <a:t>2024 - Jan </a:t>
            </a:r>
            <a:r>
              <a:rPr lang="en-US" sz="3200" dirty="0"/>
              <a:t>2025, 165 pts hospitalized </a:t>
            </a:r>
            <a:r>
              <a:rPr lang="en-US" sz="3200" dirty="0" smtClean="0"/>
              <a:t>with                      opioid </a:t>
            </a:r>
            <a:r>
              <a:rPr lang="en-US" sz="3200" dirty="0"/>
              <a:t>withdrawal </a:t>
            </a:r>
            <a:r>
              <a:rPr lang="en-US" sz="3200" dirty="0" smtClean="0"/>
              <a:t>with </a:t>
            </a:r>
            <a:r>
              <a:rPr lang="en-US" sz="3200" dirty="0" smtClean="0">
                <a:solidFill>
                  <a:srgbClr val="FF0000"/>
                </a:solidFill>
              </a:rPr>
              <a:t>severe</a:t>
            </a:r>
            <a:r>
              <a:rPr lang="en-US" sz="3200" dirty="0" smtClean="0"/>
              <a:t> </a:t>
            </a:r>
            <a:r>
              <a:rPr lang="en-US" sz="3200" dirty="0"/>
              <a:t>autonomic signs</a:t>
            </a:r>
          </a:p>
          <a:p>
            <a:r>
              <a:rPr lang="en-US" sz="3200" dirty="0" smtClean="0"/>
              <a:t>Profound </a:t>
            </a:r>
            <a:r>
              <a:rPr lang="en-US" sz="3200" dirty="0"/>
              <a:t>hypertension, </a:t>
            </a:r>
            <a:r>
              <a:rPr lang="en-US" sz="3200" dirty="0" smtClean="0"/>
              <a:t>tachycardia</a:t>
            </a:r>
            <a:endParaRPr lang="en-US" sz="3200" dirty="0"/>
          </a:p>
          <a:p>
            <a:r>
              <a:rPr lang="en-US" sz="3200" dirty="0"/>
              <a:t>N</a:t>
            </a:r>
            <a:r>
              <a:rPr lang="en-US" sz="3200" dirty="0" smtClean="0"/>
              <a:t>ausea</a:t>
            </a:r>
            <a:r>
              <a:rPr lang="en-US" sz="3200" dirty="0"/>
              <a:t>, vomiting, </a:t>
            </a:r>
            <a:r>
              <a:rPr lang="en-US" sz="3200" dirty="0" smtClean="0"/>
              <a:t>diarrhea, agitation</a:t>
            </a:r>
            <a:r>
              <a:rPr lang="en-US" sz="3200" dirty="0"/>
              <a:t>, </a:t>
            </a:r>
            <a:r>
              <a:rPr lang="en-US" sz="3200" dirty="0" smtClean="0"/>
              <a:t>tremors</a:t>
            </a:r>
            <a:endParaRPr lang="en-US" sz="3200" dirty="0"/>
          </a:p>
          <a:p>
            <a:r>
              <a:rPr lang="en-US" sz="3200" dirty="0"/>
              <a:t>91% required ICU, 24% required intubation</a:t>
            </a:r>
          </a:p>
          <a:p>
            <a:r>
              <a:rPr lang="en-US" sz="3200" dirty="0"/>
              <a:t>Similar to dexmedetomidine withdrawal seen in ICUs</a:t>
            </a:r>
          </a:p>
          <a:p>
            <a:r>
              <a:rPr lang="en-US" sz="3200" i="1" dirty="0"/>
              <a:t>Medetomidine withdrawal syndrome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D326A-C52E-45EA-9DB1-59EB9D6681D7}"/>
              </a:ext>
            </a:extLst>
          </p:cNvPr>
          <p:cNvSpPr txBox="1"/>
          <p:nvPr/>
        </p:nvSpPr>
        <p:spPr>
          <a:xfrm>
            <a:off x="6950116" y="6519446"/>
            <a:ext cx="524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MMWR </a:t>
            </a:r>
            <a:r>
              <a:rPr lang="en-US" sz="1600" dirty="0" err="1"/>
              <a:t>Morb</a:t>
            </a:r>
            <a:r>
              <a:rPr lang="en-US" sz="1600" dirty="0"/>
              <a:t> Mortal </a:t>
            </a:r>
            <a:r>
              <a:rPr lang="en-US" sz="1600" dirty="0" err="1"/>
              <a:t>Wkly</a:t>
            </a:r>
            <a:r>
              <a:rPr lang="en-US" sz="1600" dirty="0"/>
              <a:t> Rep. 2025 May 1;74(15):266-268.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1A95B-2312-47BC-A0B1-FADDBCE16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30" y="97894"/>
            <a:ext cx="2632981" cy="180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3F87-319A-499B-80C3-4020C65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227"/>
            <a:ext cx="10701489" cy="1208869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– What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10CE9-4A1C-463C-9B89-AE221B786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14" y="2796446"/>
            <a:ext cx="10618304" cy="38045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Treat </a:t>
            </a:r>
            <a:r>
              <a:rPr lang="en-US" sz="3200" dirty="0"/>
              <a:t>coexisting opioid </a:t>
            </a:r>
            <a:r>
              <a:rPr lang="en-US" sz="3200" dirty="0" smtClean="0"/>
              <a:t>and </a:t>
            </a:r>
            <a:r>
              <a:rPr lang="en-US" sz="3200" dirty="0" err="1" smtClean="0"/>
              <a:t>xylazine</a:t>
            </a:r>
            <a:r>
              <a:rPr lang="en-US" sz="3200" dirty="0" smtClean="0"/>
              <a:t> withdrawal,                                  </a:t>
            </a:r>
            <a:r>
              <a:rPr lang="en-US" sz="3200" i="1" dirty="0" smtClean="0"/>
              <a:t>but expect to use much higher doses</a:t>
            </a:r>
            <a:endParaRPr lang="en-US" sz="3200" i="1" dirty="0"/>
          </a:p>
          <a:p>
            <a:r>
              <a:rPr lang="en-US" sz="3200" dirty="0" smtClean="0"/>
              <a:t>Opioids, sedatives, ketamine, anti-emetics,                         </a:t>
            </a:r>
            <a:r>
              <a:rPr lang="en-US" sz="3200" dirty="0" err="1" smtClean="0"/>
              <a:t>droperidol</a:t>
            </a:r>
            <a:r>
              <a:rPr lang="en-US" sz="3200" dirty="0" smtClean="0"/>
              <a:t>, etc…</a:t>
            </a:r>
            <a:endParaRPr lang="en-US" sz="3200" dirty="0"/>
          </a:p>
          <a:p>
            <a:r>
              <a:rPr lang="en-US" sz="3200" dirty="0" err="1" smtClean="0"/>
              <a:t>Antihypertensives</a:t>
            </a:r>
            <a:endParaRPr lang="en-US" sz="3200" dirty="0"/>
          </a:p>
          <a:p>
            <a:r>
              <a:rPr lang="el-GR" sz="3200" dirty="0" smtClean="0"/>
              <a:t>α</a:t>
            </a:r>
            <a:r>
              <a:rPr lang="en-US" sz="3200" dirty="0"/>
              <a:t>-2 </a:t>
            </a:r>
            <a:r>
              <a:rPr lang="en-US" sz="3200" dirty="0" smtClean="0"/>
              <a:t>agonists, starting with clonidine </a:t>
            </a:r>
            <a:r>
              <a:rPr lang="en-US" sz="3200" u="sng" dirty="0" smtClean="0">
                <a:solidFill>
                  <a:srgbClr val="FF0000"/>
                </a:solidFill>
              </a:rPr>
              <a:t>but transition                  early to </a:t>
            </a:r>
            <a:r>
              <a:rPr lang="en-US" sz="3200" u="sng" dirty="0" err="1" smtClean="0">
                <a:solidFill>
                  <a:srgbClr val="FF0000"/>
                </a:solidFill>
              </a:rPr>
              <a:t>dexmedetomidine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dirty="0"/>
              <a:t>83</a:t>
            </a:r>
            <a:r>
              <a:rPr lang="en-US" sz="3200" dirty="0" smtClean="0"/>
              <a:t>% response rate)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38B1F-5274-47B1-B2C9-A797E24C6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489" y="172391"/>
            <a:ext cx="1376681" cy="2491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0D7CD-42EE-CA42-B072-8F56D00D4C73}"/>
              </a:ext>
            </a:extLst>
          </p:cNvPr>
          <p:cNvSpPr txBox="1"/>
          <p:nvPr/>
        </p:nvSpPr>
        <p:spPr>
          <a:xfrm>
            <a:off x="9078968" y="6416298"/>
            <a:ext cx="311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penncamp.org/medetomidine/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386" y="2866434"/>
            <a:ext cx="1827784" cy="26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CF87-AEE4-4B6C-A6D8-267F8604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Add Medetomidine?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8A01E-E496-4469-AD00-83FB1E6C3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4549"/>
            <a:ext cx="9942443" cy="3781586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Xylazine</a:t>
            </a:r>
            <a:r>
              <a:rPr lang="en-US" sz="3200" dirty="0" smtClean="0"/>
              <a:t> less available due to new regulations</a:t>
            </a:r>
          </a:p>
          <a:p>
            <a:r>
              <a:rPr lang="en-US" sz="3200" dirty="0" err="1" smtClean="0"/>
              <a:t>Medetomidine</a:t>
            </a:r>
            <a:r>
              <a:rPr lang="en-US" sz="3200" dirty="0" smtClean="0"/>
              <a:t> is cheap and not tightly regulated</a:t>
            </a:r>
          </a:p>
          <a:p>
            <a:r>
              <a:rPr lang="en-US" sz="3200" dirty="0" smtClean="0"/>
              <a:t>Enhances </a:t>
            </a:r>
            <a:r>
              <a:rPr lang="en-US" sz="3200" dirty="0"/>
              <a:t>and prolongs fentanyl’s </a:t>
            </a:r>
            <a:r>
              <a:rPr lang="en-US" sz="3200" dirty="0" smtClean="0"/>
              <a:t>sedation                     and euphoria, so better high        </a:t>
            </a:r>
            <a:endParaRPr lang="en-US" sz="3200" dirty="0"/>
          </a:p>
          <a:p>
            <a:r>
              <a:rPr lang="en-US" sz="3200" dirty="0"/>
              <a:t>Not believed to cause </a:t>
            </a:r>
            <a:r>
              <a:rPr lang="en-US" sz="3200" dirty="0" smtClean="0"/>
              <a:t>wounds </a:t>
            </a:r>
            <a:r>
              <a:rPr lang="en-US" sz="3200" dirty="0"/>
              <a:t>like xylazine</a:t>
            </a:r>
          </a:p>
          <a:p>
            <a:r>
              <a:rPr lang="en-US" sz="3200" dirty="0"/>
              <a:t>Good </a:t>
            </a:r>
            <a:r>
              <a:rPr lang="en-US" sz="3200" dirty="0" err="1"/>
              <a:t>xylazine</a:t>
            </a:r>
            <a:r>
              <a:rPr lang="en-US" sz="3200" dirty="0"/>
              <a:t> </a:t>
            </a:r>
            <a:r>
              <a:rPr lang="en-US" sz="3200" dirty="0" smtClean="0"/>
              <a:t>replacement, good business move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115A4-34B4-4BE7-9BCF-1259A549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483" y="2830182"/>
            <a:ext cx="2326759" cy="28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409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This Ain’t Your Father’s Excipient!  From Xylazine to Medetomidine --- What’s the Fentanyl Additive Du Jour? </vt:lpstr>
      <vt:lpstr>Four Questions</vt:lpstr>
      <vt:lpstr>Philly’s Ever Changing Drugs Potpourri</vt:lpstr>
      <vt:lpstr>Medetomidine</vt:lpstr>
      <vt:lpstr>Clinical Effects</vt:lpstr>
      <vt:lpstr>Treatment</vt:lpstr>
      <vt:lpstr>The Other Shoe Drops</vt:lpstr>
      <vt:lpstr>Management – What Works?</vt:lpstr>
      <vt:lpstr>Why Add Medetomidine?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Wheelchair patients</dc:title>
  <dc:creator>Crawford Mechem</dc:creator>
  <cp:lastModifiedBy>Mechem, Crawford</cp:lastModifiedBy>
  <cp:revision>109</cp:revision>
  <dcterms:created xsi:type="dcterms:W3CDTF">2025-04-07T17:28:32Z</dcterms:created>
  <dcterms:modified xsi:type="dcterms:W3CDTF">2025-06-13T03:13:48Z</dcterms:modified>
</cp:coreProperties>
</file>