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9" r:id="rId2"/>
    <p:sldMasterId id="2147483681" r:id="rId3"/>
    <p:sldMasterId id="2147483696" r:id="rId4"/>
  </p:sldMasterIdLst>
  <p:notesMasterIdLst>
    <p:notesMasterId r:id="rId8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326" r:id="rId34"/>
    <p:sldId id="2193" r:id="rId35"/>
    <p:sldId id="2194" r:id="rId36"/>
    <p:sldId id="2195" r:id="rId37"/>
    <p:sldId id="2196" r:id="rId38"/>
    <p:sldId id="2197" r:id="rId39"/>
    <p:sldId id="2198" r:id="rId40"/>
    <p:sldId id="2199" r:id="rId41"/>
    <p:sldId id="2192"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2205" r:id="rId72"/>
    <p:sldId id="2200" r:id="rId73"/>
    <p:sldId id="2201" r:id="rId74"/>
    <p:sldId id="2202" r:id="rId75"/>
    <p:sldId id="2203" r:id="rId76"/>
    <p:sldId id="2204" r:id="rId77"/>
    <p:sldId id="318" r:id="rId78"/>
    <p:sldId id="319" r:id="rId79"/>
    <p:sldId id="320" r:id="rId80"/>
    <p:sldId id="321" r:id="rId81"/>
    <p:sldId id="322" r:id="rId82"/>
    <p:sldId id="323" r:id="rId83"/>
    <p:sldId id="324" r:id="rId84"/>
    <p:sldId id="325" r:id="rId85"/>
    <p:sldId id="316" r:id="rId86"/>
    <p:sldId id="317" r:id="rId8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0809"/>
    <p:restoredTop sz="96327"/>
  </p:normalViewPr>
  <p:slideViewPr>
    <p:cSldViewPr snapToGrid="0">
      <p:cViewPr varScale="1">
        <p:scale>
          <a:sx n="111" d="100"/>
          <a:sy n="111" d="100"/>
        </p:scale>
        <p:origin x="834" y="96"/>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presProps" Target="pres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viewProps" Target="view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P Hotel" userId="03fe9aebcf5921d3" providerId="LiveId" clId="{2F9A513D-BFAB-426E-9991-EEF6BDC9F9E5}"/>
    <pc:docChg chg="modSld">
      <pc:chgData name="SMP Hotel" userId="03fe9aebcf5921d3" providerId="LiveId" clId="{2F9A513D-BFAB-426E-9991-EEF6BDC9F9E5}" dt="2025-06-12T14:13:13.938" v="0" actId="255"/>
      <pc:docMkLst>
        <pc:docMk/>
      </pc:docMkLst>
      <pc:sldChg chg="modSp mod">
        <pc:chgData name="SMP Hotel" userId="03fe9aebcf5921d3" providerId="LiveId" clId="{2F9A513D-BFAB-426E-9991-EEF6BDC9F9E5}" dt="2025-06-12T14:13:13.938" v="0" actId="255"/>
        <pc:sldMkLst>
          <pc:docMk/>
          <pc:sldMk cId="0" sldId="297"/>
        </pc:sldMkLst>
        <pc:spChg chg="mod">
          <ac:chgData name="SMP Hotel" userId="03fe9aebcf5921d3" providerId="LiveId" clId="{2F9A513D-BFAB-426E-9991-EEF6BDC9F9E5}" dt="2025-06-12T14:13:13.938" v="0" actId="255"/>
          <ac:spMkLst>
            <pc:docMk/>
            <pc:sldMk cId="0" sldId="297"/>
            <ac:spMk id="487"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svg"/><Relationship Id="rId1" Type="http://schemas.openxmlformats.org/officeDocument/2006/relationships/image" Target="../media/image78.png"/><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4D2C04-0387-4407-8F7C-15ECAE605FCF}"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843EE1AD-88B1-4600-B185-0D71A664D23E}">
      <dgm:prSet/>
      <dgm:spPr/>
      <dgm:t>
        <a:bodyPr/>
        <a:lstStyle/>
        <a:p>
          <a:r>
            <a:rPr lang="en-US"/>
            <a:t>Elective surgeries cancelled, dialysis sessions shortened, and fluid use rationed.</a:t>
          </a:r>
        </a:p>
      </dgm:t>
    </dgm:pt>
    <dgm:pt modelId="{5F8CC450-6FFC-4AA0-912B-9C44B4A520AA}" type="parTrans" cxnId="{EFD4BECA-F00F-4F97-BE13-B3D7AFB38063}">
      <dgm:prSet/>
      <dgm:spPr/>
      <dgm:t>
        <a:bodyPr/>
        <a:lstStyle/>
        <a:p>
          <a:endParaRPr lang="en-US"/>
        </a:p>
      </dgm:t>
    </dgm:pt>
    <dgm:pt modelId="{16C89356-787A-4599-8607-3452529C87DB}" type="sibTrans" cxnId="{EFD4BECA-F00F-4F97-BE13-B3D7AFB38063}">
      <dgm:prSet/>
      <dgm:spPr/>
      <dgm:t>
        <a:bodyPr/>
        <a:lstStyle/>
        <a:p>
          <a:endParaRPr lang="en-US"/>
        </a:p>
      </dgm:t>
    </dgm:pt>
    <dgm:pt modelId="{618B3C08-6003-4F77-8F5C-396A0C82D231}">
      <dgm:prSet/>
      <dgm:spPr/>
      <dgm:t>
        <a:bodyPr/>
        <a:lstStyle/>
        <a:p>
          <a:r>
            <a:rPr lang="en-US"/>
            <a:t>Hospitals lacked buffer due to just-in-time inventory systems.</a:t>
          </a:r>
        </a:p>
      </dgm:t>
    </dgm:pt>
    <dgm:pt modelId="{AB02FF71-AF3C-44DD-816F-2F024FD1DB22}" type="parTrans" cxnId="{2C12E73D-226B-4533-978B-A00CCA9389A1}">
      <dgm:prSet/>
      <dgm:spPr/>
      <dgm:t>
        <a:bodyPr/>
        <a:lstStyle/>
        <a:p>
          <a:endParaRPr lang="en-US"/>
        </a:p>
      </dgm:t>
    </dgm:pt>
    <dgm:pt modelId="{6F51739D-D8E2-4919-A7B3-1C61B8946B20}" type="sibTrans" cxnId="{2C12E73D-226B-4533-978B-A00CCA9389A1}">
      <dgm:prSet/>
      <dgm:spPr/>
      <dgm:t>
        <a:bodyPr/>
        <a:lstStyle/>
        <a:p>
          <a:endParaRPr lang="en-US"/>
        </a:p>
      </dgm:t>
    </dgm:pt>
    <dgm:pt modelId="{23CF3BC4-CDD5-46DB-8F92-A838604BBA05}">
      <dgm:prSet/>
      <dgm:spPr/>
      <dgm:t>
        <a:bodyPr/>
        <a:lstStyle/>
        <a:p>
          <a:r>
            <a:rPr lang="en-US"/>
            <a:t>Exposed vulnerability of centralized production models.</a:t>
          </a:r>
        </a:p>
      </dgm:t>
    </dgm:pt>
    <dgm:pt modelId="{22AD1EEF-8FB1-4902-930D-EB21BB053947}" type="parTrans" cxnId="{B17E4A33-E5D2-4C43-B976-B0256DD3DFFD}">
      <dgm:prSet/>
      <dgm:spPr/>
      <dgm:t>
        <a:bodyPr/>
        <a:lstStyle/>
        <a:p>
          <a:endParaRPr lang="en-US"/>
        </a:p>
      </dgm:t>
    </dgm:pt>
    <dgm:pt modelId="{D5F2188D-CF82-495B-B47F-E5919426BA71}" type="sibTrans" cxnId="{B17E4A33-E5D2-4C43-B976-B0256DD3DFFD}">
      <dgm:prSet/>
      <dgm:spPr/>
      <dgm:t>
        <a:bodyPr/>
        <a:lstStyle/>
        <a:p>
          <a:endParaRPr lang="en-US"/>
        </a:p>
      </dgm:t>
    </dgm:pt>
    <dgm:pt modelId="{72D6E818-A92B-43C2-B3DA-FFC2C920AEDB}" type="pres">
      <dgm:prSet presAssocID="{A34D2C04-0387-4407-8F7C-15ECAE605FCF}" presName="root" presStyleCnt="0">
        <dgm:presLayoutVars>
          <dgm:dir/>
          <dgm:resizeHandles val="exact"/>
        </dgm:presLayoutVars>
      </dgm:prSet>
      <dgm:spPr/>
    </dgm:pt>
    <dgm:pt modelId="{735BEFE9-3D04-453E-B402-0EA82747F809}" type="pres">
      <dgm:prSet presAssocID="{843EE1AD-88B1-4600-B185-0D71A664D23E}" presName="compNode" presStyleCnt="0"/>
      <dgm:spPr/>
    </dgm:pt>
    <dgm:pt modelId="{915EC5BE-D3EC-40D8-8F33-15C5BE1C431E}" type="pres">
      <dgm:prSet presAssocID="{843EE1AD-88B1-4600-B185-0D71A664D23E}" presName="bgRect" presStyleLbl="bgShp" presStyleIdx="0" presStyleCnt="3"/>
      <dgm:spPr/>
    </dgm:pt>
    <dgm:pt modelId="{36F712A4-142A-46EF-A085-EDB07295D675}" type="pres">
      <dgm:prSet presAssocID="{843EE1AD-88B1-4600-B185-0D71A664D23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Kidney"/>
        </a:ext>
      </dgm:extLst>
    </dgm:pt>
    <dgm:pt modelId="{F34F0724-6E96-4407-B922-FF1CF4F08FCB}" type="pres">
      <dgm:prSet presAssocID="{843EE1AD-88B1-4600-B185-0D71A664D23E}" presName="spaceRect" presStyleCnt="0"/>
      <dgm:spPr/>
    </dgm:pt>
    <dgm:pt modelId="{D73F5E1C-409E-460E-B969-F80D29FD365E}" type="pres">
      <dgm:prSet presAssocID="{843EE1AD-88B1-4600-B185-0D71A664D23E}" presName="parTx" presStyleLbl="revTx" presStyleIdx="0" presStyleCnt="3">
        <dgm:presLayoutVars>
          <dgm:chMax val="0"/>
          <dgm:chPref val="0"/>
        </dgm:presLayoutVars>
      </dgm:prSet>
      <dgm:spPr/>
    </dgm:pt>
    <dgm:pt modelId="{CD6CD267-85CC-4026-B83F-414050B5E1E4}" type="pres">
      <dgm:prSet presAssocID="{16C89356-787A-4599-8607-3452529C87DB}" presName="sibTrans" presStyleCnt="0"/>
      <dgm:spPr/>
    </dgm:pt>
    <dgm:pt modelId="{E9861C05-3B30-4B6B-8EB9-917523B20B28}" type="pres">
      <dgm:prSet presAssocID="{618B3C08-6003-4F77-8F5C-396A0C82D231}" presName="compNode" presStyleCnt="0"/>
      <dgm:spPr/>
    </dgm:pt>
    <dgm:pt modelId="{595DF302-6A6B-4DC4-9B0C-D33C3096A6B2}" type="pres">
      <dgm:prSet presAssocID="{618B3C08-6003-4F77-8F5C-396A0C82D231}" presName="bgRect" presStyleLbl="bgShp" presStyleIdx="1" presStyleCnt="3"/>
      <dgm:spPr/>
    </dgm:pt>
    <dgm:pt modelId="{2637D7B4-B5C0-46D6-8868-6DA65523ECEB}" type="pres">
      <dgm:prSet presAssocID="{618B3C08-6003-4F77-8F5C-396A0C82D23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C85DCBC0-1B11-48C0-B194-F379DA5EB911}" type="pres">
      <dgm:prSet presAssocID="{618B3C08-6003-4F77-8F5C-396A0C82D231}" presName="spaceRect" presStyleCnt="0"/>
      <dgm:spPr/>
    </dgm:pt>
    <dgm:pt modelId="{4EF7866B-29A2-48F9-9472-2081B0D338C9}" type="pres">
      <dgm:prSet presAssocID="{618B3C08-6003-4F77-8F5C-396A0C82D231}" presName="parTx" presStyleLbl="revTx" presStyleIdx="1" presStyleCnt="3">
        <dgm:presLayoutVars>
          <dgm:chMax val="0"/>
          <dgm:chPref val="0"/>
        </dgm:presLayoutVars>
      </dgm:prSet>
      <dgm:spPr/>
    </dgm:pt>
    <dgm:pt modelId="{63A7CC05-BD0E-4ECC-8351-9B80AD329D72}" type="pres">
      <dgm:prSet presAssocID="{6F51739D-D8E2-4919-A7B3-1C61B8946B20}" presName="sibTrans" presStyleCnt="0"/>
      <dgm:spPr/>
    </dgm:pt>
    <dgm:pt modelId="{E3BC96F4-60ED-44B1-89BE-58053A643B63}" type="pres">
      <dgm:prSet presAssocID="{23CF3BC4-CDD5-46DB-8F92-A838604BBA05}" presName="compNode" presStyleCnt="0"/>
      <dgm:spPr/>
    </dgm:pt>
    <dgm:pt modelId="{7035D4CB-2B1F-4658-8C14-795C0390A2AE}" type="pres">
      <dgm:prSet presAssocID="{23CF3BC4-CDD5-46DB-8F92-A838604BBA05}" presName="bgRect" presStyleLbl="bgShp" presStyleIdx="2" presStyleCnt="3"/>
      <dgm:spPr/>
    </dgm:pt>
    <dgm:pt modelId="{F380F465-74EA-4D88-BDA0-385D56ACC1D8}" type="pres">
      <dgm:prSet presAssocID="{23CF3BC4-CDD5-46DB-8F92-A838604BBA0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atabase"/>
        </a:ext>
      </dgm:extLst>
    </dgm:pt>
    <dgm:pt modelId="{D2442846-739E-4DD9-ADBF-F1AAEAF5E4CA}" type="pres">
      <dgm:prSet presAssocID="{23CF3BC4-CDD5-46DB-8F92-A838604BBA05}" presName="spaceRect" presStyleCnt="0"/>
      <dgm:spPr/>
    </dgm:pt>
    <dgm:pt modelId="{4486554C-696F-4C0C-B206-9DB3259CFB5F}" type="pres">
      <dgm:prSet presAssocID="{23CF3BC4-CDD5-46DB-8F92-A838604BBA05}" presName="parTx" presStyleLbl="revTx" presStyleIdx="2" presStyleCnt="3">
        <dgm:presLayoutVars>
          <dgm:chMax val="0"/>
          <dgm:chPref val="0"/>
        </dgm:presLayoutVars>
      </dgm:prSet>
      <dgm:spPr/>
    </dgm:pt>
  </dgm:ptLst>
  <dgm:cxnLst>
    <dgm:cxn modelId="{034A4B18-911C-4042-8FC0-F1D9EA25329C}" type="presOf" srcId="{618B3C08-6003-4F77-8F5C-396A0C82D231}" destId="{4EF7866B-29A2-48F9-9472-2081B0D338C9}" srcOrd="0" destOrd="0" presId="urn:microsoft.com/office/officeart/2018/2/layout/IconVerticalSolidList"/>
    <dgm:cxn modelId="{B17E4A33-E5D2-4C43-B976-B0256DD3DFFD}" srcId="{A34D2C04-0387-4407-8F7C-15ECAE605FCF}" destId="{23CF3BC4-CDD5-46DB-8F92-A838604BBA05}" srcOrd="2" destOrd="0" parTransId="{22AD1EEF-8FB1-4902-930D-EB21BB053947}" sibTransId="{D5F2188D-CF82-495B-B47F-E5919426BA71}"/>
    <dgm:cxn modelId="{2C12E73D-226B-4533-978B-A00CCA9389A1}" srcId="{A34D2C04-0387-4407-8F7C-15ECAE605FCF}" destId="{618B3C08-6003-4F77-8F5C-396A0C82D231}" srcOrd="1" destOrd="0" parTransId="{AB02FF71-AF3C-44DD-816F-2F024FD1DB22}" sibTransId="{6F51739D-D8E2-4919-A7B3-1C61B8946B20}"/>
    <dgm:cxn modelId="{A5E9933F-F526-4824-AC75-F03FF2332731}" type="presOf" srcId="{23CF3BC4-CDD5-46DB-8F92-A838604BBA05}" destId="{4486554C-696F-4C0C-B206-9DB3259CFB5F}" srcOrd="0" destOrd="0" presId="urn:microsoft.com/office/officeart/2018/2/layout/IconVerticalSolidList"/>
    <dgm:cxn modelId="{B198F6AE-6F18-47C9-818C-589B3E71F974}" type="presOf" srcId="{A34D2C04-0387-4407-8F7C-15ECAE605FCF}" destId="{72D6E818-A92B-43C2-B3DA-FFC2C920AEDB}" srcOrd="0" destOrd="0" presId="urn:microsoft.com/office/officeart/2018/2/layout/IconVerticalSolidList"/>
    <dgm:cxn modelId="{63DB57CA-317F-4361-AE19-E321FA265E39}" type="presOf" srcId="{843EE1AD-88B1-4600-B185-0D71A664D23E}" destId="{D73F5E1C-409E-460E-B969-F80D29FD365E}" srcOrd="0" destOrd="0" presId="urn:microsoft.com/office/officeart/2018/2/layout/IconVerticalSolidList"/>
    <dgm:cxn modelId="{EFD4BECA-F00F-4F97-BE13-B3D7AFB38063}" srcId="{A34D2C04-0387-4407-8F7C-15ECAE605FCF}" destId="{843EE1AD-88B1-4600-B185-0D71A664D23E}" srcOrd="0" destOrd="0" parTransId="{5F8CC450-6FFC-4AA0-912B-9C44B4A520AA}" sibTransId="{16C89356-787A-4599-8607-3452529C87DB}"/>
    <dgm:cxn modelId="{0E9F009F-B666-4E05-9070-52A39D549160}" type="presParOf" srcId="{72D6E818-A92B-43C2-B3DA-FFC2C920AEDB}" destId="{735BEFE9-3D04-453E-B402-0EA82747F809}" srcOrd="0" destOrd="0" presId="urn:microsoft.com/office/officeart/2018/2/layout/IconVerticalSolidList"/>
    <dgm:cxn modelId="{26CAEED6-62EA-4ED1-B8BD-2F89C0A99B09}" type="presParOf" srcId="{735BEFE9-3D04-453E-B402-0EA82747F809}" destId="{915EC5BE-D3EC-40D8-8F33-15C5BE1C431E}" srcOrd="0" destOrd="0" presId="urn:microsoft.com/office/officeart/2018/2/layout/IconVerticalSolidList"/>
    <dgm:cxn modelId="{49739F11-131B-458F-93E4-5C9D313C2104}" type="presParOf" srcId="{735BEFE9-3D04-453E-B402-0EA82747F809}" destId="{36F712A4-142A-46EF-A085-EDB07295D675}" srcOrd="1" destOrd="0" presId="urn:microsoft.com/office/officeart/2018/2/layout/IconVerticalSolidList"/>
    <dgm:cxn modelId="{6A99CF09-3BEC-4685-8AF3-452A8A41E0A8}" type="presParOf" srcId="{735BEFE9-3D04-453E-B402-0EA82747F809}" destId="{F34F0724-6E96-4407-B922-FF1CF4F08FCB}" srcOrd="2" destOrd="0" presId="urn:microsoft.com/office/officeart/2018/2/layout/IconVerticalSolidList"/>
    <dgm:cxn modelId="{77A7203D-3442-4C39-ACD5-7EC3E99DF330}" type="presParOf" srcId="{735BEFE9-3D04-453E-B402-0EA82747F809}" destId="{D73F5E1C-409E-460E-B969-F80D29FD365E}" srcOrd="3" destOrd="0" presId="urn:microsoft.com/office/officeart/2018/2/layout/IconVerticalSolidList"/>
    <dgm:cxn modelId="{7D6A3612-B11B-4B56-98E4-89DE6CAE6ABE}" type="presParOf" srcId="{72D6E818-A92B-43C2-B3DA-FFC2C920AEDB}" destId="{CD6CD267-85CC-4026-B83F-414050B5E1E4}" srcOrd="1" destOrd="0" presId="urn:microsoft.com/office/officeart/2018/2/layout/IconVerticalSolidList"/>
    <dgm:cxn modelId="{5C35D769-B3D4-403D-B940-7ABE8C901B12}" type="presParOf" srcId="{72D6E818-A92B-43C2-B3DA-FFC2C920AEDB}" destId="{E9861C05-3B30-4B6B-8EB9-917523B20B28}" srcOrd="2" destOrd="0" presId="urn:microsoft.com/office/officeart/2018/2/layout/IconVerticalSolidList"/>
    <dgm:cxn modelId="{101F5D92-97E0-4645-A3AD-285B66DF61C3}" type="presParOf" srcId="{E9861C05-3B30-4B6B-8EB9-917523B20B28}" destId="{595DF302-6A6B-4DC4-9B0C-D33C3096A6B2}" srcOrd="0" destOrd="0" presId="urn:microsoft.com/office/officeart/2018/2/layout/IconVerticalSolidList"/>
    <dgm:cxn modelId="{37415325-F465-4D95-9E04-178EF1F76238}" type="presParOf" srcId="{E9861C05-3B30-4B6B-8EB9-917523B20B28}" destId="{2637D7B4-B5C0-46D6-8868-6DA65523ECEB}" srcOrd="1" destOrd="0" presId="urn:microsoft.com/office/officeart/2018/2/layout/IconVerticalSolidList"/>
    <dgm:cxn modelId="{81D3081A-52A1-4555-84EA-2BA8548A2CAB}" type="presParOf" srcId="{E9861C05-3B30-4B6B-8EB9-917523B20B28}" destId="{C85DCBC0-1B11-48C0-B194-F379DA5EB911}" srcOrd="2" destOrd="0" presId="urn:microsoft.com/office/officeart/2018/2/layout/IconVerticalSolidList"/>
    <dgm:cxn modelId="{C7F890CE-0805-42A4-8438-2F6B0EA1E6B8}" type="presParOf" srcId="{E9861C05-3B30-4B6B-8EB9-917523B20B28}" destId="{4EF7866B-29A2-48F9-9472-2081B0D338C9}" srcOrd="3" destOrd="0" presId="urn:microsoft.com/office/officeart/2018/2/layout/IconVerticalSolidList"/>
    <dgm:cxn modelId="{E1BB52F9-BCCB-4C78-A442-7A0C67722CF1}" type="presParOf" srcId="{72D6E818-A92B-43C2-B3DA-FFC2C920AEDB}" destId="{63A7CC05-BD0E-4ECC-8351-9B80AD329D72}" srcOrd="3" destOrd="0" presId="urn:microsoft.com/office/officeart/2018/2/layout/IconVerticalSolidList"/>
    <dgm:cxn modelId="{030C1504-AE4F-4A9F-AC15-42E3A0DC16D5}" type="presParOf" srcId="{72D6E818-A92B-43C2-B3DA-FFC2C920AEDB}" destId="{E3BC96F4-60ED-44B1-89BE-58053A643B63}" srcOrd="4" destOrd="0" presId="urn:microsoft.com/office/officeart/2018/2/layout/IconVerticalSolidList"/>
    <dgm:cxn modelId="{7389EB78-474F-418C-A6C3-898956B90A7B}" type="presParOf" srcId="{E3BC96F4-60ED-44B1-89BE-58053A643B63}" destId="{7035D4CB-2B1F-4658-8C14-795C0390A2AE}" srcOrd="0" destOrd="0" presId="urn:microsoft.com/office/officeart/2018/2/layout/IconVerticalSolidList"/>
    <dgm:cxn modelId="{0C044A94-1157-4DCA-8B79-C82DE1282782}" type="presParOf" srcId="{E3BC96F4-60ED-44B1-89BE-58053A643B63}" destId="{F380F465-74EA-4D88-BDA0-385D56ACC1D8}" srcOrd="1" destOrd="0" presId="urn:microsoft.com/office/officeart/2018/2/layout/IconVerticalSolidList"/>
    <dgm:cxn modelId="{D6E20FA1-4875-4871-A4B0-77F2FBD4E9EF}" type="presParOf" srcId="{E3BC96F4-60ED-44B1-89BE-58053A643B63}" destId="{D2442846-739E-4DD9-ADBF-F1AAEAF5E4CA}" srcOrd="2" destOrd="0" presId="urn:microsoft.com/office/officeart/2018/2/layout/IconVerticalSolidList"/>
    <dgm:cxn modelId="{260F1E7D-0B91-4B4C-9802-68938874B6F3}" type="presParOf" srcId="{E3BC96F4-60ED-44B1-89BE-58053A643B63}" destId="{4486554C-696F-4C0C-B206-9DB3259CFB5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C9F6B52-3D3D-45FF-B02C-4D36E3AC9DAF}"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66BFE78-D202-418D-B7A0-41C525BF3908}">
      <dgm:prSet/>
      <dgm:spPr/>
      <dgm:t>
        <a:bodyPr/>
        <a:lstStyle/>
        <a:p>
          <a:r>
            <a:rPr lang="en-US"/>
            <a:t>Eliminates single points of failure in production.</a:t>
          </a:r>
        </a:p>
      </dgm:t>
    </dgm:pt>
    <dgm:pt modelId="{E9A2B9F4-9DC7-4017-9CA4-161695DCFDA9}" type="parTrans" cxnId="{4E398039-748E-4C32-BA06-D5BE89CD0728}">
      <dgm:prSet/>
      <dgm:spPr/>
      <dgm:t>
        <a:bodyPr/>
        <a:lstStyle/>
        <a:p>
          <a:endParaRPr lang="en-US"/>
        </a:p>
      </dgm:t>
    </dgm:pt>
    <dgm:pt modelId="{1F190DC9-569E-4AF3-9547-E3BC80156610}" type="sibTrans" cxnId="{4E398039-748E-4C32-BA06-D5BE89CD0728}">
      <dgm:prSet/>
      <dgm:spPr/>
      <dgm:t>
        <a:bodyPr/>
        <a:lstStyle/>
        <a:p>
          <a:endParaRPr lang="en-US"/>
        </a:p>
      </dgm:t>
    </dgm:pt>
    <dgm:pt modelId="{18D86842-B8DF-4869-9BC7-E989D4270B23}">
      <dgm:prSet/>
      <dgm:spPr/>
      <dgm:t>
        <a:bodyPr/>
        <a:lstStyle/>
        <a:p>
          <a:r>
            <a:rPr lang="en-US"/>
            <a:t>On-demand availability in emergencies and remote settings.</a:t>
          </a:r>
        </a:p>
      </dgm:t>
    </dgm:pt>
    <dgm:pt modelId="{492FE4AD-C710-4BCE-9347-B6613E1801E2}" type="parTrans" cxnId="{F4728969-AF02-4226-8E11-C2BA88D3AE05}">
      <dgm:prSet/>
      <dgm:spPr/>
      <dgm:t>
        <a:bodyPr/>
        <a:lstStyle/>
        <a:p>
          <a:endParaRPr lang="en-US"/>
        </a:p>
      </dgm:t>
    </dgm:pt>
    <dgm:pt modelId="{F5A6DEB8-55DD-43FD-94E8-87F57CA104F8}" type="sibTrans" cxnId="{F4728969-AF02-4226-8E11-C2BA88D3AE05}">
      <dgm:prSet/>
      <dgm:spPr/>
      <dgm:t>
        <a:bodyPr/>
        <a:lstStyle/>
        <a:p>
          <a:endParaRPr lang="en-US"/>
        </a:p>
      </dgm:t>
    </dgm:pt>
    <dgm:pt modelId="{A14F27F7-DD9A-4142-9F1E-9F7DD9A74BE5}">
      <dgm:prSet/>
      <dgm:spPr/>
      <dgm:t>
        <a:bodyPr/>
        <a:lstStyle/>
        <a:p>
          <a:r>
            <a:rPr lang="en-US"/>
            <a:t>Scalable: ~1,100 units could meet national demand.</a:t>
          </a:r>
        </a:p>
      </dgm:t>
    </dgm:pt>
    <dgm:pt modelId="{7EBF7EFA-1E1B-4FCA-967B-995DC81FFD65}" type="parTrans" cxnId="{ABE8ABA9-1C47-4342-8E73-B954D0962E80}">
      <dgm:prSet/>
      <dgm:spPr/>
      <dgm:t>
        <a:bodyPr/>
        <a:lstStyle/>
        <a:p>
          <a:endParaRPr lang="en-US"/>
        </a:p>
      </dgm:t>
    </dgm:pt>
    <dgm:pt modelId="{DB760A56-738F-42B9-A3AE-03C851B15A63}" type="sibTrans" cxnId="{ABE8ABA9-1C47-4342-8E73-B954D0962E80}">
      <dgm:prSet/>
      <dgm:spPr/>
      <dgm:t>
        <a:bodyPr/>
        <a:lstStyle/>
        <a:p>
          <a:endParaRPr lang="en-US"/>
        </a:p>
      </dgm:t>
    </dgm:pt>
    <dgm:pt modelId="{BB868281-A142-43EA-AED6-DF2328C5376A}">
      <dgm:prSet/>
      <dgm:spPr/>
      <dgm:t>
        <a:bodyPr/>
        <a:lstStyle/>
        <a:p>
          <a:r>
            <a:rPr lang="en-US"/>
            <a:t>Five regional hubs: LA/Seattle, New Orleans, Chicago, Tucson, NYC.</a:t>
          </a:r>
        </a:p>
      </dgm:t>
    </dgm:pt>
    <dgm:pt modelId="{CFB1BB95-1D7A-49D4-BAFF-C72DFE4B15B2}" type="parTrans" cxnId="{BBF70F0A-06FF-44FD-92D8-3301375C36C0}">
      <dgm:prSet/>
      <dgm:spPr/>
      <dgm:t>
        <a:bodyPr/>
        <a:lstStyle/>
        <a:p>
          <a:endParaRPr lang="en-US"/>
        </a:p>
      </dgm:t>
    </dgm:pt>
    <dgm:pt modelId="{13855372-F658-4153-81AF-28237AFE7CAA}" type="sibTrans" cxnId="{BBF70F0A-06FF-44FD-92D8-3301375C36C0}">
      <dgm:prSet/>
      <dgm:spPr/>
      <dgm:t>
        <a:bodyPr/>
        <a:lstStyle/>
        <a:p>
          <a:endParaRPr lang="en-US"/>
        </a:p>
      </dgm:t>
    </dgm:pt>
    <dgm:pt modelId="{8FC74C4A-61D3-3D46-9270-B6E8CCF1A38E}" type="pres">
      <dgm:prSet presAssocID="{1C9F6B52-3D3D-45FF-B02C-4D36E3AC9DAF}" presName="linear" presStyleCnt="0">
        <dgm:presLayoutVars>
          <dgm:animLvl val="lvl"/>
          <dgm:resizeHandles val="exact"/>
        </dgm:presLayoutVars>
      </dgm:prSet>
      <dgm:spPr/>
    </dgm:pt>
    <dgm:pt modelId="{EF002829-EC1E-DB44-B6AF-D56279B4F72A}" type="pres">
      <dgm:prSet presAssocID="{566BFE78-D202-418D-B7A0-41C525BF3908}" presName="parentText" presStyleLbl="node1" presStyleIdx="0" presStyleCnt="4">
        <dgm:presLayoutVars>
          <dgm:chMax val="0"/>
          <dgm:bulletEnabled val="1"/>
        </dgm:presLayoutVars>
      </dgm:prSet>
      <dgm:spPr/>
    </dgm:pt>
    <dgm:pt modelId="{E60D8924-A0C5-5940-A3BD-5B23D9EBC6AF}" type="pres">
      <dgm:prSet presAssocID="{1F190DC9-569E-4AF3-9547-E3BC80156610}" presName="spacer" presStyleCnt="0"/>
      <dgm:spPr/>
    </dgm:pt>
    <dgm:pt modelId="{1618A2D6-1EF1-BE49-AC6A-749D538C2CE6}" type="pres">
      <dgm:prSet presAssocID="{18D86842-B8DF-4869-9BC7-E989D4270B23}" presName="parentText" presStyleLbl="node1" presStyleIdx="1" presStyleCnt="4">
        <dgm:presLayoutVars>
          <dgm:chMax val="0"/>
          <dgm:bulletEnabled val="1"/>
        </dgm:presLayoutVars>
      </dgm:prSet>
      <dgm:spPr/>
    </dgm:pt>
    <dgm:pt modelId="{8CB494D8-235B-544D-B1CD-61FACCD874F7}" type="pres">
      <dgm:prSet presAssocID="{F5A6DEB8-55DD-43FD-94E8-87F57CA104F8}" presName="spacer" presStyleCnt="0"/>
      <dgm:spPr/>
    </dgm:pt>
    <dgm:pt modelId="{722DCC59-CA3B-E04B-BAFF-6B2008AD1975}" type="pres">
      <dgm:prSet presAssocID="{A14F27F7-DD9A-4142-9F1E-9F7DD9A74BE5}" presName="parentText" presStyleLbl="node1" presStyleIdx="2" presStyleCnt="4">
        <dgm:presLayoutVars>
          <dgm:chMax val="0"/>
          <dgm:bulletEnabled val="1"/>
        </dgm:presLayoutVars>
      </dgm:prSet>
      <dgm:spPr/>
    </dgm:pt>
    <dgm:pt modelId="{272332C8-39D7-4443-BC71-D2ABAC57F1ED}" type="pres">
      <dgm:prSet presAssocID="{DB760A56-738F-42B9-A3AE-03C851B15A63}" presName="spacer" presStyleCnt="0"/>
      <dgm:spPr/>
    </dgm:pt>
    <dgm:pt modelId="{F47F1350-42E7-1040-9CA6-F408343E1187}" type="pres">
      <dgm:prSet presAssocID="{BB868281-A142-43EA-AED6-DF2328C5376A}" presName="parentText" presStyleLbl="node1" presStyleIdx="3" presStyleCnt="4">
        <dgm:presLayoutVars>
          <dgm:chMax val="0"/>
          <dgm:bulletEnabled val="1"/>
        </dgm:presLayoutVars>
      </dgm:prSet>
      <dgm:spPr/>
    </dgm:pt>
  </dgm:ptLst>
  <dgm:cxnLst>
    <dgm:cxn modelId="{BBF70F0A-06FF-44FD-92D8-3301375C36C0}" srcId="{1C9F6B52-3D3D-45FF-B02C-4D36E3AC9DAF}" destId="{BB868281-A142-43EA-AED6-DF2328C5376A}" srcOrd="3" destOrd="0" parTransId="{CFB1BB95-1D7A-49D4-BAFF-C72DFE4B15B2}" sibTransId="{13855372-F658-4153-81AF-28237AFE7CAA}"/>
    <dgm:cxn modelId="{0E700F0C-AB6B-2C48-BBC0-19ED00BFFCBA}" type="presOf" srcId="{1C9F6B52-3D3D-45FF-B02C-4D36E3AC9DAF}" destId="{8FC74C4A-61D3-3D46-9270-B6E8CCF1A38E}" srcOrd="0" destOrd="0" presId="urn:microsoft.com/office/officeart/2005/8/layout/vList2"/>
    <dgm:cxn modelId="{6178FA2D-1162-B04F-AA03-6798E81927D3}" type="presOf" srcId="{566BFE78-D202-418D-B7A0-41C525BF3908}" destId="{EF002829-EC1E-DB44-B6AF-D56279B4F72A}" srcOrd="0" destOrd="0" presId="urn:microsoft.com/office/officeart/2005/8/layout/vList2"/>
    <dgm:cxn modelId="{4E398039-748E-4C32-BA06-D5BE89CD0728}" srcId="{1C9F6B52-3D3D-45FF-B02C-4D36E3AC9DAF}" destId="{566BFE78-D202-418D-B7A0-41C525BF3908}" srcOrd="0" destOrd="0" parTransId="{E9A2B9F4-9DC7-4017-9CA4-161695DCFDA9}" sibTransId="{1F190DC9-569E-4AF3-9547-E3BC80156610}"/>
    <dgm:cxn modelId="{1B5CEB44-C97D-AD43-8E56-9279F7149388}" type="presOf" srcId="{A14F27F7-DD9A-4142-9F1E-9F7DD9A74BE5}" destId="{722DCC59-CA3B-E04B-BAFF-6B2008AD1975}" srcOrd="0" destOrd="0" presId="urn:microsoft.com/office/officeart/2005/8/layout/vList2"/>
    <dgm:cxn modelId="{F4728969-AF02-4226-8E11-C2BA88D3AE05}" srcId="{1C9F6B52-3D3D-45FF-B02C-4D36E3AC9DAF}" destId="{18D86842-B8DF-4869-9BC7-E989D4270B23}" srcOrd="1" destOrd="0" parTransId="{492FE4AD-C710-4BCE-9347-B6613E1801E2}" sibTransId="{F5A6DEB8-55DD-43FD-94E8-87F57CA104F8}"/>
    <dgm:cxn modelId="{3FD96973-79FB-9644-A736-18A6F85589E6}" type="presOf" srcId="{BB868281-A142-43EA-AED6-DF2328C5376A}" destId="{F47F1350-42E7-1040-9CA6-F408343E1187}" srcOrd="0" destOrd="0" presId="urn:microsoft.com/office/officeart/2005/8/layout/vList2"/>
    <dgm:cxn modelId="{AFBE2B85-F5E8-7644-BA85-F509731CEFCC}" type="presOf" srcId="{18D86842-B8DF-4869-9BC7-E989D4270B23}" destId="{1618A2D6-1EF1-BE49-AC6A-749D538C2CE6}" srcOrd="0" destOrd="0" presId="urn:microsoft.com/office/officeart/2005/8/layout/vList2"/>
    <dgm:cxn modelId="{ABE8ABA9-1C47-4342-8E73-B954D0962E80}" srcId="{1C9F6B52-3D3D-45FF-B02C-4D36E3AC9DAF}" destId="{A14F27F7-DD9A-4142-9F1E-9F7DD9A74BE5}" srcOrd="2" destOrd="0" parTransId="{7EBF7EFA-1E1B-4FCA-967B-995DC81FFD65}" sibTransId="{DB760A56-738F-42B9-A3AE-03C851B15A63}"/>
    <dgm:cxn modelId="{455727CF-A288-2B4D-9AA1-C96CCC200D1E}" type="presParOf" srcId="{8FC74C4A-61D3-3D46-9270-B6E8CCF1A38E}" destId="{EF002829-EC1E-DB44-B6AF-D56279B4F72A}" srcOrd="0" destOrd="0" presId="urn:microsoft.com/office/officeart/2005/8/layout/vList2"/>
    <dgm:cxn modelId="{C32B1D2C-FAE7-DC4B-9BA8-0B1A71B1F775}" type="presParOf" srcId="{8FC74C4A-61D3-3D46-9270-B6E8CCF1A38E}" destId="{E60D8924-A0C5-5940-A3BD-5B23D9EBC6AF}" srcOrd="1" destOrd="0" presId="urn:microsoft.com/office/officeart/2005/8/layout/vList2"/>
    <dgm:cxn modelId="{149FA7EF-A19C-094D-8BB6-58803F71436E}" type="presParOf" srcId="{8FC74C4A-61D3-3D46-9270-B6E8CCF1A38E}" destId="{1618A2D6-1EF1-BE49-AC6A-749D538C2CE6}" srcOrd="2" destOrd="0" presId="urn:microsoft.com/office/officeart/2005/8/layout/vList2"/>
    <dgm:cxn modelId="{CCE2F1B7-24F1-A246-9B17-38E4937A5DD1}" type="presParOf" srcId="{8FC74C4A-61D3-3D46-9270-B6E8CCF1A38E}" destId="{8CB494D8-235B-544D-B1CD-61FACCD874F7}" srcOrd="3" destOrd="0" presId="urn:microsoft.com/office/officeart/2005/8/layout/vList2"/>
    <dgm:cxn modelId="{6EBC1C14-3A87-884C-9997-6DD9407F7FD6}" type="presParOf" srcId="{8FC74C4A-61D3-3D46-9270-B6E8CCF1A38E}" destId="{722DCC59-CA3B-E04B-BAFF-6B2008AD1975}" srcOrd="4" destOrd="0" presId="urn:microsoft.com/office/officeart/2005/8/layout/vList2"/>
    <dgm:cxn modelId="{D9337682-3AC5-7F42-89EA-800C1C055A01}" type="presParOf" srcId="{8FC74C4A-61D3-3D46-9270-B6E8CCF1A38E}" destId="{272332C8-39D7-4443-BC71-D2ABAC57F1ED}" srcOrd="5" destOrd="0" presId="urn:microsoft.com/office/officeart/2005/8/layout/vList2"/>
    <dgm:cxn modelId="{2297D6BD-BA59-0345-B8EC-7AC63C1818D0}" type="presParOf" srcId="{8FC74C4A-61D3-3D46-9270-B6E8CCF1A38E}" destId="{F47F1350-42E7-1040-9CA6-F408343E118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EAF44B-D083-408C-936A-47E91ED2B29C}"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17A0E967-7DBC-4568-8612-046D6E789E19}">
      <dgm:prSet/>
      <dgm:spPr/>
      <dgm:t>
        <a:bodyPr/>
        <a:lstStyle/>
        <a:p>
          <a:r>
            <a:rPr lang="en-US"/>
            <a:t>Technical validation and FDA pathway development.</a:t>
          </a:r>
        </a:p>
      </dgm:t>
    </dgm:pt>
    <dgm:pt modelId="{BE3D2F7A-15BC-46D2-9BB5-804709F22382}" type="parTrans" cxnId="{06AE6084-5645-4A35-9923-EB3D92DFE180}">
      <dgm:prSet/>
      <dgm:spPr/>
      <dgm:t>
        <a:bodyPr/>
        <a:lstStyle/>
        <a:p>
          <a:endParaRPr lang="en-US"/>
        </a:p>
      </dgm:t>
    </dgm:pt>
    <dgm:pt modelId="{2C53058F-5534-4BD4-BC6B-7E0517B61519}" type="sibTrans" cxnId="{06AE6084-5645-4A35-9923-EB3D92DFE180}">
      <dgm:prSet/>
      <dgm:spPr/>
      <dgm:t>
        <a:bodyPr/>
        <a:lstStyle/>
        <a:p>
          <a:endParaRPr lang="en-US"/>
        </a:p>
      </dgm:t>
    </dgm:pt>
    <dgm:pt modelId="{35C92D0B-959D-4CBE-BC87-D4FCA1169835}">
      <dgm:prSet/>
      <dgm:spPr/>
      <dgm:t>
        <a:bodyPr/>
        <a:lstStyle/>
        <a:p>
          <a:r>
            <a:rPr lang="en-US"/>
            <a:t>Cost modeling and operational logistics.</a:t>
          </a:r>
        </a:p>
      </dgm:t>
    </dgm:pt>
    <dgm:pt modelId="{1BA98853-15D1-49FD-8912-A33EBA49CC7C}" type="parTrans" cxnId="{0B1C0D73-5268-4138-920D-09A2F2D86A83}">
      <dgm:prSet/>
      <dgm:spPr/>
      <dgm:t>
        <a:bodyPr/>
        <a:lstStyle/>
        <a:p>
          <a:endParaRPr lang="en-US"/>
        </a:p>
      </dgm:t>
    </dgm:pt>
    <dgm:pt modelId="{28F16FF0-8B16-4AE1-BD4E-7A8833F0E50E}" type="sibTrans" cxnId="{0B1C0D73-5268-4138-920D-09A2F2D86A83}">
      <dgm:prSet/>
      <dgm:spPr/>
      <dgm:t>
        <a:bodyPr/>
        <a:lstStyle/>
        <a:p>
          <a:endParaRPr lang="en-US"/>
        </a:p>
      </dgm:t>
    </dgm:pt>
    <dgm:pt modelId="{0C669A36-4D31-4EF9-904B-8719F4415EAF}">
      <dgm:prSet/>
      <dgm:spPr/>
      <dgm:t>
        <a:bodyPr/>
        <a:lstStyle/>
        <a:p>
          <a:r>
            <a:rPr lang="en-US"/>
            <a:t>Pilot site deployment via FEMA, HHS, VA, and public-private partnerships.</a:t>
          </a:r>
        </a:p>
      </dgm:t>
    </dgm:pt>
    <dgm:pt modelId="{2BD39AD8-71BD-42AC-A30B-DD496BE53CF2}" type="parTrans" cxnId="{27A900C0-959F-4C9B-93AA-2BCD976380F4}">
      <dgm:prSet/>
      <dgm:spPr/>
      <dgm:t>
        <a:bodyPr/>
        <a:lstStyle/>
        <a:p>
          <a:endParaRPr lang="en-US"/>
        </a:p>
      </dgm:t>
    </dgm:pt>
    <dgm:pt modelId="{4BFC8109-578C-4203-B7C8-7AD6A8F07F3F}" type="sibTrans" cxnId="{27A900C0-959F-4C9B-93AA-2BCD976380F4}">
      <dgm:prSet/>
      <dgm:spPr/>
      <dgm:t>
        <a:bodyPr/>
        <a:lstStyle/>
        <a:p>
          <a:endParaRPr lang="en-US"/>
        </a:p>
      </dgm:t>
    </dgm:pt>
    <dgm:pt modelId="{0B66FDF8-BA09-CC4D-A90A-43989478452B}" type="pres">
      <dgm:prSet presAssocID="{71EAF44B-D083-408C-936A-47E91ED2B29C}" presName="linear" presStyleCnt="0">
        <dgm:presLayoutVars>
          <dgm:animLvl val="lvl"/>
          <dgm:resizeHandles val="exact"/>
        </dgm:presLayoutVars>
      </dgm:prSet>
      <dgm:spPr/>
    </dgm:pt>
    <dgm:pt modelId="{D2579359-77E7-834A-AAC7-19867E21F3A7}" type="pres">
      <dgm:prSet presAssocID="{17A0E967-7DBC-4568-8612-046D6E789E19}" presName="parentText" presStyleLbl="node1" presStyleIdx="0" presStyleCnt="3">
        <dgm:presLayoutVars>
          <dgm:chMax val="0"/>
          <dgm:bulletEnabled val="1"/>
        </dgm:presLayoutVars>
      </dgm:prSet>
      <dgm:spPr/>
    </dgm:pt>
    <dgm:pt modelId="{200DF272-8C31-394D-B55A-69F4D1B1A5ED}" type="pres">
      <dgm:prSet presAssocID="{2C53058F-5534-4BD4-BC6B-7E0517B61519}" presName="spacer" presStyleCnt="0"/>
      <dgm:spPr/>
    </dgm:pt>
    <dgm:pt modelId="{73471742-6FA6-7E43-AE3D-98A539AB30AC}" type="pres">
      <dgm:prSet presAssocID="{35C92D0B-959D-4CBE-BC87-D4FCA1169835}" presName="parentText" presStyleLbl="node1" presStyleIdx="1" presStyleCnt="3">
        <dgm:presLayoutVars>
          <dgm:chMax val="0"/>
          <dgm:bulletEnabled val="1"/>
        </dgm:presLayoutVars>
      </dgm:prSet>
      <dgm:spPr/>
    </dgm:pt>
    <dgm:pt modelId="{FC7D1CD7-84AE-2F48-A2C8-DEB1DF202805}" type="pres">
      <dgm:prSet presAssocID="{28F16FF0-8B16-4AE1-BD4E-7A8833F0E50E}" presName="spacer" presStyleCnt="0"/>
      <dgm:spPr/>
    </dgm:pt>
    <dgm:pt modelId="{E2A09CE4-30F4-FA45-95D1-44C64113F70A}" type="pres">
      <dgm:prSet presAssocID="{0C669A36-4D31-4EF9-904B-8719F4415EAF}" presName="parentText" presStyleLbl="node1" presStyleIdx="2" presStyleCnt="3">
        <dgm:presLayoutVars>
          <dgm:chMax val="0"/>
          <dgm:bulletEnabled val="1"/>
        </dgm:presLayoutVars>
      </dgm:prSet>
      <dgm:spPr/>
    </dgm:pt>
  </dgm:ptLst>
  <dgm:cxnLst>
    <dgm:cxn modelId="{0B1C0D73-5268-4138-920D-09A2F2D86A83}" srcId="{71EAF44B-D083-408C-936A-47E91ED2B29C}" destId="{35C92D0B-959D-4CBE-BC87-D4FCA1169835}" srcOrd="1" destOrd="0" parTransId="{1BA98853-15D1-49FD-8912-A33EBA49CC7C}" sibTransId="{28F16FF0-8B16-4AE1-BD4E-7A8833F0E50E}"/>
    <dgm:cxn modelId="{D98D2D74-25C6-CF4B-A5CF-BC470CDFD9CE}" type="presOf" srcId="{71EAF44B-D083-408C-936A-47E91ED2B29C}" destId="{0B66FDF8-BA09-CC4D-A90A-43989478452B}" srcOrd="0" destOrd="0" presId="urn:microsoft.com/office/officeart/2005/8/layout/vList2"/>
    <dgm:cxn modelId="{06AE6084-5645-4A35-9923-EB3D92DFE180}" srcId="{71EAF44B-D083-408C-936A-47E91ED2B29C}" destId="{17A0E967-7DBC-4568-8612-046D6E789E19}" srcOrd="0" destOrd="0" parTransId="{BE3D2F7A-15BC-46D2-9BB5-804709F22382}" sibTransId="{2C53058F-5534-4BD4-BC6B-7E0517B61519}"/>
    <dgm:cxn modelId="{3C0D138C-04C2-EE42-8996-2C5C9C4BE2F3}" type="presOf" srcId="{35C92D0B-959D-4CBE-BC87-D4FCA1169835}" destId="{73471742-6FA6-7E43-AE3D-98A539AB30AC}" srcOrd="0" destOrd="0" presId="urn:microsoft.com/office/officeart/2005/8/layout/vList2"/>
    <dgm:cxn modelId="{F7467D8F-6CFC-7D41-A65C-0DEEBC0F9994}" type="presOf" srcId="{17A0E967-7DBC-4568-8612-046D6E789E19}" destId="{D2579359-77E7-834A-AAC7-19867E21F3A7}" srcOrd="0" destOrd="0" presId="urn:microsoft.com/office/officeart/2005/8/layout/vList2"/>
    <dgm:cxn modelId="{F019FA95-813E-EF42-9BDA-FA80A7A48EAF}" type="presOf" srcId="{0C669A36-4D31-4EF9-904B-8719F4415EAF}" destId="{E2A09CE4-30F4-FA45-95D1-44C64113F70A}" srcOrd="0" destOrd="0" presId="urn:microsoft.com/office/officeart/2005/8/layout/vList2"/>
    <dgm:cxn modelId="{27A900C0-959F-4C9B-93AA-2BCD976380F4}" srcId="{71EAF44B-D083-408C-936A-47E91ED2B29C}" destId="{0C669A36-4D31-4EF9-904B-8719F4415EAF}" srcOrd="2" destOrd="0" parTransId="{2BD39AD8-71BD-42AC-A30B-DD496BE53CF2}" sibTransId="{4BFC8109-578C-4203-B7C8-7AD6A8F07F3F}"/>
    <dgm:cxn modelId="{766D37D4-A90D-8A47-81DF-207486C120F3}" type="presParOf" srcId="{0B66FDF8-BA09-CC4D-A90A-43989478452B}" destId="{D2579359-77E7-834A-AAC7-19867E21F3A7}" srcOrd="0" destOrd="0" presId="urn:microsoft.com/office/officeart/2005/8/layout/vList2"/>
    <dgm:cxn modelId="{0A66F796-AEE6-0F4E-A252-3A9F0A8E0483}" type="presParOf" srcId="{0B66FDF8-BA09-CC4D-A90A-43989478452B}" destId="{200DF272-8C31-394D-B55A-69F4D1B1A5ED}" srcOrd="1" destOrd="0" presId="urn:microsoft.com/office/officeart/2005/8/layout/vList2"/>
    <dgm:cxn modelId="{27427643-D632-5948-97D3-BCBEB4EB753E}" type="presParOf" srcId="{0B66FDF8-BA09-CC4D-A90A-43989478452B}" destId="{73471742-6FA6-7E43-AE3D-98A539AB30AC}" srcOrd="2" destOrd="0" presId="urn:microsoft.com/office/officeart/2005/8/layout/vList2"/>
    <dgm:cxn modelId="{CE214C98-DFEC-6148-AC0E-C0747FFC5B5D}" type="presParOf" srcId="{0B66FDF8-BA09-CC4D-A90A-43989478452B}" destId="{FC7D1CD7-84AE-2F48-A2C8-DEB1DF202805}" srcOrd="3" destOrd="0" presId="urn:microsoft.com/office/officeart/2005/8/layout/vList2"/>
    <dgm:cxn modelId="{87ABD2ED-00F2-D14C-8FA2-6F8E6EF9CC48}" type="presParOf" srcId="{0B66FDF8-BA09-CC4D-A90A-43989478452B}" destId="{E2A09CE4-30F4-FA45-95D1-44C64113F70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5EC5BE-D3EC-40D8-8F33-15C5BE1C431E}">
      <dsp:nvSpPr>
        <dsp:cNvPr id="0" name=""/>
        <dsp:cNvSpPr/>
      </dsp:nvSpPr>
      <dsp:spPr>
        <a:xfrm>
          <a:off x="0" y="717"/>
          <a:ext cx="4726201" cy="167924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F712A4-142A-46EF-A085-EDB07295D675}">
      <dsp:nvSpPr>
        <dsp:cNvPr id="0" name=""/>
        <dsp:cNvSpPr/>
      </dsp:nvSpPr>
      <dsp:spPr>
        <a:xfrm>
          <a:off x="507973" y="378548"/>
          <a:ext cx="923587" cy="923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73F5E1C-409E-460E-B969-F80D29FD365E}">
      <dsp:nvSpPr>
        <dsp:cNvPr id="0" name=""/>
        <dsp:cNvSpPr/>
      </dsp:nvSpPr>
      <dsp:spPr>
        <a:xfrm>
          <a:off x="1939533" y="717"/>
          <a:ext cx="27866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844550">
            <a:lnSpc>
              <a:spcPct val="90000"/>
            </a:lnSpc>
            <a:spcBef>
              <a:spcPct val="0"/>
            </a:spcBef>
            <a:spcAft>
              <a:spcPct val="35000"/>
            </a:spcAft>
            <a:buNone/>
          </a:pPr>
          <a:r>
            <a:rPr lang="en-US" sz="1900" kern="1200"/>
            <a:t>Elective surgeries cancelled, dialysis sessions shortened, and fluid use rationed.</a:t>
          </a:r>
        </a:p>
      </dsp:txBody>
      <dsp:txXfrm>
        <a:off x="1939533" y="717"/>
        <a:ext cx="2786667" cy="1679249"/>
      </dsp:txXfrm>
    </dsp:sp>
    <dsp:sp modelId="{595DF302-6A6B-4DC4-9B0C-D33C3096A6B2}">
      <dsp:nvSpPr>
        <dsp:cNvPr id="0" name=""/>
        <dsp:cNvSpPr/>
      </dsp:nvSpPr>
      <dsp:spPr>
        <a:xfrm>
          <a:off x="0" y="2099779"/>
          <a:ext cx="4726201" cy="167924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37D7B4-B5C0-46D6-8868-6DA65523ECEB}">
      <dsp:nvSpPr>
        <dsp:cNvPr id="0" name=""/>
        <dsp:cNvSpPr/>
      </dsp:nvSpPr>
      <dsp:spPr>
        <a:xfrm>
          <a:off x="507973" y="2477610"/>
          <a:ext cx="923587" cy="923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EF7866B-29A2-48F9-9472-2081B0D338C9}">
      <dsp:nvSpPr>
        <dsp:cNvPr id="0" name=""/>
        <dsp:cNvSpPr/>
      </dsp:nvSpPr>
      <dsp:spPr>
        <a:xfrm>
          <a:off x="1939533" y="2099779"/>
          <a:ext cx="27866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844550">
            <a:lnSpc>
              <a:spcPct val="90000"/>
            </a:lnSpc>
            <a:spcBef>
              <a:spcPct val="0"/>
            </a:spcBef>
            <a:spcAft>
              <a:spcPct val="35000"/>
            </a:spcAft>
            <a:buNone/>
          </a:pPr>
          <a:r>
            <a:rPr lang="en-US" sz="1900" kern="1200"/>
            <a:t>Hospitals lacked buffer due to just-in-time inventory systems.</a:t>
          </a:r>
        </a:p>
      </dsp:txBody>
      <dsp:txXfrm>
        <a:off x="1939533" y="2099779"/>
        <a:ext cx="2786667" cy="1679249"/>
      </dsp:txXfrm>
    </dsp:sp>
    <dsp:sp modelId="{7035D4CB-2B1F-4658-8C14-795C0390A2AE}">
      <dsp:nvSpPr>
        <dsp:cNvPr id="0" name=""/>
        <dsp:cNvSpPr/>
      </dsp:nvSpPr>
      <dsp:spPr>
        <a:xfrm>
          <a:off x="0" y="4198841"/>
          <a:ext cx="4726201" cy="167924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80F465-74EA-4D88-BDA0-385D56ACC1D8}">
      <dsp:nvSpPr>
        <dsp:cNvPr id="0" name=""/>
        <dsp:cNvSpPr/>
      </dsp:nvSpPr>
      <dsp:spPr>
        <a:xfrm>
          <a:off x="507973" y="4576672"/>
          <a:ext cx="923587" cy="923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86554C-696F-4C0C-B206-9DB3259CFB5F}">
      <dsp:nvSpPr>
        <dsp:cNvPr id="0" name=""/>
        <dsp:cNvSpPr/>
      </dsp:nvSpPr>
      <dsp:spPr>
        <a:xfrm>
          <a:off x="1939533" y="4198841"/>
          <a:ext cx="2786667" cy="16792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721" tIns="177721" rIns="177721" bIns="177721" numCol="1" spcCol="1270" anchor="ctr" anchorCtr="0">
          <a:noAutofit/>
        </a:bodyPr>
        <a:lstStyle/>
        <a:p>
          <a:pPr marL="0" lvl="0" indent="0" algn="l" defTabSz="844550">
            <a:lnSpc>
              <a:spcPct val="90000"/>
            </a:lnSpc>
            <a:spcBef>
              <a:spcPct val="0"/>
            </a:spcBef>
            <a:spcAft>
              <a:spcPct val="35000"/>
            </a:spcAft>
            <a:buNone/>
          </a:pPr>
          <a:r>
            <a:rPr lang="en-US" sz="1900" kern="1200"/>
            <a:t>Exposed vulnerability of centralized production models.</a:t>
          </a:r>
        </a:p>
      </dsp:txBody>
      <dsp:txXfrm>
        <a:off x="1939533" y="4198841"/>
        <a:ext cx="2786667" cy="16792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002829-EC1E-DB44-B6AF-D56279B4F72A}">
      <dsp:nvSpPr>
        <dsp:cNvPr id="0" name=""/>
        <dsp:cNvSpPr/>
      </dsp:nvSpPr>
      <dsp:spPr>
        <a:xfrm>
          <a:off x="0" y="587190"/>
          <a:ext cx="5175384" cy="1034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Eliminates single points of failure in production.</a:t>
          </a:r>
        </a:p>
      </dsp:txBody>
      <dsp:txXfrm>
        <a:off x="50489" y="637679"/>
        <a:ext cx="5074406" cy="933302"/>
      </dsp:txXfrm>
    </dsp:sp>
    <dsp:sp modelId="{1618A2D6-1EF1-BE49-AC6A-749D538C2CE6}">
      <dsp:nvSpPr>
        <dsp:cNvPr id="0" name=""/>
        <dsp:cNvSpPr/>
      </dsp:nvSpPr>
      <dsp:spPr>
        <a:xfrm>
          <a:off x="0" y="1696350"/>
          <a:ext cx="5175384" cy="1034280"/>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On-demand availability in emergencies and remote settings.</a:t>
          </a:r>
        </a:p>
      </dsp:txBody>
      <dsp:txXfrm>
        <a:off x="50489" y="1746839"/>
        <a:ext cx="5074406" cy="933302"/>
      </dsp:txXfrm>
    </dsp:sp>
    <dsp:sp modelId="{722DCC59-CA3B-E04B-BAFF-6B2008AD1975}">
      <dsp:nvSpPr>
        <dsp:cNvPr id="0" name=""/>
        <dsp:cNvSpPr/>
      </dsp:nvSpPr>
      <dsp:spPr>
        <a:xfrm>
          <a:off x="0" y="2805510"/>
          <a:ext cx="5175384" cy="1034280"/>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Scalable: ~1,100 units could meet national demand.</a:t>
          </a:r>
        </a:p>
      </dsp:txBody>
      <dsp:txXfrm>
        <a:off x="50489" y="2855999"/>
        <a:ext cx="5074406" cy="933302"/>
      </dsp:txXfrm>
    </dsp:sp>
    <dsp:sp modelId="{F47F1350-42E7-1040-9CA6-F408343E1187}">
      <dsp:nvSpPr>
        <dsp:cNvPr id="0" name=""/>
        <dsp:cNvSpPr/>
      </dsp:nvSpPr>
      <dsp:spPr>
        <a:xfrm>
          <a:off x="0" y="3914670"/>
          <a:ext cx="5175384" cy="103428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Five regional hubs: LA/Seattle, New Orleans, Chicago, Tucson, NYC.</a:t>
          </a:r>
        </a:p>
      </dsp:txBody>
      <dsp:txXfrm>
        <a:off x="50489" y="3965159"/>
        <a:ext cx="5074406" cy="9333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79359-77E7-834A-AAC7-19867E21F3A7}">
      <dsp:nvSpPr>
        <dsp:cNvPr id="0" name=""/>
        <dsp:cNvSpPr/>
      </dsp:nvSpPr>
      <dsp:spPr>
        <a:xfrm>
          <a:off x="0" y="335676"/>
          <a:ext cx="4726201" cy="167821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Technical validation and FDA pathway development.</a:t>
          </a:r>
        </a:p>
      </dsp:txBody>
      <dsp:txXfrm>
        <a:off x="81924" y="417600"/>
        <a:ext cx="4562353" cy="1514370"/>
      </dsp:txXfrm>
    </dsp:sp>
    <dsp:sp modelId="{73471742-6FA6-7E43-AE3D-98A539AB30AC}">
      <dsp:nvSpPr>
        <dsp:cNvPr id="0" name=""/>
        <dsp:cNvSpPr/>
      </dsp:nvSpPr>
      <dsp:spPr>
        <a:xfrm>
          <a:off x="0" y="2100295"/>
          <a:ext cx="4726201" cy="1678218"/>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Cost modeling and operational logistics.</a:t>
          </a:r>
        </a:p>
      </dsp:txBody>
      <dsp:txXfrm>
        <a:off x="81924" y="2182219"/>
        <a:ext cx="4562353" cy="1514370"/>
      </dsp:txXfrm>
    </dsp:sp>
    <dsp:sp modelId="{E2A09CE4-30F4-FA45-95D1-44C64113F70A}">
      <dsp:nvSpPr>
        <dsp:cNvPr id="0" name=""/>
        <dsp:cNvSpPr/>
      </dsp:nvSpPr>
      <dsp:spPr>
        <a:xfrm>
          <a:off x="0" y="3864913"/>
          <a:ext cx="4726201" cy="167821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Pilot site deployment via FEMA, HHS, VA, and public-private partnerships.</a:t>
          </a:r>
        </a:p>
      </dsp:txBody>
      <dsp:txXfrm>
        <a:off x="81924" y="3946837"/>
        <a:ext cx="4562353" cy="15143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1143000" y="685800"/>
            <a:ext cx="4572000" cy="3429000"/>
          </a:xfrm>
          <a:prstGeom prst="rect">
            <a:avLst/>
          </a:prstGeom>
        </p:spPr>
        <p:txBody>
          <a:bodyPr/>
          <a:lstStyle/>
          <a:p>
            <a:endParaRPr/>
          </a:p>
        </p:txBody>
      </p:sp>
      <p:sp>
        <p:nvSpPr>
          <p:cNvPr id="215" name="Shape 21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patients that got blood. The 17 class I patients, most common call type was MVA. Tib/fib fractures secondary to removal of dash from the patients entrapped legs. Training was done after CQI and training </a:t>
            </a:r>
            <a:r>
              <a:rPr lang="en-US"/>
              <a:t>was rolled out.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42CEE4-C72F-4C9C-BFCA-73ADF74614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8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42CEE4-C72F-4C9C-BFCA-73ADF74614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646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42CEE4-C72F-4C9C-BFCA-73ADF74614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955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Only">
    <p:bg>
      <p:bgPr>
        <a:gradFill flip="none" rotWithShape="1">
          <a:gsLst>
            <a:gs pos="0">
              <a:srgbClr val="000000"/>
            </a:gs>
            <a:gs pos="50000">
              <a:srgbClr val="0000FF"/>
            </a:gs>
            <a:gs pos="100000">
              <a:srgbClr val="000000"/>
            </a:gs>
          </a:gsLst>
          <a:lin ang="5400000" scaled="0"/>
        </a:gradFill>
        <a:effectLst/>
      </p:bgPr>
    </p:bg>
    <p:spTree>
      <p:nvGrpSpPr>
        <p:cNvPr id="1" name=""/>
        <p:cNvGrpSpPr/>
        <p:nvPr/>
      </p:nvGrpSpPr>
      <p:grpSpPr>
        <a:xfrm>
          <a:off x="0" y="0"/>
          <a:ext cx="0" cy="0"/>
          <a:chOff x="0" y="0"/>
          <a:chExt cx="0" cy="0"/>
        </a:xfrm>
      </p:grpSpPr>
      <p:sp>
        <p:nvSpPr>
          <p:cNvPr id="92" name="Title Text"/>
          <p:cNvSpPr txBox="1">
            <a:spLocks noGrp="1"/>
          </p:cNvSpPr>
          <p:nvPr>
            <p:ph type="title"/>
          </p:nvPr>
        </p:nvSpPr>
        <p:spPr>
          <a:xfrm>
            <a:off x="914400" y="609600"/>
            <a:ext cx="10363200" cy="1143000"/>
          </a:xfrm>
          <a:prstGeom prst="rect">
            <a:avLst/>
          </a:prstGeom>
        </p:spPr>
        <p:txBody>
          <a:bodyPr/>
          <a:lstStyle>
            <a:lvl1pPr algn="ctr">
              <a:lnSpc>
                <a:spcPct val="100000"/>
              </a:lnSpc>
              <a:defRPr>
                <a:latin typeface="Times New Roman"/>
                <a:ea typeface="Times New Roman"/>
                <a:cs typeface="Times New Roman"/>
                <a:sym typeface="Times New Roman"/>
              </a:defRPr>
            </a:lvl1pPr>
          </a:lstStyle>
          <a:p>
            <a:r>
              <a:t>Title Text</a:t>
            </a:r>
          </a:p>
        </p:txBody>
      </p:sp>
      <p:sp>
        <p:nvSpPr>
          <p:cNvPr id="93" name="Slide Number"/>
          <p:cNvSpPr txBox="1">
            <a:spLocks noGrp="1"/>
          </p:cNvSpPr>
          <p:nvPr>
            <p:ph type="sldNum" sz="quarter" idx="2"/>
          </p:nvPr>
        </p:nvSpPr>
        <p:spPr>
          <a:xfrm>
            <a:off x="109956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000000"/>
            </a:gs>
            <a:gs pos="50000">
              <a:srgbClr val="0000FF"/>
            </a:gs>
            <a:gs pos="100000">
              <a:srgbClr val="000000"/>
            </a:gs>
          </a:gsLst>
          <a:lin ang="5400000" scaled="0"/>
        </a:gradFill>
        <a:effectLst/>
      </p:bgPr>
    </p:bg>
    <p:spTree>
      <p:nvGrpSpPr>
        <p:cNvPr id="1" name=""/>
        <p:cNvGrpSpPr/>
        <p:nvPr/>
      </p:nvGrpSpPr>
      <p:grpSpPr>
        <a:xfrm>
          <a:off x="0" y="0"/>
          <a:ext cx="0" cy="0"/>
          <a:chOff x="0" y="0"/>
          <a:chExt cx="0" cy="0"/>
        </a:xfrm>
      </p:grpSpPr>
      <p:sp>
        <p:nvSpPr>
          <p:cNvPr id="100" name="Slide Number"/>
          <p:cNvSpPr txBox="1">
            <a:spLocks noGrp="1"/>
          </p:cNvSpPr>
          <p:nvPr>
            <p:ph type="sldNum" sz="quarter" idx="2"/>
          </p:nvPr>
        </p:nvSpPr>
        <p:spPr>
          <a:xfrm>
            <a:off x="109956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000000"/>
            </a:gs>
            <a:gs pos="50000">
              <a:srgbClr val="0000FF"/>
            </a:gs>
            <a:gs pos="100000">
              <a:srgbClr val="000000"/>
            </a:gs>
          </a:gsLst>
          <a:lin ang="5400000" scaled="0"/>
        </a:gradFill>
        <a:effectLst/>
      </p:bgPr>
    </p:bg>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914400" y="609600"/>
            <a:ext cx="10363200" cy="1143000"/>
          </a:xfrm>
          <a:prstGeom prst="rect">
            <a:avLst/>
          </a:prstGeom>
        </p:spPr>
        <p:txBody>
          <a:bodyPr/>
          <a:lstStyle>
            <a:lvl1pPr algn="ctr">
              <a:lnSpc>
                <a:spcPct val="100000"/>
              </a:lnSpc>
              <a:defRPr>
                <a:latin typeface="Times New Roman"/>
                <a:ea typeface="Times New Roman"/>
                <a:cs typeface="Times New Roman"/>
                <a:sym typeface="Times New Roman"/>
              </a:defRPr>
            </a:lvl1pPr>
          </a:lstStyle>
          <a:p>
            <a:r>
              <a:t>Title Text</a:t>
            </a:r>
          </a:p>
        </p:txBody>
      </p:sp>
      <p:sp>
        <p:nvSpPr>
          <p:cNvPr id="108" name="Body Level One…"/>
          <p:cNvSpPr txBox="1">
            <a:spLocks noGrp="1"/>
          </p:cNvSpPr>
          <p:nvPr>
            <p:ph type="body" idx="1"/>
          </p:nvPr>
        </p:nvSpPr>
        <p:spPr>
          <a:xfrm>
            <a:off x="914400" y="1981200"/>
            <a:ext cx="10363200" cy="4114800"/>
          </a:xfrm>
          <a:prstGeom prst="rect">
            <a:avLst/>
          </a:prstGeom>
        </p:spPr>
        <p:txBody>
          <a:bodyPr/>
          <a:lstStyle>
            <a:lvl1pPr marL="342900" indent="-342900">
              <a:lnSpc>
                <a:spcPct val="100000"/>
              </a:lnSpc>
              <a:spcBef>
                <a:spcPts val="700"/>
              </a:spcBef>
              <a:buFontTx/>
              <a:defRPr sz="3200">
                <a:latin typeface="Times New Roman"/>
                <a:ea typeface="Times New Roman"/>
                <a:cs typeface="Times New Roman"/>
                <a:sym typeface="Times New Roman"/>
              </a:defRPr>
            </a:lvl1pPr>
            <a:lvl2pPr marL="783771" indent="-326571">
              <a:lnSpc>
                <a:spcPct val="100000"/>
              </a:lnSpc>
              <a:spcBef>
                <a:spcPts val="700"/>
              </a:spcBef>
              <a:buFontTx/>
              <a:buChar char="–"/>
              <a:defRPr sz="3200">
                <a:latin typeface="Times New Roman"/>
                <a:ea typeface="Times New Roman"/>
                <a:cs typeface="Times New Roman"/>
                <a:sym typeface="Times New Roman"/>
              </a:defRPr>
            </a:lvl2pPr>
            <a:lvl3pPr marL="1219200" indent="-304800">
              <a:lnSpc>
                <a:spcPct val="100000"/>
              </a:lnSpc>
              <a:spcBef>
                <a:spcPts val="700"/>
              </a:spcBef>
              <a:buFontTx/>
              <a:defRPr sz="3200">
                <a:latin typeface="Times New Roman"/>
                <a:ea typeface="Times New Roman"/>
                <a:cs typeface="Times New Roman"/>
                <a:sym typeface="Times New Roman"/>
              </a:defRPr>
            </a:lvl3pPr>
            <a:lvl4pPr marL="1737360" indent="-365760">
              <a:lnSpc>
                <a:spcPct val="100000"/>
              </a:lnSpc>
              <a:spcBef>
                <a:spcPts val="700"/>
              </a:spcBef>
              <a:buFontTx/>
              <a:buChar char="–"/>
              <a:defRPr sz="3200">
                <a:latin typeface="Times New Roman"/>
                <a:ea typeface="Times New Roman"/>
                <a:cs typeface="Times New Roman"/>
                <a:sym typeface="Times New Roman"/>
              </a:defRPr>
            </a:lvl4pPr>
            <a:lvl5pPr marL="2194560" indent="-365760">
              <a:lnSpc>
                <a:spcPct val="100000"/>
              </a:lnSpc>
              <a:spcBef>
                <a:spcPts val="700"/>
              </a:spcBef>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09956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000000"/>
            </a:gs>
            <a:gs pos="50000">
              <a:srgbClr val="0000FF"/>
            </a:gs>
            <a:gs pos="100000">
              <a:srgbClr val="000000"/>
            </a:gs>
          </a:gsLst>
          <a:lin ang="5400000" scaled="0"/>
        </a:gradFill>
        <a:effectLst/>
      </p:bgPr>
    </p:bg>
    <p:spTree>
      <p:nvGrpSpPr>
        <p:cNvPr id="1" name=""/>
        <p:cNvGrpSpPr/>
        <p:nvPr/>
      </p:nvGrpSpPr>
      <p:grpSpPr>
        <a:xfrm>
          <a:off x="0" y="0"/>
          <a:ext cx="0" cy="0"/>
          <a:chOff x="0" y="0"/>
          <a:chExt cx="0" cy="0"/>
        </a:xfrm>
      </p:grpSpPr>
      <p:sp>
        <p:nvSpPr>
          <p:cNvPr id="116" name="Title Text"/>
          <p:cNvSpPr txBox="1">
            <a:spLocks noGrp="1"/>
          </p:cNvSpPr>
          <p:nvPr>
            <p:ph type="title"/>
          </p:nvPr>
        </p:nvSpPr>
        <p:spPr>
          <a:xfrm>
            <a:off x="914400" y="2130433"/>
            <a:ext cx="10363200" cy="1470026"/>
          </a:xfrm>
          <a:prstGeom prst="rect">
            <a:avLst/>
          </a:prstGeom>
        </p:spPr>
        <p:txBody>
          <a:bodyPr/>
          <a:lstStyle>
            <a:lvl1pPr algn="ctr">
              <a:lnSpc>
                <a:spcPct val="100000"/>
              </a:lnSpc>
              <a:defRPr>
                <a:latin typeface="Times New Roman"/>
                <a:ea typeface="Times New Roman"/>
                <a:cs typeface="Times New Roman"/>
                <a:sym typeface="Times New Roman"/>
              </a:defRPr>
            </a:lvl1pPr>
          </a:lstStyle>
          <a:p>
            <a:r>
              <a:t>Title Text</a:t>
            </a:r>
          </a:p>
        </p:txBody>
      </p:sp>
      <p:sp>
        <p:nvSpPr>
          <p:cNvPr id="117"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SzTx/>
              <a:buFontTx/>
              <a:buNone/>
              <a:defRPr sz="3200">
                <a:latin typeface="Times New Roman"/>
                <a:ea typeface="Times New Roman"/>
                <a:cs typeface="Times New Roman"/>
                <a:sym typeface="Times New Roman"/>
              </a:defRPr>
            </a:lvl1pPr>
            <a:lvl2pPr marL="0" indent="457200" algn="ctr">
              <a:lnSpc>
                <a:spcPct val="100000"/>
              </a:lnSpc>
              <a:spcBef>
                <a:spcPts val="700"/>
              </a:spcBef>
              <a:buSzTx/>
              <a:buFontTx/>
              <a:buNone/>
              <a:defRPr sz="3200">
                <a:latin typeface="Times New Roman"/>
                <a:ea typeface="Times New Roman"/>
                <a:cs typeface="Times New Roman"/>
                <a:sym typeface="Times New Roman"/>
              </a:defRPr>
            </a:lvl2pPr>
            <a:lvl3pPr marL="0" indent="914400" algn="ctr">
              <a:lnSpc>
                <a:spcPct val="100000"/>
              </a:lnSpc>
              <a:spcBef>
                <a:spcPts val="700"/>
              </a:spcBef>
              <a:buSzTx/>
              <a:buFontTx/>
              <a:buNone/>
              <a:defRPr sz="3200">
                <a:latin typeface="Times New Roman"/>
                <a:ea typeface="Times New Roman"/>
                <a:cs typeface="Times New Roman"/>
                <a:sym typeface="Times New Roman"/>
              </a:defRPr>
            </a:lvl3pPr>
            <a:lvl4pPr marL="0" indent="1371600" algn="ctr">
              <a:lnSpc>
                <a:spcPct val="100000"/>
              </a:lnSpc>
              <a:spcBef>
                <a:spcPts val="700"/>
              </a:spcBef>
              <a:buSzTx/>
              <a:buFontTx/>
              <a:buNone/>
              <a:defRPr sz="3200">
                <a:latin typeface="Times New Roman"/>
                <a:ea typeface="Times New Roman"/>
                <a:cs typeface="Times New Roman"/>
                <a:sym typeface="Times New Roman"/>
              </a:defRPr>
            </a:lvl4pPr>
            <a:lvl5pPr marL="0" indent="1828800" algn="ctr">
              <a:lnSpc>
                <a:spcPct val="100000"/>
              </a:lnSpc>
              <a:spcBef>
                <a:spcPts val="700"/>
              </a:spcBef>
              <a:buSzTx/>
              <a:buFontTx/>
              <a:buNone/>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18" name="Slide Number"/>
          <p:cNvSpPr txBox="1">
            <a:spLocks noGrp="1"/>
          </p:cNvSpPr>
          <p:nvPr>
            <p:ph type="sldNum" sz="quarter" idx="2"/>
          </p:nvPr>
        </p:nvSpPr>
        <p:spPr>
          <a:xfrm>
            <a:off x="10995659" y="6248400"/>
            <a:ext cx="281941" cy="287087"/>
          </a:xfrm>
          <a:prstGeom prst="rect">
            <a:avLst/>
          </a:prstGeom>
        </p:spPr>
        <p:txBody>
          <a:bodyPr anchor="t"/>
          <a:lstStyle>
            <a:lvl1pPr>
              <a:defRPr sz="14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_AND_BODY">
    <p:bg>
      <p:bgPr>
        <a:solidFill>
          <a:srgbClr val="233A44"/>
        </a:solidFill>
        <a:effectLst/>
      </p:bgPr>
    </p:bg>
    <p:spTree>
      <p:nvGrpSpPr>
        <p:cNvPr id="1" name=""/>
        <p:cNvGrpSpPr/>
        <p:nvPr/>
      </p:nvGrpSpPr>
      <p:grpSpPr>
        <a:xfrm>
          <a:off x="0" y="0"/>
          <a:ext cx="0" cy="0"/>
          <a:chOff x="0" y="0"/>
          <a:chExt cx="0" cy="0"/>
        </a:xfrm>
      </p:grpSpPr>
      <p:sp>
        <p:nvSpPr>
          <p:cNvPr id="125" name="Google Shape;50;p4"/>
          <p:cNvSpPr/>
          <p:nvPr/>
        </p:nvSpPr>
        <p:spPr>
          <a:xfrm flipH="1">
            <a:off x="4776799" y="2067599"/>
            <a:ext cx="7415201" cy="4790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D9D9D9"/>
          </a:solidFill>
          <a:ln w="12700">
            <a:miter lim="400000"/>
          </a:ln>
        </p:spPr>
        <p:txBody>
          <a:bodyPr lIns="60959" tIns="60959" rIns="60959" bIns="60959" anchor="ctr"/>
          <a:lstStyle/>
          <a:p>
            <a:pPr defTabSz="1219200">
              <a:defRPr>
                <a:latin typeface="Arial"/>
                <a:ea typeface="Arial"/>
                <a:cs typeface="Arial"/>
                <a:sym typeface="Arial"/>
              </a:defRPr>
            </a:pPr>
            <a:endParaRPr/>
          </a:p>
        </p:txBody>
      </p:sp>
      <p:sp>
        <p:nvSpPr>
          <p:cNvPr id="126" name="Google Shape;51;p4"/>
          <p:cNvSpPr/>
          <p:nvPr/>
        </p:nvSpPr>
        <p:spPr>
          <a:xfrm>
            <a:off x="41" y="3766000"/>
            <a:ext cx="9827200" cy="3092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4A15A"/>
          </a:solidFill>
          <a:ln w="12700">
            <a:miter lim="400000"/>
          </a:ln>
        </p:spPr>
        <p:txBody>
          <a:bodyPr lIns="60959" tIns="60959" rIns="60959" bIns="60959" anchor="ctr"/>
          <a:lstStyle/>
          <a:p>
            <a:pPr defTabSz="1219200">
              <a:defRPr>
                <a:latin typeface="Arial"/>
                <a:ea typeface="Arial"/>
                <a:cs typeface="Arial"/>
                <a:sym typeface="Arial"/>
              </a:defRPr>
            </a:pPr>
            <a:endParaRPr/>
          </a:p>
        </p:txBody>
      </p:sp>
      <p:sp>
        <p:nvSpPr>
          <p:cNvPr id="127" name="Google Shape;52;p4"/>
          <p:cNvSpPr/>
          <p:nvPr/>
        </p:nvSpPr>
        <p:spPr>
          <a:xfrm>
            <a:off x="270966" y="274999"/>
            <a:ext cx="11650002" cy="6308002"/>
          </a:xfrm>
          <a:prstGeom prst="rect">
            <a:avLst/>
          </a:prstGeom>
          <a:solidFill>
            <a:srgbClr val="FFFFFF"/>
          </a:solidFill>
          <a:ln w="12700">
            <a:miter lim="400000"/>
          </a:ln>
          <a:effectLst>
            <a:outerShdw blurRad="304800" rotWithShape="0">
              <a:srgbClr val="000000">
                <a:alpha val="40000"/>
              </a:srgbClr>
            </a:outerShdw>
          </a:effectLst>
        </p:spPr>
        <p:txBody>
          <a:bodyPr lIns="60959" tIns="60959" rIns="60959" bIns="60959" anchor="ctr"/>
          <a:lstStyle/>
          <a:p>
            <a:pPr defTabSz="1219200">
              <a:defRPr>
                <a:latin typeface="Arial"/>
                <a:ea typeface="Arial"/>
                <a:cs typeface="Arial"/>
                <a:sym typeface="Arial"/>
              </a:defRPr>
            </a:pPr>
            <a:endParaRPr/>
          </a:p>
        </p:txBody>
      </p:sp>
      <p:sp>
        <p:nvSpPr>
          <p:cNvPr id="128" name="Title Text"/>
          <p:cNvSpPr txBox="1">
            <a:spLocks noGrp="1"/>
          </p:cNvSpPr>
          <p:nvPr>
            <p:ph type="title"/>
          </p:nvPr>
        </p:nvSpPr>
        <p:spPr>
          <a:xfrm>
            <a:off x="1092199" y="1127466"/>
            <a:ext cx="10007601" cy="1272801"/>
          </a:xfrm>
          <a:prstGeom prst="rect">
            <a:avLst/>
          </a:prstGeom>
        </p:spPr>
        <p:txBody>
          <a:bodyPr lIns="121899" tIns="121899" rIns="121899" bIns="121899" anchor="t"/>
          <a:lstStyle>
            <a:lvl1pPr defTabSz="1219200">
              <a:lnSpc>
                <a:spcPct val="100000"/>
              </a:lnSpc>
              <a:defRPr sz="4000">
                <a:solidFill>
                  <a:srgbClr val="AF7B51"/>
                </a:solidFill>
                <a:latin typeface="Nunito"/>
                <a:ea typeface="Nunito"/>
                <a:cs typeface="Nunito"/>
                <a:sym typeface="Nunito"/>
              </a:defRPr>
            </a:lvl1pPr>
          </a:lstStyle>
          <a:p>
            <a:r>
              <a:t>Title Text</a:t>
            </a:r>
          </a:p>
        </p:txBody>
      </p:sp>
      <p:sp>
        <p:nvSpPr>
          <p:cNvPr id="129" name="Body Level One…"/>
          <p:cNvSpPr txBox="1">
            <a:spLocks noGrp="1"/>
          </p:cNvSpPr>
          <p:nvPr>
            <p:ph type="body" sz="half" idx="1"/>
          </p:nvPr>
        </p:nvSpPr>
        <p:spPr>
          <a:xfrm>
            <a:off x="1092199" y="2654300"/>
            <a:ext cx="10007601" cy="3264000"/>
          </a:xfrm>
          <a:prstGeom prst="rect">
            <a:avLst/>
          </a:prstGeom>
        </p:spPr>
        <p:txBody>
          <a:bodyPr lIns="121899" tIns="121899" rIns="121899" bIns="121899"/>
          <a:lstStyle>
            <a:lvl1pPr marL="529003" indent="-382953" defTabSz="1219200">
              <a:lnSpc>
                <a:spcPct val="115000"/>
              </a:lnSpc>
              <a:spcBef>
                <a:spcPts val="0"/>
              </a:spcBef>
              <a:buClr>
                <a:srgbClr val="233A44"/>
              </a:buClr>
              <a:buSzPts val="1600"/>
              <a:buFont typeface="Calibri"/>
              <a:buChar char="●"/>
              <a:defRPr sz="1600">
                <a:solidFill>
                  <a:srgbClr val="233A44"/>
                </a:solidFill>
                <a:latin typeface="Calibri"/>
                <a:ea typeface="Calibri"/>
                <a:cs typeface="Calibri"/>
                <a:sym typeface="Calibri"/>
              </a:defRPr>
            </a:lvl1pPr>
            <a:lvl2pPr marL="1050059" indent="-434109" defTabSz="1219200">
              <a:lnSpc>
                <a:spcPct val="115000"/>
              </a:lnSpc>
              <a:spcBef>
                <a:spcPts val="0"/>
              </a:spcBef>
              <a:buClr>
                <a:srgbClr val="233A44"/>
              </a:buClr>
              <a:buSzPts val="1600"/>
              <a:buFont typeface="Calibri"/>
              <a:buChar char="○"/>
              <a:defRPr sz="1600">
                <a:solidFill>
                  <a:srgbClr val="233A44"/>
                </a:solidFill>
                <a:latin typeface="Calibri"/>
                <a:ea typeface="Calibri"/>
                <a:cs typeface="Calibri"/>
                <a:sym typeface="Calibri"/>
              </a:defRPr>
            </a:lvl2pPr>
            <a:lvl3pPr marL="1507259" indent="-434109" defTabSz="1219200">
              <a:lnSpc>
                <a:spcPct val="115000"/>
              </a:lnSpc>
              <a:spcBef>
                <a:spcPts val="0"/>
              </a:spcBef>
              <a:buClr>
                <a:srgbClr val="233A44"/>
              </a:buClr>
              <a:buSzPts val="1600"/>
              <a:buFont typeface="Calibri"/>
              <a:buChar char="■"/>
              <a:defRPr sz="1600">
                <a:solidFill>
                  <a:srgbClr val="233A44"/>
                </a:solidFill>
                <a:latin typeface="Calibri"/>
                <a:ea typeface="Calibri"/>
                <a:cs typeface="Calibri"/>
                <a:sym typeface="Calibri"/>
              </a:defRPr>
            </a:lvl3pPr>
            <a:lvl4pPr marL="1964459" indent="-434109" defTabSz="1219200">
              <a:lnSpc>
                <a:spcPct val="115000"/>
              </a:lnSpc>
              <a:spcBef>
                <a:spcPts val="0"/>
              </a:spcBef>
              <a:buClr>
                <a:srgbClr val="233A44"/>
              </a:buClr>
              <a:buSzPts val="1600"/>
              <a:buFont typeface="Calibri"/>
              <a:buChar char="●"/>
              <a:defRPr sz="1600">
                <a:solidFill>
                  <a:srgbClr val="233A44"/>
                </a:solidFill>
                <a:latin typeface="Calibri"/>
                <a:ea typeface="Calibri"/>
                <a:cs typeface="Calibri"/>
                <a:sym typeface="Calibri"/>
              </a:defRPr>
            </a:lvl4pPr>
            <a:lvl5pPr marL="2421659" indent="-434109" defTabSz="1219200">
              <a:lnSpc>
                <a:spcPct val="115000"/>
              </a:lnSpc>
              <a:spcBef>
                <a:spcPts val="0"/>
              </a:spcBef>
              <a:buClr>
                <a:srgbClr val="233A44"/>
              </a:buClr>
              <a:buSzPts val="1600"/>
              <a:buFont typeface="Calibri"/>
              <a:buChar char="○"/>
              <a:defRPr sz="1600">
                <a:solidFill>
                  <a:srgbClr val="233A44"/>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0" name="Slide Number"/>
          <p:cNvSpPr txBox="1">
            <a:spLocks noGrp="1"/>
          </p:cNvSpPr>
          <p:nvPr>
            <p:ph type="sldNum" sz="quarter" idx="2"/>
          </p:nvPr>
        </p:nvSpPr>
        <p:spPr>
          <a:xfrm>
            <a:off x="11493230" y="6109824"/>
            <a:ext cx="426017" cy="421601"/>
          </a:xfrm>
          <a:prstGeom prst="rect">
            <a:avLst/>
          </a:prstGeom>
        </p:spPr>
        <p:txBody>
          <a:bodyPr lIns="121899" tIns="121899" rIns="121899" bIns="121899"/>
          <a:lstStyle>
            <a:lvl1pPr defTabSz="1219200">
              <a:defRPr>
                <a:solidFill>
                  <a:srgbClr val="233A44"/>
                </a:solidFill>
                <a:latin typeface="Nunito"/>
                <a:ea typeface="Nunito"/>
                <a:cs typeface="Nunito"/>
                <a:sym typeface="Nunito"/>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p:bg>
      <p:bgPr>
        <a:solidFill>
          <a:srgbClr val="163EF5"/>
        </a:solidFill>
        <a:effectLst/>
      </p:bgPr>
    </p:bg>
    <p:spTree>
      <p:nvGrpSpPr>
        <p:cNvPr id="1" name=""/>
        <p:cNvGrpSpPr/>
        <p:nvPr/>
      </p:nvGrpSpPr>
      <p:grpSpPr>
        <a:xfrm>
          <a:off x="0" y="0"/>
          <a:ext cx="0" cy="0"/>
          <a:chOff x="0" y="0"/>
          <a:chExt cx="0" cy="0"/>
        </a:xfrm>
      </p:grpSpPr>
      <p:sp>
        <p:nvSpPr>
          <p:cNvPr id="137" name="Google Shape;10;p2"/>
          <p:cNvSpPr/>
          <p:nvPr/>
        </p:nvSpPr>
        <p:spPr>
          <a:xfrm>
            <a:off x="41" y="3766000"/>
            <a:ext cx="9827200" cy="30920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796B"/>
          </a:solidFill>
          <a:ln w="12700">
            <a:miter lim="400000"/>
          </a:ln>
        </p:spPr>
        <p:txBody>
          <a:bodyPr lIns="60959" tIns="60959" rIns="60959" bIns="60959" anchor="ctr"/>
          <a:lstStyle/>
          <a:p>
            <a:pPr defTabSz="1219200">
              <a:defRPr>
                <a:latin typeface="Arial"/>
                <a:ea typeface="Arial"/>
                <a:cs typeface="Arial"/>
                <a:sym typeface="Arial"/>
              </a:defRPr>
            </a:pPr>
            <a:endParaRPr/>
          </a:p>
        </p:txBody>
      </p:sp>
      <p:sp>
        <p:nvSpPr>
          <p:cNvPr id="138" name="Google Shape;11;p2"/>
          <p:cNvSpPr/>
          <p:nvPr/>
        </p:nvSpPr>
        <p:spPr>
          <a:xfrm flipH="1">
            <a:off x="4776799" y="2067599"/>
            <a:ext cx="7415201" cy="4790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C4A15A"/>
          </a:solidFill>
          <a:ln w="12700">
            <a:miter lim="400000"/>
          </a:ln>
        </p:spPr>
        <p:txBody>
          <a:bodyPr lIns="60959" tIns="60959" rIns="60959" bIns="60959" anchor="ctr"/>
          <a:lstStyle/>
          <a:p>
            <a:pPr defTabSz="1219200">
              <a:defRPr>
                <a:latin typeface="Arial"/>
                <a:ea typeface="Arial"/>
                <a:cs typeface="Arial"/>
                <a:sym typeface="Arial"/>
              </a:defRPr>
            </a:pPr>
            <a:endParaRPr/>
          </a:p>
        </p:txBody>
      </p:sp>
      <p:sp>
        <p:nvSpPr>
          <p:cNvPr id="139" name="Google Shape;12;p2"/>
          <p:cNvSpPr/>
          <p:nvPr/>
        </p:nvSpPr>
        <p:spPr>
          <a:xfrm rot="10800000">
            <a:off x="6745207" y="1"/>
            <a:ext cx="5446800" cy="273679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233A44"/>
          </a:solidFill>
          <a:ln w="12700">
            <a:miter lim="400000"/>
          </a:ln>
        </p:spPr>
        <p:txBody>
          <a:bodyPr lIns="60959" tIns="60959" rIns="60959" bIns="60959" anchor="ctr"/>
          <a:lstStyle/>
          <a:p>
            <a:pPr defTabSz="1219200">
              <a:defRPr>
                <a:latin typeface="Arial"/>
                <a:ea typeface="Arial"/>
                <a:cs typeface="Arial"/>
                <a:sym typeface="Arial"/>
              </a:defRPr>
            </a:pPr>
            <a:endParaRPr/>
          </a:p>
        </p:txBody>
      </p:sp>
      <p:sp>
        <p:nvSpPr>
          <p:cNvPr id="140" name="Google Shape;13;p2"/>
          <p:cNvSpPr/>
          <p:nvPr/>
        </p:nvSpPr>
        <p:spPr>
          <a:xfrm>
            <a:off x="271033" y="274999"/>
            <a:ext cx="11650001" cy="6308002"/>
          </a:xfrm>
          <a:prstGeom prst="rect">
            <a:avLst/>
          </a:prstGeom>
          <a:solidFill>
            <a:srgbClr val="FFFFFF"/>
          </a:solidFill>
          <a:ln w="12700">
            <a:miter lim="400000"/>
          </a:ln>
          <a:effectLst>
            <a:outerShdw blurRad="304800" rotWithShape="0">
              <a:srgbClr val="000000">
                <a:alpha val="40000"/>
              </a:srgbClr>
            </a:outerShdw>
          </a:effectLst>
        </p:spPr>
        <p:txBody>
          <a:bodyPr lIns="60959" tIns="60959" rIns="60959" bIns="60959" anchor="ctr"/>
          <a:lstStyle/>
          <a:p>
            <a:pPr defTabSz="1219200">
              <a:defRPr>
                <a:latin typeface="Arial"/>
                <a:ea typeface="Arial"/>
                <a:cs typeface="Arial"/>
                <a:sym typeface="Arial"/>
              </a:defRPr>
            </a:pPr>
            <a:endParaRPr/>
          </a:p>
        </p:txBody>
      </p:sp>
      <p:grpSp>
        <p:nvGrpSpPr>
          <p:cNvPr id="144" name="Google Shape;14;p2"/>
          <p:cNvGrpSpPr/>
          <p:nvPr/>
        </p:nvGrpSpPr>
        <p:grpSpPr>
          <a:xfrm>
            <a:off x="340266" y="789"/>
            <a:ext cx="3000485" cy="1392401"/>
            <a:chOff x="0" y="0"/>
            <a:chExt cx="3000484" cy="1392400"/>
          </a:xfrm>
        </p:grpSpPr>
        <p:sp>
          <p:nvSpPr>
            <p:cNvPr id="141" name="Google Shape;15;p2"/>
            <p:cNvSpPr/>
            <p:nvPr/>
          </p:nvSpPr>
          <p:spPr>
            <a:xfrm>
              <a:off x="678483" y="-1"/>
              <a:ext cx="2322002" cy="1392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42" y="0"/>
                  </a:lnTo>
                  <a:lnTo>
                    <a:pt x="21600" y="0"/>
                  </a:lnTo>
                  <a:lnTo>
                    <a:pt x="1758" y="21600"/>
                  </a:lnTo>
                  <a:close/>
                </a:path>
              </a:pathLst>
            </a:custGeom>
            <a:solidFill>
              <a:srgbClr val="FFFFFF"/>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42" name="Google Shape;16;p2"/>
            <p:cNvSpPr/>
            <p:nvPr/>
          </p:nvSpPr>
          <p:spPr>
            <a:xfrm>
              <a:off x="339242" y="-1"/>
              <a:ext cx="2322001" cy="1392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42" y="0"/>
                  </a:lnTo>
                  <a:lnTo>
                    <a:pt x="21600" y="0"/>
                  </a:lnTo>
                  <a:lnTo>
                    <a:pt x="1758" y="21600"/>
                  </a:lnTo>
                  <a:close/>
                </a:path>
              </a:pathLst>
            </a:custGeom>
            <a:solidFill>
              <a:srgbClr val="FFFFFF"/>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43" name="Google Shape;17;p2"/>
            <p:cNvSpPr/>
            <p:nvPr/>
          </p:nvSpPr>
          <p:spPr>
            <a:xfrm>
              <a:off x="-1" y="-1"/>
              <a:ext cx="2322002" cy="1392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42" y="0"/>
                  </a:lnTo>
                  <a:lnTo>
                    <a:pt x="21600" y="0"/>
                  </a:lnTo>
                  <a:lnTo>
                    <a:pt x="1758" y="21600"/>
                  </a:lnTo>
                  <a:close/>
                </a:path>
              </a:pathLst>
            </a:custGeom>
            <a:solidFill>
              <a:srgbClr val="FFFFFF"/>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grpSp>
      <p:grpSp>
        <p:nvGrpSpPr>
          <p:cNvPr id="148" name="Google Shape;18;p2"/>
          <p:cNvGrpSpPr/>
          <p:nvPr/>
        </p:nvGrpSpPr>
        <p:grpSpPr>
          <a:xfrm>
            <a:off x="1207193" y="789"/>
            <a:ext cx="3000485" cy="1392401"/>
            <a:chOff x="0" y="0"/>
            <a:chExt cx="3000484" cy="1392400"/>
          </a:xfrm>
        </p:grpSpPr>
        <p:sp>
          <p:nvSpPr>
            <p:cNvPr id="145" name="Google Shape;19;p2"/>
            <p:cNvSpPr/>
            <p:nvPr/>
          </p:nvSpPr>
          <p:spPr>
            <a:xfrm>
              <a:off x="678483" y="-1"/>
              <a:ext cx="2322002" cy="1392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42" y="0"/>
                  </a:lnTo>
                  <a:lnTo>
                    <a:pt x="21600" y="0"/>
                  </a:lnTo>
                  <a:lnTo>
                    <a:pt x="1758" y="21600"/>
                  </a:lnTo>
                  <a:close/>
                </a:path>
              </a:pathLst>
            </a:custGeom>
            <a:solidFill>
              <a:srgbClr val="163EF5"/>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46" name="Google Shape;20;p2"/>
            <p:cNvSpPr/>
            <p:nvPr/>
          </p:nvSpPr>
          <p:spPr>
            <a:xfrm>
              <a:off x="339241" y="-1"/>
              <a:ext cx="2322001" cy="1392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42" y="0"/>
                  </a:lnTo>
                  <a:lnTo>
                    <a:pt x="21600" y="0"/>
                  </a:lnTo>
                  <a:lnTo>
                    <a:pt x="1758" y="21600"/>
                  </a:lnTo>
                  <a:close/>
                </a:path>
              </a:pathLst>
            </a:custGeom>
            <a:solidFill>
              <a:srgbClr val="163EF5"/>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47" name="Google Shape;21;p2"/>
            <p:cNvSpPr/>
            <p:nvPr/>
          </p:nvSpPr>
          <p:spPr>
            <a:xfrm>
              <a:off x="-1" y="-1"/>
              <a:ext cx="2322002" cy="139240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842" y="0"/>
                  </a:lnTo>
                  <a:lnTo>
                    <a:pt x="21600" y="0"/>
                  </a:lnTo>
                  <a:lnTo>
                    <a:pt x="1758" y="21600"/>
                  </a:lnTo>
                  <a:close/>
                </a:path>
              </a:pathLst>
            </a:custGeom>
            <a:solidFill>
              <a:srgbClr val="163EF5"/>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grpSp>
      <p:grpSp>
        <p:nvGrpSpPr>
          <p:cNvPr id="152" name="Google Shape;22;p2"/>
          <p:cNvGrpSpPr/>
          <p:nvPr/>
        </p:nvGrpSpPr>
        <p:grpSpPr>
          <a:xfrm>
            <a:off x="9409956" y="6783"/>
            <a:ext cx="2468375" cy="1002812"/>
            <a:chOff x="0" y="0"/>
            <a:chExt cx="2468373" cy="1002810"/>
          </a:xfrm>
        </p:grpSpPr>
        <p:sp>
          <p:nvSpPr>
            <p:cNvPr id="149" name="Google Shape;23;p2"/>
            <p:cNvSpPr/>
            <p:nvPr/>
          </p:nvSpPr>
          <p:spPr>
            <a:xfrm>
              <a:off x="802719" y="-1"/>
              <a:ext cx="1665655" cy="10028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550" y="0"/>
                  </a:lnTo>
                  <a:lnTo>
                    <a:pt x="21600" y="0"/>
                  </a:lnTo>
                  <a:lnTo>
                    <a:pt x="1050" y="21600"/>
                  </a:lnTo>
                  <a:close/>
                </a:path>
              </a:pathLst>
            </a:custGeom>
            <a:solidFill>
              <a:srgbClr val="233A44"/>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50" name="Google Shape;24;p2"/>
            <p:cNvSpPr/>
            <p:nvPr/>
          </p:nvSpPr>
          <p:spPr>
            <a:xfrm>
              <a:off x="401359" y="-1"/>
              <a:ext cx="1665656" cy="10028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550" y="0"/>
                  </a:lnTo>
                  <a:lnTo>
                    <a:pt x="21600" y="0"/>
                  </a:lnTo>
                  <a:lnTo>
                    <a:pt x="1050" y="21600"/>
                  </a:lnTo>
                  <a:close/>
                </a:path>
              </a:pathLst>
            </a:custGeom>
            <a:solidFill>
              <a:srgbClr val="233A44"/>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51" name="Google Shape;25;p2"/>
            <p:cNvSpPr/>
            <p:nvPr/>
          </p:nvSpPr>
          <p:spPr>
            <a:xfrm>
              <a:off x="0" y="-1"/>
              <a:ext cx="1665655" cy="10028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550" y="0"/>
                  </a:lnTo>
                  <a:lnTo>
                    <a:pt x="21600" y="0"/>
                  </a:lnTo>
                  <a:lnTo>
                    <a:pt x="1050" y="21600"/>
                  </a:lnTo>
                  <a:close/>
                </a:path>
              </a:pathLst>
            </a:custGeom>
            <a:solidFill>
              <a:srgbClr val="233A44"/>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grpSp>
      <p:grpSp>
        <p:nvGrpSpPr>
          <p:cNvPr id="156" name="Google Shape;26;p2"/>
          <p:cNvGrpSpPr/>
          <p:nvPr/>
        </p:nvGrpSpPr>
        <p:grpSpPr>
          <a:xfrm>
            <a:off x="8737375" y="5623802"/>
            <a:ext cx="3185423" cy="1234317"/>
            <a:chOff x="0" y="0"/>
            <a:chExt cx="3185421" cy="1234316"/>
          </a:xfrm>
        </p:grpSpPr>
        <p:sp>
          <p:nvSpPr>
            <p:cNvPr id="153" name="Google Shape;27;p2"/>
            <p:cNvSpPr/>
            <p:nvPr/>
          </p:nvSpPr>
          <p:spPr>
            <a:xfrm>
              <a:off x="1035904" y="-1"/>
              <a:ext cx="2149518" cy="12343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00" y="0"/>
                  </a:lnTo>
                  <a:lnTo>
                    <a:pt x="21600" y="0"/>
                  </a:lnTo>
                  <a:lnTo>
                    <a:pt x="2000" y="21600"/>
                  </a:lnTo>
                  <a:close/>
                </a:path>
              </a:pathLst>
            </a:custGeom>
            <a:solidFill>
              <a:srgbClr val="FFFFFF"/>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54" name="Google Shape;28;p2"/>
            <p:cNvSpPr/>
            <p:nvPr/>
          </p:nvSpPr>
          <p:spPr>
            <a:xfrm>
              <a:off x="517951" y="-1"/>
              <a:ext cx="2149519" cy="12343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00" y="0"/>
                  </a:lnTo>
                  <a:lnTo>
                    <a:pt x="21600" y="0"/>
                  </a:lnTo>
                  <a:lnTo>
                    <a:pt x="2000" y="21600"/>
                  </a:lnTo>
                  <a:close/>
                </a:path>
              </a:pathLst>
            </a:custGeom>
            <a:solidFill>
              <a:srgbClr val="FFFFFF"/>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55" name="Google Shape;29;p2"/>
            <p:cNvSpPr/>
            <p:nvPr/>
          </p:nvSpPr>
          <p:spPr>
            <a:xfrm>
              <a:off x="-1" y="-1"/>
              <a:ext cx="2149519" cy="123431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00" y="0"/>
                  </a:lnTo>
                  <a:lnTo>
                    <a:pt x="21600" y="0"/>
                  </a:lnTo>
                  <a:lnTo>
                    <a:pt x="2000" y="21600"/>
                  </a:lnTo>
                  <a:close/>
                </a:path>
              </a:pathLst>
            </a:custGeom>
            <a:solidFill>
              <a:srgbClr val="FFFFFF"/>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grpSp>
      <p:grpSp>
        <p:nvGrpSpPr>
          <p:cNvPr id="160" name="Google Shape;30;p2"/>
          <p:cNvGrpSpPr/>
          <p:nvPr/>
        </p:nvGrpSpPr>
        <p:grpSpPr>
          <a:xfrm>
            <a:off x="265531" y="5407536"/>
            <a:ext cx="3727218" cy="1444411"/>
            <a:chOff x="0" y="0"/>
            <a:chExt cx="3727216" cy="1444410"/>
          </a:xfrm>
        </p:grpSpPr>
        <p:sp>
          <p:nvSpPr>
            <p:cNvPr id="157" name="Google Shape;31;p2"/>
            <p:cNvSpPr/>
            <p:nvPr/>
          </p:nvSpPr>
          <p:spPr>
            <a:xfrm>
              <a:off x="1212096" y="-1"/>
              <a:ext cx="2515121" cy="14444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02" y="0"/>
                  </a:lnTo>
                  <a:lnTo>
                    <a:pt x="21600" y="0"/>
                  </a:lnTo>
                  <a:lnTo>
                    <a:pt x="1998" y="21600"/>
                  </a:lnTo>
                  <a:close/>
                </a:path>
              </a:pathLst>
            </a:custGeom>
            <a:solidFill>
              <a:srgbClr val="00796B"/>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58" name="Google Shape;32;p2"/>
            <p:cNvSpPr/>
            <p:nvPr/>
          </p:nvSpPr>
          <p:spPr>
            <a:xfrm>
              <a:off x="606048" y="-1"/>
              <a:ext cx="2515121" cy="14444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02" y="0"/>
                  </a:lnTo>
                  <a:lnTo>
                    <a:pt x="21600" y="0"/>
                  </a:lnTo>
                  <a:lnTo>
                    <a:pt x="1998" y="21600"/>
                  </a:lnTo>
                  <a:close/>
                </a:path>
              </a:pathLst>
            </a:custGeom>
            <a:solidFill>
              <a:srgbClr val="00796B"/>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sp>
          <p:nvSpPr>
            <p:cNvPr id="159" name="Google Shape;33;p2"/>
            <p:cNvSpPr/>
            <p:nvPr/>
          </p:nvSpPr>
          <p:spPr>
            <a:xfrm>
              <a:off x="-1" y="-1"/>
              <a:ext cx="2515122" cy="144441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9602" y="0"/>
                  </a:lnTo>
                  <a:lnTo>
                    <a:pt x="21600" y="0"/>
                  </a:lnTo>
                  <a:lnTo>
                    <a:pt x="1998" y="21600"/>
                  </a:lnTo>
                  <a:close/>
                </a:path>
              </a:pathLst>
            </a:custGeom>
            <a:solidFill>
              <a:srgbClr val="00796B"/>
            </a:solidFill>
            <a:ln w="12700" cap="flat">
              <a:noFill/>
              <a:miter lim="400000"/>
            </a:ln>
            <a:effectLst/>
          </p:spPr>
          <p:txBody>
            <a:bodyPr wrap="square" lIns="60959" tIns="60959" rIns="60959" bIns="60959" numCol="1" anchor="ctr">
              <a:noAutofit/>
            </a:bodyPr>
            <a:lstStyle/>
            <a:p>
              <a:pPr defTabSz="1219200">
                <a:defRPr>
                  <a:latin typeface="Arial"/>
                  <a:ea typeface="Arial"/>
                  <a:cs typeface="Arial"/>
                  <a:sym typeface="Arial"/>
                </a:defRPr>
              </a:pPr>
              <a:endParaRPr/>
            </a:p>
          </p:txBody>
        </p:sp>
      </p:grpSp>
      <p:sp>
        <p:nvSpPr>
          <p:cNvPr id="161" name="Title Text"/>
          <p:cNvSpPr txBox="1">
            <a:spLocks noGrp="1"/>
          </p:cNvSpPr>
          <p:nvPr>
            <p:ph type="title"/>
          </p:nvPr>
        </p:nvSpPr>
        <p:spPr>
          <a:xfrm>
            <a:off x="2478270" y="2430443"/>
            <a:ext cx="7148401" cy="1930801"/>
          </a:xfrm>
          <a:prstGeom prst="rect">
            <a:avLst/>
          </a:prstGeom>
        </p:spPr>
        <p:txBody>
          <a:bodyPr lIns="121899" tIns="121899" rIns="121899" bIns="121899"/>
          <a:lstStyle>
            <a:lvl1pPr algn="ctr" defTabSz="1219200">
              <a:lnSpc>
                <a:spcPct val="100000"/>
              </a:lnSpc>
              <a:defRPr sz="5000">
                <a:solidFill>
                  <a:srgbClr val="AF7B51"/>
                </a:solidFill>
                <a:latin typeface="Nunito"/>
                <a:ea typeface="Nunito"/>
                <a:cs typeface="Nunito"/>
                <a:sym typeface="Nunito"/>
              </a:defRPr>
            </a:lvl1pPr>
          </a:lstStyle>
          <a:p>
            <a:r>
              <a:t>Title Text</a:t>
            </a:r>
          </a:p>
        </p:txBody>
      </p:sp>
      <p:sp>
        <p:nvSpPr>
          <p:cNvPr id="162" name="Body Level One…"/>
          <p:cNvSpPr txBox="1">
            <a:spLocks noGrp="1"/>
          </p:cNvSpPr>
          <p:nvPr>
            <p:ph type="body" sz="quarter" idx="1"/>
          </p:nvPr>
        </p:nvSpPr>
        <p:spPr>
          <a:xfrm>
            <a:off x="2478266" y="4550877"/>
            <a:ext cx="7148401" cy="696801"/>
          </a:xfrm>
          <a:prstGeom prst="rect">
            <a:avLst/>
          </a:prstGeom>
        </p:spPr>
        <p:txBody>
          <a:bodyPr lIns="121899" tIns="121899" rIns="121899" bIns="121899"/>
          <a:lstStyle>
            <a:lvl1pPr marL="414866" indent="-268816" algn="ctr" defTabSz="1219200">
              <a:lnSpc>
                <a:spcPct val="100000"/>
              </a:lnSpc>
              <a:spcBef>
                <a:spcPts val="0"/>
              </a:spcBef>
              <a:buSzTx/>
              <a:buFontTx/>
              <a:buNone/>
              <a:defRPr sz="2000">
                <a:solidFill>
                  <a:srgbClr val="AF7B51"/>
                </a:solidFill>
                <a:latin typeface="Calibri"/>
                <a:ea typeface="Calibri"/>
                <a:cs typeface="Calibri"/>
                <a:sym typeface="Calibri"/>
              </a:defRPr>
            </a:lvl1pPr>
            <a:lvl2pPr marL="414866" indent="201083" algn="ctr" defTabSz="1219200">
              <a:lnSpc>
                <a:spcPct val="100000"/>
              </a:lnSpc>
              <a:spcBef>
                <a:spcPts val="0"/>
              </a:spcBef>
              <a:buSzTx/>
              <a:buFontTx/>
              <a:buNone/>
              <a:defRPr sz="2000">
                <a:solidFill>
                  <a:srgbClr val="AF7B51"/>
                </a:solidFill>
                <a:latin typeface="Calibri"/>
                <a:ea typeface="Calibri"/>
                <a:cs typeface="Calibri"/>
                <a:sym typeface="Calibri"/>
              </a:defRPr>
            </a:lvl2pPr>
            <a:lvl3pPr marL="414866" indent="658283" algn="ctr" defTabSz="1219200">
              <a:lnSpc>
                <a:spcPct val="100000"/>
              </a:lnSpc>
              <a:spcBef>
                <a:spcPts val="0"/>
              </a:spcBef>
              <a:buSzTx/>
              <a:buFontTx/>
              <a:buNone/>
              <a:defRPr sz="2000">
                <a:solidFill>
                  <a:srgbClr val="AF7B51"/>
                </a:solidFill>
                <a:latin typeface="Calibri"/>
                <a:ea typeface="Calibri"/>
                <a:cs typeface="Calibri"/>
                <a:sym typeface="Calibri"/>
              </a:defRPr>
            </a:lvl3pPr>
            <a:lvl4pPr marL="414866" indent="1115483" algn="ctr" defTabSz="1219200">
              <a:lnSpc>
                <a:spcPct val="100000"/>
              </a:lnSpc>
              <a:spcBef>
                <a:spcPts val="0"/>
              </a:spcBef>
              <a:buSzTx/>
              <a:buFontTx/>
              <a:buNone/>
              <a:defRPr sz="2000">
                <a:solidFill>
                  <a:srgbClr val="AF7B51"/>
                </a:solidFill>
                <a:latin typeface="Calibri"/>
                <a:ea typeface="Calibri"/>
                <a:cs typeface="Calibri"/>
                <a:sym typeface="Calibri"/>
              </a:defRPr>
            </a:lvl4pPr>
            <a:lvl5pPr marL="414866" indent="1572683" algn="ctr" defTabSz="1219200">
              <a:lnSpc>
                <a:spcPct val="100000"/>
              </a:lnSpc>
              <a:spcBef>
                <a:spcPts val="0"/>
              </a:spcBef>
              <a:buSzTx/>
              <a:buFontTx/>
              <a:buNone/>
              <a:defRPr sz="2000">
                <a:solidFill>
                  <a:srgbClr val="AF7B51"/>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63" name="Slide Number"/>
          <p:cNvSpPr txBox="1">
            <a:spLocks noGrp="1"/>
          </p:cNvSpPr>
          <p:nvPr>
            <p:ph type="sldNum" sz="quarter" idx="2"/>
          </p:nvPr>
        </p:nvSpPr>
        <p:spPr>
          <a:xfrm>
            <a:off x="11493230" y="6109824"/>
            <a:ext cx="426017" cy="421601"/>
          </a:xfrm>
          <a:prstGeom prst="rect">
            <a:avLst/>
          </a:prstGeom>
        </p:spPr>
        <p:txBody>
          <a:bodyPr lIns="121899" tIns="121899" rIns="121899" bIns="121899"/>
          <a:lstStyle>
            <a:lvl1pPr defTabSz="1219200">
              <a:defRPr>
                <a:solidFill>
                  <a:srgbClr val="233A44"/>
                </a:solidFill>
                <a:latin typeface="Nunito"/>
                <a:ea typeface="Nunito"/>
                <a:cs typeface="Nunito"/>
                <a:sym typeface="Nunito"/>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sp>
        <p:nvSpPr>
          <p:cNvPr id="170" name="Title Text"/>
          <p:cNvSpPr txBox="1">
            <a:spLocks noGrp="1"/>
          </p:cNvSpPr>
          <p:nvPr>
            <p:ph type="title"/>
          </p:nvPr>
        </p:nvSpPr>
        <p:spPr>
          <a:xfrm>
            <a:off x="1016000" y="609600"/>
            <a:ext cx="10287000" cy="1143000"/>
          </a:xfrm>
          <a:prstGeom prst="rect">
            <a:avLst/>
          </a:prstGeom>
        </p:spPr>
        <p:txBody>
          <a:bodyPr lIns="46037" tIns="46037" rIns="46037" bIns="46037"/>
          <a:lstStyle>
            <a:lvl1pPr algn="ctr">
              <a:lnSpc>
                <a:spcPct val="100000"/>
              </a:lnSpc>
              <a:defRPr b="1">
                <a:solidFill>
                  <a:srgbClr val="FAFD00"/>
                </a:solidFill>
                <a:latin typeface="Times New Roman"/>
                <a:ea typeface="Times New Roman"/>
                <a:cs typeface="Times New Roman"/>
                <a:sym typeface="Times New Roman"/>
              </a:defRPr>
            </a:lvl1pPr>
          </a:lstStyle>
          <a:p>
            <a:r>
              <a:t>Title Text</a:t>
            </a:r>
          </a:p>
        </p:txBody>
      </p:sp>
      <p:sp>
        <p:nvSpPr>
          <p:cNvPr id="171" name="Body Level One…"/>
          <p:cNvSpPr txBox="1">
            <a:spLocks noGrp="1"/>
          </p:cNvSpPr>
          <p:nvPr>
            <p:ph type="body" sz="half" idx="1"/>
          </p:nvPr>
        </p:nvSpPr>
        <p:spPr>
          <a:xfrm>
            <a:off x="914400" y="1828800"/>
            <a:ext cx="5092701" cy="4114800"/>
          </a:xfrm>
          <a:prstGeom prst="rect">
            <a:avLst/>
          </a:prstGeom>
        </p:spPr>
        <p:txBody>
          <a:bodyPr lIns="46037" tIns="46037" rIns="46037" bIns="46037"/>
          <a:lstStyle>
            <a:lvl1pPr marL="342900" indent="-342900">
              <a:lnSpc>
                <a:spcPct val="100000"/>
              </a:lnSpc>
              <a:spcBef>
                <a:spcPts val="600"/>
              </a:spcBef>
              <a:buClr>
                <a:srgbClr val="FC0128"/>
              </a:buClr>
              <a:buSzPct val="75000"/>
              <a:buFontTx/>
              <a:defRPr>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1pPr>
            <a:lvl2pPr marL="790575" indent="-333375">
              <a:lnSpc>
                <a:spcPct val="100000"/>
              </a:lnSpc>
              <a:spcBef>
                <a:spcPts val="600"/>
              </a:spcBef>
              <a:buClr>
                <a:srgbClr val="FC0128"/>
              </a:buClr>
              <a:buSzPct val="75000"/>
              <a:buFontTx/>
              <a:defRPr>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2pPr>
            <a:lvl3pPr>
              <a:lnSpc>
                <a:spcPct val="100000"/>
              </a:lnSpc>
              <a:spcBef>
                <a:spcPts val="600"/>
              </a:spcBef>
              <a:buClr>
                <a:srgbClr val="FC0128"/>
              </a:buClr>
              <a:buSzPct val="65000"/>
              <a:buFontTx/>
              <a:defRPr>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3pPr>
            <a:lvl4pPr>
              <a:lnSpc>
                <a:spcPct val="100000"/>
              </a:lnSpc>
              <a:spcBef>
                <a:spcPts val="600"/>
              </a:spcBef>
              <a:buClr>
                <a:srgbClr val="FC0128"/>
              </a:buClr>
              <a:buFontTx/>
              <a:defRPr>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4pPr>
            <a:lvl5pPr>
              <a:lnSpc>
                <a:spcPct val="100000"/>
              </a:lnSpc>
              <a:spcBef>
                <a:spcPts val="600"/>
              </a:spcBef>
              <a:buClr>
                <a:srgbClr val="FC0128"/>
              </a:buClr>
              <a:buFontTx/>
              <a:defRPr>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72" name="Slide Number"/>
          <p:cNvSpPr txBox="1">
            <a:spLocks noGrp="1"/>
          </p:cNvSpPr>
          <p:nvPr>
            <p:ph type="sldNum" sz="quarter" idx="2"/>
          </p:nvPr>
        </p:nvSpPr>
        <p:spPr>
          <a:xfrm>
            <a:off x="10995024" y="6333138"/>
            <a:ext cx="282577" cy="287724"/>
          </a:xfrm>
          <a:prstGeom prst="rect">
            <a:avLst/>
          </a:prstGeom>
        </p:spPr>
        <p:txBody>
          <a:bodyPr lIns="46037" tIns="46037" rIns="46037" bIns="46037"/>
          <a:lstStyle>
            <a:lvl1pPr>
              <a:defRPr sz="1400">
                <a:solidFill>
                  <a:srgbClr val="FFFFFF"/>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sp>
        <p:nvSpPr>
          <p:cNvPr id="179" name="Title Text"/>
          <p:cNvSpPr txBox="1">
            <a:spLocks noGrp="1"/>
          </p:cNvSpPr>
          <p:nvPr>
            <p:ph type="title"/>
          </p:nvPr>
        </p:nvSpPr>
        <p:spPr>
          <a:xfrm>
            <a:off x="1016000" y="609600"/>
            <a:ext cx="10287000" cy="1143000"/>
          </a:xfrm>
          <a:prstGeom prst="rect">
            <a:avLst/>
          </a:prstGeom>
        </p:spPr>
        <p:txBody>
          <a:bodyPr lIns="46037" tIns="46037" rIns="46037" bIns="46037"/>
          <a:lstStyle>
            <a:lvl1pPr algn="ctr">
              <a:lnSpc>
                <a:spcPct val="100000"/>
              </a:lnSpc>
              <a:defRPr b="1">
                <a:solidFill>
                  <a:srgbClr val="FAFD00"/>
                </a:solidFill>
                <a:latin typeface="Times New Roman"/>
                <a:ea typeface="Times New Roman"/>
                <a:cs typeface="Times New Roman"/>
                <a:sym typeface="Times New Roman"/>
              </a:defRPr>
            </a:lvl1pPr>
          </a:lstStyle>
          <a:p>
            <a:r>
              <a:t>Title Text</a:t>
            </a:r>
          </a:p>
        </p:txBody>
      </p:sp>
      <p:sp>
        <p:nvSpPr>
          <p:cNvPr id="180" name="Body Level One…"/>
          <p:cNvSpPr txBox="1">
            <a:spLocks noGrp="1"/>
          </p:cNvSpPr>
          <p:nvPr>
            <p:ph type="body" idx="1"/>
          </p:nvPr>
        </p:nvSpPr>
        <p:spPr>
          <a:xfrm>
            <a:off x="914400" y="1828800"/>
            <a:ext cx="10388600" cy="4114800"/>
          </a:xfrm>
          <a:prstGeom prst="rect">
            <a:avLst/>
          </a:prstGeom>
        </p:spPr>
        <p:txBody>
          <a:bodyPr lIns="46037" tIns="46037" rIns="46037" bIns="46037"/>
          <a:lstStyle>
            <a:lvl1pPr marL="342900" indent="-342900">
              <a:lnSpc>
                <a:spcPct val="100000"/>
              </a:lnSpc>
              <a:spcBef>
                <a:spcPts val="700"/>
              </a:spcBef>
              <a:buClr>
                <a:srgbClr val="FC0128"/>
              </a:buClr>
              <a:buSzPct val="75000"/>
              <a:buFontTx/>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1pPr>
            <a:lvl2pPr marL="783771" indent="-326571">
              <a:lnSpc>
                <a:spcPct val="100000"/>
              </a:lnSpc>
              <a:spcBef>
                <a:spcPts val="700"/>
              </a:spcBef>
              <a:buClr>
                <a:srgbClr val="FC0128"/>
              </a:buClr>
              <a:buSzPct val="75000"/>
              <a:buFontTx/>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2pPr>
            <a:lvl3pPr marL="1219200" indent="-304800">
              <a:lnSpc>
                <a:spcPct val="100000"/>
              </a:lnSpc>
              <a:spcBef>
                <a:spcPts val="700"/>
              </a:spcBef>
              <a:buClr>
                <a:srgbClr val="FC0128"/>
              </a:buClr>
              <a:buSzPct val="65000"/>
              <a:buFontTx/>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3pPr>
            <a:lvl4pPr marL="1737360" indent="-365760">
              <a:lnSpc>
                <a:spcPct val="100000"/>
              </a:lnSpc>
              <a:spcBef>
                <a:spcPts val="700"/>
              </a:spcBef>
              <a:buClr>
                <a:srgbClr val="FC0128"/>
              </a:buClr>
              <a:buFontTx/>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4pPr>
            <a:lvl5pPr marL="2194560" indent="-365760">
              <a:lnSpc>
                <a:spcPct val="100000"/>
              </a:lnSpc>
              <a:spcBef>
                <a:spcPts val="700"/>
              </a:spcBef>
              <a:buClr>
                <a:srgbClr val="FC0128"/>
              </a:buClr>
              <a:buFontTx/>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81" name="Slide Number"/>
          <p:cNvSpPr txBox="1">
            <a:spLocks noGrp="1"/>
          </p:cNvSpPr>
          <p:nvPr>
            <p:ph type="sldNum" sz="quarter" idx="2"/>
          </p:nvPr>
        </p:nvSpPr>
        <p:spPr>
          <a:xfrm>
            <a:off x="10995024" y="6333138"/>
            <a:ext cx="282577" cy="287724"/>
          </a:xfrm>
          <a:prstGeom prst="rect">
            <a:avLst/>
          </a:prstGeom>
        </p:spPr>
        <p:txBody>
          <a:bodyPr lIns="46037" tIns="46037" rIns="46037" bIns="46037"/>
          <a:lstStyle>
            <a:lvl1pPr>
              <a:defRPr sz="1400">
                <a:solidFill>
                  <a:srgbClr val="FFFFFF"/>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sp>
        <p:nvSpPr>
          <p:cNvPr id="188" name="Title Text"/>
          <p:cNvSpPr txBox="1">
            <a:spLocks noGrp="1"/>
          </p:cNvSpPr>
          <p:nvPr>
            <p:ph type="title"/>
          </p:nvPr>
        </p:nvSpPr>
        <p:spPr>
          <a:xfrm>
            <a:off x="914400" y="2130425"/>
            <a:ext cx="10363200" cy="1470026"/>
          </a:xfrm>
          <a:prstGeom prst="rect">
            <a:avLst/>
          </a:prstGeom>
        </p:spPr>
        <p:txBody>
          <a:bodyPr lIns="46037" tIns="46037" rIns="46037" bIns="46037"/>
          <a:lstStyle>
            <a:lvl1pPr algn="ctr">
              <a:lnSpc>
                <a:spcPct val="100000"/>
              </a:lnSpc>
              <a:defRPr b="1">
                <a:solidFill>
                  <a:srgbClr val="FAFD00"/>
                </a:solidFill>
                <a:latin typeface="Times New Roman"/>
                <a:ea typeface="Times New Roman"/>
                <a:cs typeface="Times New Roman"/>
                <a:sym typeface="Times New Roman"/>
              </a:defRPr>
            </a:lvl1pPr>
          </a:lstStyle>
          <a:p>
            <a:r>
              <a:t>Title Text</a:t>
            </a:r>
          </a:p>
        </p:txBody>
      </p:sp>
      <p:sp>
        <p:nvSpPr>
          <p:cNvPr id="189" name="Body Level One…"/>
          <p:cNvSpPr txBox="1">
            <a:spLocks noGrp="1"/>
          </p:cNvSpPr>
          <p:nvPr>
            <p:ph type="body" sz="quarter" idx="1"/>
          </p:nvPr>
        </p:nvSpPr>
        <p:spPr>
          <a:xfrm>
            <a:off x="1828800" y="3886200"/>
            <a:ext cx="8534400" cy="1752600"/>
          </a:xfrm>
          <a:prstGeom prst="rect">
            <a:avLst/>
          </a:prstGeom>
        </p:spPr>
        <p:txBody>
          <a:bodyPr lIns="46037" tIns="46037" rIns="46037" bIns="46037"/>
          <a:lstStyle>
            <a:lvl1pPr marL="0" indent="0" algn="ctr">
              <a:lnSpc>
                <a:spcPct val="100000"/>
              </a:lnSpc>
              <a:spcBef>
                <a:spcPts val="700"/>
              </a:spcBef>
              <a:buSzTx/>
              <a:buFontTx/>
              <a:buNone/>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1pPr>
            <a:lvl2pPr marL="0" indent="457200" algn="ctr">
              <a:lnSpc>
                <a:spcPct val="100000"/>
              </a:lnSpc>
              <a:spcBef>
                <a:spcPts val="700"/>
              </a:spcBef>
              <a:buSzTx/>
              <a:buFontTx/>
              <a:buNone/>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2pPr>
            <a:lvl3pPr marL="0" indent="914400" algn="ctr">
              <a:lnSpc>
                <a:spcPct val="100000"/>
              </a:lnSpc>
              <a:spcBef>
                <a:spcPts val="700"/>
              </a:spcBef>
              <a:buSzTx/>
              <a:buFontTx/>
              <a:buNone/>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3pPr>
            <a:lvl4pPr marL="0" indent="1371600" algn="ctr">
              <a:lnSpc>
                <a:spcPct val="100000"/>
              </a:lnSpc>
              <a:spcBef>
                <a:spcPts val="700"/>
              </a:spcBef>
              <a:buSzTx/>
              <a:buFontTx/>
              <a:buNone/>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4pPr>
            <a:lvl5pPr marL="0" indent="1828800" algn="ctr">
              <a:lnSpc>
                <a:spcPct val="100000"/>
              </a:lnSpc>
              <a:spcBef>
                <a:spcPts val="700"/>
              </a:spcBef>
              <a:buSzTx/>
              <a:buFontTx/>
              <a:buNone/>
              <a:defRPr sz="32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90" name="Slide Number"/>
          <p:cNvSpPr txBox="1">
            <a:spLocks noGrp="1"/>
          </p:cNvSpPr>
          <p:nvPr>
            <p:ph type="sldNum" sz="quarter" idx="2"/>
          </p:nvPr>
        </p:nvSpPr>
        <p:spPr>
          <a:xfrm>
            <a:off x="10995024" y="6333138"/>
            <a:ext cx="282577" cy="287724"/>
          </a:xfrm>
          <a:prstGeom prst="rect">
            <a:avLst/>
          </a:prstGeom>
        </p:spPr>
        <p:txBody>
          <a:bodyPr lIns="46037" tIns="46037" rIns="46037" bIns="46037"/>
          <a:lstStyle>
            <a:lvl1pPr>
              <a:defRPr sz="1400">
                <a:solidFill>
                  <a:srgbClr val="FFFFFF"/>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7" name="Title Text"/>
          <p:cNvSpPr txBox="1">
            <a:spLocks noGrp="1"/>
          </p:cNvSpPr>
          <p:nvPr>
            <p:ph type="title"/>
          </p:nvPr>
        </p:nvSpPr>
        <p:spPr>
          <a:prstGeom prst="rect">
            <a:avLst/>
          </a:prstGeom>
        </p:spPr>
        <p:txBody>
          <a:bodyPr/>
          <a:lstStyle>
            <a:lvl1pPr>
              <a:defRPr>
                <a:solidFill>
                  <a:srgbClr val="002D74"/>
                </a:solidFill>
                <a:latin typeface="Calibri Light"/>
                <a:ea typeface="Calibri Light"/>
                <a:cs typeface="Calibri Light"/>
                <a:sym typeface="Calibri Light"/>
              </a:defRPr>
            </a:lvl1pPr>
          </a:lstStyle>
          <a:p>
            <a:r>
              <a:t>Title Text</a:t>
            </a:r>
          </a:p>
        </p:txBody>
      </p:sp>
      <p:sp>
        <p:nvSpPr>
          <p:cNvPr id="198" name="Body Level One…"/>
          <p:cNvSpPr txBox="1">
            <a:spLocks noGrp="1"/>
          </p:cNvSpPr>
          <p:nvPr>
            <p:ph type="body" idx="1"/>
          </p:nvPr>
        </p:nvSpPr>
        <p:spPr>
          <a:prstGeom prst="rect">
            <a:avLst/>
          </a:prstGeom>
        </p:spPr>
        <p:txBody>
          <a:bodyPr/>
          <a:lstStyle>
            <a:lvl1pPr>
              <a:defRPr>
                <a:latin typeface="Calibri"/>
                <a:ea typeface="Calibri"/>
                <a:cs typeface="Calibri"/>
                <a:sym typeface="Calibri"/>
              </a:defRPr>
            </a:lvl1pPr>
            <a:lvl2pPr>
              <a:defRPr>
                <a:latin typeface="Calibri"/>
                <a:ea typeface="Calibri"/>
                <a:cs typeface="Calibri"/>
                <a:sym typeface="Calibri"/>
              </a:defRPr>
            </a:lvl2pPr>
            <a:lvl3pPr>
              <a:defRPr>
                <a:latin typeface="Calibri"/>
                <a:ea typeface="Calibri"/>
                <a:cs typeface="Calibri"/>
                <a:sym typeface="Calibri"/>
              </a:defRPr>
            </a:lvl3pPr>
            <a:lvl4pPr>
              <a:defRPr>
                <a:latin typeface="Calibri"/>
                <a:ea typeface="Calibri"/>
                <a:cs typeface="Calibri"/>
                <a:sym typeface="Calibri"/>
              </a:defRPr>
            </a:lvl4pPr>
            <a:lvl5pPr>
              <a:defRPr>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99" name="Slide Number"/>
          <p:cNvSpPr txBox="1">
            <a:spLocks noGrp="1"/>
          </p:cNvSpPr>
          <p:nvPr>
            <p:ph type="sldNum" sz="quarter" idx="2"/>
          </p:nvPr>
        </p:nvSpPr>
        <p:spPr>
          <a:xfrm>
            <a:off x="5892800" y="6172200"/>
            <a:ext cx="2844800" cy="368301"/>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6" name="Title Text"/>
          <p:cNvSpPr txBox="1">
            <a:spLocks noGrp="1"/>
          </p:cNvSpPr>
          <p:nvPr>
            <p:ph type="title"/>
          </p:nvPr>
        </p:nvSpPr>
        <p:spPr>
          <a:xfrm>
            <a:off x="1524000" y="3582954"/>
            <a:ext cx="9144000" cy="1307940"/>
          </a:xfrm>
          <a:prstGeom prst="rect">
            <a:avLst/>
          </a:prstGeom>
        </p:spPr>
        <p:txBody>
          <a:bodyPr anchor="b"/>
          <a:lstStyle>
            <a:lvl1pPr algn="ctr">
              <a:defRPr sz="6000">
                <a:solidFill>
                  <a:srgbClr val="002D74"/>
                </a:solidFill>
                <a:latin typeface="Calibri Light"/>
                <a:ea typeface="Calibri Light"/>
                <a:cs typeface="Calibri Light"/>
                <a:sym typeface="Calibri Light"/>
              </a:defRPr>
            </a:lvl1pPr>
          </a:lstStyle>
          <a:p>
            <a:r>
              <a:t>Title Text</a:t>
            </a:r>
          </a:p>
        </p:txBody>
      </p:sp>
      <p:sp>
        <p:nvSpPr>
          <p:cNvPr id="207" name="Body Level One…"/>
          <p:cNvSpPr txBox="1">
            <a:spLocks noGrp="1"/>
          </p:cNvSpPr>
          <p:nvPr>
            <p:ph type="body" sz="quarter" idx="1"/>
          </p:nvPr>
        </p:nvSpPr>
        <p:spPr>
          <a:xfrm>
            <a:off x="1524000" y="5561043"/>
            <a:ext cx="9144000" cy="643814"/>
          </a:xfrm>
          <a:prstGeom prst="rect">
            <a:avLst/>
          </a:prstGeom>
        </p:spPr>
        <p:txBody>
          <a:bodyPr/>
          <a:lstStyle>
            <a:lvl1pPr marL="0" indent="0" algn="ctr">
              <a:buSzTx/>
              <a:buFontTx/>
              <a:buNone/>
              <a:defRPr sz="2400">
                <a:solidFill>
                  <a:srgbClr val="262626"/>
                </a:solidFill>
                <a:latin typeface="Calibri"/>
                <a:ea typeface="Calibri"/>
                <a:cs typeface="Calibri"/>
                <a:sym typeface="Calibri"/>
              </a:defRPr>
            </a:lvl1pPr>
            <a:lvl2pPr marL="0" indent="457200" algn="ctr">
              <a:buSzTx/>
              <a:buFontTx/>
              <a:buNone/>
              <a:defRPr sz="2400">
                <a:solidFill>
                  <a:srgbClr val="262626"/>
                </a:solidFill>
                <a:latin typeface="Calibri"/>
                <a:ea typeface="Calibri"/>
                <a:cs typeface="Calibri"/>
                <a:sym typeface="Calibri"/>
              </a:defRPr>
            </a:lvl2pPr>
            <a:lvl3pPr marL="0" indent="914400" algn="ctr">
              <a:buSzTx/>
              <a:buFontTx/>
              <a:buNone/>
              <a:defRPr sz="2400">
                <a:solidFill>
                  <a:srgbClr val="262626"/>
                </a:solidFill>
                <a:latin typeface="Calibri"/>
                <a:ea typeface="Calibri"/>
                <a:cs typeface="Calibri"/>
                <a:sym typeface="Calibri"/>
              </a:defRPr>
            </a:lvl3pPr>
            <a:lvl4pPr marL="0" indent="1371600" algn="ctr">
              <a:buSzTx/>
              <a:buFontTx/>
              <a:buNone/>
              <a:defRPr sz="2400">
                <a:solidFill>
                  <a:srgbClr val="262626"/>
                </a:solidFill>
                <a:latin typeface="Calibri"/>
                <a:ea typeface="Calibri"/>
                <a:cs typeface="Calibri"/>
                <a:sym typeface="Calibri"/>
              </a:defRPr>
            </a:lvl4pPr>
            <a:lvl5pPr marL="0" indent="1828800" algn="ctr">
              <a:buSzTx/>
              <a:buFontTx/>
              <a:buNone/>
              <a:defRPr sz="2400">
                <a:solidFill>
                  <a:srgbClr val="262626"/>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8"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688656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323938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67992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79263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433422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854698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39183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44522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25380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08129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84507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8D0F87-96AC-4475-BF8E-0519F6029E8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414786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D0F87-96AC-4475-BF8E-0519F6029E8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8283245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8D0F87-96AC-4475-BF8E-0519F6029E8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2885725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8D0F87-96AC-4475-BF8E-0519F6029E8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22355383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8D0F87-96AC-4475-BF8E-0519F6029E84}" type="datetimeFigureOut">
              <a:rPr lang="en-US" smtClean="0"/>
              <a:t>6/12/2025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21962034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8D0F87-96AC-4475-BF8E-0519F6029E84}" type="datetimeFigureOut">
              <a:rPr lang="en-US" smtClean="0"/>
              <a:t>6/12/2025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2999940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8D0F87-96AC-4475-BF8E-0519F6029E84}" type="datetimeFigureOut">
              <a:rPr lang="en-US" smtClean="0"/>
              <a:t>6/12/2025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1210761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48D0F87-96AC-4475-BF8E-0519F6029E8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585592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48D0F87-96AC-4475-BF8E-0519F6029E8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35555561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D0F87-96AC-4475-BF8E-0519F6029E8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107263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8D0F87-96AC-4475-BF8E-0519F6029E8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061F17-8DD1-4546-9E7B-30D706C68534}" type="slidenum">
              <a:rPr lang="en-US" smtClean="0"/>
              <a:t>‹#›</a:t>
            </a:fld>
            <a:endParaRPr lang="en-US"/>
          </a:p>
        </p:txBody>
      </p:sp>
    </p:spTree>
    <p:extLst>
      <p:ext uri="{BB962C8B-B14F-4D97-AF65-F5344CB8AC3E}">
        <p14:creationId xmlns:p14="http://schemas.microsoft.com/office/powerpoint/2010/main" val="23556694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F3CA006-4B51-8545-9A70-F4E020C24BE8}"/>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00905FFC-698E-2F46-AFD7-26CCF20710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182BC7D1-539E-F043-8439-DA5409EE6BAC}"/>
              </a:ext>
            </a:extLst>
          </p:cNvPr>
          <p:cNvSpPr>
            <a:spLocks noGrp="1" noChangeArrowheads="1"/>
          </p:cNvSpPr>
          <p:nvPr>
            <p:ph type="sldNum" sz="quarter" idx="12"/>
          </p:nvPr>
        </p:nvSpPr>
        <p:spPr>
          <a:ln/>
        </p:spPr>
        <p:txBody>
          <a:bodyPr/>
          <a:lstStyle>
            <a:lvl1pPr>
              <a:defRPr/>
            </a:lvl1pPr>
          </a:lstStyle>
          <a:p>
            <a:pPr>
              <a:defRPr/>
            </a:pPr>
            <a:fld id="{7A0B8038-9666-7A4C-908C-2EB9C2CB1304}" type="slidenum">
              <a:rPr lang="en-US" altLang="en-US"/>
              <a:pPr>
                <a:defRPr/>
              </a:pPr>
              <a:t>‹#›</a:t>
            </a:fld>
            <a:endParaRPr lang="en-US" altLang="en-US"/>
          </a:p>
        </p:txBody>
      </p:sp>
    </p:spTree>
    <p:extLst>
      <p:ext uri="{BB962C8B-B14F-4D97-AF65-F5344CB8AC3E}">
        <p14:creationId xmlns:p14="http://schemas.microsoft.com/office/powerpoint/2010/main" val="23153927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336549" y="177801"/>
            <a:ext cx="11525251" cy="1714500"/>
          </a:xfrm>
          <a:prstGeom prst="rect">
            <a:avLst/>
          </a:prstGeom>
        </p:spPr>
        <p:txBody>
          <a:bodyPr/>
          <a:lstStyle>
            <a:lvl1pPr>
              <a:defRPr sz="5000" b="0">
                <a:solidFill>
                  <a:srgbClr val="000000"/>
                </a:solidFill>
                <a:latin typeface="Helvetica Light"/>
                <a:ea typeface="Helvetica Light"/>
                <a:cs typeface="Helvetica Light"/>
                <a:sym typeface="Helvetica Light"/>
              </a:defRPr>
            </a:lvl1pPr>
          </a:lstStyle>
          <a:p>
            <a:pPr>
              <a:defRPr>
                <a:effectLst/>
              </a:defRPr>
            </a:pPr>
            <a:r>
              <a:t>Title Text</a:t>
            </a:r>
          </a:p>
        </p:txBody>
      </p:sp>
      <p:sp>
        <p:nvSpPr>
          <p:cNvPr id="128" name="Body Level One…"/>
          <p:cNvSpPr txBox="1">
            <a:spLocks noGrp="1"/>
          </p:cNvSpPr>
          <p:nvPr>
            <p:ph type="body" idx="1"/>
          </p:nvPr>
        </p:nvSpPr>
        <p:spPr>
          <a:xfrm>
            <a:off x="336549" y="1917701"/>
            <a:ext cx="11525251" cy="4432300"/>
          </a:xfrm>
          <a:prstGeom prst="rect">
            <a:avLst/>
          </a:prstGeom>
        </p:spPr>
        <p:txBody>
          <a:bodyPr/>
          <a:lstStyle>
            <a:lvl1pPr marL="345273" indent="-345273">
              <a:buSzPct val="70000"/>
            </a:lvl1pPr>
            <a:lvl2pPr marL="713563" indent="-345273">
              <a:buSzPct val="82000"/>
            </a:lvl2pPr>
            <a:lvl3pPr marL="1081854" indent="-345273">
              <a:buSzPct val="82000"/>
            </a:lvl3pPr>
            <a:lvl4pPr marL="1450145" indent="-345273">
              <a:buSzPct val="82000"/>
            </a:lvl4pPr>
            <a:lvl5pPr marL="1818436" indent="-345273">
              <a:buSzPct val="82000"/>
            </a:lvl5pPr>
          </a:lstStyle>
          <a:p>
            <a:r>
              <a:t>Body Level One</a:t>
            </a:r>
          </a:p>
          <a:p>
            <a:pPr lvl="1"/>
            <a:r>
              <a:t>Body Level Two</a:t>
            </a:r>
          </a:p>
          <a:p>
            <a:pPr lvl="2"/>
            <a:r>
              <a:t>Body Level Three</a:t>
            </a:r>
          </a:p>
          <a:p>
            <a:pPr lvl="3"/>
            <a:r>
              <a:t>Body Level Four</a:t>
            </a:r>
          </a:p>
          <a:p>
            <a:pPr lvl="4"/>
            <a:r>
              <a:t>Body Level Five</a:t>
            </a:r>
          </a:p>
        </p:txBody>
      </p:sp>
      <p:pic>
        <p:nvPicPr>
          <p:cNvPr id="129" name="WMSymbolGray-filtered.png" descr="WMSymbolGray-filtered.png"/>
          <p:cNvPicPr>
            <a:picLocks/>
          </p:cNvPicPr>
          <p:nvPr/>
        </p:nvPicPr>
        <p:blipFill>
          <a:blip r:embed="rId3">
            <a:alphaModFix amt="20999"/>
          </a:blip>
          <a:srcRect t="9259" r="6092"/>
          <a:stretch>
            <a:fillRect/>
          </a:stretch>
        </p:blipFill>
        <p:spPr>
          <a:xfrm>
            <a:off x="7998371" y="12700"/>
            <a:ext cx="4168229" cy="4131816"/>
          </a:xfrm>
          <a:prstGeom prst="rect">
            <a:avLst/>
          </a:prstGeom>
          <a:ln w="12700">
            <a:miter lim="400000"/>
          </a:ln>
        </p:spPr>
      </p:pic>
      <p:pic>
        <p:nvPicPr>
          <p:cNvPr id="130" name="WakeMedHorizK_485Logo.png" descr="WakeMedHorizK_485Logo.png"/>
          <p:cNvPicPr>
            <a:picLocks noChangeAspect="1"/>
          </p:cNvPicPr>
          <p:nvPr/>
        </p:nvPicPr>
        <p:blipFill>
          <a:blip r:embed="rId4"/>
          <a:stretch>
            <a:fillRect/>
          </a:stretch>
        </p:blipFill>
        <p:spPr>
          <a:xfrm>
            <a:off x="10299412" y="6375400"/>
            <a:ext cx="1633363" cy="275819"/>
          </a:xfrm>
          <a:prstGeom prst="rect">
            <a:avLst/>
          </a:prstGeom>
          <a:ln w="12700">
            <a:miter lim="400000"/>
          </a:ln>
        </p:spPr>
      </p:pic>
      <p:sp>
        <p:nvSpPr>
          <p:cNvPr id="131" name="Slide Number"/>
          <p:cNvSpPr txBox="1">
            <a:spLocks noGrp="1"/>
          </p:cNvSpPr>
          <p:nvPr>
            <p:ph type="sldNum" sz="quarter" idx="2"/>
          </p:nvPr>
        </p:nvSpPr>
        <p:spPr>
          <a:xfrm>
            <a:off x="5988050" y="6540500"/>
            <a:ext cx="209551" cy="228600"/>
          </a:xfrm>
          <a:prstGeom prst="rect">
            <a:avLst/>
          </a:prstGeom>
        </p:spPr>
        <p:txBody>
          <a:bodyPr anchor="t"/>
          <a:lstStyle>
            <a:lvl1pPr>
              <a:defRPr>
                <a:solidFill>
                  <a:srgbClr val="535353"/>
                </a:solidFill>
                <a:latin typeface="Gill Sans Light"/>
                <a:ea typeface="Gill Sans Light"/>
                <a:cs typeface="Gill Sans Light"/>
                <a:sym typeface="Gill Sans Light"/>
              </a:defRPr>
            </a:lvl1pPr>
          </a:lstStyle>
          <a:p>
            <a:pPr>
              <a:defRPr>
                <a:effectLst/>
              </a:defRPr>
            </a:pPr>
            <a:fld id="{86CB4B4D-7CA3-9044-876B-883B54F8677D}" type="slidenum">
              <a:t>‹#›</a:t>
            </a:fld>
            <a:endParaRPr/>
          </a:p>
        </p:txBody>
      </p:sp>
    </p:spTree>
    <p:extLst>
      <p:ext uri="{BB962C8B-B14F-4D97-AF65-F5344CB8AC3E}">
        <p14:creationId xmlns:p14="http://schemas.microsoft.com/office/powerpoint/2010/main" val="4268126046"/>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mp; Content (No Graphic)">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6" descr="A picture containing drawing&#10;&#10;Description automatically generated">
            <a:extLst>
              <a:ext uri="{FF2B5EF4-FFF2-40B4-BE49-F238E27FC236}">
                <a16:creationId xmlns:a16="http://schemas.microsoft.com/office/drawing/2014/main" id="{BE1CF0CC-AA26-4B74-86C6-58E151C2150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8739" y="6072189"/>
            <a:ext cx="2047875"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Text, logo, company name&#10;&#10;Description automatically generated">
            <a:extLst>
              <a:ext uri="{FF2B5EF4-FFF2-40B4-BE49-F238E27FC236}">
                <a16:creationId xmlns:a16="http://schemas.microsoft.com/office/drawing/2014/main" id="{71D9C036-7F32-45C0-B966-FDBDCFF1F21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706101" y="22226"/>
            <a:ext cx="615951" cy="731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4">
            <a:extLst>
              <a:ext uri="{FF2B5EF4-FFF2-40B4-BE49-F238E27FC236}">
                <a16:creationId xmlns:a16="http://schemas.microsoft.com/office/drawing/2014/main" id="{E777DB39-ABFF-4FA2-9093-26721913D78A}"/>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334751" y="22226"/>
            <a:ext cx="825500" cy="73183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 name="Picture 9" descr="A picture containing text&#10;&#10;Description automatically generated">
            <a:extLst>
              <a:ext uri="{FF2B5EF4-FFF2-40B4-BE49-F238E27FC236}">
                <a16:creationId xmlns:a16="http://schemas.microsoft.com/office/drawing/2014/main" id="{C6AAB076-3A2A-405C-A3B9-2204F7D13E01}"/>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413751" y="19049"/>
            <a:ext cx="2274888" cy="73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566928" y="365761"/>
            <a:ext cx="11064240" cy="1325563"/>
          </a:xfrm>
        </p:spPr>
        <p:txBody>
          <a:bodyPr/>
          <a:lstStyle>
            <a:lvl1pPr>
              <a:defRPr b="1" cap="none" baseline="0">
                <a:solidFill>
                  <a:srgbClr val="265B4D"/>
                </a:solidFill>
              </a:defRPr>
            </a:lvl1pPr>
          </a:lstStyle>
          <a:p>
            <a:r>
              <a:rPr lang="en-US" dirty="0"/>
              <a:t>Click to edit Master title style</a:t>
            </a:r>
          </a:p>
        </p:txBody>
      </p:sp>
      <p:sp>
        <p:nvSpPr>
          <p:cNvPr id="7" name="Content Placeholder 2"/>
          <p:cNvSpPr>
            <a:spLocks noGrp="1"/>
          </p:cNvSpPr>
          <p:nvPr>
            <p:ph idx="1"/>
          </p:nvPr>
        </p:nvSpPr>
        <p:spPr>
          <a:xfrm>
            <a:off x="566928" y="1828800"/>
            <a:ext cx="11064240" cy="4351339"/>
          </a:xfrm>
        </p:spPr>
        <p:txBody>
          <a:bodyPr/>
          <a:lstStyle>
            <a:lvl1pPr>
              <a:defRPr sz="2400"/>
            </a:lvl1pPr>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57894EF3-545D-4545-8419-FF361E9ED816}"/>
              </a:ext>
            </a:extLst>
          </p:cNvPr>
          <p:cNvSpPr>
            <a:spLocks noGrp="1"/>
          </p:cNvSpPr>
          <p:nvPr>
            <p:ph type="sldNum" sz="quarter" idx="10"/>
          </p:nvPr>
        </p:nvSpPr>
        <p:spPr>
          <a:xfrm>
            <a:off x="10688639" y="6218239"/>
            <a:ext cx="938212" cy="365125"/>
          </a:xfrm>
        </p:spPr>
        <p:txBody>
          <a:bodyPr/>
          <a:lstStyle>
            <a:lvl1pPr>
              <a:defRPr>
                <a:solidFill>
                  <a:schemeClr val="bg1"/>
                </a:solidFill>
              </a:defRPr>
            </a:lvl1pPr>
          </a:lstStyle>
          <a:p>
            <a:pPr>
              <a:defRPr/>
            </a:pPr>
            <a:fld id="{198BB346-DF6F-4F61-B71A-0129224D052F}" type="slidenum">
              <a:rPr lang="en-US" altLang="en-US"/>
              <a:pPr>
                <a:defRPr/>
              </a:pPr>
              <a:t>‹#›</a:t>
            </a:fld>
            <a:endParaRPr lang="en-US" altLang="en-US"/>
          </a:p>
        </p:txBody>
      </p:sp>
      <p:sp>
        <p:nvSpPr>
          <p:cNvPr id="11" name="Footer Placeholder 4">
            <a:extLst>
              <a:ext uri="{FF2B5EF4-FFF2-40B4-BE49-F238E27FC236}">
                <a16:creationId xmlns:a16="http://schemas.microsoft.com/office/drawing/2014/main" id="{93940AAC-2921-44FF-8872-53EC556EE8DB}"/>
              </a:ext>
            </a:extLst>
          </p:cNvPr>
          <p:cNvSpPr>
            <a:spLocks noGrp="1"/>
          </p:cNvSpPr>
          <p:nvPr>
            <p:ph type="ftr" sz="quarter" idx="11"/>
          </p:nvPr>
        </p:nvSpPr>
        <p:spPr>
          <a:xfrm>
            <a:off x="2312988" y="6218239"/>
            <a:ext cx="7772400" cy="365125"/>
          </a:xfrm>
        </p:spPr>
        <p:txBody>
          <a:bodyPr/>
          <a:lstStyle>
            <a:lvl1pPr algn="l">
              <a:defRPr sz="1000" baseline="0">
                <a:solidFill>
                  <a:schemeClr val="bg1"/>
                </a:solidFill>
                <a:latin typeface="Century Gothic" charset="0"/>
              </a:defRPr>
            </a:lvl1pPr>
          </a:lstStyle>
          <a:p>
            <a:pPr>
              <a:defRPr/>
            </a:pPr>
            <a:endParaRPr lang="en-US"/>
          </a:p>
        </p:txBody>
      </p:sp>
    </p:spTree>
    <p:extLst>
      <p:ext uri="{BB962C8B-B14F-4D97-AF65-F5344CB8AC3E}">
        <p14:creationId xmlns:p14="http://schemas.microsoft.com/office/powerpoint/2010/main" val="26473141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19141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44151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496913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8258438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6/12/2025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007254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6/12/2025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C65AAA54-59F4-BEC2-5789-BC6BF9815136}"/>
              </a:ext>
            </a:extLst>
          </p:cNvPr>
          <p:cNvPicPr>
            <a:picLocks noChangeAspect="1"/>
          </p:cNvPicPr>
          <p:nvPr userDrawn="1"/>
        </p:nvPicPr>
        <p:blipFill>
          <a:blip r:embed="rId2"/>
          <a:stretch>
            <a:fillRect/>
          </a:stretch>
        </p:blipFill>
        <p:spPr>
          <a:xfrm>
            <a:off x="10268535" y="274639"/>
            <a:ext cx="1590243" cy="1542435"/>
          </a:xfrm>
          <a:prstGeom prst="rect">
            <a:avLst/>
          </a:prstGeom>
        </p:spPr>
      </p:pic>
    </p:spTree>
    <p:extLst>
      <p:ext uri="{BB962C8B-B14F-4D97-AF65-F5344CB8AC3E}">
        <p14:creationId xmlns:p14="http://schemas.microsoft.com/office/powerpoint/2010/main" val="28748829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6/12/2025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31787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05185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6/12/2025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431249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4673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6/12/2025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9281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3.jpe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2.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pto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695559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email">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48D0F87-96AC-4475-BF8E-0519F6029E84}" type="datetimeFigureOut">
              <a:rPr lang="en-US" smtClean="0"/>
              <a:t>6/12/2025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D9061F17-8DD1-4546-9E7B-30D706C68534}" type="slidenum">
              <a:rPr lang="en-US" smtClean="0"/>
              <a:t>‹#›</a:t>
            </a:fld>
            <a:endParaRPr lang="en-US"/>
          </a:p>
        </p:txBody>
      </p:sp>
    </p:spTree>
    <p:extLst>
      <p:ext uri="{BB962C8B-B14F-4D97-AF65-F5344CB8AC3E}">
        <p14:creationId xmlns:p14="http://schemas.microsoft.com/office/powerpoint/2010/main" val="205434855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6/12/2025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4B2D0E51-A785-401A-9E1B-C354C8936DF6}"/>
              </a:ext>
            </a:extLst>
          </p:cNvPr>
          <p:cNvPicPr>
            <a:picLocks noChangeAspect="1"/>
          </p:cNvPicPr>
          <p:nvPr userDrawn="1"/>
        </p:nvPicPr>
        <p:blipFill>
          <a:blip r:embed="rId13"/>
          <a:stretch>
            <a:fillRect/>
          </a:stretch>
        </p:blipFill>
        <p:spPr>
          <a:xfrm>
            <a:off x="10374552" y="346859"/>
            <a:ext cx="1590243" cy="1542435"/>
          </a:xfrm>
          <a:prstGeom prst="rect">
            <a:avLst/>
          </a:prstGeom>
        </p:spPr>
      </p:pic>
    </p:spTree>
    <p:extLst>
      <p:ext uri="{BB962C8B-B14F-4D97-AF65-F5344CB8AC3E}">
        <p14:creationId xmlns:p14="http://schemas.microsoft.com/office/powerpoint/2010/main" val="42445570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png"/><Relationship Id="rId7" Type="http://schemas.openxmlformats.org/officeDocument/2006/relationships/image" Target="../media/image22.jpe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hyperlink" Target="https://youtu.be/pv88oRyG34I" TargetMode="External"/><Relationship Id="rId5" Type="http://schemas.openxmlformats.org/officeDocument/2006/relationships/image" Target="../media/image33.jpeg"/><Relationship Id="rId4" Type="http://schemas.openxmlformats.org/officeDocument/2006/relationships/image" Target="../media/image32.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8.png"/><Relationship Id="rId1" Type="http://schemas.openxmlformats.org/officeDocument/2006/relationships/slideLayout" Target="../slideLayouts/slideLayout12.xml"/><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hyperlink" Target="https://www.ncbi.nlm.nih.gov/pubmed/?term=Bentzer%20P%5BAuthor%5D&amp;cauthor=true&amp;cauthor_uid=27068016" TargetMode="External"/><Relationship Id="rId3" Type="http://schemas.openxmlformats.org/officeDocument/2006/relationships/hyperlink" Target="https://dx.doi.org/10.1186/s13049-016-0239-y" TargetMode="External"/><Relationship Id="rId7" Type="http://schemas.openxmlformats.org/officeDocument/2006/relationships/hyperlink" Target="https://www.ncbi.nlm.nih.gov/pubmed/?term=Fries%20D%5BAuthor%5D&amp;cauthor=true&amp;cauthor_uid=27068016" TargetMode="External"/><Relationship Id="rId2" Type="http://schemas.openxmlformats.org/officeDocument/2006/relationships/hyperlink" Target="https://www.ncbi.nlm.nih.gov/pmc/articles/PMC4828893/" TargetMode="External"/><Relationship Id="rId1" Type="http://schemas.openxmlformats.org/officeDocument/2006/relationships/slideLayout" Target="../slideLayouts/slideLayout12.xml"/><Relationship Id="rId6" Type="http://schemas.openxmlformats.org/officeDocument/2006/relationships/hyperlink" Target="https://www.ncbi.nlm.nih.gov/pubmed/?term=Solomon%20C%5BAuthor%5D&amp;cauthor=true&amp;cauthor_uid=27068016" TargetMode="External"/><Relationship Id="rId5" Type="http://schemas.openxmlformats.org/officeDocument/2006/relationships/hyperlink" Target="https://www.ncbi.nlm.nih.gov/pubmed/?term=Sch&amp;#x000f6;tt U[Author]&amp;cauthor=true&amp;cauthor_uid=27068016" TargetMode="External"/><Relationship Id="rId4" Type="http://schemas.openxmlformats.org/officeDocument/2006/relationships/hyperlink" Target="https://www.ncbi.nlm.nih.gov/pubmed/27068016" TargetMode="External"/><Relationship Id="rId9" Type="http://schemas.openxmlformats.org/officeDocument/2006/relationships/image" Target="../media/image43.gif"/></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6.ti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hyperlink" Target="https://www.ncbi.nlm.nih.gov/pubmed/?term=Holcomb%20JB%5BAuthor%5D&amp;cauthor=true&amp;cauthor_uid=24319247" TargetMode="External"/><Relationship Id="rId2" Type="http://schemas.openxmlformats.org/officeDocument/2006/relationships/hyperlink" Target="https://www.ncbi.nlm.nih.gov/pubmed/24319247" TargetMode="External"/><Relationship Id="rId1" Type="http://schemas.openxmlformats.org/officeDocument/2006/relationships/slideLayout" Target="../slideLayouts/slideLayout12.xml"/><Relationship Id="rId4" Type="http://schemas.openxmlformats.org/officeDocument/2006/relationships/hyperlink" Target="https://www.ncbi.nlm.nih.gov/pubmed/?term=Pati%20S%5BAuthor%5D&amp;cauthor=true&amp;cauthor_uid=24319247"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51.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hyperlink" Target="https://youtu.be/pv88oRyG34I" TargetMode="External"/><Relationship Id="rId7" Type="http://schemas.openxmlformats.org/officeDocument/2006/relationships/image" Target="../media/image25.tif"/><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74.pn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Blood and Transfusion Discussion"/>
          <p:cNvSpPr txBox="1">
            <a:spLocks noGrp="1"/>
          </p:cNvSpPr>
          <p:nvPr>
            <p:ph type="ctrTitle"/>
          </p:nvPr>
        </p:nvSpPr>
        <p:spPr>
          <a:prstGeom prst="rect">
            <a:avLst/>
          </a:prstGeom>
        </p:spPr>
        <p:txBody>
          <a:bodyPr/>
          <a:lstStyle/>
          <a:p>
            <a:r>
              <a:t>Blood and Transfusion Discussion </a:t>
            </a:r>
          </a:p>
        </p:txBody>
      </p:sp>
      <p:sp>
        <p:nvSpPr>
          <p:cNvPr id="218" name="Info and Thursday Dress Rehearsal"/>
          <p:cNvSpPr txBox="1">
            <a:spLocks noGrp="1"/>
          </p:cNvSpPr>
          <p:nvPr>
            <p:ph type="subTitle" sz="quarter" idx="1"/>
          </p:nvPr>
        </p:nvSpPr>
        <p:spPr>
          <a:prstGeom prst="rect">
            <a:avLst/>
          </a:prstGeom>
        </p:spPr>
        <p:txBody>
          <a:bodyPr/>
          <a:lstStyle/>
          <a:p>
            <a:r>
              <a:t>Info and Thursday Dress Rehearsal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00"/>
            </a:gs>
            <a:gs pos="49000">
              <a:srgbClr val="C00000"/>
            </a:gs>
            <a:gs pos="100000">
              <a:srgbClr val="000000"/>
            </a:gs>
          </a:gsLst>
          <a:lin ang="5400000" scaled="0"/>
        </a:gradFill>
        <a:effectLst/>
      </p:bgPr>
    </p:bg>
    <p:spTree>
      <p:nvGrpSpPr>
        <p:cNvPr id="1" name=""/>
        <p:cNvGrpSpPr/>
        <p:nvPr/>
      </p:nvGrpSpPr>
      <p:grpSpPr>
        <a:xfrm>
          <a:off x="0" y="0"/>
          <a:ext cx="0" cy="0"/>
          <a:chOff x="0" y="0"/>
          <a:chExt cx="0" cy="0"/>
        </a:xfrm>
      </p:grpSpPr>
      <p:sp>
        <p:nvSpPr>
          <p:cNvPr id="264" name="Title 1"/>
          <p:cNvSpPr txBox="1">
            <a:spLocks noGrp="1"/>
          </p:cNvSpPr>
          <p:nvPr>
            <p:ph type="title"/>
          </p:nvPr>
        </p:nvSpPr>
        <p:spPr>
          <a:xfrm>
            <a:off x="381000" y="2590800"/>
            <a:ext cx="10820400" cy="1143000"/>
          </a:xfrm>
          <a:prstGeom prst="rect">
            <a:avLst/>
          </a:prstGeom>
        </p:spPr>
        <p:txBody>
          <a:bodyPr>
            <a:normAutofit fontScale="90000"/>
          </a:bodyPr>
          <a:lstStyle>
            <a:lvl1pPr defTabSz="786384">
              <a:defRPr sz="7568" b="1" i="1">
                <a:solidFill>
                  <a:srgbClr val="FFFFFF"/>
                </a:solidFill>
              </a:defRPr>
            </a:lvl1pPr>
          </a:lstStyle>
          <a:p>
            <a:r>
              <a:t>But What’s the Latest?</a:t>
            </a:r>
          </a:p>
        </p:txBody>
      </p:sp>
      <p:sp>
        <p:nvSpPr>
          <p:cNvPr id="265" name="Content Placeholder 2"/>
          <p:cNvSpPr txBox="1">
            <a:spLocks noGrp="1"/>
          </p:cNvSpPr>
          <p:nvPr>
            <p:ph type="body" idx="1"/>
          </p:nvPr>
        </p:nvSpPr>
        <p:spPr>
          <a:xfrm>
            <a:off x="990600" y="4800600"/>
            <a:ext cx="10363200" cy="4114800"/>
          </a:xfrm>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67" name="Rectangle 2"/>
          <p:cNvSpPr txBox="1">
            <a:spLocks noGrp="1"/>
          </p:cNvSpPr>
          <p:nvPr>
            <p:ph type="title"/>
          </p:nvPr>
        </p:nvSpPr>
        <p:spPr>
          <a:prstGeom prst="rect">
            <a:avLst/>
          </a:prstGeom>
        </p:spPr>
        <p:txBody>
          <a:bodyPr lIns="59266" tIns="59266" rIns="59266" bIns="59266"/>
          <a:lstStyle/>
          <a:p>
            <a:endParaRPr/>
          </a:p>
        </p:txBody>
      </p:sp>
      <p:sp>
        <p:nvSpPr>
          <p:cNvPr id="268" name="Rectangle 3"/>
          <p:cNvSpPr txBox="1">
            <a:spLocks noGrp="1"/>
          </p:cNvSpPr>
          <p:nvPr>
            <p:ph type="body" idx="1"/>
          </p:nvPr>
        </p:nvSpPr>
        <p:spPr>
          <a:prstGeom prst="rect">
            <a:avLst/>
          </a:prstGeom>
        </p:spPr>
        <p:txBody>
          <a:bodyPr lIns="59266" tIns="59266" rIns="59266" bIns="59266"/>
          <a:lstStyle/>
          <a:p>
            <a:endParaRPr/>
          </a:p>
        </p:txBody>
      </p:sp>
      <p:pic>
        <p:nvPicPr>
          <p:cNvPr id="269" name="Picture 4" descr="Picture 4"/>
          <p:cNvPicPr>
            <a:picLocks noChangeAspect="1"/>
          </p:cNvPicPr>
          <p:nvPr/>
        </p:nvPicPr>
        <p:blipFill>
          <a:blip r:embed="rId2"/>
          <a:stretch>
            <a:fillRect/>
          </a:stretch>
        </p:blipFill>
        <p:spPr>
          <a:xfrm>
            <a:off x="3657600" y="938645"/>
            <a:ext cx="4419599" cy="6565901"/>
          </a:xfrm>
          <a:prstGeom prst="rect">
            <a:avLst/>
          </a:prstGeom>
          <a:ln w="12700">
            <a:miter lim="400000"/>
          </a:ln>
        </p:spPr>
      </p:pic>
      <p:sp>
        <p:nvSpPr>
          <p:cNvPr id="270" name="Title 1"/>
          <p:cNvSpPr txBox="1"/>
          <p:nvPr/>
        </p:nvSpPr>
        <p:spPr>
          <a:xfrm>
            <a:off x="-1630681" y="-110003"/>
            <a:ext cx="12064467" cy="11066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ctr">
              <a:defRPr sz="7200" b="1" i="1">
                <a:solidFill>
                  <a:srgbClr val="A0FF00"/>
                </a:solidFill>
                <a:latin typeface="Times New Roman"/>
                <a:ea typeface="Times New Roman"/>
                <a:cs typeface="Times New Roman"/>
                <a:sym typeface="Times New Roman"/>
              </a:defRPr>
            </a:lvl1pPr>
          </a:lstStyle>
          <a:p>
            <a:r>
              <a:t>Not Just Trauma …</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iterate>
                                    <p:tmAbs val="0"/>
                                  </p:iterate>
                                  <p:childTnLst>
                                    <p:set>
                                      <p:cBhvr>
                                        <p:cTn id="6" fill="hold"/>
                                        <p:tgtEl>
                                          <p:spTgt spid="268"/>
                                        </p:tgtEl>
                                        <p:attrNameLst>
                                          <p:attrName>style.visibility</p:attrName>
                                        </p:attrNameLst>
                                      </p:cBhvr>
                                      <p:to>
                                        <p:strVal val="visible"/>
                                      </p:to>
                                    </p:set>
                                    <p:anim calcmode="lin" valueType="num">
                                      <p:cBhvr>
                                        <p:cTn id="7" dur="500" fill="hold"/>
                                        <p:tgtEl>
                                          <p:spTgt spid="268"/>
                                        </p:tgtEl>
                                        <p:attrNameLst>
                                          <p:attrName>ppt_x</p:attrName>
                                        </p:attrNameLst>
                                      </p:cBhvr>
                                      <p:tavLst>
                                        <p:tav tm="0">
                                          <p:val>
                                            <p:strVal val="0-#ppt_w/2"/>
                                          </p:val>
                                        </p:tav>
                                        <p:tav tm="100000">
                                          <p:val>
                                            <p:strVal val="#ppt_x"/>
                                          </p:val>
                                        </p:tav>
                                      </p:tavLst>
                                    </p:anim>
                                    <p:anim calcmode="lin" valueType="num">
                                      <p:cBhvr>
                                        <p:cTn id="8" dur="500" fill="hold"/>
                                        <p:tgtEl>
                                          <p:spTgt spid="26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2" name="Picture 4" descr="Picture 4"/>
          <p:cNvPicPr>
            <a:picLocks noChangeAspect="1"/>
          </p:cNvPicPr>
          <p:nvPr/>
        </p:nvPicPr>
        <p:blipFill>
          <a:blip r:embed="rId2"/>
          <a:stretch>
            <a:fillRect/>
          </a:stretch>
        </p:blipFill>
        <p:spPr>
          <a:xfrm>
            <a:off x="4167747" y="3117850"/>
            <a:ext cx="4114801" cy="3086100"/>
          </a:xfrm>
          <a:prstGeom prst="rect">
            <a:avLst/>
          </a:prstGeom>
          <a:ln w="12700">
            <a:miter lim="400000"/>
          </a:ln>
        </p:spPr>
      </p:pic>
      <p:pic>
        <p:nvPicPr>
          <p:cNvPr id="273" name="Picture 2" descr="Picture 2"/>
          <p:cNvPicPr>
            <a:picLocks noChangeAspect="1"/>
          </p:cNvPicPr>
          <p:nvPr/>
        </p:nvPicPr>
        <p:blipFill>
          <a:blip r:embed="rId3"/>
          <a:stretch>
            <a:fillRect/>
          </a:stretch>
        </p:blipFill>
        <p:spPr>
          <a:xfrm>
            <a:off x="533400" y="381000"/>
            <a:ext cx="3810000" cy="2133600"/>
          </a:xfrm>
          <a:prstGeom prst="rect">
            <a:avLst/>
          </a:prstGeom>
          <a:ln w="12700">
            <a:miter lim="400000"/>
          </a:ln>
        </p:spPr>
      </p:pic>
      <p:pic>
        <p:nvPicPr>
          <p:cNvPr id="274" name="Picture 4" descr="Picture 4"/>
          <p:cNvPicPr>
            <a:picLocks noChangeAspect="1"/>
          </p:cNvPicPr>
          <p:nvPr/>
        </p:nvPicPr>
        <p:blipFill>
          <a:blip r:embed="rId4"/>
          <a:stretch>
            <a:fillRect/>
          </a:stretch>
        </p:blipFill>
        <p:spPr>
          <a:xfrm>
            <a:off x="8770679" y="2197100"/>
            <a:ext cx="3289301" cy="2463800"/>
          </a:xfrm>
          <a:prstGeom prst="rect">
            <a:avLst/>
          </a:prstGeom>
          <a:ln w="12700">
            <a:miter lim="400000"/>
          </a:ln>
        </p:spPr>
      </p:pic>
      <p:pic>
        <p:nvPicPr>
          <p:cNvPr id="275" name="Picture 6" descr="Picture 6"/>
          <p:cNvPicPr>
            <a:picLocks noChangeAspect="1"/>
          </p:cNvPicPr>
          <p:nvPr/>
        </p:nvPicPr>
        <p:blipFill>
          <a:blip r:embed="rId5"/>
          <a:stretch>
            <a:fillRect/>
          </a:stretch>
        </p:blipFill>
        <p:spPr>
          <a:xfrm>
            <a:off x="5050042" y="538315"/>
            <a:ext cx="2897240" cy="1981201"/>
          </a:xfrm>
          <a:prstGeom prst="rect">
            <a:avLst/>
          </a:prstGeom>
          <a:ln w="12700">
            <a:miter lim="400000"/>
          </a:ln>
        </p:spPr>
      </p:pic>
      <p:pic>
        <p:nvPicPr>
          <p:cNvPr id="276" name="Picture 8" descr="Picture 8">
            <a:hlinkClick r:id="rId6"/>
          </p:cNvPr>
          <p:cNvPicPr>
            <a:picLocks noChangeAspect="1"/>
          </p:cNvPicPr>
          <p:nvPr/>
        </p:nvPicPr>
        <p:blipFill>
          <a:blip r:embed="rId7"/>
          <a:stretch>
            <a:fillRect/>
          </a:stretch>
        </p:blipFill>
        <p:spPr>
          <a:xfrm>
            <a:off x="8817687" y="4301614"/>
            <a:ext cx="3133829" cy="2085421"/>
          </a:xfrm>
          <a:prstGeom prst="rect">
            <a:avLst/>
          </a:prstGeom>
          <a:ln w="12700">
            <a:miter lim="400000"/>
          </a:ln>
        </p:spPr>
      </p:pic>
      <p:pic>
        <p:nvPicPr>
          <p:cNvPr id="277" name="Picture 10" descr="Picture 10"/>
          <p:cNvPicPr>
            <a:picLocks noChangeAspect="1"/>
          </p:cNvPicPr>
          <p:nvPr/>
        </p:nvPicPr>
        <p:blipFill>
          <a:blip r:embed="rId8"/>
          <a:stretch>
            <a:fillRect/>
          </a:stretch>
        </p:blipFill>
        <p:spPr>
          <a:xfrm>
            <a:off x="8770679" y="73332"/>
            <a:ext cx="3314701" cy="2451101"/>
          </a:xfrm>
          <a:prstGeom prst="rect">
            <a:avLst/>
          </a:prstGeom>
          <a:ln w="12700">
            <a:miter lim="400000"/>
          </a:ln>
        </p:spPr>
      </p:pic>
      <p:sp>
        <p:nvSpPr>
          <p:cNvPr id="278" name="TextBox 1"/>
          <p:cNvSpPr txBox="1"/>
          <p:nvPr/>
        </p:nvSpPr>
        <p:spPr>
          <a:xfrm>
            <a:off x="9832399" y="-44359"/>
            <a:ext cx="1432561" cy="24354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600" b="1">
                <a:solidFill>
                  <a:srgbClr val="0063F8"/>
                </a:solidFill>
                <a:latin typeface="Arial"/>
                <a:ea typeface="Arial"/>
                <a:cs typeface="Arial"/>
                <a:sym typeface="Arial"/>
              </a:defRPr>
            </a:lvl1pPr>
          </a:lstStyle>
          <a:p>
            <a:r>
              <a:t>X</a:t>
            </a:r>
          </a:p>
        </p:txBody>
      </p:sp>
      <p:pic>
        <p:nvPicPr>
          <p:cNvPr id="279" name="Picture 12" descr="Picture 12"/>
          <p:cNvPicPr>
            <a:picLocks noChangeAspect="1"/>
          </p:cNvPicPr>
          <p:nvPr/>
        </p:nvPicPr>
        <p:blipFill>
          <a:blip r:embed="rId9"/>
          <a:stretch>
            <a:fillRect/>
          </a:stretch>
        </p:blipFill>
        <p:spPr>
          <a:xfrm>
            <a:off x="390316" y="3429000"/>
            <a:ext cx="3289301" cy="24638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5" presetClass="entr" presetSubtype="9" fill="hold" grpId="0" nodeType="clickEffect">
                                  <p:stCondLst>
                                    <p:cond delay="0"/>
                                  </p:stCondLst>
                                  <p:iterate>
                                    <p:tmAbs val="0"/>
                                  </p:iterate>
                                  <p:childTnLst>
                                    <p:set>
                                      <p:cBhvr>
                                        <p:cTn id="6" fill="hold"/>
                                        <p:tgtEl>
                                          <p:spTgt spid="277"/>
                                        </p:tgtEl>
                                        <p:attrNameLst>
                                          <p:attrName>style.visibility</p:attrName>
                                        </p:attrNameLst>
                                      </p:cBhvr>
                                      <p:to>
                                        <p:strVal val="visible"/>
                                      </p:to>
                                    </p:set>
                                    <p:anim calcmode="lin" valueType="num">
                                      <p:cBhvr>
                                        <p:cTn id="7" dur="1000" fill="hold"/>
                                        <p:tgtEl>
                                          <p:spTgt spid="277"/>
                                        </p:tgtEl>
                                        <p:attrNameLst>
                                          <p:attrName>ppt_w</p:attrName>
                                        </p:attrNameLst>
                                      </p:cBhvr>
                                      <p:tavLst>
                                        <p:tav tm="0">
                                          <p:val>
                                            <p:fltVal val="0"/>
                                          </p:val>
                                        </p:tav>
                                        <p:tav tm="100000">
                                          <p:val>
                                            <p:strVal val="#ppt_w"/>
                                          </p:val>
                                        </p:tav>
                                      </p:tavLst>
                                    </p:anim>
                                    <p:anim calcmode="lin" valueType="num">
                                      <p:cBhvr>
                                        <p:cTn id="8" dur="1000" fill="hold"/>
                                        <p:tgtEl>
                                          <p:spTgt spid="277"/>
                                        </p:tgtEl>
                                        <p:attrNameLst>
                                          <p:attrName>ppt_h</p:attrName>
                                        </p:attrNameLst>
                                      </p:cBhvr>
                                      <p:tavLst>
                                        <p:tav tm="0">
                                          <p:val>
                                            <p:fltVal val="0"/>
                                          </p:val>
                                        </p:tav>
                                        <p:tav tm="100000">
                                          <p:val>
                                            <p:strVal val="#ppt_h"/>
                                          </p:val>
                                        </p:tav>
                                      </p:tavLst>
                                    </p:anim>
                                    <p:anim calcmode="lin" valueType="num">
                                      <p:cBhvr>
                                        <p:cTn id="9" dur="1000" fill="hold"/>
                                        <p:tgtEl>
                                          <p:spTgt spid="27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iterate>
                                    <p:tmAbs val="0"/>
                                  </p:iterate>
                                  <p:childTnLst>
                                    <p:set>
                                      <p:cBhvr>
                                        <p:cTn id="14" fill="hold"/>
                                        <p:tgtEl>
                                          <p:spTgt spid="278"/>
                                        </p:tgtEl>
                                        <p:attrNameLst>
                                          <p:attrName>style.visibility</p:attrName>
                                        </p:attrNameLst>
                                      </p:cBhvr>
                                      <p:to>
                                        <p:strVal val="visible"/>
                                      </p:to>
                                    </p:set>
                                    <p:anim calcmode="lin" valueType="num">
                                      <p:cBhvr>
                                        <p:cTn id="15" dur="500" fill="hold"/>
                                        <p:tgtEl>
                                          <p:spTgt spid="278"/>
                                        </p:tgtEl>
                                        <p:attrNameLst>
                                          <p:attrName>ppt_w</p:attrName>
                                        </p:attrNameLst>
                                      </p:cBhvr>
                                      <p:tavLst>
                                        <p:tav tm="0">
                                          <p:val>
                                            <p:fltVal val="0"/>
                                          </p:val>
                                        </p:tav>
                                        <p:tav tm="100000">
                                          <p:val>
                                            <p:strVal val="#ppt_w"/>
                                          </p:val>
                                        </p:tav>
                                      </p:tavLst>
                                    </p:anim>
                                    <p:anim calcmode="lin" valueType="num">
                                      <p:cBhvr>
                                        <p:cTn id="16" dur="500" fill="hold"/>
                                        <p:tgtEl>
                                          <p:spTgt spid="27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iterate>
                                    <p:tmAbs val="0"/>
                                  </p:iterate>
                                  <p:childTnLst>
                                    <p:set>
                                      <p:cBhvr>
                                        <p:cTn id="20" fill="hold"/>
                                        <p:tgtEl>
                                          <p:spTgt spid="274"/>
                                        </p:tgtEl>
                                        <p:attrNameLst>
                                          <p:attrName>style.visibility</p:attrName>
                                        </p:attrNameLst>
                                      </p:cBhvr>
                                      <p:to>
                                        <p:strVal val="visible"/>
                                      </p:to>
                                    </p:set>
                                    <p:animEffect transition="in" filter="wipe(right)">
                                      <p:cBhvr>
                                        <p:cTn id="21" dur="500"/>
                                        <p:tgtEl>
                                          <p:spTgt spid="274"/>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0" nodeType="clickEffect">
                                  <p:stCondLst>
                                    <p:cond delay="0"/>
                                  </p:stCondLst>
                                  <p:iterate>
                                    <p:tmAbs val="0"/>
                                  </p:iterate>
                                  <p:childTnLst>
                                    <p:set>
                                      <p:cBhvr>
                                        <p:cTn id="25" fill="hold"/>
                                        <p:tgtEl>
                                          <p:spTgt spid="276"/>
                                        </p:tgtEl>
                                        <p:attrNameLst>
                                          <p:attrName>style.visibility</p:attrName>
                                        </p:attrNameLst>
                                      </p:cBhvr>
                                      <p:to>
                                        <p:strVal val="visible"/>
                                      </p:to>
                                    </p:set>
                                    <p:anim calcmode="lin" valueType="num">
                                      <p:cBhvr>
                                        <p:cTn id="26" dur="500" fill="hold"/>
                                        <p:tgtEl>
                                          <p:spTgt spid="276"/>
                                        </p:tgtEl>
                                        <p:attrNameLst>
                                          <p:attrName>ppt_w</p:attrName>
                                        </p:attrNameLst>
                                      </p:cBhvr>
                                      <p:tavLst>
                                        <p:tav tm="0">
                                          <p:val>
                                            <p:fltVal val="0"/>
                                          </p:val>
                                        </p:tav>
                                        <p:tav tm="100000">
                                          <p:val>
                                            <p:strVal val="#ppt_w"/>
                                          </p:val>
                                        </p:tav>
                                      </p:tavLst>
                                    </p:anim>
                                    <p:anim calcmode="lin" valueType="num">
                                      <p:cBhvr>
                                        <p:cTn id="27" dur="500" fill="hold"/>
                                        <p:tgtEl>
                                          <p:spTgt spid="2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 grpId="0" animBg="1" advAuto="0"/>
      <p:bldP spid="276" grpId="0" animBg="1" advAuto="0"/>
      <p:bldP spid="277" grpId="0" animBg="1" advAuto="0"/>
      <p:bldP spid="278"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1" name="Title 1"/>
          <p:cNvSpPr txBox="1">
            <a:spLocks noGrp="1"/>
          </p:cNvSpPr>
          <p:nvPr>
            <p:ph type="title"/>
          </p:nvPr>
        </p:nvSpPr>
        <p:spPr>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 name="Title 1"/>
          <p:cNvSpPr txBox="1">
            <a:spLocks noGrp="1"/>
          </p:cNvSpPr>
          <p:nvPr>
            <p:ph type="title"/>
          </p:nvPr>
        </p:nvSpPr>
        <p:spPr>
          <a:xfrm>
            <a:off x="1219200" y="2590800"/>
            <a:ext cx="10363200" cy="1143000"/>
          </a:xfrm>
          <a:prstGeom prst="rect">
            <a:avLst/>
          </a:prstGeom>
        </p:spPr>
        <p:txBody>
          <a:bodyPr>
            <a:normAutofit fontScale="90000"/>
          </a:bodyPr>
          <a:lstStyle>
            <a:lvl1pPr defTabSz="493776">
              <a:defRPr sz="7452" b="1" i="1">
                <a:solidFill>
                  <a:srgbClr val="FFC000"/>
                </a:solidFill>
                <a:latin typeface="Arial"/>
                <a:ea typeface="Arial"/>
                <a:cs typeface="Arial"/>
                <a:sym typeface="Arial"/>
              </a:defRPr>
            </a:lvl1pPr>
          </a:lstStyle>
          <a:p>
            <a:r>
              <a:t>But ….</a:t>
            </a:r>
          </a:p>
        </p:txBody>
      </p:sp>
      <p:sp>
        <p:nvSpPr>
          <p:cNvPr id="285" name="Content Placeholder 2"/>
          <p:cNvSpPr txBox="1">
            <a:spLocks noGrp="1"/>
          </p:cNvSpPr>
          <p:nvPr>
            <p:ph type="body" idx="1"/>
          </p:nvPr>
        </p:nvSpPr>
        <p:spPr>
          <a:xfrm>
            <a:off x="914400" y="5029200"/>
            <a:ext cx="10363200" cy="4114800"/>
          </a:xfrm>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 name="Picture 2" descr="Picture 2"/>
          <p:cNvPicPr>
            <a:picLocks noChangeAspect="1"/>
          </p:cNvPicPr>
          <p:nvPr/>
        </p:nvPicPr>
        <p:blipFill>
          <a:blip r:embed="rId2"/>
          <a:stretch>
            <a:fillRect/>
          </a:stretch>
        </p:blipFill>
        <p:spPr>
          <a:xfrm>
            <a:off x="762000" y="3718559"/>
            <a:ext cx="3498356" cy="2798686"/>
          </a:xfrm>
          <a:prstGeom prst="rect">
            <a:avLst/>
          </a:prstGeom>
          <a:ln w="28575">
            <a:solidFill>
              <a:srgbClr val="C00000"/>
            </a:solidFill>
          </a:ln>
        </p:spPr>
      </p:pic>
      <p:pic>
        <p:nvPicPr>
          <p:cNvPr id="288" name="Picture 2" descr="Picture 2"/>
          <p:cNvPicPr>
            <a:picLocks noChangeAspect="1"/>
          </p:cNvPicPr>
          <p:nvPr/>
        </p:nvPicPr>
        <p:blipFill>
          <a:blip r:embed="rId3"/>
          <a:stretch>
            <a:fillRect/>
          </a:stretch>
        </p:blipFill>
        <p:spPr>
          <a:xfrm>
            <a:off x="4075260" y="923276"/>
            <a:ext cx="4041481" cy="2270799"/>
          </a:xfrm>
          <a:prstGeom prst="rect">
            <a:avLst/>
          </a:prstGeom>
          <a:ln w="28575">
            <a:solidFill>
              <a:srgbClr val="C00000"/>
            </a:solidFill>
          </a:ln>
        </p:spPr>
      </p:pic>
      <p:sp>
        <p:nvSpPr>
          <p:cNvPr id="289" name="Title 1"/>
          <p:cNvSpPr txBox="1">
            <a:spLocks noGrp="1"/>
          </p:cNvSpPr>
          <p:nvPr>
            <p:ph type="title"/>
          </p:nvPr>
        </p:nvSpPr>
        <p:spPr>
          <a:xfrm>
            <a:off x="1447800" y="-207434"/>
            <a:ext cx="11430000" cy="1143001"/>
          </a:xfrm>
          <a:prstGeom prst="rect">
            <a:avLst/>
          </a:prstGeom>
        </p:spPr>
        <p:txBody>
          <a:bodyPr/>
          <a:lstStyle>
            <a:lvl1pPr>
              <a:defRPr>
                <a:solidFill>
                  <a:srgbClr val="FFC000"/>
                </a:solidFill>
                <a:latin typeface="Arial"/>
                <a:ea typeface="Arial"/>
                <a:cs typeface="Arial"/>
                <a:sym typeface="Arial"/>
              </a:defRPr>
            </a:lvl1pPr>
          </a:lstStyle>
          <a:p>
            <a:r>
              <a:t>Disparities and Limitations  </a:t>
            </a:r>
          </a:p>
        </p:txBody>
      </p:sp>
      <p:pic>
        <p:nvPicPr>
          <p:cNvPr id="290" name="Picture 4" descr="Picture 4"/>
          <p:cNvPicPr>
            <a:picLocks noChangeAspect="1"/>
          </p:cNvPicPr>
          <p:nvPr/>
        </p:nvPicPr>
        <p:blipFill>
          <a:blip r:embed="rId4"/>
          <a:srcRect b="19401"/>
          <a:stretch>
            <a:fillRect/>
          </a:stretch>
        </p:blipFill>
        <p:spPr>
          <a:xfrm>
            <a:off x="5558723" y="3760708"/>
            <a:ext cx="6107270" cy="2756538"/>
          </a:xfrm>
          <a:prstGeom prst="rect">
            <a:avLst/>
          </a:prstGeom>
          <a:ln w="28575">
            <a:solidFill>
              <a:srgbClr val="C00000"/>
            </a:solidFill>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92" name="Title 1"/>
          <p:cNvSpPr txBox="1">
            <a:spLocks noGrp="1"/>
          </p:cNvSpPr>
          <p:nvPr>
            <p:ph type="title"/>
          </p:nvPr>
        </p:nvSpPr>
        <p:spPr>
          <a:xfrm>
            <a:off x="76200" y="2590800"/>
            <a:ext cx="12115800" cy="1143000"/>
          </a:xfrm>
          <a:prstGeom prst="rect">
            <a:avLst/>
          </a:prstGeom>
        </p:spPr>
        <p:txBody>
          <a:bodyPr>
            <a:normAutofit fontScale="90000"/>
          </a:bodyPr>
          <a:lstStyle>
            <a:lvl1pPr defTabSz="585215">
              <a:defRPr sz="7360" b="1" i="1">
                <a:solidFill>
                  <a:srgbClr val="FFC000"/>
                </a:solidFill>
                <a:latin typeface="Arial"/>
                <a:ea typeface="Arial"/>
                <a:cs typeface="Arial"/>
                <a:sym typeface="Arial"/>
              </a:defRPr>
            </a:lvl1pPr>
          </a:lstStyle>
          <a:p>
            <a:r>
              <a:t>Not Only That …</a:t>
            </a:r>
          </a:p>
        </p:txBody>
      </p:sp>
      <p:sp>
        <p:nvSpPr>
          <p:cNvPr id="293" name="Content Placeholder 2"/>
          <p:cNvSpPr txBox="1">
            <a:spLocks noGrp="1"/>
          </p:cNvSpPr>
          <p:nvPr>
            <p:ph type="body" idx="1"/>
          </p:nvPr>
        </p:nvSpPr>
        <p:spPr>
          <a:xfrm>
            <a:off x="914400" y="5029200"/>
            <a:ext cx="10363200" cy="4114800"/>
          </a:xfrm>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Title 1"/>
          <p:cNvSpPr txBox="1">
            <a:spLocks noGrp="1"/>
          </p:cNvSpPr>
          <p:nvPr>
            <p:ph type="title"/>
          </p:nvPr>
        </p:nvSpPr>
        <p:spPr>
          <a:xfrm>
            <a:off x="-288759" y="244019"/>
            <a:ext cx="12155907" cy="1143001"/>
          </a:xfrm>
          <a:prstGeom prst="rect">
            <a:avLst/>
          </a:prstGeom>
        </p:spPr>
        <p:txBody>
          <a:bodyPr/>
          <a:lstStyle>
            <a:lvl1pPr>
              <a:defRPr sz="6600" b="1" i="1">
                <a:solidFill>
                  <a:srgbClr val="A0FF00"/>
                </a:solidFill>
                <a:latin typeface="Arial"/>
                <a:ea typeface="Arial"/>
                <a:cs typeface="Arial"/>
                <a:sym typeface="Arial"/>
              </a:defRPr>
            </a:lvl1pPr>
          </a:lstStyle>
          <a:p>
            <a:r>
              <a:t>Not On Every Ambulance …</a:t>
            </a:r>
          </a:p>
        </p:txBody>
      </p:sp>
      <p:pic>
        <p:nvPicPr>
          <p:cNvPr id="296" name="Content Placeholder 5" descr="Content Placeholder 5"/>
          <p:cNvPicPr>
            <a:picLocks noChangeAspect="1"/>
          </p:cNvPicPr>
          <p:nvPr/>
        </p:nvPicPr>
        <p:blipFill>
          <a:blip r:embed="rId2"/>
          <a:stretch>
            <a:fillRect/>
          </a:stretch>
        </p:blipFill>
        <p:spPr>
          <a:xfrm>
            <a:off x="457200" y="1741162"/>
            <a:ext cx="3878954" cy="2095695"/>
          </a:xfrm>
          <a:prstGeom prst="rect">
            <a:avLst/>
          </a:prstGeom>
          <a:ln w="38100">
            <a:solidFill>
              <a:srgbClr val="C00000"/>
            </a:solidFill>
          </a:ln>
        </p:spPr>
      </p:pic>
      <p:grpSp>
        <p:nvGrpSpPr>
          <p:cNvPr id="299" name="Content Placeholder 3"/>
          <p:cNvGrpSpPr/>
          <p:nvPr/>
        </p:nvGrpSpPr>
        <p:grpSpPr>
          <a:xfrm>
            <a:off x="5010150" y="1687698"/>
            <a:ext cx="3553039" cy="2133796"/>
            <a:chOff x="0" y="0"/>
            <a:chExt cx="3553038" cy="2133794"/>
          </a:xfrm>
        </p:grpSpPr>
        <p:pic>
          <p:nvPicPr>
            <p:cNvPr id="297" name="image20.jpeg" descr="image20.jpeg"/>
            <p:cNvPicPr>
              <a:picLocks noChangeAspect="1"/>
            </p:cNvPicPr>
            <p:nvPr/>
          </p:nvPicPr>
          <p:blipFill>
            <a:blip r:embed="rId3"/>
            <a:srcRect t="4965"/>
            <a:stretch>
              <a:fillRect/>
            </a:stretch>
          </p:blipFill>
          <p:spPr>
            <a:xfrm>
              <a:off x="19050" y="19050"/>
              <a:ext cx="3514939" cy="1991644"/>
            </a:xfrm>
            <a:prstGeom prst="rect">
              <a:avLst/>
            </a:prstGeom>
            <a:ln w="12700" cap="flat">
              <a:noFill/>
              <a:miter lim="400000"/>
            </a:ln>
            <a:effectLst/>
          </p:spPr>
        </p:pic>
        <p:sp>
          <p:nvSpPr>
            <p:cNvPr id="298" name="Rectangle"/>
            <p:cNvSpPr/>
            <p:nvPr/>
          </p:nvSpPr>
          <p:spPr>
            <a:xfrm>
              <a:off x="0" y="0"/>
              <a:ext cx="3553039" cy="2133795"/>
            </a:xfrm>
            <a:prstGeom prst="rect">
              <a:avLst/>
            </a:prstGeom>
            <a:noFill/>
            <a:ln w="38100" cap="flat">
              <a:solidFill>
                <a:srgbClr val="FF0000"/>
              </a:solidFill>
              <a:prstDash val="solid"/>
              <a:round/>
            </a:ln>
            <a:effectLst/>
          </p:spPr>
          <p:txBody>
            <a:bodyPr wrap="square" lIns="45719" tIns="45719" rIns="45719" bIns="45719" numCol="1" anchor="t">
              <a:noAutofit/>
            </a:bodyPr>
            <a:lstStyle/>
            <a:p>
              <a:pPr>
                <a:defRPr sz="2400">
                  <a:latin typeface="Times New Roman"/>
                  <a:ea typeface="Times New Roman"/>
                  <a:cs typeface="Times New Roman"/>
                  <a:sym typeface="Times New Roman"/>
                </a:defRPr>
              </a:pPr>
              <a:endParaRPr/>
            </a:p>
          </p:txBody>
        </p:sp>
      </p:grpSp>
      <p:pic>
        <p:nvPicPr>
          <p:cNvPr id="300" name="Picture 2" descr="Picture 2"/>
          <p:cNvPicPr>
            <a:picLocks noChangeAspect="1"/>
          </p:cNvPicPr>
          <p:nvPr/>
        </p:nvPicPr>
        <p:blipFill>
          <a:blip r:embed="rId4"/>
          <a:stretch>
            <a:fillRect/>
          </a:stretch>
        </p:blipFill>
        <p:spPr>
          <a:xfrm>
            <a:off x="1371600" y="4240157"/>
            <a:ext cx="3797300" cy="2133601"/>
          </a:xfrm>
          <a:prstGeom prst="rect">
            <a:avLst/>
          </a:prstGeom>
          <a:ln w="38100">
            <a:solidFill>
              <a:srgbClr val="C00000"/>
            </a:solidFill>
          </a:ln>
        </p:spPr>
      </p:pic>
      <p:pic>
        <p:nvPicPr>
          <p:cNvPr id="301" name="Picture 4" descr="Picture 4"/>
          <p:cNvPicPr>
            <a:picLocks noChangeAspect="1"/>
          </p:cNvPicPr>
          <p:nvPr/>
        </p:nvPicPr>
        <p:blipFill>
          <a:blip r:embed="rId5"/>
          <a:stretch>
            <a:fillRect/>
          </a:stretch>
        </p:blipFill>
        <p:spPr>
          <a:xfrm>
            <a:off x="6172200" y="4269654"/>
            <a:ext cx="3648560" cy="2050028"/>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3" name="Picture 1026" descr="Picture 1026"/>
          <p:cNvPicPr>
            <a:picLocks noChangeAspect="1"/>
          </p:cNvPicPr>
          <p:nvPr/>
        </p:nvPicPr>
        <p:blipFill>
          <a:blip r:embed="rId2"/>
          <a:srcRect l="2962" r="2884" b="14143"/>
          <a:stretch>
            <a:fillRect/>
          </a:stretch>
        </p:blipFill>
        <p:spPr>
          <a:xfrm>
            <a:off x="2720896" y="80"/>
            <a:ext cx="6913759" cy="685792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5" name="Title 1"/>
          <p:cNvSpPr txBox="1">
            <a:spLocks noGrp="1"/>
          </p:cNvSpPr>
          <p:nvPr>
            <p:ph type="title"/>
          </p:nvPr>
        </p:nvSpPr>
        <p:spPr>
          <a:xfrm>
            <a:off x="-1676400" y="4915"/>
            <a:ext cx="10363200" cy="1143001"/>
          </a:xfrm>
          <a:prstGeom prst="rect">
            <a:avLst/>
          </a:prstGeom>
        </p:spPr>
        <p:txBody>
          <a:bodyPr/>
          <a:lstStyle>
            <a:lvl1pPr>
              <a:defRPr b="1">
                <a:solidFill>
                  <a:srgbClr val="FFC000"/>
                </a:solidFill>
                <a:latin typeface="Arial"/>
                <a:ea typeface="Arial"/>
                <a:cs typeface="Arial"/>
                <a:sym typeface="Arial"/>
              </a:defRPr>
            </a:lvl1pPr>
          </a:lstStyle>
          <a:p>
            <a:r>
              <a:t>Protect the Glycocalyx !</a:t>
            </a:r>
          </a:p>
        </p:txBody>
      </p:sp>
      <p:sp>
        <p:nvSpPr>
          <p:cNvPr id="306" name="Content Placeholder 2"/>
          <p:cNvSpPr txBox="1">
            <a:spLocks noGrp="1"/>
          </p:cNvSpPr>
          <p:nvPr>
            <p:ph type="body" idx="1"/>
          </p:nvPr>
        </p:nvSpPr>
        <p:spPr>
          <a:prstGeom prst="rect">
            <a:avLst/>
          </a:prstGeom>
        </p:spPr>
        <p:txBody>
          <a:bodyPr/>
          <a:lstStyle/>
          <a:p>
            <a:endParaRPr/>
          </a:p>
        </p:txBody>
      </p:sp>
      <p:pic>
        <p:nvPicPr>
          <p:cNvPr id="307" name="Picture 2" descr="Picture 2"/>
          <p:cNvPicPr>
            <a:picLocks noChangeAspect="1"/>
          </p:cNvPicPr>
          <p:nvPr/>
        </p:nvPicPr>
        <p:blipFill>
          <a:blip r:embed="rId2"/>
          <a:stretch>
            <a:fillRect/>
          </a:stretch>
        </p:blipFill>
        <p:spPr>
          <a:xfrm>
            <a:off x="-9832" y="1404937"/>
            <a:ext cx="12192001" cy="526732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Randi Schafer"/>
          <p:cNvSpPr txBox="1">
            <a:spLocks noGrp="1"/>
          </p:cNvSpPr>
          <p:nvPr>
            <p:ph type="ctrTitle"/>
          </p:nvPr>
        </p:nvSpPr>
        <p:spPr>
          <a:prstGeom prst="rect">
            <a:avLst/>
          </a:prstGeom>
        </p:spPr>
        <p:txBody>
          <a:bodyPr/>
          <a:lstStyle/>
          <a:p>
            <a:r>
              <a:t>Randi Schafer </a:t>
            </a:r>
          </a:p>
        </p:txBody>
      </p:sp>
      <p:sp>
        <p:nvSpPr>
          <p:cNvPr id="221" name="State of Current Blood"/>
          <p:cNvSpPr txBox="1">
            <a:spLocks noGrp="1"/>
          </p:cNvSpPr>
          <p:nvPr>
            <p:ph type="subTitle" sz="quarter" idx="1"/>
          </p:nvPr>
        </p:nvSpPr>
        <p:spPr>
          <a:prstGeom prst="rect">
            <a:avLst/>
          </a:prstGeom>
        </p:spPr>
        <p:txBody>
          <a:bodyPr/>
          <a:lstStyle/>
          <a:p>
            <a:r>
              <a:t>State of Current Blood </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 name="Title 1"/>
          <p:cNvSpPr txBox="1">
            <a:spLocks noGrp="1"/>
          </p:cNvSpPr>
          <p:nvPr>
            <p:ph type="title"/>
          </p:nvPr>
        </p:nvSpPr>
        <p:spPr>
          <a:prstGeom prst="rect">
            <a:avLst/>
          </a:prstGeom>
        </p:spPr>
        <p:txBody>
          <a:bodyPr/>
          <a:lstStyle/>
          <a:p>
            <a:endParaRPr/>
          </a:p>
        </p:txBody>
      </p:sp>
      <p:sp>
        <p:nvSpPr>
          <p:cNvPr id="310" name="Content Placeholder 2"/>
          <p:cNvSpPr txBox="1">
            <a:spLocks noGrp="1"/>
          </p:cNvSpPr>
          <p:nvPr>
            <p:ph type="body" idx="1"/>
          </p:nvPr>
        </p:nvSpPr>
        <p:spPr>
          <a:prstGeom prst="rect">
            <a:avLst/>
          </a:prstGeom>
          <a:solidFill>
            <a:srgbClr val="FFFFFF"/>
          </a:solidFill>
        </p:spPr>
        <p:txBody>
          <a:bodyPr/>
          <a:lstStyle/>
          <a:p>
            <a:endParaRPr/>
          </a:p>
        </p:txBody>
      </p:sp>
      <p:sp>
        <p:nvSpPr>
          <p:cNvPr id="311" name="Rectangle 1"/>
          <p:cNvSpPr/>
          <p:nvPr/>
        </p:nvSpPr>
        <p:spPr>
          <a:xfrm>
            <a:off x="629150" y="381000"/>
            <a:ext cx="11734801" cy="5710486"/>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3600" b="1">
                <a:solidFill>
                  <a:srgbClr val="C00000"/>
                </a:solidFill>
                <a:latin typeface="Arial"/>
                <a:ea typeface="Arial"/>
                <a:cs typeface="Arial"/>
                <a:sym typeface="Arial"/>
              </a:defRPr>
            </a:pPr>
            <a:r>
              <a:rPr u="sng">
                <a:solidFill>
                  <a:srgbClr val="CCCCFF"/>
                </a:solidFill>
                <a:uFill>
                  <a:solidFill>
                    <a:srgbClr val="CCCCFF"/>
                  </a:solidFill>
                </a:uFill>
                <a:hlinkClick r:id="rId2"/>
              </a:rPr>
              <a:t>Scand J Trauma Resusc Emerg Med</a:t>
            </a:r>
            <a:r>
              <a:t>. 2016; 24: 48</a:t>
            </a:r>
          </a:p>
          <a:p>
            <a:pPr>
              <a:defRPr sz="3600" b="1">
                <a:solidFill>
                  <a:srgbClr val="C00000"/>
                </a:solidFill>
                <a:latin typeface="Arial"/>
                <a:ea typeface="Arial"/>
                <a:cs typeface="Arial"/>
                <a:sym typeface="Arial"/>
              </a:defRPr>
            </a:pPr>
            <a:endParaRPr/>
          </a:p>
          <a:p>
            <a:pPr>
              <a:defRPr sz="2400" b="1">
                <a:solidFill>
                  <a:srgbClr val="C00000"/>
                </a:solidFill>
                <a:latin typeface="Arial"/>
                <a:ea typeface="Arial"/>
                <a:cs typeface="Arial"/>
                <a:sym typeface="Arial"/>
              </a:defRPr>
            </a:pPr>
            <a:endParaRPr/>
          </a:p>
          <a:p>
            <a:pPr>
              <a:defRPr sz="2400" b="1">
                <a:latin typeface="Arial"/>
                <a:ea typeface="Arial"/>
                <a:cs typeface="Arial"/>
                <a:sym typeface="Arial"/>
              </a:defRPr>
            </a:pPr>
            <a:r>
              <a:t>Published online 2016 Apr 12. </a:t>
            </a:r>
            <a:r>
              <a:rPr>
                <a:solidFill>
                  <a:srgbClr val="3109ED"/>
                </a:solidFill>
              </a:rPr>
              <a:t>doi:  </a:t>
            </a:r>
            <a:r>
              <a:rPr u="sng">
                <a:solidFill>
                  <a:srgbClr val="CCCCFF"/>
                </a:solidFill>
                <a:uFill>
                  <a:solidFill>
                    <a:srgbClr val="CCCCFF"/>
                  </a:solidFill>
                </a:uFill>
                <a:hlinkClick r:id="rId3"/>
              </a:rPr>
              <a:t>10.1186/s13049-016-0239-y</a:t>
            </a:r>
            <a:endParaRPr>
              <a:solidFill>
                <a:srgbClr val="3109ED"/>
              </a:solidFill>
            </a:endParaRPr>
          </a:p>
          <a:p>
            <a:pPr>
              <a:defRPr sz="2400" b="1">
                <a:latin typeface="Arial"/>
                <a:ea typeface="Arial"/>
                <a:cs typeface="Arial"/>
                <a:sym typeface="Arial"/>
              </a:defRPr>
            </a:pPr>
            <a:r>
              <a:t>PMCID: PMC4828893</a:t>
            </a:r>
          </a:p>
          <a:p>
            <a:pPr>
              <a:defRPr sz="2400" b="1">
                <a:latin typeface="Arial"/>
                <a:ea typeface="Arial"/>
                <a:cs typeface="Arial"/>
                <a:sym typeface="Arial"/>
              </a:defRPr>
            </a:pPr>
            <a:r>
              <a:t>PMID: </a:t>
            </a:r>
            <a:r>
              <a:rPr u="sng">
                <a:solidFill>
                  <a:srgbClr val="CCCCFF"/>
                </a:solidFill>
                <a:uFill>
                  <a:solidFill>
                    <a:srgbClr val="CCCCFF"/>
                  </a:solidFill>
                </a:uFill>
                <a:hlinkClick r:id="rId4"/>
              </a:rPr>
              <a:t>27068016</a:t>
            </a:r>
            <a:endParaRPr>
              <a:solidFill>
                <a:srgbClr val="C00000"/>
              </a:solidFill>
            </a:endParaRPr>
          </a:p>
          <a:p>
            <a:pPr>
              <a:defRPr sz="2400" b="1">
                <a:solidFill>
                  <a:srgbClr val="C00000"/>
                </a:solidFill>
                <a:latin typeface="Arial"/>
                <a:ea typeface="Arial"/>
                <a:cs typeface="Arial"/>
                <a:sym typeface="Arial"/>
              </a:defRPr>
            </a:pPr>
            <a:endParaRPr>
              <a:solidFill>
                <a:srgbClr val="C00000"/>
              </a:solidFill>
            </a:endParaRPr>
          </a:p>
          <a:p>
            <a:pPr>
              <a:defRPr sz="2400" b="1">
                <a:solidFill>
                  <a:srgbClr val="C00000"/>
                </a:solidFill>
                <a:latin typeface="Arial"/>
                <a:ea typeface="Arial"/>
                <a:cs typeface="Arial"/>
                <a:sym typeface="Arial"/>
              </a:defRPr>
            </a:pPr>
            <a:endParaRPr>
              <a:solidFill>
                <a:srgbClr val="C00000"/>
              </a:solidFill>
            </a:endParaRPr>
          </a:p>
          <a:p>
            <a:pPr>
              <a:defRPr sz="2400" b="1">
                <a:solidFill>
                  <a:srgbClr val="C00000"/>
                </a:solidFill>
                <a:latin typeface="Arial"/>
                <a:ea typeface="Arial"/>
                <a:cs typeface="Arial"/>
                <a:sym typeface="Arial"/>
              </a:defRPr>
            </a:pPr>
            <a:endParaRPr>
              <a:solidFill>
                <a:srgbClr val="C00000"/>
              </a:solidFill>
            </a:endParaRPr>
          </a:p>
          <a:p>
            <a:pPr>
              <a:defRPr sz="4000" b="1">
                <a:latin typeface="Arial"/>
                <a:ea typeface="Arial"/>
                <a:cs typeface="Arial"/>
                <a:sym typeface="Arial"/>
              </a:defRPr>
            </a:pPr>
            <a:r>
              <a:t>The endothelial glycocalyx and its disruption,                               protection and regeneration: a narrative review</a:t>
            </a:r>
          </a:p>
          <a:p>
            <a:pPr>
              <a:defRPr sz="2800" b="1" u="sng">
                <a:latin typeface="Arial"/>
                <a:ea typeface="Arial"/>
                <a:cs typeface="Arial"/>
                <a:sym typeface="Arial"/>
              </a:defRPr>
            </a:pPr>
            <a:r>
              <a:rPr>
                <a:solidFill>
                  <a:srgbClr val="CCCCFF"/>
                </a:solidFill>
                <a:uFill>
                  <a:solidFill>
                    <a:srgbClr val="CCCCFF"/>
                  </a:solidFill>
                </a:uFill>
                <a:hlinkClick r:id="rId5"/>
              </a:rPr>
              <a:t>Ulf Schött</a:t>
            </a:r>
            <a:r>
              <a:t>,</a:t>
            </a:r>
            <a:r>
              <a:rPr sz="7200" baseline="30000"/>
              <a:t> </a:t>
            </a:r>
            <a:r>
              <a:rPr>
                <a:solidFill>
                  <a:srgbClr val="CCCCFF"/>
                </a:solidFill>
                <a:uFill>
                  <a:solidFill>
                    <a:srgbClr val="CCCCFF"/>
                  </a:solidFill>
                </a:uFill>
                <a:hlinkClick r:id="rId6"/>
              </a:rPr>
              <a:t>Cristina Solomon</a:t>
            </a:r>
            <a:r>
              <a:t>, </a:t>
            </a:r>
            <a:r>
              <a:rPr>
                <a:solidFill>
                  <a:srgbClr val="CCCCFF"/>
                </a:solidFill>
                <a:uFill>
                  <a:solidFill>
                    <a:srgbClr val="CCCCFF"/>
                  </a:solidFill>
                </a:uFill>
                <a:hlinkClick r:id="rId7"/>
              </a:rPr>
              <a:t>Dietmar Fries</a:t>
            </a:r>
            <a:r>
              <a:t>, and </a:t>
            </a:r>
            <a:r>
              <a:rPr>
                <a:solidFill>
                  <a:srgbClr val="CCCCFF"/>
                </a:solidFill>
                <a:uFill>
                  <a:solidFill>
                    <a:srgbClr val="CCCCFF"/>
                  </a:solidFill>
                </a:uFill>
                <a:hlinkClick r:id="rId8"/>
              </a:rPr>
              <a:t>Peter Bentzer</a:t>
            </a:r>
          </a:p>
        </p:txBody>
      </p:sp>
      <p:grpSp>
        <p:nvGrpSpPr>
          <p:cNvPr id="314" name="Picture 2"/>
          <p:cNvGrpSpPr/>
          <p:nvPr/>
        </p:nvGrpSpPr>
        <p:grpSpPr>
          <a:xfrm>
            <a:off x="612775" y="1411287"/>
            <a:ext cx="88900" cy="114301"/>
            <a:chOff x="0" y="0"/>
            <a:chExt cx="88900" cy="114300"/>
          </a:xfrm>
        </p:grpSpPr>
        <p:sp>
          <p:nvSpPr>
            <p:cNvPr id="312" name="Rectangle"/>
            <p:cNvSpPr/>
            <p:nvPr/>
          </p:nvSpPr>
          <p:spPr>
            <a:xfrm>
              <a:off x="0" y="0"/>
              <a:ext cx="88900" cy="114300"/>
            </a:xfrm>
            <a:prstGeom prst="rect">
              <a:avLst/>
            </a:prstGeom>
            <a:solidFill>
              <a:srgbClr val="FFFFFF"/>
            </a:solidFill>
            <a:ln w="12700" cap="flat">
              <a:noFill/>
              <a:miter lim="400000"/>
            </a:ln>
            <a:effectLst/>
          </p:spPr>
          <p:txBody>
            <a:bodyPr wrap="square" lIns="45719" tIns="45719" rIns="45719" bIns="45719" numCol="1" anchor="t">
              <a:noAutofit/>
            </a:bodyPr>
            <a:lstStyle/>
            <a:p>
              <a:pPr>
                <a:defRPr sz="2400">
                  <a:latin typeface="Times New Roman"/>
                  <a:ea typeface="Times New Roman"/>
                  <a:cs typeface="Times New Roman"/>
                  <a:sym typeface="Times New Roman"/>
                </a:defRPr>
              </a:pPr>
              <a:endParaRPr/>
            </a:p>
          </p:txBody>
        </p:sp>
        <p:pic>
          <p:nvPicPr>
            <p:cNvPr id="313" name="image25.gif" descr="image25.gif"/>
            <p:cNvPicPr>
              <a:picLocks noChangeAspect="1"/>
            </p:cNvPicPr>
            <p:nvPr/>
          </p:nvPicPr>
          <p:blipFill>
            <a:blip r:embed="rId9"/>
            <a:stretch>
              <a:fillRect/>
            </a:stretch>
          </p:blipFill>
          <p:spPr>
            <a:xfrm>
              <a:off x="0" y="0"/>
              <a:ext cx="88900" cy="114300"/>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6" name="Title 1"/>
          <p:cNvSpPr txBox="1">
            <a:spLocks noGrp="1"/>
          </p:cNvSpPr>
          <p:nvPr>
            <p:ph type="title"/>
          </p:nvPr>
        </p:nvSpPr>
        <p:spPr>
          <a:xfrm>
            <a:off x="3185268" y="363486"/>
            <a:ext cx="10363201" cy="1143001"/>
          </a:xfrm>
          <a:prstGeom prst="rect">
            <a:avLst/>
          </a:prstGeom>
        </p:spPr>
        <p:txBody>
          <a:bodyPr/>
          <a:lstStyle/>
          <a:p>
            <a:pPr>
              <a:defRPr b="1">
                <a:solidFill>
                  <a:srgbClr val="47FFD1"/>
                </a:solidFill>
              </a:defRPr>
            </a:pPr>
            <a:r>
              <a:t>TXA </a:t>
            </a:r>
            <a:r>
              <a:rPr sz="3200"/>
              <a:t>and</a:t>
            </a:r>
            <a:r>
              <a:rPr sz="3600"/>
              <a:t> </a:t>
            </a:r>
            <a:r>
              <a:t>Plasma</a:t>
            </a:r>
          </a:p>
        </p:txBody>
      </p:sp>
      <p:pic>
        <p:nvPicPr>
          <p:cNvPr id="317" name="Content Placeholder 3" descr="Content Placeholder 3"/>
          <p:cNvPicPr>
            <a:picLocks noChangeAspect="1"/>
          </p:cNvPicPr>
          <p:nvPr/>
        </p:nvPicPr>
        <p:blipFill>
          <a:blip r:embed="rId2"/>
          <a:srcRect l="15254" t="2649" r="40436" b="53525"/>
          <a:stretch>
            <a:fillRect/>
          </a:stretch>
        </p:blipFill>
        <p:spPr>
          <a:xfrm>
            <a:off x="228600" y="363486"/>
            <a:ext cx="3852099" cy="3810001"/>
          </a:xfrm>
          <a:prstGeom prst="rect">
            <a:avLst/>
          </a:prstGeom>
          <a:ln w="57150">
            <a:solidFill>
              <a:srgbClr val="C00000"/>
            </a:solidFill>
          </a:ln>
        </p:spPr>
      </p:pic>
      <p:pic>
        <p:nvPicPr>
          <p:cNvPr id="318" name="Picture 4" descr="Picture 4"/>
          <p:cNvPicPr>
            <a:picLocks noChangeAspect="1"/>
          </p:cNvPicPr>
          <p:nvPr/>
        </p:nvPicPr>
        <p:blipFill>
          <a:blip r:embed="rId3"/>
          <a:srcRect l="25472"/>
          <a:stretch>
            <a:fillRect/>
          </a:stretch>
        </p:blipFill>
        <p:spPr>
          <a:xfrm>
            <a:off x="6067647" y="2804086"/>
            <a:ext cx="4891827" cy="3690429"/>
          </a:xfrm>
          <a:prstGeom prst="rect">
            <a:avLst/>
          </a:prstGeom>
          <a:ln w="38100">
            <a:solidFill>
              <a:srgbClr val="C00000"/>
            </a:solidFill>
          </a:ln>
        </p:spPr>
      </p:pic>
      <p:pic>
        <p:nvPicPr>
          <p:cNvPr id="319" name="Picture 4" descr="Picture 4"/>
          <p:cNvPicPr>
            <a:picLocks noChangeAspect="1"/>
          </p:cNvPicPr>
          <p:nvPr/>
        </p:nvPicPr>
        <p:blipFill>
          <a:blip r:embed="rId4"/>
          <a:srcRect l="16226" r="4627"/>
          <a:stretch>
            <a:fillRect/>
          </a:stretch>
        </p:blipFill>
        <p:spPr>
          <a:xfrm>
            <a:off x="162600" y="209521"/>
            <a:ext cx="5181603" cy="3979915"/>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1" name="Rectangle 2"/>
          <p:cNvSpPr txBox="1">
            <a:spLocks noGrp="1"/>
          </p:cNvSpPr>
          <p:nvPr>
            <p:ph type="title"/>
          </p:nvPr>
        </p:nvSpPr>
        <p:spPr>
          <a:xfrm>
            <a:off x="914400" y="1586764"/>
            <a:ext cx="8382000" cy="2209801"/>
          </a:xfrm>
          <a:prstGeom prst="rect">
            <a:avLst/>
          </a:prstGeom>
        </p:spPr>
        <p:txBody>
          <a:bodyPr lIns="44450" tIns="44450" rIns="44450" bIns="44450">
            <a:normAutofit fontScale="90000"/>
          </a:bodyPr>
          <a:lstStyle/>
          <a:p>
            <a:pPr algn="l" defTabSz="374904">
              <a:defRPr sz="4797" b="1">
                <a:solidFill>
                  <a:srgbClr val="FFCC00"/>
                </a:solidFill>
              </a:defRPr>
            </a:pPr>
            <a:r>
              <a:t>TXA</a:t>
            </a:r>
            <a:br/>
            <a:r>
              <a:rPr>
                <a:solidFill>
                  <a:srgbClr val="FFFC00"/>
                </a:solidFill>
              </a:rPr>
              <a:t>Head </a:t>
            </a:r>
            <a:br>
              <a:rPr>
                <a:solidFill>
                  <a:srgbClr val="FFFC00"/>
                </a:solidFill>
              </a:rPr>
            </a:br>
            <a:r>
              <a:rPr>
                <a:solidFill>
                  <a:srgbClr val="FFFC00"/>
                </a:solidFill>
              </a:rPr>
              <a:t>Injury</a:t>
            </a:r>
          </a:p>
        </p:txBody>
      </p:sp>
      <p:sp>
        <p:nvSpPr>
          <p:cNvPr id="322" name="Rectangle 3"/>
          <p:cNvSpPr txBox="1">
            <a:spLocks noGrp="1"/>
          </p:cNvSpPr>
          <p:nvPr>
            <p:ph type="body" sz="quarter" idx="1"/>
          </p:nvPr>
        </p:nvSpPr>
        <p:spPr>
          <a:prstGeom prst="rect">
            <a:avLst/>
          </a:prstGeom>
        </p:spPr>
        <p:txBody>
          <a:bodyPr lIns="44450" tIns="44450" rIns="44450" bIns="44450"/>
          <a:lstStyle/>
          <a:p>
            <a:pPr marL="342890" indent="-342890"/>
            <a:endParaRPr/>
          </a:p>
        </p:txBody>
      </p:sp>
      <p:sp>
        <p:nvSpPr>
          <p:cNvPr id="323" name="Text Box 5"/>
          <p:cNvSpPr txBox="1"/>
          <p:nvPr/>
        </p:nvSpPr>
        <p:spPr>
          <a:xfrm>
            <a:off x="1524000" y="5927726"/>
            <a:ext cx="10515600" cy="764045"/>
          </a:xfrm>
          <a:prstGeom prst="rect">
            <a:avLst/>
          </a:prstGeom>
          <a:solidFill>
            <a:srgbClr val="00041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b="1">
                <a:solidFill>
                  <a:srgbClr val="00FF00"/>
                </a:solidFill>
                <a:latin typeface="Times New Roman"/>
                <a:ea typeface="Times New Roman"/>
                <a:cs typeface="Times New Roman"/>
                <a:sym typeface="Times New Roman"/>
              </a:defRPr>
            </a:lvl1pPr>
          </a:lstStyle>
          <a:p>
            <a:r>
              <a:t>New NIH ROC Study….</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23"/>
                                        </p:tgtEl>
                                        <p:attrNameLst>
                                          <p:attrName>style.visibility</p:attrName>
                                        </p:attrNameLst>
                                      </p:cBhvr>
                                      <p:to>
                                        <p:strVal val="visible"/>
                                      </p:to>
                                    </p:set>
                                    <p:animEffect transition="in" filter="wipe(left)">
                                      <p:cBhvr>
                                        <p:cTn id="7" dur="500"/>
                                        <p:tgtEl>
                                          <p:spTgt spid="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25" name="Rectangle 2"/>
          <p:cNvSpPr txBox="1">
            <a:spLocks noGrp="1"/>
          </p:cNvSpPr>
          <p:nvPr>
            <p:ph type="title"/>
          </p:nvPr>
        </p:nvSpPr>
        <p:spPr>
          <a:xfrm>
            <a:off x="153923" y="500974"/>
            <a:ext cx="8382001" cy="2209801"/>
          </a:xfrm>
          <a:prstGeom prst="rect">
            <a:avLst/>
          </a:prstGeom>
        </p:spPr>
        <p:txBody>
          <a:bodyPr lIns="44450" tIns="44450" rIns="44450" bIns="44450">
            <a:normAutofit fontScale="90000"/>
          </a:bodyPr>
          <a:lstStyle/>
          <a:p>
            <a:pPr algn="l" defTabSz="649223">
              <a:defRPr sz="7454" b="1">
                <a:solidFill>
                  <a:srgbClr val="FFCC00"/>
                </a:solidFill>
              </a:defRPr>
            </a:pPr>
            <a:r>
              <a:t>TXA</a:t>
            </a:r>
            <a:br/>
            <a:r>
              <a:rPr>
                <a:solidFill>
                  <a:srgbClr val="FFFC00"/>
                </a:solidFill>
              </a:rPr>
              <a:t>for TBI</a:t>
            </a:r>
          </a:p>
        </p:txBody>
      </p:sp>
      <p:sp>
        <p:nvSpPr>
          <p:cNvPr id="326" name="Rectangle 3"/>
          <p:cNvSpPr txBox="1">
            <a:spLocks noGrp="1"/>
          </p:cNvSpPr>
          <p:nvPr>
            <p:ph type="body" sz="quarter" idx="1"/>
          </p:nvPr>
        </p:nvSpPr>
        <p:spPr>
          <a:prstGeom prst="rect">
            <a:avLst/>
          </a:prstGeom>
        </p:spPr>
        <p:txBody>
          <a:bodyPr lIns="44450" tIns="44450" rIns="44450" bIns="44450"/>
          <a:lstStyle/>
          <a:p>
            <a:pPr marL="342890" indent="-342890"/>
            <a:endParaRPr/>
          </a:p>
        </p:txBody>
      </p:sp>
      <p:sp>
        <p:nvSpPr>
          <p:cNvPr id="327" name="Text Box 5"/>
          <p:cNvSpPr txBox="1"/>
          <p:nvPr/>
        </p:nvSpPr>
        <p:spPr>
          <a:xfrm>
            <a:off x="153923" y="3471321"/>
            <a:ext cx="5450976" cy="764045"/>
          </a:xfrm>
          <a:prstGeom prst="rect">
            <a:avLst/>
          </a:prstGeom>
          <a:solidFill>
            <a:srgbClr val="00041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4800" b="1">
                <a:solidFill>
                  <a:srgbClr val="00FF00"/>
                </a:solidFill>
                <a:latin typeface="Times New Roman"/>
                <a:ea typeface="Times New Roman"/>
                <a:cs typeface="Times New Roman"/>
                <a:sym typeface="Times New Roman"/>
              </a:defRPr>
            </a:lvl1pPr>
          </a:lstStyle>
          <a:p>
            <a:r>
              <a:t>ROC TXA Study….</a:t>
            </a:r>
          </a:p>
        </p:txBody>
      </p:sp>
      <p:pic>
        <p:nvPicPr>
          <p:cNvPr id="328" name="Picture 1" descr="Picture 1"/>
          <p:cNvPicPr>
            <a:picLocks noChangeAspect="1"/>
          </p:cNvPicPr>
          <p:nvPr/>
        </p:nvPicPr>
        <p:blipFill>
          <a:blip r:embed="rId2"/>
          <a:stretch>
            <a:fillRect/>
          </a:stretch>
        </p:blipFill>
        <p:spPr>
          <a:xfrm>
            <a:off x="5604898" y="381000"/>
            <a:ext cx="8265026" cy="540701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27"/>
                                        </p:tgtEl>
                                        <p:attrNameLst>
                                          <p:attrName>style.visibility</p:attrName>
                                        </p:attrNameLst>
                                      </p:cBhvr>
                                      <p:to>
                                        <p:strVal val="visible"/>
                                      </p:to>
                                    </p:set>
                                    <p:animEffect transition="in" filter="wipe(left)">
                                      <p:cBhvr>
                                        <p:cTn id="7" dur="5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iterate>
                                    <p:tmAbs val="0"/>
                                  </p:iterate>
                                  <p:childTnLst>
                                    <p:set>
                                      <p:cBhvr>
                                        <p:cTn id="11" fill="hold"/>
                                        <p:tgtEl>
                                          <p:spTgt spid="328"/>
                                        </p:tgtEl>
                                        <p:attrNameLst>
                                          <p:attrName>style.visibility</p:attrName>
                                        </p:attrNameLst>
                                      </p:cBhvr>
                                      <p:to>
                                        <p:strVal val="visible"/>
                                      </p:to>
                                    </p:set>
                                    <p:animEffect transition="in" filter="wipe(right)">
                                      <p:cBhvr>
                                        <p:cTn id="12"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advAuto="0"/>
      <p:bldP spid="328" grpId="0"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itle 1"/>
          <p:cNvSpPr txBox="1">
            <a:spLocks noGrp="1"/>
          </p:cNvSpPr>
          <p:nvPr>
            <p:ph type="title"/>
          </p:nvPr>
        </p:nvSpPr>
        <p:spPr>
          <a:xfrm>
            <a:off x="-149526" y="0"/>
            <a:ext cx="12344401" cy="1325563"/>
          </a:xfrm>
          <a:prstGeom prst="rect">
            <a:avLst/>
          </a:prstGeom>
        </p:spPr>
        <p:txBody>
          <a:bodyPr/>
          <a:lstStyle/>
          <a:p>
            <a:pPr>
              <a:defRPr sz="5400" b="1">
                <a:solidFill>
                  <a:srgbClr val="D9D9D9"/>
                </a:solidFill>
                <a:latin typeface="Arial"/>
                <a:ea typeface="Arial"/>
                <a:cs typeface="Arial"/>
                <a:sym typeface="Arial"/>
              </a:defRPr>
            </a:pPr>
            <a:r>
              <a:t>ROC </a:t>
            </a:r>
            <a:r>
              <a:rPr sz="6000">
                <a:solidFill>
                  <a:srgbClr val="FFC000"/>
                </a:solidFill>
              </a:rPr>
              <a:t>TXA for TBI    </a:t>
            </a:r>
            <a:r>
              <a:rPr sz="4800">
                <a:solidFill>
                  <a:srgbClr val="FF0000"/>
                </a:solidFill>
              </a:rPr>
              <a:t>JAMA</a:t>
            </a:r>
            <a:r>
              <a:rPr sz="4800">
                <a:solidFill>
                  <a:srgbClr val="C00000"/>
                </a:solidFill>
              </a:rPr>
              <a:t> </a:t>
            </a:r>
          </a:p>
        </p:txBody>
      </p:sp>
      <p:sp>
        <p:nvSpPr>
          <p:cNvPr id="331" name="Content Placeholder 2"/>
          <p:cNvSpPr txBox="1">
            <a:spLocks noGrp="1"/>
          </p:cNvSpPr>
          <p:nvPr>
            <p:ph type="body" idx="1"/>
          </p:nvPr>
        </p:nvSpPr>
        <p:spPr>
          <a:xfrm>
            <a:off x="152400" y="1649121"/>
            <a:ext cx="12725400" cy="5105401"/>
          </a:xfrm>
          <a:prstGeom prst="rect">
            <a:avLst/>
          </a:prstGeom>
        </p:spPr>
        <p:txBody>
          <a:bodyPr/>
          <a:lstStyle/>
          <a:p>
            <a:pPr marL="0" indent="0" defTabSz="868680">
              <a:lnSpc>
                <a:spcPct val="80000"/>
              </a:lnSpc>
              <a:spcBef>
                <a:spcPts val="400"/>
              </a:spcBef>
              <a:buSzTx/>
              <a:buNone/>
              <a:defRPr sz="4845" b="1">
                <a:solidFill>
                  <a:srgbClr val="FFFF00"/>
                </a:solidFill>
              </a:defRPr>
            </a:pPr>
            <a:endParaRPr/>
          </a:p>
          <a:p>
            <a:pPr marL="325754" indent="-325754" defTabSz="868680">
              <a:lnSpc>
                <a:spcPct val="80000"/>
              </a:lnSpc>
              <a:spcBef>
                <a:spcPts val="900"/>
              </a:spcBef>
              <a:defRPr sz="4084" b="1">
                <a:solidFill>
                  <a:srgbClr val="F2F2F2"/>
                </a:solidFill>
              </a:defRPr>
            </a:pPr>
            <a:r>
              <a:t>But, Examining Those </a:t>
            </a:r>
            <a:r>
              <a:rPr sz="3800"/>
              <a:t>with </a:t>
            </a:r>
            <a:r>
              <a:t>CT-Confirmed 	Intracranial Hemorrhage – </a:t>
            </a:r>
            <a:r>
              <a:rPr i="1"/>
              <a:t>the Target Group</a:t>
            </a:r>
            <a:r>
              <a:t>…</a:t>
            </a:r>
            <a:endParaRPr sz="5320">
              <a:solidFill>
                <a:srgbClr val="FFFF00"/>
              </a:solidFill>
            </a:endParaRPr>
          </a:p>
          <a:p>
            <a:pPr marL="0" indent="0" defTabSz="868680">
              <a:lnSpc>
                <a:spcPct val="80000"/>
              </a:lnSpc>
              <a:spcBef>
                <a:spcPts val="1000"/>
              </a:spcBef>
              <a:buSzTx/>
              <a:buNone/>
              <a:defRPr sz="4560" b="1">
                <a:solidFill>
                  <a:srgbClr val="FFFF00"/>
                </a:solidFill>
              </a:defRPr>
            </a:pPr>
            <a:r>
              <a:t>       </a:t>
            </a:r>
            <a:r>
              <a:rPr>
                <a:solidFill>
                  <a:srgbClr val="38E211"/>
                </a:solidFill>
              </a:rPr>
              <a:t> </a:t>
            </a:r>
            <a:r>
              <a:rPr>
                <a:solidFill>
                  <a:srgbClr val="43FF1A"/>
                </a:solidFill>
              </a:rPr>
              <a:t>16% </a:t>
            </a:r>
            <a:r>
              <a:rPr>
                <a:solidFill>
                  <a:srgbClr val="FFFFFF"/>
                </a:solidFill>
              </a:rPr>
              <a:t>mortality </a:t>
            </a:r>
            <a:r>
              <a:rPr sz="3800">
                <a:solidFill>
                  <a:srgbClr val="FFFFFF"/>
                </a:solidFill>
              </a:rPr>
              <a:t>with</a:t>
            </a:r>
            <a:r>
              <a:rPr>
                <a:solidFill>
                  <a:srgbClr val="FFFFFF"/>
                </a:solidFill>
              </a:rPr>
              <a:t> </a:t>
            </a:r>
            <a:r>
              <a:rPr>
                <a:solidFill>
                  <a:srgbClr val="43FF1A"/>
                </a:solidFill>
              </a:rPr>
              <a:t>2 grams </a:t>
            </a:r>
            <a:r>
              <a:rPr>
                <a:solidFill>
                  <a:srgbClr val="FFFFFF"/>
                </a:solidFill>
              </a:rPr>
              <a:t>upfront</a:t>
            </a:r>
            <a:endParaRPr sz="1900"/>
          </a:p>
          <a:p>
            <a:pPr marL="0" indent="0" defTabSz="868680">
              <a:lnSpc>
                <a:spcPct val="80000"/>
              </a:lnSpc>
              <a:spcBef>
                <a:spcPts val="1000"/>
              </a:spcBef>
              <a:buSzTx/>
              <a:buNone/>
              <a:defRPr sz="4560" b="1">
                <a:solidFill>
                  <a:srgbClr val="FFFF00"/>
                </a:solidFill>
              </a:defRPr>
            </a:pPr>
            <a:r>
              <a:t>    </a:t>
            </a:r>
            <a:r>
              <a:rPr sz="3420">
                <a:solidFill>
                  <a:srgbClr val="FFFFFF"/>
                </a:solidFill>
              </a:rPr>
              <a:t>vs</a:t>
            </a:r>
            <a:r>
              <a:rPr>
                <a:solidFill>
                  <a:srgbClr val="FFFFFF"/>
                </a:solidFill>
              </a:rPr>
              <a:t>. </a:t>
            </a:r>
            <a:r>
              <a:t>27% </a:t>
            </a:r>
            <a:r>
              <a:rPr sz="3420">
                <a:solidFill>
                  <a:srgbClr val="FFFFFF"/>
                </a:solidFill>
              </a:rPr>
              <a:t>with</a:t>
            </a:r>
            <a:r>
              <a:rPr>
                <a:solidFill>
                  <a:srgbClr val="FFFFFF"/>
                </a:solidFill>
              </a:rPr>
              <a:t> </a:t>
            </a:r>
            <a:r>
              <a:t>1g+1g </a:t>
            </a:r>
            <a:r>
              <a:rPr>
                <a:solidFill>
                  <a:srgbClr val="FFFFFF"/>
                </a:solidFill>
              </a:rPr>
              <a:t>infusion  </a:t>
            </a:r>
            <a:r>
              <a:rPr sz="3420">
                <a:solidFill>
                  <a:srgbClr val="FFFFFF"/>
                </a:solidFill>
              </a:rPr>
              <a:t>vs.  </a:t>
            </a:r>
            <a:r>
              <a:t>26% Placebo</a:t>
            </a:r>
            <a:endParaRPr sz="1900"/>
          </a:p>
          <a:p>
            <a:pPr marL="0" indent="0" defTabSz="868680">
              <a:lnSpc>
                <a:spcPct val="80000"/>
              </a:lnSpc>
              <a:spcBef>
                <a:spcPts val="400"/>
              </a:spcBef>
              <a:buSzTx/>
              <a:buNone/>
              <a:defRPr sz="5985" b="1">
                <a:solidFill>
                  <a:srgbClr val="38FF00"/>
                </a:solidFill>
              </a:defRPr>
            </a:pPr>
            <a:endParaRPr sz="1900"/>
          </a:p>
          <a:p>
            <a:pPr marL="325754" indent="-325754" defTabSz="868680">
              <a:lnSpc>
                <a:spcPct val="80000"/>
              </a:lnSpc>
              <a:spcBef>
                <a:spcPts val="900"/>
              </a:spcBef>
              <a:defRPr sz="3040" b="1">
                <a:solidFill>
                  <a:srgbClr val="FFFFFF"/>
                </a:solidFill>
              </a:defRPr>
            </a:pPr>
            <a:r>
              <a:t>   </a:t>
            </a:r>
            <a:r>
              <a:rPr sz="3800"/>
              <a:t>Increased Risk of Seizures but good outcomes 		</a:t>
            </a:r>
            <a:endParaRPr sz="1900"/>
          </a:p>
          <a:p>
            <a:pPr marL="0" indent="0" defTabSz="868680">
              <a:lnSpc>
                <a:spcPct val="80000"/>
              </a:lnSpc>
              <a:spcBef>
                <a:spcPts val="900"/>
              </a:spcBef>
              <a:buSzTx/>
              <a:buNone/>
              <a:defRPr sz="3800" b="1">
                <a:solidFill>
                  <a:srgbClr val="FFFFFF"/>
                </a:solidFill>
              </a:defRPr>
            </a:pPr>
            <a:r>
              <a:t>         and no other increase in complications = safe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31">
                                            <p:txEl>
                                              <p:pRg st="1" end="1"/>
                                            </p:txEl>
                                          </p:spTgt>
                                        </p:tgtEl>
                                        <p:attrNameLst>
                                          <p:attrName>style.visibility</p:attrName>
                                        </p:attrNameLst>
                                      </p:cBhvr>
                                      <p:to>
                                        <p:strVal val="visible"/>
                                      </p:to>
                                    </p:set>
                                    <p:animEffect transition="in" filter="wipe(left)">
                                      <p:cBhvr>
                                        <p:cTn id="7" dur="500"/>
                                        <p:tgtEl>
                                          <p:spTgt spid="3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31">
                                            <p:txEl>
                                              <p:pRg st="2" end="2"/>
                                            </p:txEl>
                                          </p:spTgt>
                                        </p:tgtEl>
                                        <p:attrNameLst>
                                          <p:attrName>style.visibility</p:attrName>
                                        </p:attrNameLst>
                                      </p:cBhvr>
                                      <p:to>
                                        <p:strVal val="visible"/>
                                      </p:to>
                                    </p:set>
                                    <p:animEffect transition="in" filter="wipe(left)">
                                      <p:cBhvr>
                                        <p:cTn id="12" dur="500"/>
                                        <p:tgtEl>
                                          <p:spTgt spid="33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331">
                                            <p:txEl>
                                              <p:pRg st="3" end="3"/>
                                            </p:txEl>
                                          </p:spTgt>
                                        </p:tgtEl>
                                        <p:attrNameLst>
                                          <p:attrName>style.visibility</p:attrName>
                                        </p:attrNameLst>
                                      </p:cBhvr>
                                      <p:to>
                                        <p:strVal val="visible"/>
                                      </p:to>
                                    </p:set>
                                    <p:animEffect transition="in" filter="wipe(left)">
                                      <p:cBhvr>
                                        <p:cTn id="17" dur="500"/>
                                        <p:tgtEl>
                                          <p:spTgt spid="331">
                                            <p:txEl>
                                              <p:pRg st="3" end="3"/>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iterate>
                                    <p:tmAbs val="0"/>
                                  </p:iterate>
                                  <p:childTnLst>
                                    <p:set>
                                      <p:cBhvr>
                                        <p:cTn id="20" fill="hold"/>
                                        <p:tgtEl>
                                          <p:spTgt spid="331">
                                            <p:txEl>
                                              <p:pRg st="4" end="4"/>
                                            </p:txEl>
                                          </p:spTgt>
                                        </p:tgtEl>
                                        <p:attrNameLst>
                                          <p:attrName>style.visibility</p:attrName>
                                        </p:attrNameLst>
                                      </p:cBhvr>
                                      <p:to>
                                        <p:strVal val="visible"/>
                                      </p:to>
                                    </p:set>
                                    <p:animEffect transition="in" filter="wipe(left)">
                                      <p:cBhvr>
                                        <p:cTn id="21" dur="500"/>
                                        <p:tgtEl>
                                          <p:spTgt spid="331">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p:tmAbs val="0"/>
                                  </p:iterate>
                                  <p:childTnLst>
                                    <p:set>
                                      <p:cBhvr>
                                        <p:cTn id="25" fill="hold"/>
                                        <p:tgtEl>
                                          <p:spTgt spid="331">
                                            <p:txEl>
                                              <p:pRg st="5" end="5"/>
                                            </p:txEl>
                                          </p:spTgt>
                                        </p:tgtEl>
                                        <p:attrNameLst>
                                          <p:attrName>style.visibility</p:attrName>
                                        </p:attrNameLst>
                                      </p:cBhvr>
                                      <p:to>
                                        <p:strVal val="visible"/>
                                      </p:to>
                                    </p:set>
                                    <p:animEffect transition="in" filter="wipe(left)">
                                      <p:cBhvr>
                                        <p:cTn id="26" dur="500"/>
                                        <p:tgtEl>
                                          <p:spTgt spid="331">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p:tmAbs val="0"/>
                                  </p:iterate>
                                  <p:childTnLst>
                                    <p:set>
                                      <p:cBhvr>
                                        <p:cTn id="30" fill="hold"/>
                                        <p:tgtEl>
                                          <p:spTgt spid="331">
                                            <p:txEl>
                                              <p:pRg st="6" end="6"/>
                                            </p:txEl>
                                          </p:spTgt>
                                        </p:tgtEl>
                                        <p:attrNameLst>
                                          <p:attrName>style.visibility</p:attrName>
                                        </p:attrNameLst>
                                      </p:cBhvr>
                                      <p:to>
                                        <p:strVal val="visible"/>
                                      </p:to>
                                    </p:set>
                                    <p:animEffect transition="in" filter="wipe(left)">
                                      <p:cBhvr>
                                        <p:cTn id="31" dur="500"/>
                                        <p:tgtEl>
                                          <p:spTgt spid="3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0" build="p"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 name="Line 14"/>
          <p:cNvSpPr/>
          <p:nvPr/>
        </p:nvSpPr>
        <p:spPr>
          <a:xfrm flipV="1">
            <a:off x="6542091" y="5578478"/>
            <a:ext cx="1588"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34" name="Line 14"/>
          <p:cNvSpPr/>
          <p:nvPr/>
        </p:nvSpPr>
        <p:spPr>
          <a:xfrm flipV="1">
            <a:off x="4767262" y="5575303"/>
            <a:ext cx="1"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35" name="Line 24"/>
          <p:cNvSpPr/>
          <p:nvPr/>
        </p:nvSpPr>
        <p:spPr>
          <a:xfrm flipV="1">
            <a:off x="5106987" y="1744663"/>
            <a:ext cx="1" cy="3852864"/>
          </a:xfrm>
          <a:prstGeom prst="line">
            <a:avLst/>
          </a:prstGeom>
          <a:ln w="22225">
            <a:solidFill>
              <a:srgbClr val="000000"/>
            </a:solidFill>
            <a:prstDash val="dash"/>
          </a:ln>
        </p:spPr>
        <p:txBody>
          <a:bodyPr lIns="45719" rIns="45719"/>
          <a:lstStyle/>
          <a:p>
            <a:pPr>
              <a:defRPr sz="2400">
                <a:latin typeface="Times New Roman"/>
                <a:ea typeface="Times New Roman"/>
                <a:cs typeface="Times New Roman"/>
                <a:sym typeface="Times New Roman"/>
              </a:defRPr>
            </a:pPr>
            <a:endParaRPr/>
          </a:p>
        </p:txBody>
      </p:sp>
      <p:sp>
        <p:nvSpPr>
          <p:cNvPr id="336" name="Straight Connector 6"/>
          <p:cNvSpPr/>
          <p:nvPr/>
        </p:nvSpPr>
        <p:spPr>
          <a:xfrm>
            <a:off x="4030665" y="5578475"/>
            <a:ext cx="4294188" cy="1588"/>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37" name="Line 14"/>
          <p:cNvSpPr/>
          <p:nvPr/>
        </p:nvSpPr>
        <p:spPr>
          <a:xfrm flipV="1">
            <a:off x="4035424" y="5575303"/>
            <a:ext cx="1"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38" name="Line 14"/>
          <p:cNvSpPr/>
          <p:nvPr/>
        </p:nvSpPr>
        <p:spPr>
          <a:xfrm flipV="1">
            <a:off x="5421312" y="5575303"/>
            <a:ext cx="1"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39" name="Line 14"/>
          <p:cNvSpPr/>
          <p:nvPr/>
        </p:nvSpPr>
        <p:spPr>
          <a:xfrm flipV="1">
            <a:off x="6008690" y="5578478"/>
            <a:ext cx="1588"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40" name="Line 14"/>
          <p:cNvSpPr/>
          <p:nvPr/>
        </p:nvSpPr>
        <p:spPr>
          <a:xfrm flipV="1">
            <a:off x="7026275" y="5578478"/>
            <a:ext cx="1"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41" name="Rectangle 91"/>
          <p:cNvSpPr txBox="1"/>
          <p:nvPr/>
        </p:nvSpPr>
        <p:spPr>
          <a:xfrm>
            <a:off x="5973764" y="5711825"/>
            <a:ext cx="127001" cy="195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1</a:t>
            </a:r>
          </a:p>
        </p:txBody>
      </p:sp>
      <p:sp>
        <p:nvSpPr>
          <p:cNvPr id="342" name="Rectangle 93"/>
          <p:cNvSpPr txBox="1"/>
          <p:nvPr/>
        </p:nvSpPr>
        <p:spPr>
          <a:xfrm>
            <a:off x="3975100" y="5711825"/>
            <a:ext cx="146050" cy="195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.7</a:t>
            </a:r>
          </a:p>
        </p:txBody>
      </p:sp>
      <p:sp>
        <p:nvSpPr>
          <p:cNvPr id="343" name="Rectangle 13"/>
          <p:cNvSpPr txBox="1"/>
          <p:nvPr/>
        </p:nvSpPr>
        <p:spPr>
          <a:xfrm>
            <a:off x="4713289" y="5708651"/>
            <a:ext cx="146051" cy="19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.8</a:t>
            </a:r>
          </a:p>
        </p:txBody>
      </p:sp>
      <p:sp>
        <p:nvSpPr>
          <p:cNvPr id="344" name="Rectangle 97"/>
          <p:cNvSpPr txBox="1"/>
          <p:nvPr/>
        </p:nvSpPr>
        <p:spPr>
          <a:xfrm>
            <a:off x="5370512" y="5708651"/>
            <a:ext cx="146051" cy="19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.9</a:t>
            </a:r>
          </a:p>
        </p:txBody>
      </p:sp>
      <p:sp>
        <p:nvSpPr>
          <p:cNvPr id="345" name="Rectangle 101"/>
          <p:cNvSpPr txBox="1"/>
          <p:nvPr/>
        </p:nvSpPr>
        <p:spPr>
          <a:xfrm>
            <a:off x="6454776" y="5711825"/>
            <a:ext cx="234951" cy="195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1.1</a:t>
            </a:r>
          </a:p>
        </p:txBody>
      </p:sp>
      <p:sp>
        <p:nvSpPr>
          <p:cNvPr id="346" name="Rectangle 103"/>
          <p:cNvSpPr txBox="1"/>
          <p:nvPr/>
        </p:nvSpPr>
        <p:spPr>
          <a:xfrm>
            <a:off x="6937375" y="5711825"/>
            <a:ext cx="234951" cy="1956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1.2</a:t>
            </a:r>
          </a:p>
        </p:txBody>
      </p:sp>
      <p:sp>
        <p:nvSpPr>
          <p:cNvPr id="347" name="Line 14"/>
          <p:cNvSpPr/>
          <p:nvPr/>
        </p:nvSpPr>
        <p:spPr>
          <a:xfrm flipV="1">
            <a:off x="7489824" y="5576889"/>
            <a:ext cx="1589"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48" name="Rectangle 103"/>
          <p:cNvSpPr txBox="1"/>
          <p:nvPr/>
        </p:nvSpPr>
        <p:spPr>
          <a:xfrm>
            <a:off x="7400925" y="5710239"/>
            <a:ext cx="234950" cy="19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1.3</a:t>
            </a:r>
          </a:p>
        </p:txBody>
      </p:sp>
      <p:sp>
        <p:nvSpPr>
          <p:cNvPr id="349" name="Line 14"/>
          <p:cNvSpPr/>
          <p:nvPr/>
        </p:nvSpPr>
        <p:spPr>
          <a:xfrm flipV="1">
            <a:off x="7932741" y="5576889"/>
            <a:ext cx="1588"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50" name="Rectangle 103"/>
          <p:cNvSpPr txBox="1"/>
          <p:nvPr/>
        </p:nvSpPr>
        <p:spPr>
          <a:xfrm>
            <a:off x="7843838" y="5710239"/>
            <a:ext cx="234951" cy="19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1.4</a:t>
            </a:r>
          </a:p>
        </p:txBody>
      </p:sp>
      <p:sp>
        <p:nvSpPr>
          <p:cNvPr id="351" name="Line 14"/>
          <p:cNvSpPr/>
          <p:nvPr/>
        </p:nvSpPr>
        <p:spPr>
          <a:xfrm flipV="1">
            <a:off x="8328024" y="5576889"/>
            <a:ext cx="1589" cy="119064"/>
          </a:xfrm>
          <a:prstGeom prst="line">
            <a:avLst/>
          </a:prstGeom>
          <a:ln>
            <a:solidFill>
              <a:srgbClr val="000000"/>
            </a:solidFill>
          </a:ln>
        </p:spPr>
        <p:txBody>
          <a:bodyPr lIns="45719" rIns="45719"/>
          <a:lstStyle/>
          <a:p>
            <a:pPr>
              <a:defRPr sz="2400">
                <a:latin typeface="Times New Roman"/>
                <a:ea typeface="Times New Roman"/>
                <a:cs typeface="Times New Roman"/>
                <a:sym typeface="Times New Roman"/>
              </a:defRPr>
            </a:pPr>
            <a:endParaRPr/>
          </a:p>
        </p:txBody>
      </p:sp>
      <p:sp>
        <p:nvSpPr>
          <p:cNvPr id="352" name="Rectangle 103"/>
          <p:cNvSpPr txBox="1"/>
          <p:nvPr/>
        </p:nvSpPr>
        <p:spPr>
          <a:xfrm>
            <a:off x="8239125" y="5710239"/>
            <a:ext cx="234951" cy="1956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defRPr sz="1400">
                <a:latin typeface="Times New Roman"/>
                <a:ea typeface="Times New Roman"/>
                <a:cs typeface="Times New Roman"/>
                <a:sym typeface="Times New Roman"/>
              </a:defRPr>
            </a:lvl1pPr>
          </a:lstStyle>
          <a:p>
            <a:r>
              <a:t>1.5</a:t>
            </a:r>
          </a:p>
        </p:txBody>
      </p:sp>
      <p:grpSp>
        <p:nvGrpSpPr>
          <p:cNvPr id="355" name="Group 177"/>
          <p:cNvGrpSpPr/>
          <p:nvPr/>
        </p:nvGrpSpPr>
        <p:grpSpPr>
          <a:xfrm>
            <a:off x="4426629" y="4867276"/>
            <a:ext cx="1372642" cy="365126"/>
            <a:chOff x="0" y="27906"/>
            <a:chExt cx="1372640" cy="365124"/>
          </a:xfrm>
        </p:grpSpPr>
        <p:sp>
          <p:nvSpPr>
            <p:cNvPr id="353" name="Isosceles Triangle 35"/>
            <p:cNvSpPr/>
            <p:nvPr/>
          </p:nvSpPr>
          <p:spPr>
            <a:xfrm rot="16200000">
              <a:off x="186440" y="-154192"/>
              <a:ext cx="360783" cy="733664"/>
            </a:xfrm>
            <a:prstGeom prst="triangle">
              <a:avLst/>
            </a:prstGeom>
            <a:solidFill>
              <a:srgbClr val="FF0000"/>
            </a:solidFill>
            <a:ln w="12700" cap="flat">
              <a:noFill/>
              <a:miter lim="400000"/>
            </a:ln>
            <a:effectLst/>
          </p:spPr>
          <p:txBody>
            <a:bodyPr wrap="square" lIns="45719" tIns="45719" rIns="45719" bIns="45719" numCol="1" anchor="t">
              <a:noAutofit/>
            </a:bodyPr>
            <a:lstStyle/>
            <a:p>
              <a:pPr defTabSz="846137">
                <a:defRPr sz="2400">
                  <a:latin typeface="Times New Roman"/>
                  <a:ea typeface="Times New Roman"/>
                  <a:cs typeface="Times New Roman"/>
                  <a:sym typeface="Times New Roman"/>
                </a:defRPr>
              </a:pPr>
              <a:endParaRPr/>
            </a:p>
          </p:txBody>
        </p:sp>
        <p:sp>
          <p:nvSpPr>
            <p:cNvPr id="354" name="Isosceles Triangle 36"/>
            <p:cNvSpPr/>
            <p:nvPr/>
          </p:nvSpPr>
          <p:spPr>
            <a:xfrm rot="5400000">
              <a:off x="825418" y="-158534"/>
              <a:ext cx="360783" cy="733664"/>
            </a:xfrm>
            <a:prstGeom prst="triangle">
              <a:avLst/>
            </a:prstGeom>
            <a:solidFill>
              <a:srgbClr val="FF0000"/>
            </a:solidFill>
            <a:ln w="12700" cap="flat">
              <a:noFill/>
              <a:miter lim="400000"/>
            </a:ln>
            <a:effectLst/>
          </p:spPr>
          <p:txBody>
            <a:bodyPr wrap="square" lIns="45719" tIns="45719" rIns="45719" bIns="45719" numCol="1" anchor="t">
              <a:noAutofit/>
            </a:bodyPr>
            <a:lstStyle/>
            <a:p>
              <a:pPr defTabSz="846137">
                <a:defRPr sz="2400">
                  <a:latin typeface="Times New Roman"/>
                  <a:ea typeface="Times New Roman"/>
                  <a:cs typeface="Times New Roman"/>
                  <a:sym typeface="Times New Roman"/>
                </a:defRPr>
              </a:pPr>
              <a:endParaRPr/>
            </a:p>
          </p:txBody>
        </p:sp>
      </p:grpSp>
      <p:sp>
        <p:nvSpPr>
          <p:cNvPr id="356" name="Rectangle 118"/>
          <p:cNvSpPr txBox="1"/>
          <p:nvPr/>
        </p:nvSpPr>
        <p:spPr>
          <a:xfrm>
            <a:off x="8167688" y="1371602"/>
            <a:ext cx="2500312" cy="256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defTabSz="846137">
              <a:defRPr>
                <a:latin typeface="Times New Roman"/>
                <a:ea typeface="Times New Roman"/>
                <a:cs typeface="Times New Roman"/>
                <a:sym typeface="Times New Roman"/>
              </a:defRPr>
            </a:lvl1pPr>
          </a:lstStyle>
          <a:p>
            <a:r>
              <a:t>RR (99% CI)</a:t>
            </a:r>
          </a:p>
        </p:txBody>
      </p:sp>
      <p:sp>
        <p:nvSpPr>
          <p:cNvPr id="357" name="Rectangle 41"/>
          <p:cNvSpPr txBox="1"/>
          <p:nvPr/>
        </p:nvSpPr>
        <p:spPr>
          <a:xfrm>
            <a:off x="9463563" y="6026656"/>
            <a:ext cx="2423161" cy="4827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2800" b="1" i="1">
                <a:solidFill>
                  <a:srgbClr val="3109ED"/>
                </a:solidFill>
                <a:latin typeface="Times New Roman"/>
                <a:ea typeface="Times New Roman"/>
                <a:cs typeface="Times New Roman"/>
                <a:sym typeface="Times New Roman"/>
              </a:defRPr>
            </a:lvl1pPr>
          </a:lstStyle>
          <a:p>
            <a:r>
              <a:t>p=0.000008</a:t>
            </a:r>
          </a:p>
        </p:txBody>
      </p:sp>
      <p:grpSp>
        <p:nvGrpSpPr>
          <p:cNvPr id="362" name="Group 26"/>
          <p:cNvGrpSpPr/>
          <p:nvPr/>
        </p:nvGrpSpPr>
        <p:grpSpPr>
          <a:xfrm>
            <a:off x="1171294" y="2416106"/>
            <a:ext cx="9234772" cy="391295"/>
            <a:chOff x="0" y="0"/>
            <a:chExt cx="9234771" cy="391293"/>
          </a:xfrm>
        </p:grpSpPr>
        <p:sp>
          <p:nvSpPr>
            <p:cNvPr id="358" name="Rectangle 46"/>
            <p:cNvSpPr/>
            <p:nvPr/>
          </p:nvSpPr>
          <p:spPr>
            <a:xfrm>
              <a:off x="2606917" y="93379"/>
              <a:ext cx="199607" cy="231190"/>
            </a:xfrm>
            <a:prstGeom prst="rect">
              <a:avLst/>
            </a:prstGeom>
            <a:solidFill>
              <a:srgbClr val="000000"/>
            </a:solidFill>
            <a:ln w="12700" cap="flat">
              <a:noFill/>
              <a:miter lim="400000"/>
            </a:ln>
            <a:effectLst/>
          </p:spPr>
          <p:txBody>
            <a:bodyPr wrap="square" lIns="45719" tIns="45719" rIns="45719" bIns="45719" numCol="1" anchor="t">
              <a:noAutofit/>
            </a:bodyPr>
            <a:lstStyle/>
            <a:p>
              <a:pPr>
                <a:defRPr sz="2000">
                  <a:latin typeface="Times New Roman"/>
                  <a:ea typeface="Times New Roman"/>
                  <a:cs typeface="Times New Roman"/>
                  <a:sym typeface="Times New Roman"/>
                </a:defRPr>
              </a:pPr>
              <a:endParaRPr/>
            </a:p>
          </p:txBody>
        </p:sp>
        <p:sp>
          <p:nvSpPr>
            <p:cNvPr id="359" name="Straight Arrow Connector 21"/>
            <p:cNvSpPr/>
            <p:nvPr/>
          </p:nvSpPr>
          <p:spPr>
            <a:xfrm flipH="1" flipV="1">
              <a:off x="1520353" y="206300"/>
              <a:ext cx="2468785" cy="1584"/>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Times New Roman"/>
                  <a:ea typeface="Times New Roman"/>
                  <a:cs typeface="Times New Roman"/>
                  <a:sym typeface="Times New Roman"/>
                </a:defRPr>
              </a:pPr>
              <a:endParaRPr/>
            </a:p>
          </p:txBody>
        </p:sp>
        <p:sp>
          <p:nvSpPr>
            <p:cNvPr id="360" name="Rectangle 45"/>
            <p:cNvSpPr txBox="1"/>
            <p:nvPr/>
          </p:nvSpPr>
          <p:spPr>
            <a:xfrm>
              <a:off x="0" y="0"/>
              <a:ext cx="2071622" cy="39129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846137">
                <a:defRPr sz="2800" b="1">
                  <a:solidFill>
                    <a:srgbClr val="C00000"/>
                  </a:solidFill>
                  <a:latin typeface="Times New Roman"/>
                  <a:ea typeface="Times New Roman"/>
                  <a:cs typeface="Times New Roman"/>
                  <a:sym typeface="Times New Roman"/>
                </a:defRPr>
              </a:lvl1pPr>
            </a:lstStyle>
            <a:p>
              <a:r>
                <a:t>≤ 1 hour</a:t>
              </a:r>
            </a:p>
          </p:txBody>
        </p:sp>
        <p:sp>
          <p:nvSpPr>
            <p:cNvPr id="361" name="Rectangle 45"/>
            <p:cNvSpPr txBox="1"/>
            <p:nvPr/>
          </p:nvSpPr>
          <p:spPr>
            <a:xfrm>
              <a:off x="7470840" y="42979"/>
              <a:ext cx="1763932" cy="2813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846137">
                <a:defRPr sz="2000">
                  <a:latin typeface="Times New Roman"/>
                  <a:ea typeface="Times New Roman"/>
                  <a:cs typeface="Times New Roman"/>
                  <a:sym typeface="Times New Roman"/>
                </a:defRPr>
              </a:lvl1pPr>
            </a:lstStyle>
            <a:p>
              <a:r>
                <a:t>0.68 (0.54–0.86)</a:t>
              </a:r>
            </a:p>
          </p:txBody>
        </p:sp>
      </p:grpSp>
      <p:grpSp>
        <p:nvGrpSpPr>
          <p:cNvPr id="367" name="Group 31"/>
          <p:cNvGrpSpPr/>
          <p:nvPr/>
        </p:nvGrpSpPr>
        <p:grpSpPr>
          <a:xfrm>
            <a:off x="1019278" y="3322644"/>
            <a:ext cx="9385197" cy="405991"/>
            <a:chOff x="0" y="0"/>
            <a:chExt cx="9385195" cy="405989"/>
          </a:xfrm>
        </p:grpSpPr>
        <p:sp>
          <p:nvSpPr>
            <p:cNvPr id="363" name="Rectangle 47"/>
            <p:cNvSpPr/>
            <p:nvPr/>
          </p:nvSpPr>
          <p:spPr>
            <a:xfrm>
              <a:off x="3589828" y="53775"/>
              <a:ext cx="188683" cy="219349"/>
            </a:xfrm>
            <a:prstGeom prst="rect">
              <a:avLst/>
            </a:prstGeom>
            <a:solidFill>
              <a:srgbClr val="000000"/>
            </a:solidFill>
            <a:ln w="12700" cap="flat">
              <a:noFill/>
              <a:miter lim="400000"/>
            </a:ln>
            <a:effectLst/>
          </p:spPr>
          <p:txBody>
            <a:bodyPr wrap="square" lIns="45719" tIns="45719" rIns="45719" bIns="45719" numCol="1" anchor="t">
              <a:noAutofit/>
            </a:bodyPr>
            <a:lstStyle/>
            <a:p>
              <a:pPr>
                <a:defRPr sz="2000">
                  <a:latin typeface="Times New Roman"/>
                  <a:ea typeface="Times New Roman"/>
                  <a:cs typeface="Times New Roman"/>
                  <a:sym typeface="Times New Roman"/>
                </a:defRPr>
              </a:pPr>
              <a:endParaRPr/>
            </a:p>
          </p:txBody>
        </p:sp>
        <p:sp>
          <p:nvSpPr>
            <p:cNvPr id="364" name="Straight Arrow Connector 22"/>
            <p:cNvSpPr/>
            <p:nvPr/>
          </p:nvSpPr>
          <p:spPr>
            <a:xfrm flipH="1" flipV="1">
              <a:off x="2576618" y="163741"/>
              <a:ext cx="2635472" cy="1590"/>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Times New Roman"/>
                  <a:ea typeface="Times New Roman"/>
                  <a:cs typeface="Times New Roman"/>
                  <a:sym typeface="Times New Roman"/>
                </a:defRPr>
              </a:pPr>
              <a:endParaRPr/>
            </a:p>
          </p:txBody>
        </p:sp>
        <p:sp>
          <p:nvSpPr>
            <p:cNvPr id="365" name="Rectangle 46"/>
            <p:cNvSpPr txBox="1"/>
            <p:nvPr/>
          </p:nvSpPr>
          <p:spPr>
            <a:xfrm>
              <a:off x="0" y="14695"/>
              <a:ext cx="2262294" cy="3912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defTabSz="846137">
                <a:defRPr sz="2400" b="1">
                  <a:solidFill>
                    <a:srgbClr val="C00000"/>
                  </a:solidFill>
                  <a:latin typeface="Times New Roman"/>
                  <a:ea typeface="Times New Roman"/>
                  <a:cs typeface="Times New Roman"/>
                  <a:sym typeface="Times New Roman"/>
                </a:defRPr>
              </a:pPr>
              <a:r>
                <a:t>&gt;</a:t>
              </a:r>
              <a:r>
                <a:rPr sz="2800"/>
                <a:t>1 to ≤ 3 hours</a:t>
              </a:r>
            </a:p>
          </p:txBody>
        </p:sp>
        <p:sp>
          <p:nvSpPr>
            <p:cNvPr id="366" name="Rectangle 45"/>
            <p:cNvSpPr txBox="1"/>
            <p:nvPr/>
          </p:nvSpPr>
          <p:spPr>
            <a:xfrm>
              <a:off x="7657148" y="0"/>
              <a:ext cx="1728048" cy="2813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846137">
                <a:defRPr sz="2000">
                  <a:latin typeface="Times New Roman"/>
                  <a:ea typeface="Times New Roman"/>
                  <a:cs typeface="Times New Roman"/>
                  <a:sym typeface="Times New Roman"/>
                </a:defRPr>
              </a:lvl1pPr>
            </a:lstStyle>
            <a:p>
              <a:r>
                <a:t>0.79 (0.60–1.04)</a:t>
              </a:r>
            </a:p>
          </p:txBody>
        </p:sp>
      </p:grpSp>
      <p:grpSp>
        <p:nvGrpSpPr>
          <p:cNvPr id="372" name="Group 36"/>
          <p:cNvGrpSpPr/>
          <p:nvPr/>
        </p:nvGrpSpPr>
        <p:grpSpPr>
          <a:xfrm>
            <a:off x="1776415" y="4198939"/>
            <a:ext cx="8626476" cy="396385"/>
            <a:chOff x="0" y="0"/>
            <a:chExt cx="8626474" cy="396384"/>
          </a:xfrm>
        </p:grpSpPr>
        <p:sp>
          <p:nvSpPr>
            <p:cNvPr id="368" name="Rectangle 48"/>
            <p:cNvSpPr/>
            <p:nvPr/>
          </p:nvSpPr>
          <p:spPr>
            <a:xfrm>
              <a:off x="6223306" y="56973"/>
              <a:ext cx="190024" cy="218098"/>
            </a:xfrm>
            <a:prstGeom prst="rect">
              <a:avLst/>
            </a:prstGeom>
            <a:solidFill>
              <a:srgbClr val="000000"/>
            </a:solidFill>
            <a:ln w="12700" cap="flat">
              <a:noFill/>
              <a:miter lim="400000"/>
            </a:ln>
            <a:effectLst/>
          </p:spPr>
          <p:txBody>
            <a:bodyPr wrap="square" lIns="45719" tIns="45719" rIns="45719" bIns="45719" numCol="1" anchor="t">
              <a:noAutofit/>
            </a:bodyPr>
            <a:lstStyle/>
            <a:p>
              <a:pPr>
                <a:defRPr sz="2000">
                  <a:latin typeface="Times New Roman"/>
                  <a:ea typeface="Times New Roman"/>
                  <a:cs typeface="Times New Roman"/>
                  <a:sym typeface="Times New Roman"/>
                </a:defRPr>
              </a:pPr>
              <a:endParaRPr/>
            </a:p>
          </p:txBody>
        </p:sp>
        <p:sp>
          <p:nvSpPr>
            <p:cNvPr id="369" name="Straight Arrow Connector 29"/>
            <p:cNvSpPr/>
            <p:nvPr/>
          </p:nvSpPr>
          <p:spPr>
            <a:xfrm>
              <a:off x="4452246" y="157755"/>
              <a:ext cx="2468619" cy="1582"/>
            </a:xfrm>
            <a:prstGeom prst="line">
              <a:avLst/>
            </a:prstGeom>
            <a:noFill/>
            <a:ln w="28575" cap="flat">
              <a:solidFill>
                <a:srgbClr val="000000"/>
              </a:solidFill>
              <a:prstDash val="solid"/>
              <a:round/>
              <a:tailEnd type="triangle" w="med" len="med"/>
            </a:ln>
            <a:effectLst/>
          </p:spPr>
          <p:txBody>
            <a:bodyPr wrap="square" lIns="45719" tIns="45719" rIns="45719" bIns="45719" numCol="1" anchor="t">
              <a:noAutofit/>
            </a:bodyPr>
            <a:lstStyle/>
            <a:p>
              <a:pPr>
                <a:defRPr sz="2400">
                  <a:latin typeface="Times New Roman"/>
                  <a:ea typeface="Times New Roman"/>
                  <a:cs typeface="Times New Roman"/>
                  <a:sym typeface="Times New Roman"/>
                </a:defRPr>
              </a:pPr>
              <a:endParaRPr/>
            </a:p>
          </p:txBody>
        </p:sp>
        <p:sp>
          <p:nvSpPr>
            <p:cNvPr id="370" name="Rectangle 47"/>
            <p:cNvSpPr txBox="1"/>
            <p:nvPr/>
          </p:nvSpPr>
          <p:spPr>
            <a:xfrm>
              <a:off x="0" y="5090"/>
              <a:ext cx="2709744" cy="39129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defTabSz="846137">
                <a:defRPr sz="2800" b="1">
                  <a:solidFill>
                    <a:srgbClr val="C00000"/>
                  </a:solidFill>
                  <a:latin typeface="Times New Roman"/>
                  <a:ea typeface="Times New Roman"/>
                  <a:cs typeface="Times New Roman"/>
                  <a:sym typeface="Times New Roman"/>
                </a:defRPr>
              </a:lvl1pPr>
            </a:lstStyle>
            <a:p>
              <a:r>
                <a:t>&gt;3 hours</a:t>
              </a:r>
            </a:p>
          </p:txBody>
        </p:sp>
        <p:sp>
          <p:nvSpPr>
            <p:cNvPr id="371" name="Rectangle 45"/>
            <p:cNvSpPr txBox="1"/>
            <p:nvPr/>
          </p:nvSpPr>
          <p:spPr>
            <a:xfrm>
              <a:off x="6898658" y="0"/>
              <a:ext cx="1727817" cy="2813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ctr" defTabSz="846137">
                <a:defRPr sz="2000">
                  <a:latin typeface="Times New Roman"/>
                  <a:ea typeface="Times New Roman"/>
                  <a:cs typeface="Times New Roman"/>
                  <a:sym typeface="Times New Roman"/>
                </a:defRPr>
              </a:lvl1pPr>
            </a:lstStyle>
            <a:p>
              <a:r>
                <a:t>1.44 (1.04–1.99)</a:t>
              </a:r>
            </a:p>
          </p:txBody>
        </p:sp>
      </p:grpSp>
      <p:sp>
        <p:nvSpPr>
          <p:cNvPr id="373" name="Rectangle 45"/>
          <p:cNvSpPr txBox="1"/>
          <p:nvPr/>
        </p:nvSpPr>
        <p:spPr>
          <a:xfrm>
            <a:off x="8675688" y="4887914"/>
            <a:ext cx="1763712" cy="281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defTabSz="846137">
              <a:defRPr sz="2000">
                <a:latin typeface="Times New Roman"/>
                <a:ea typeface="Times New Roman"/>
                <a:cs typeface="Times New Roman"/>
                <a:sym typeface="Times New Roman"/>
              </a:defRPr>
            </a:lvl1pPr>
          </a:lstStyle>
          <a:p>
            <a:r>
              <a:t>0.85 (0.76–0.96)</a:t>
            </a:r>
          </a:p>
        </p:txBody>
      </p:sp>
      <p:sp>
        <p:nvSpPr>
          <p:cNvPr id="374" name="Line 24"/>
          <p:cNvSpPr/>
          <p:nvPr/>
        </p:nvSpPr>
        <p:spPr>
          <a:xfrm flipV="1">
            <a:off x="6005512" y="1730376"/>
            <a:ext cx="1" cy="3851276"/>
          </a:xfrm>
          <a:prstGeom prst="line">
            <a:avLst/>
          </a:prstGeom>
          <a:ln w="57150">
            <a:solidFill>
              <a:srgbClr val="808080"/>
            </a:solidFill>
          </a:ln>
        </p:spPr>
        <p:txBody>
          <a:bodyPr lIns="45719" rIns="45719"/>
          <a:lstStyle/>
          <a:p>
            <a:pPr>
              <a:defRPr sz="2400">
                <a:latin typeface="Times New Roman"/>
                <a:ea typeface="Times New Roman"/>
                <a:cs typeface="Times New Roman"/>
                <a:sym typeface="Times New Roman"/>
              </a:defRPr>
            </a:pPr>
            <a:endParaRPr/>
          </a:p>
        </p:txBody>
      </p:sp>
      <p:sp>
        <p:nvSpPr>
          <p:cNvPr id="375" name="Text Box 2"/>
          <p:cNvSpPr txBox="1"/>
          <p:nvPr/>
        </p:nvSpPr>
        <p:spPr>
          <a:xfrm>
            <a:off x="1524000" y="-25400"/>
            <a:ext cx="9144000" cy="1360944"/>
          </a:xfrm>
          <a:prstGeom prst="rect">
            <a:avLst/>
          </a:prstGeom>
          <a:solidFill>
            <a:srgbClr val="C2FFF0">
              <a:alpha val="0"/>
            </a:srgb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tabLst>
                <a:tab pos="190500" algn="l"/>
              </a:tabLst>
              <a:defRPr sz="4000" b="1">
                <a:solidFill>
                  <a:srgbClr val="C00000"/>
                </a:solidFill>
                <a:latin typeface="Times New Roman"/>
                <a:ea typeface="Times New Roman"/>
                <a:cs typeface="Times New Roman"/>
                <a:sym typeface="Times New Roman"/>
              </a:defRPr>
            </a:pPr>
            <a:r>
              <a:t>For Bleeding Deaths –                                </a:t>
            </a:r>
            <a:r>
              <a:rPr sz="4800" i="1">
                <a:solidFill>
                  <a:srgbClr val="000000"/>
                </a:solidFill>
              </a:rPr>
              <a:t>Early TXA Treatment is Better</a:t>
            </a:r>
          </a:p>
        </p:txBody>
      </p:sp>
      <p:sp>
        <p:nvSpPr>
          <p:cNvPr id="376" name="Oval 8"/>
          <p:cNvSpPr/>
          <p:nvPr/>
        </p:nvSpPr>
        <p:spPr>
          <a:xfrm>
            <a:off x="3352800" y="2286000"/>
            <a:ext cx="914400" cy="685800"/>
          </a:xfrm>
          <a:prstGeom prst="ellipse">
            <a:avLst/>
          </a:prstGeom>
          <a:ln w="76200">
            <a:solidFill>
              <a:srgbClr val="00FF00"/>
            </a:solidFill>
          </a:ln>
        </p:spPr>
        <p:txBody>
          <a:bodyPr lIns="45719" rIns="45719" anchor="ctr"/>
          <a:lstStyle/>
          <a:p>
            <a:pPr>
              <a:defRPr sz="2400">
                <a:latin typeface="Times New Roman"/>
                <a:ea typeface="Times New Roman"/>
                <a:cs typeface="Times New Roman"/>
                <a:sym typeface="Times New Roman"/>
              </a:defRPr>
            </a:pPr>
            <a:endParaRPr/>
          </a:p>
        </p:txBody>
      </p:sp>
      <p:sp>
        <p:nvSpPr>
          <p:cNvPr id="377" name="Oval 8"/>
          <p:cNvSpPr/>
          <p:nvPr/>
        </p:nvSpPr>
        <p:spPr>
          <a:xfrm>
            <a:off x="7620000" y="4038600"/>
            <a:ext cx="914400" cy="685800"/>
          </a:xfrm>
          <a:prstGeom prst="ellipse">
            <a:avLst/>
          </a:prstGeom>
          <a:ln w="76200">
            <a:solidFill>
              <a:srgbClr val="C00000"/>
            </a:solidFill>
          </a:ln>
        </p:spPr>
        <p:txBody>
          <a:bodyPr lIns="45719" rIns="45719" anchor="ctr"/>
          <a:lstStyle/>
          <a:p>
            <a:pPr>
              <a:defRPr sz="2400">
                <a:latin typeface="Times New Roman"/>
                <a:ea typeface="Times New Roman"/>
                <a:cs typeface="Times New Roman"/>
                <a:sym typeface="Times New Roman"/>
              </a:defRPr>
            </a:pPr>
            <a:endParaRPr/>
          </a:p>
        </p:txBody>
      </p:sp>
      <p:sp>
        <p:nvSpPr>
          <p:cNvPr id="378" name="TextBox 1"/>
          <p:cNvSpPr txBox="1"/>
          <p:nvPr/>
        </p:nvSpPr>
        <p:spPr>
          <a:xfrm>
            <a:off x="1292439" y="6088210"/>
            <a:ext cx="3101837" cy="421393"/>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b="1">
                <a:solidFill>
                  <a:srgbClr val="00FF00"/>
                </a:solidFill>
                <a:latin typeface="Times New Roman"/>
                <a:ea typeface="Times New Roman"/>
                <a:cs typeface="Times New Roman"/>
                <a:sym typeface="Times New Roman"/>
              </a:defRPr>
            </a:lvl1pPr>
          </a:lstStyle>
          <a:p>
            <a:r>
              <a:t>BETTER  OUTCOME</a:t>
            </a:r>
          </a:p>
        </p:txBody>
      </p:sp>
      <p:sp>
        <p:nvSpPr>
          <p:cNvPr id="379" name="Rectangle 2"/>
          <p:cNvSpPr/>
          <p:nvPr/>
        </p:nvSpPr>
        <p:spPr>
          <a:xfrm>
            <a:off x="6177758" y="6117066"/>
            <a:ext cx="3000039" cy="421393"/>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2400" b="1">
                <a:solidFill>
                  <a:srgbClr val="FF9933"/>
                </a:solidFill>
                <a:latin typeface="Times New Roman"/>
                <a:ea typeface="Times New Roman"/>
                <a:cs typeface="Times New Roman"/>
                <a:sym typeface="Times New Roman"/>
              </a:defRPr>
            </a:lvl1pPr>
          </a:lstStyle>
          <a:p>
            <a:r>
              <a:t>WORSE  OUTCOME</a:t>
            </a:r>
          </a:p>
        </p:txBody>
      </p:sp>
    </p:spTree>
  </p:cSld>
  <p:clrMapOvr>
    <a:masterClrMapping/>
  </p:clrMapOvr>
  <mc:AlternateContent xmlns:mc="http://schemas.openxmlformats.org/markup-compatibility/2006" xmlns:p14="http://schemas.microsoft.com/office/powerpoint/2010/main">
    <mc:Choice Requires="p14">
      <p:transition spd="slow" p14:dur="1200">
        <p:circle/>
      </p:transition>
    </mc:Choice>
    <mc:Fallback xmlns="" xmlns:m="http://schemas.openxmlformats.org/officeDocument/2006/math" xmlns:a14="http://schemas.microsoft.com/office/drawing/2010/main">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81" name="Title 1"/>
          <p:cNvSpPr txBox="1">
            <a:spLocks noGrp="1"/>
          </p:cNvSpPr>
          <p:nvPr>
            <p:ph type="title"/>
          </p:nvPr>
        </p:nvSpPr>
        <p:spPr>
          <a:xfrm>
            <a:off x="3185268" y="363486"/>
            <a:ext cx="10363201" cy="1143001"/>
          </a:xfrm>
          <a:prstGeom prst="rect">
            <a:avLst/>
          </a:prstGeom>
        </p:spPr>
        <p:txBody>
          <a:bodyPr/>
          <a:lstStyle/>
          <a:p>
            <a:pPr>
              <a:defRPr b="1">
                <a:solidFill>
                  <a:srgbClr val="47FFD1"/>
                </a:solidFill>
              </a:defRPr>
            </a:pPr>
            <a:r>
              <a:t>TXA </a:t>
            </a:r>
            <a:r>
              <a:rPr sz="3200"/>
              <a:t>and</a:t>
            </a:r>
            <a:r>
              <a:rPr sz="3600"/>
              <a:t> </a:t>
            </a:r>
            <a:r>
              <a:t>Plasma</a:t>
            </a:r>
          </a:p>
        </p:txBody>
      </p:sp>
      <p:pic>
        <p:nvPicPr>
          <p:cNvPr id="382" name="Content Placeholder 3" descr="Content Placeholder 3"/>
          <p:cNvPicPr>
            <a:picLocks noChangeAspect="1"/>
          </p:cNvPicPr>
          <p:nvPr/>
        </p:nvPicPr>
        <p:blipFill>
          <a:blip r:embed="rId2"/>
          <a:srcRect l="15254" t="2649" r="40436" b="53525"/>
          <a:stretch>
            <a:fillRect/>
          </a:stretch>
        </p:blipFill>
        <p:spPr>
          <a:xfrm>
            <a:off x="228600" y="363486"/>
            <a:ext cx="3852099" cy="3810001"/>
          </a:xfrm>
          <a:prstGeom prst="rect">
            <a:avLst/>
          </a:prstGeom>
          <a:ln w="57150">
            <a:solidFill>
              <a:srgbClr val="C00000"/>
            </a:solidFill>
          </a:ln>
        </p:spPr>
      </p:pic>
      <p:pic>
        <p:nvPicPr>
          <p:cNvPr id="383" name="Picture 4" descr="Picture 4"/>
          <p:cNvPicPr>
            <a:picLocks noChangeAspect="1"/>
          </p:cNvPicPr>
          <p:nvPr/>
        </p:nvPicPr>
        <p:blipFill>
          <a:blip r:embed="rId3"/>
          <a:srcRect l="25472"/>
          <a:stretch>
            <a:fillRect/>
          </a:stretch>
        </p:blipFill>
        <p:spPr>
          <a:xfrm>
            <a:off x="6067647" y="2804086"/>
            <a:ext cx="4891827" cy="3690429"/>
          </a:xfrm>
          <a:prstGeom prst="rect">
            <a:avLst/>
          </a:prstGeom>
          <a:ln w="38100">
            <a:solidFill>
              <a:srgbClr val="C00000"/>
            </a:solidFill>
          </a:ln>
        </p:spPr>
      </p:pic>
      <p:pic>
        <p:nvPicPr>
          <p:cNvPr id="384" name="Picture 4" descr="Picture 4"/>
          <p:cNvPicPr>
            <a:picLocks noChangeAspect="1"/>
          </p:cNvPicPr>
          <p:nvPr/>
        </p:nvPicPr>
        <p:blipFill>
          <a:blip r:embed="rId4"/>
          <a:srcRect l="16226" r="4627"/>
          <a:stretch>
            <a:fillRect/>
          </a:stretch>
        </p:blipFill>
        <p:spPr>
          <a:xfrm>
            <a:off x="162600" y="209521"/>
            <a:ext cx="5181603" cy="3979915"/>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 name="Title 1"/>
          <p:cNvSpPr txBox="1">
            <a:spLocks noGrp="1"/>
          </p:cNvSpPr>
          <p:nvPr>
            <p:ph type="title"/>
          </p:nvPr>
        </p:nvSpPr>
        <p:spPr>
          <a:prstGeom prst="rect">
            <a:avLst/>
          </a:prstGeom>
        </p:spPr>
        <p:txBody>
          <a:bodyPr/>
          <a:lstStyle/>
          <a:p>
            <a:endParaRPr/>
          </a:p>
        </p:txBody>
      </p:sp>
      <p:sp>
        <p:nvSpPr>
          <p:cNvPr id="387" name="Content Placeholder 2"/>
          <p:cNvSpPr txBox="1">
            <a:spLocks noGrp="1"/>
          </p:cNvSpPr>
          <p:nvPr>
            <p:ph type="body" idx="1"/>
          </p:nvPr>
        </p:nvSpPr>
        <p:spPr>
          <a:prstGeom prst="rect">
            <a:avLst/>
          </a:prstGeom>
        </p:spPr>
        <p:txBody>
          <a:bodyPr/>
          <a:lstStyle/>
          <a:p>
            <a:endParaRPr/>
          </a:p>
        </p:txBody>
      </p:sp>
      <p:sp>
        <p:nvSpPr>
          <p:cNvPr id="388" name="Rectangle 3"/>
          <p:cNvSpPr txBox="1"/>
          <p:nvPr/>
        </p:nvSpPr>
        <p:spPr>
          <a:xfrm>
            <a:off x="198120" y="-228600"/>
            <a:ext cx="12100560" cy="9873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u="sng">
                <a:solidFill>
                  <a:srgbClr val="660066"/>
                </a:solidFill>
                <a:latin typeface="Arial"/>
                <a:ea typeface="Arial"/>
                <a:cs typeface="Arial"/>
                <a:sym typeface="Arial"/>
              </a:defRPr>
            </a:pPr>
            <a:br/>
            <a:r>
              <a:rPr sz="3200" b="1">
                <a:solidFill>
                  <a:srgbClr val="CCCCFF"/>
                </a:solidFill>
                <a:uFill>
                  <a:solidFill>
                    <a:srgbClr val="CCCCFF"/>
                  </a:solidFill>
                </a:uFill>
                <a:hlinkClick r:id="rId2"/>
              </a:rPr>
              <a:t>Hematology Am Soc Hematol Educ Program.</a:t>
            </a:r>
            <a:r>
              <a:rPr sz="3200" u="none">
                <a:solidFill>
                  <a:srgbClr val="000000"/>
                </a:solidFill>
              </a:rPr>
              <a:t> 2013;2013:656-9. </a:t>
            </a:r>
          </a:p>
          <a:p>
            <a:pPr>
              <a:defRPr sz="2400">
                <a:latin typeface="Arial"/>
                <a:ea typeface="Arial"/>
                <a:cs typeface="Arial"/>
                <a:sym typeface="Arial"/>
              </a:defRPr>
            </a:pPr>
            <a:r>
              <a:t>doi: 10.1182/asheducation-2013.1.656.</a:t>
            </a:r>
          </a:p>
          <a:p>
            <a:pPr>
              <a:defRPr sz="3600">
                <a:latin typeface="Arial"/>
                <a:ea typeface="Arial"/>
                <a:cs typeface="Arial"/>
                <a:sym typeface="Arial"/>
              </a:defRPr>
            </a:pPr>
            <a:endParaRPr/>
          </a:p>
          <a:p>
            <a:pPr>
              <a:defRPr sz="3600" b="1">
                <a:latin typeface="Arial"/>
                <a:ea typeface="Arial"/>
                <a:cs typeface="Arial"/>
                <a:sym typeface="Arial"/>
              </a:defRPr>
            </a:pPr>
            <a:r>
              <a:t>Optimal trauma resuscitation with plasma as the primary resuscitative fluid: the surgeon's perspective.</a:t>
            </a:r>
          </a:p>
          <a:p>
            <a:pPr>
              <a:defRPr sz="1400" u="sng">
                <a:solidFill>
                  <a:srgbClr val="C00000"/>
                </a:solidFill>
                <a:latin typeface="Arial"/>
                <a:ea typeface="Arial"/>
                <a:cs typeface="Arial"/>
                <a:sym typeface="Arial"/>
              </a:defRPr>
            </a:pPr>
            <a:endParaRPr/>
          </a:p>
          <a:p>
            <a:pPr>
              <a:defRPr sz="2400" u="sng">
                <a:solidFill>
                  <a:srgbClr val="C00000"/>
                </a:solidFill>
                <a:latin typeface="Arial"/>
                <a:ea typeface="Arial"/>
                <a:cs typeface="Arial"/>
                <a:sym typeface="Arial"/>
              </a:defRPr>
            </a:pPr>
            <a:r>
              <a:rPr>
                <a:solidFill>
                  <a:srgbClr val="CCCCFF"/>
                </a:solidFill>
                <a:uFill>
                  <a:solidFill>
                    <a:srgbClr val="CCCCFF"/>
                  </a:solidFill>
                </a:uFill>
                <a:hlinkClick r:id="rId3"/>
              </a:rPr>
              <a:t>Holcomb JB</a:t>
            </a:r>
            <a:r>
              <a:rPr u="none" baseline="30000"/>
              <a:t>1</a:t>
            </a:r>
            <a:r>
              <a:rPr u="none"/>
              <a:t>, </a:t>
            </a:r>
            <a:r>
              <a:rPr>
                <a:solidFill>
                  <a:srgbClr val="CCCCFF"/>
                </a:solidFill>
                <a:uFill>
                  <a:solidFill>
                    <a:srgbClr val="CCCCFF"/>
                  </a:solidFill>
                </a:uFill>
                <a:hlinkClick r:id="rId4"/>
              </a:rPr>
              <a:t>Pati S</a:t>
            </a:r>
            <a:r>
              <a:rPr u="none"/>
              <a:t>.</a:t>
            </a:r>
          </a:p>
          <a:p>
            <a:pPr>
              <a:defRPr sz="2400" b="1">
                <a:solidFill>
                  <a:srgbClr val="985735"/>
                </a:solidFill>
                <a:latin typeface="Arial"/>
                <a:ea typeface="Arial"/>
                <a:cs typeface="Arial"/>
                <a:sym typeface="Arial"/>
              </a:defRPr>
            </a:pPr>
            <a:endParaRPr u="none"/>
          </a:p>
          <a:p>
            <a:pPr>
              <a:defRPr sz="2800" b="1">
                <a:solidFill>
                  <a:srgbClr val="985735"/>
                </a:solidFill>
                <a:latin typeface="Arial"/>
                <a:ea typeface="Arial"/>
                <a:cs typeface="Arial"/>
                <a:sym typeface="Arial"/>
              </a:defRPr>
            </a:pPr>
            <a:r>
              <a:t>Abstract</a:t>
            </a:r>
          </a:p>
          <a:p>
            <a:pPr>
              <a:defRPr sz="2400">
                <a:latin typeface="Arial"/>
                <a:ea typeface="Arial"/>
                <a:cs typeface="Arial"/>
                <a:sym typeface="Arial"/>
              </a:defRPr>
            </a:pPr>
            <a:r>
              <a:t>Over the past century, blood banking and transfusion practices have moved from whole blood therapy to components. In trauma patients, the shift to component therapy was achieved without clinically validating which patients needed which blood products. Over the past 4 decades, this lack of clinical validation has led to uncertainty on how to optimally use blood products and has likely resulted in both overuse and underuse in injured patients. However, recent data from both US military operations and civilian trauma centers have shown a survival advantage with a balanced transfusion ratio of RBCs, plasma, and platelets. This has been extended to include the prehospital arena, where thawed plasma, RBCs, and antifibrinolytics are becoming more widely used. The Texas Trauma Institute in Houston has followed this progression by putting RBCs and thawed plasma in the emergency department and liquid plasma and RBCs on helicopters, transfusing platelets earlier, and using thromboelastogram-guided approaches. These changes have not only resulted in improved outcomes, but have also decreased inflammatory complications, operations, and overall use of blood products. In addition, studies have shown that resuscitating with plasma (instead of crystalloid) repairs the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90" name="Title 1"/>
          <p:cNvSpPr txBox="1">
            <a:spLocks noGrp="1"/>
          </p:cNvSpPr>
          <p:nvPr>
            <p:ph type="title"/>
          </p:nvPr>
        </p:nvSpPr>
        <p:spPr>
          <a:xfrm>
            <a:off x="228600" y="3657600"/>
            <a:ext cx="11430000" cy="1143000"/>
          </a:xfrm>
          <a:prstGeom prst="rect">
            <a:avLst/>
          </a:prstGeom>
        </p:spPr>
        <p:txBody>
          <a:bodyPr>
            <a:normAutofit fontScale="90000"/>
          </a:bodyPr>
          <a:lstStyle/>
          <a:p>
            <a:pPr defTabSz="365760">
              <a:defRPr sz="2400" b="1">
                <a:solidFill>
                  <a:srgbClr val="FFC000"/>
                </a:solidFill>
                <a:latin typeface="Arial"/>
                <a:ea typeface="Arial"/>
                <a:cs typeface="Arial"/>
                <a:sym typeface="Arial"/>
              </a:defRPr>
            </a:pPr>
            <a:r>
              <a:t>I’m Paul Pepe… </a:t>
            </a:r>
            <a:br/>
            <a:r>
              <a:rPr>
                <a:solidFill>
                  <a:srgbClr val="00FF00"/>
                </a:solidFill>
              </a:rPr>
              <a:t>... </a:t>
            </a:r>
            <a:r>
              <a:rPr i="1">
                <a:solidFill>
                  <a:srgbClr val="00FF00"/>
                </a:solidFill>
              </a:rPr>
              <a:t>and I Approved this Message</a:t>
            </a:r>
            <a:br>
              <a:rPr i="1">
                <a:solidFill>
                  <a:srgbClr val="00FF00"/>
                </a:solidFill>
              </a:rPr>
            </a:br>
            <a:br>
              <a:rPr i="1">
                <a:solidFill>
                  <a:srgbClr val="00FF00"/>
                </a:solidFill>
              </a:rPr>
            </a:br>
            <a:endParaRPr i="1">
              <a:solidFill>
                <a:srgbClr val="00FF00"/>
              </a:solidFill>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Title 1"/>
          <p:cNvSpPr txBox="1">
            <a:spLocks noGrp="1"/>
          </p:cNvSpPr>
          <p:nvPr>
            <p:ph type="title"/>
          </p:nvPr>
        </p:nvSpPr>
        <p:spPr>
          <a:xfrm>
            <a:off x="-17207" y="2514600"/>
            <a:ext cx="12115801" cy="1143000"/>
          </a:xfrm>
          <a:prstGeom prst="rect">
            <a:avLst/>
          </a:prstGeom>
        </p:spPr>
        <p:txBody>
          <a:bodyPr>
            <a:normAutofit fontScale="90000"/>
          </a:bodyPr>
          <a:lstStyle>
            <a:lvl1pPr defTabSz="850391">
              <a:defRPr sz="7440" b="1" i="1">
                <a:solidFill>
                  <a:srgbClr val="FFC000"/>
                </a:solidFill>
                <a:latin typeface="Arial"/>
                <a:ea typeface="Arial"/>
                <a:cs typeface="Arial"/>
                <a:sym typeface="Arial"/>
              </a:defRPr>
            </a:lvl1pPr>
          </a:lstStyle>
          <a:p>
            <a:r>
              <a:t>Punt to Dr Holcomb…</a:t>
            </a:r>
          </a:p>
        </p:txBody>
      </p:sp>
      <p:sp>
        <p:nvSpPr>
          <p:cNvPr id="393" name="Content Placeholder 2"/>
          <p:cNvSpPr txBox="1">
            <a:spLocks noGrp="1"/>
          </p:cNvSpPr>
          <p:nvPr>
            <p:ph type="body" idx="1"/>
          </p:nvPr>
        </p:nvSpPr>
        <p:spPr>
          <a:xfrm>
            <a:off x="914400" y="5029200"/>
            <a:ext cx="10363200" cy="4114800"/>
          </a:xfrm>
          <a:prstGeom prst="rect">
            <a:avLst/>
          </a:prstGeom>
        </p:spPr>
        <p:txBody>
          <a:bodyPr/>
          <a:lstStyle/>
          <a:p>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TextBox 9"/>
          <p:cNvSpPr txBox="1"/>
          <p:nvPr/>
        </p:nvSpPr>
        <p:spPr>
          <a:xfrm>
            <a:off x="737697" y="5857102"/>
            <a:ext cx="10953472" cy="444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457200">
              <a:defRPr sz="2800">
                <a:latin typeface="Calibri"/>
                <a:ea typeface="Calibri"/>
                <a:cs typeface="Calibri"/>
                <a:sym typeface="Calibri"/>
              </a:defRPr>
            </a:lvl1pPr>
          </a:lstStyle>
          <a:p>
            <a:r>
              <a:t>Ground EMS Prehospital Blood Transfusion Programs as of May 2025</a:t>
            </a:r>
          </a:p>
        </p:txBody>
      </p:sp>
      <p:sp>
        <p:nvSpPr>
          <p:cNvPr id="224" name="TextBox 7"/>
          <p:cNvSpPr txBox="1"/>
          <p:nvPr/>
        </p:nvSpPr>
        <p:spPr>
          <a:xfrm>
            <a:off x="152585" y="6519446"/>
            <a:ext cx="12463661" cy="3005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600">
                <a:latin typeface="Calibri"/>
                <a:ea typeface="Calibri"/>
                <a:cs typeface="Calibri"/>
                <a:sym typeface="Calibri"/>
              </a:defRPr>
            </a:lvl1pPr>
          </a:lstStyle>
          <a:p>
            <a:r>
              <a:t>Source: https://prehospitaltransfusion.org/blood-program-interactive-map/ </a:t>
            </a:r>
          </a:p>
        </p:txBody>
      </p:sp>
      <p:pic>
        <p:nvPicPr>
          <p:cNvPr id="225" name="Picture 10" descr="Picture 10"/>
          <p:cNvPicPr>
            <a:picLocks noChangeAspect="1"/>
          </p:cNvPicPr>
          <p:nvPr/>
        </p:nvPicPr>
        <p:blipFill>
          <a:blip r:embed="rId2"/>
          <a:stretch>
            <a:fillRect/>
          </a:stretch>
        </p:blipFill>
        <p:spPr>
          <a:xfrm>
            <a:off x="11136923" y="6448088"/>
            <a:ext cx="1055078" cy="397771"/>
          </a:xfrm>
          <a:prstGeom prst="rect">
            <a:avLst/>
          </a:prstGeom>
          <a:ln w="12700">
            <a:miter lim="400000"/>
          </a:ln>
        </p:spPr>
      </p:pic>
      <p:pic>
        <p:nvPicPr>
          <p:cNvPr id="226" name="Picture 4" descr="Picture 4"/>
          <p:cNvPicPr>
            <a:picLocks noChangeAspect="1"/>
          </p:cNvPicPr>
          <p:nvPr/>
        </p:nvPicPr>
        <p:blipFill>
          <a:blip r:embed="rId3"/>
          <a:stretch>
            <a:fillRect/>
          </a:stretch>
        </p:blipFill>
        <p:spPr>
          <a:xfrm>
            <a:off x="1037274" y="417236"/>
            <a:ext cx="10627188" cy="5404189"/>
          </a:xfrm>
          <a:prstGeom prst="rect">
            <a:avLst/>
          </a:prstGeom>
          <a:ln w="12700">
            <a:miter lim="400000"/>
          </a:ln>
        </p:spPr>
      </p:pic>
      <p:pic>
        <p:nvPicPr>
          <p:cNvPr id="227" name="Picture 13" descr="Picture 13"/>
          <p:cNvPicPr>
            <a:picLocks noChangeAspect="1"/>
          </p:cNvPicPr>
          <p:nvPr/>
        </p:nvPicPr>
        <p:blipFill>
          <a:blip r:embed="rId4"/>
          <a:stretch>
            <a:fillRect/>
          </a:stretch>
        </p:blipFill>
        <p:spPr>
          <a:xfrm>
            <a:off x="10227860" y="4519398"/>
            <a:ext cx="1091305" cy="1325564"/>
          </a:xfrm>
          <a:prstGeom prst="rect">
            <a:avLst/>
          </a:prstGeom>
          <a:ln w="12700">
            <a:miter lim="400000"/>
          </a:ln>
        </p:spPr>
      </p:pic>
      <p:pic>
        <p:nvPicPr>
          <p:cNvPr id="228" name="Picture 14" descr="Picture 14"/>
          <p:cNvPicPr>
            <a:picLocks noChangeAspect="1"/>
          </p:cNvPicPr>
          <p:nvPr/>
        </p:nvPicPr>
        <p:blipFill>
          <a:blip r:embed="rId5"/>
          <a:stretch>
            <a:fillRect/>
          </a:stretch>
        </p:blipFill>
        <p:spPr>
          <a:xfrm>
            <a:off x="337303" y="349470"/>
            <a:ext cx="697683" cy="1145019"/>
          </a:xfrm>
          <a:prstGeom prst="rect">
            <a:avLst/>
          </a:prstGeom>
          <a:ln w="12700">
            <a:miter lim="400000"/>
          </a:ln>
        </p:spPr>
      </p:pic>
      <p:pic>
        <p:nvPicPr>
          <p:cNvPr id="229" name="Picture 15" descr="Picture 15"/>
          <p:cNvPicPr>
            <a:picLocks noChangeAspect="1"/>
          </p:cNvPicPr>
          <p:nvPr/>
        </p:nvPicPr>
        <p:blipFill>
          <a:blip r:embed="rId6"/>
          <a:stretch>
            <a:fillRect/>
          </a:stretch>
        </p:blipFill>
        <p:spPr>
          <a:xfrm>
            <a:off x="686144" y="3795498"/>
            <a:ext cx="1041401" cy="72390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Velico | Innovative Blood and Plasma Products for Transfusion">
            <a:extLst>
              <a:ext uri="{FF2B5EF4-FFF2-40B4-BE49-F238E27FC236}">
                <a16:creationId xmlns:a16="http://schemas.microsoft.com/office/drawing/2014/main" id="{B4C1D1F5-C028-4AD7-6655-62B43B7CD92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154" r="108"/>
          <a:stretch/>
        </p:blipFill>
        <p:spPr bwMode="auto">
          <a:xfrm>
            <a:off x="-1079800" y="0"/>
            <a:ext cx="133006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9352E57-500D-6BB7-E8AD-6AC49450C70A}"/>
              </a:ext>
            </a:extLst>
          </p:cNvPr>
          <p:cNvSpPr>
            <a:spLocks noGrp="1"/>
          </p:cNvSpPr>
          <p:nvPr>
            <p:ph type="title"/>
          </p:nvPr>
        </p:nvSpPr>
        <p:spPr>
          <a:xfrm>
            <a:off x="0" y="312562"/>
            <a:ext cx="12192000" cy="1491524"/>
          </a:xfrm>
          <a:solidFill>
            <a:srgbClr val="ECC51E"/>
          </a:solidFill>
        </p:spPr>
        <p:txBody>
          <a:bodyPr>
            <a:normAutofit fontScale="90000"/>
          </a:bodyPr>
          <a:lstStyle/>
          <a:p>
            <a:r>
              <a:rPr lang="en-US" sz="5300" b="1" dirty="0"/>
              <a:t>Ditch the Saltwater: </a:t>
            </a:r>
            <a:br>
              <a:rPr lang="en-US" dirty="0"/>
            </a:br>
            <a:r>
              <a:rPr lang="en-US" dirty="0">
                <a:solidFill>
                  <a:schemeClr val="bg1"/>
                </a:solidFill>
                <a:highlight>
                  <a:srgbClr val="1A386B"/>
                </a:highlight>
              </a:rPr>
              <a:t>Plasma</a:t>
            </a:r>
            <a:r>
              <a:rPr lang="en-US" dirty="0"/>
              <a:t> is the </a:t>
            </a:r>
            <a:r>
              <a:rPr lang="en-US" u="sng" dirty="0"/>
              <a:t>Next Revolution</a:t>
            </a:r>
            <a:r>
              <a:rPr lang="en-US" dirty="0"/>
              <a:t> in </a:t>
            </a:r>
            <a:r>
              <a:rPr lang="en-US" dirty="0">
                <a:solidFill>
                  <a:schemeClr val="bg1"/>
                </a:solidFill>
                <a:highlight>
                  <a:srgbClr val="1A386B"/>
                </a:highlight>
              </a:rPr>
              <a:t>TBI</a:t>
            </a:r>
            <a:r>
              <a:rPr lang="en-US" dirty="0"/>
              <a:t> Management</a:t>
            </a:r>
          </a:p>
        </p:txBody>
      </p:sp>
      <p:pic>
        <p:nvPicPr>
          <p:cNvPr id="7" name="Picture 6" descr="A yellow logo with a palm tree and a red cross&#10;&#10;AI-generated content may be incorrect.">
            <a:extLst>
              <a:ext uri="{FF2B5EF4-FFF2-40B4-BE49-F238E27FC236}">
                <a16:creationId xmlns:a16="http://schemas.microsoft.com/office/drawing/2014/main" id="{148A71CC-115B-D470-3E12-DC258FD7D6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9" b="99556" l="444" r="97778">
                        <a14:foregroundMark x1="30222" y1="14222" x2="73333" y2="9333"/>
                        <a14:foregroundMark x1="73333" y1="9333" x2="47111" y2="20889"/>
                        <a14:foregroundMark x1="47111" y1="20889" x2="63556" y2="35111"/>
                        <a14:foregroundMark x1="63556" y1="35111" x2="45778" y2="40000"/>
                        <a14:foregroundMark x1="45778" y1="40000" x2="53333" y2="56000"/>
                        <a14:foregroundMark x1="53333" y1="56000" x2="52444" y2="65333"/>
                        <a14:foregroundMark x1="58222" y1="15111" x2="26667" y2="17333"/>
                        <a14:foregroundMark x1="26667" y1="17333" x2="17333" y2="33333"/>
                        <a14:foregroundMark x1="17333" y1="33333" x2="20000" y2="55111"/>
                        <a14:foregroundMark x1="20000" y1="55111" x2="41778" y2="77333"/>
                        <a14:foregroundMark x1="41778" y1="77333" x2="60889" y2="82222"/>
                        <a14:foregroundMark x1="60889" y1="82222" x2="80889" y2="59556"/>
                        <a14:foregroundMark x1="80889" y1="59556" x2="79556" y2="40000"/>
                        <a14:foregroundMark x1="79556" y1="40000" x2="64000" y2="19111"/>
                        <a14:foregroundMark x1="64000" y1="19111" x2="46667" y2="17333"/>
                        <a14:foregroundMark x1="46667" y1="17333" x2="46222" y2="17333"/>
                        <a14:foregroundMark x1="20444" y1="41333" x2="14667" y2="61778"/>
                        <a14:foregroundMark x1="14667" y1="61778" x2="20000" y2="78222"/>
                        <a14:foregroundMark x1="20000" y1="78222" x2="32444" y2="90222"/>
                        <a14:foregroundMark x1="32444" y1="90222" x2="72444" y2="76889"/>
                        <a14:foregroundMark x1="72444" y1="84000" x2="84444" y2="69778"/>
                        <a14:foregroundMark x1="84444" y1="69778" x2="87111" y2="30667"/>
                        <a14:foregroundMark x1="87111" y1="30667" x2="86667" y2="27111"/>
                        <a14:foregroundMark x1="85333" y1="26667" x2="92000" y2="48444"/>
                        <a14:foregroundMark x1="92000" y1="48444" x2="89778" y2="68000"/>
                        <a14:foregroundMark x1="89778" y1="68000" x2="77778" y2="82667"/>
                        <a14:foregroundMark x1="77778" y1="82667" x2="56889" y2="88889"/>
                        <a14:foregroundMark x1="56889" y1="88889" x2="50667" y2="88444"/>
                        <a14:foregroundMark x1="10667" y1="70667" x2="5333" y2="27556"/>
                        <a14:foregroundMark x1="5333" y1="27556" x2="24000" y2="21333"/>
                        <a14:foregroundMark x1="24000" y1="21333" x2="38667" y2="10667"/>
                        <a14:foregroundMark x1="38667" y1="10667" x2="51111" y2="8889"/>
                        <a14:foregroundMark x1="84444" y1="30222" x2="91111" y2="46222"/>
                        <a14:foregroundMark x1="91111" y1="46222" x2="88444" y2="68444"/>
                        <a14:foregroundMark x1="88444" y1="68444" x2="53778" y2="89333"/>
                        <a14:foregroundMark x1="53778" y1="89333" x2="34667" y2="90222"/>
                        <a14:foregroundMark x1="34667" y1="90222" x2="62667" y2="93333"/>
                        <a14:foregroundMark x1="32000" y1="8889" x2="50667" y2="5333"/>
                        <a14:foregroundMark x1="50667" y1="5333" x2="59556" y2="7111"/>
                        <a14:foregroundMark x1="74222" y1="16444" x2="95111" y2="44000"/>
                        <a14:foregroundMark x1="95111" y1="44000" x2="95111" y2="54222"/>
                        <a14:foregroundMark x1="74667" y1="9778" x2="58667" y2="3556"/>
                        <a14:foregroundMark x1="58667" y1="3556" x2="24863" y2="8981"/>
                        <a14:foregroundMark x1="1778" y1="34222" x2="9333" y2="52000"/>
                        <a14:foregroundMark x1="9333" y1="52000" x2="8000" y2="69778"/>
                        <a14:foregroundMark x1="8000" y1="69778" x2="14667" y2="84889"/>
                        <a14:foregroundMark x1="14667" y1="84889" x2="45778" y2="96889"/>
                        <a14:foregroundMark x1="45778" y1="96889" x2="60444" y2="93778"/>
                        <a14:foregroundMark x1="76444" y1="91556" x2="84000" y2="85778"/>
                        <a14:foregroundMark x1="88444" y1="80444" x2="95111" y2="66667"/>
                        <a14:foregroundMark x1="98222" y1="40889" x2="93333" y2="24889"/>
                        <a14:foregroundMark x1="96444" y1="44444" x2="97778" y2="56444"/>
                        <a14:foregroundMark x1="97778" y1="57333" x2="98222" y2="40889"/>
                        <a14:foregroundMark x1="62222" y1="2667" x2="77778" y2="9778"/>
                        <a14:foregroundMark x1="77778" y1="9778" x2="88444" y2="23556"/>
                        <a14:foregroundMark x1="88444" y1="23556" x2="88000" y2="23111"/>
                        <a14:foregroundMark x1="56444" y1="2667" x2="37333" y2="1333"/>
                        <a14:foregroundMark x1="37333" y1="1333" x2="23605" y2="6673"/>
                        <a14:foregroundMark x1="15830" y1="13403" x2="14222" y2="15111"/>
                        <a14:foregroundMark x1="0" y1="46667" x2="3556" y2="64444"/>
                        <a14:foregroundMark x1="3556" y1="64444" x2="11556" y2="79556"/>
                        <a14:foregroundMark x1="11556" y1="79556" x2="22222" y2="88444"/>
                        <a14:foregroundMark x1="23111" y1="91556" x2="39111" y2="98222"/>
                        <a14:foregroundMark x1="39111" y1="98222" x2="53333" y2="99556"/>
                        <a14:foregroundMark x1="51556" y1="98222" x2="85333" y2="86667"/>
                        <a14:foregroundMark x1="52000" y1="99111" x2="79111" y2="89333"/>
                        <a14:foregroundMark x1="65333" y1="41778" x2="32000" y2="70667"/>
                        <a14:foregroundMark x1="36889" y1="47111" x2="68889" y2="47556"/>
                        <a14:foregroundMark x1="68889" y1="47556" x2="71556" y2="49778"/>
                        <a14:foregroundMark x1="52889" y1="8444" x2="47556" y2="2667"/>
                        <a14:foregroundMark x1="24444" y1="8000" x2="13778" y2="16444"/>
                        <a14:foregroundMark x1="57333" y1="98222" x2="76444" y2="91556"/>
                        <a14:foregroundMark x1="1333" y1="60444" x2="444" y2="41333"/>
                        <a14:foregroundMark x1="71111" y1="18222" x2="79556" y2="17333"/>
                      </a14:backgroundRemoval>
                    </a14:imgEffect>
                  </a14:imgLayer>
                </a14:imgProps>
              </a:ext>
            </a:extLst>
          </a:blip>
          <a:stretch>
            <a:fillRect/>
          </a:stretch>
        </p:blipFill>
        <p:spPr>
          <a:xfrm>
            <a:off x="1142526" y="4092315"/>
            <a:ext cx="2179193" cy="2179193"/>
          </a:xfrm>
          <a:prstGeom prst="rect">
            <a:avLst/>
          </a:prstGeom>
        </p:spPr>
      </p:pic>
      <p:sp>
        <p:nvSpPr>
          <p:cNvPr id="8" name="TextBox 7">
            <a:extLst>
              <a:ext uri="{FF2B5EF4-FFF2-40B4-BE49-F238E27FC236}">
                <a16:creationId xmlns:a16="http://schemas.microsoft.com/office/drawing/2014/main" id="{C293D5FF-70ED-8FA6-E801-74451BDAA09B}"/>
              </a:ext>
            </a:extLst>
          </p:cNvPr>
          <p:cNvSpPr txBox="1"/>
          <p:nvPr/>
        </p:nvSpPr>
        <p:spPr>
          <a:xfrm>
            <a:off x="2892" y="2428605"/>
            <a:ext cx="445845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Peter Antevy, MD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Medical Director</a:t>
            </a:r>
          </a:p>
        </p:txBody>
      </p:sp>
    </p:spTree>
    <p:extLst>
      <p:ext uri="{BB962C8B-B14F-4D97-AF65-F5344CB8AC3E}">
        <p14:creationId xmlns:p14="http://schemas.microsoft.com/office/powerpoint/2010/main" val="21148515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9" name="Rectangle 1038">
            <a:extLst>
              <a:ext uri="{FF2B5EF4-FFF2-40B4-BE49-F238E27FC236}">
                <a16:creationId xmlns:a16="http://schemas.microsoft.com/office/drawing/2014/main" id="{D99D2C73-08B0-4F6B-A8E9-4651E6BDB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40" name="Rectangle 1039">
            <a:extLst>
              <a:ext uri="{FF2B5EF4-FFF2-40B4-BE49-F238E27FC236}">
                <a16:creationId xmlns:a16="http://schemas.microsoft.com/office/drawing/2014/main" id="{968DB88C-7EF2-487C-85D1-848F61F13E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Holcomb, John B. - UAB News">
            <a:extLst>
              <a:ext uri="{FF2B5EF4-FFF2-40B4-BE49-F238E27FC236}">
                <a16:creationId xmlns:a16="http://schemas.microsoft.com/office/drawing/2014/main" id="{D8E73CAF-D13A-D1F7-1B60-CAABC9CF23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2222"/>
          <a:stretch>
            <a:fillRect/>
          </a:stretch>
        </p:blipFill>
        <p:spPr bwMode="auto">
          <a:xfrm>
            <a:off x="643467" y="643467"/>
            <a:ext cx="53720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arlie Coyle, EMT-P - EMS World Expo 2018">
            <a:extLst>
              <a:ext uri="{FF2B5EF4-FFF2-40B4-BE49-F238E27FC236}">
                <a16:creationId xmlns:a16="http://schemas.microsoft.com/office/drawing/2014/main" id="{E51464EB-E417-FFBE-8A1B-A0C9DAFB6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36" r="2538" b="2"/>
          <a:stretch>
            <a:fillRect/>
          </a:stretch>
        </p:blipFill>
        <p:spPr bwMode="auto">
          <a:xfrm>
            <a:off x="6176432" y="643467"/>
            <a:ext cx="5372100"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3375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5E003-CDEE-DD2A-CE4B-FB4C1F2549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0EDFC1-DA66-973B-9DA4-68B09468843F}"/>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00C522A-F230-FE99-AC6B-5E52942992FC}"/>
              </a:ext>
            </a:extLst>
          </p:cNvPr>
          <p:cNvPicPr>
            <a:picLocks noChangeAspect="1"/>
          </p:cNvPicPr>
          <p:nvPr/>
        </p:nvPicPr>
        <p:blipFill>
          <a:blip r:embed="rId2"/>
          <a:stretch>
            <a:fillRect/>
          </a:stretch>
        </p:blipFill>
        <p:spPr>
          <a:xfrm>
            <a:off x="-1" y="-48718"/>
            <a:ext cx="12686101" cy="6906717"/>
          </a:xfrm>
          <a:prstGeom prst="rect">
            <a:avLst/>
          </a:prstGeom>
        </p:spPr>
      </p:pic>
    </p:spTree>
    <p:extLst>
      <p:ext uri="{BB962C8B-B14F-4D97-AF65-F5344CB8AC3E}">
        <p14:creationId xmlns:p14="http://schemas.microsoft.com/office/powerpoint/2010/main" val="4025889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1E64E-C4DA-EAEF-A810-FCBDF75B9C35}"/>
              </a:ext>
            </a:extLst>
          </p:cNvPr>
          <p:cNvSpPr>
            <a:spLocks noGrp="1"/>
          </p:cNvSpPr>
          <p:nvPr>
            <p:ph type="title"/>
          </p:nvPr>
        </p:nvSpPr>
        <p:spPr/>
        <p:txBody>
          <a:bodyPr/>
          <a:lstStyle/>
          <a:p>
            <a:endParaRPr lang="en-US"/>
          </a:p>
        </p:txBody>
      </p:sp>
      <p:pic>
        <p:nvPicPr>
          <p:cNvPr id="4" name="Football Hit">
            <a:hlinkClick r:id="" action="ppaction://media"/>
            <a:extLst>
              <a:ext uri="{FF2B5EF4-FFF2-40B4-BE49-F238E27FC236}">
                <a16:creationId xmlns:a16="http://schemas.microsoft.com/office/drawing/2014/main" id="{93C64C29-AE66-B1BD-AFB8-3FB6EF0F517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rcRect l="34669" t="29560" r="2865" b="15461"/>
          <a:stretch/>
        </p:blipFill>
        <p:spPr>
          <a:xfrm>
            <a:off x="0" y="0"/>
            <a:ext cx="12192000" cy="6931068"/>
          </a:xfrm>
        </p:spPr>
      </p:pic>
    </p:spTree>
    <p:extLst>
      <p:ext uri="{BB962C8B-B14F-4D97-AF65-F5344CB8AC3E}">
        <p14:creationId xmlns:p14="http://schemas.microsoft.com/office/powerpoint/2010/main" val="3887996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7FE6-64A8-F1C9-5808-9BA45A00875C}"/>
              </a:ext>
            </a:extLst>
          </p:cNvPr>
          <p:cNvSpPr>
            <a:spLocks noGrp="1"/>
          </p:cNvSpPr>
          <p:nvPr>
            <p:ph type="title"/>
          </p:nvPr>
        </p:nvSpPr>
        <p:spPr/>
        <p:txBody>
          <a:bodyPr/>
          <a:lstStyle/>
          <a:p>
            <a:endParaRPr lang="en-US"/>
          </a:p>
        </p:txBody>
      </p:sp>
      <p:pic>
        <p:nvPicPr>
          <p:cNvPr id="4" name="Injury Process 7 steps">
            <a:hlinkClick r:id="" action="ppaction://media"/>
            <a:extLst>
              <a:ext uri="{FF2B5EF4-FFF2-40B4-BE49-F238E27FC236}">
                <a16:creationId xmlns:a16="http://schemas.microsoft.com/office/drawing/2014/main" id="{495C2F4E-2132-6AD5-9DBC-B99DDEB5796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602"/>
          </a:xfrm>
        </p:spPr>
      </p:pic>
    </p:spTree>
    <p:extLst>
      <p:ext uri="{BB962C8B-B14F-4D97-AF65-F5344CB8AC3E}">
        <p14:creationId xmlns:p14="http://schemas.microsoft.com/office/powerpoint/2010/main" val="72672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740D-5FB1-EE94-9071-A32411570F1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CB43C30-7731-02C9-E2D0-14B42B962E51}"/>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8B7C6F9-245C-133B-212C-2CC7EA9E407B}"/>
              </a:ext>
            </a:extLst>
          </p:cNvPr>
          <p:cNvPicPr>
            <a:picLocks noChangeAspect="1"/>
          </p:cNvPicPr>
          <p:nvPr/>
        </p:nvPicPr>
        <p:blipFill>
          <a:blip r:embed="rId2"/>
          <a:stretch>
            <a:fillRect/>
          </a:stretch>
        </p:blipFill>
        <p:spPr>
          <a:xfrm>
            <a:off x="-193317" y="0"/>
            <a:ext cx="12385317" cy="6858000"/>
          </a:xfrm>
          <a:prstGeom prst="rect">
            <a:avLst/>
          </a:prstGeom>
        </p:spPr>
      </p:pic>
    </p:spTree>
    <p:extLst>
      <p:ext uri="{BB962C8B-B14F-4D97-AF65-F5344CB8AC3E}">
        <p14:creationId xmlns:p14="http://schemas.microsoft.com/office/powerpoint/2010/main" val="751590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CDA14-9A5D-96F6-823A-F5884A3F8018}"/>
              </a:ext>
            </a:extLst>
          </p:cNvPr>
          <p:cNvSpPr>
            <a:spLocks noGrp="1"/>
          </p:cNvSpPr>
          <p:nvPr>
            <p:ph type="title"/>
          </p:nvPr>
        </p:nvSpPr>
        <p:spPr/>
        <p:txBody>
          <a:bodyPr/>
          <a:lstStyle/>
          <a:p>
            <a:r>
              <a:rPr lang="en-US" dirty="0"/>
              <a:t>TBI : Large Animal Model</a:t>
            </a:r>
          </a:p>
        </p:txBody>
      </p:sp>
      <p:pic>
        <p:nvPicPr>
          <p:cNvPr id="5" name="Picture 5">
            <a:extLst>
              <a:ext uri="{FF2B5EF4-FFF2-40B4-BE49-F238E27FC236}">
                <a16:creationId xmlns:a16="http://schemas.microsoft.com/office/drawing/2014/main" id="{000113BC-B1C4-FB1F-F735-ABB894EB3694}"/>
              </a:ext>
            </a:extLst>
          </p:cNvPr>
          <p:cNvPicPr>
            <a:picLocks noGrp="1" noChangeAspect="1" noChangeArrowheads="1"/>
          </p:cNvPicPr>
          <p:nvPr>
            <p:ph sz="half" idx="1"/>
          </p:nvPr>
        </p:nvPicPr>
        <p:blipFill>
          <a:blip r:embed="rId2" cstate="print"/>
          <a:srcRect r="67337" b="52325"/>
          <a:stretch/>
        </p:blipFill>
        <p:spPr bwMode="auto">
          <a:xfrm>
            <a:off x="0" y="1644135"/>
            <a:ext cx="5995288" cy="4939227"/>
          </a:xfrm>
          <a:prstGeom prst="rect">
            <a:avLst/>
          </a:prstGeom>
          <a:noFill/>
          <a:ln w="9525">
            <a:noFill/>
            <a:miter lim="800000"/>
            <a:headEnd/>
            <a:tailEnd/>
          </a:ln>
          <a:effectLst/>
        </p:spPr>
      </p:pic>
      <p:pic>
        <p:nvPicPr>
          <p:cNvPr id="6" name="Content Placeholder 5">
            <a:extLst>
              <a:ext uri="{FF2B5EF4-FFF2-40B4-BE49-F238E27FC236}">
                <a16:creationId xmlns:a16="http://schemas.microsoft.com/office/drawing/2014/main" id="{EB2B8F47-B6E0-46D5-B046-5377CA9EB2FF}"/>
              </a:ext>
            </a:extLst>
          </p:cNvPr>
          <p:cNvPicPr>
            <a:picLocks noGrp="1" noChangeAspect="1" noChangeArrowheads="1"/>
          </p:cNvPicPr>
          <p:nvPr>
            <p:ph sz="half" idx="2"/>
          </p:nvPr>
        </p:nvPicPr>
        <p:blipFill>
          <a:blip r:embed="rId2" cstate="print"/>
          <a:srcRect l="64182" r="1578" b="52325"/>
          <a:stretch/>
        </p:blipFill>
        <p:spPr bwMode="auto">
          <a:xfrm>
            <a:off x="5895150" y="1644134"/>
            <a:ext cx="6284832" cy="4939227"/>
          </a:xfrm>
          <a:prstGeom prst="rect">
            <a:avLst/>
          </a:prstGeom>
          <a:noFill/>
          <a:ln w="9525">
            <a:noFill/>
            <a:miter lim="800000"/>
            <a:headEnd/>
            <a:tailEnd/>
          </a:ln>
          <a:effectLst/>
        </p:spPr>
      </p:pic>
    </p:spTree>
    <p:extLst>
      <p:ext uri="{BB962C8B-B14F-4D97-AF65-F5344CB8AC3E}">
        <p14:creationId xmlns:p14="http://schemas.microsoft.com/office/powerpoint/2010/main" val="316987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2" name="Rectangle 82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itle 4">
            <a:extLst>
              <a:ext uri="{FF2B5EF4-FFF2-40B4-BE49-F238E27FC236}">
                <a16:creationId xmlns:a16="http://schemas.microsoft.com/office/drawing/2014/main" id="{7D4B8A3C-281E-061E-0D30-782B5CFF1FBE}"/>
              </a:ext>
            </a:extLst>
          </p:cNvPr>
          <p:cNvSpPr>
            <a:spLocks noGrp="1"/>
          </p:cNvSpPr>
          <p:nvPr>
            <p:ph type="title"/>
          </p:nvPr>
        </p:nvSpPr>
        <p:spPr>
          <a:xfrm>
            <a:off x="638881" y="457200"/>
            <a:ext cx="10909640" cy="1368614"/>
          </a:xfrm>
        </p:spPr>
        <p:txBody>
          <a:bodyPr vert="horz" lIns="91440" tIns="45720" rIns="91440" bIns="45720" rtlCol="0" anchor="ctr">
            <a:normAutofit/>
          </a:bodyPr>
          <a:lstStyle/>
          <a:p>
            <a:pPr defTabSz="914400">
              <a:lnSpc>
                <a:spcPct val="90000"/>
              </a:lnSpc>
            </a:pPr>
            <a:r>
              <a:rPr lang="en-US" sz="6600"/>
              <a:t>A Multicenter RCT Has Begun</a:t>
            </a:r>
          </a:p>
        </p:txBody>
      </p:sp>
      <p:sp>
        <p:nvSpPr>
          <p:cNvPr id="82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194" name="Picture 2" descr="Trauma Trailblazer – NM Magazine">
            <a:extLst>
              <a:ext uri="{FF2B5EF4-FFF2-40B4-BE49-F238E27FC236}">
                <a16:creationId xmlns:a16="http://schemas.microsoft.com/office/drawing/2014/main" id="{A23D8C6F-ABF6-94BF-4F12-A9061EB75AB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019" y="2660904"/>
            <a:ext cx="5046556" cy="3605784"/>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4" name="Content Placeholder 3">
            <a:extLst>
              <a:ext uri="{FF2B5EF4-FFF2-40B4-BE49-F238E27FC236}">
                <a16:creationId xmlns:a16="http://schemas.microsoft.com/office/drawing/2014/main" id="{70A06678-5ADA-E291-1757-020A23E43725}"/>
              </a:ext>
            </a:extLst>
          </p:cNvPr>
          <p:cNvPicPr>
            <a:picLocks noGrp="1" noChangeAspect="1"/>
          </p:cNvPicPr>
          <p:nvPr>
            <p:ph idx="4294967295"/>
          </p:nvPr>
        </p:nvPicPr>
        <p:blipFill>
          <a:blip r:embed="rId3"/>
          <a:stretch>
            <a:fillRect/>
          </a:stretch>
        </p:blipFill>
        <p:spPr>
          <a:xfrm>
            <a:off x="5825015" y="3110586"/>
            <a:ext cx="6114496" cy="2537514"/>
          </a:xfrm>
          <a:prstGeom prst="rect">
            <a:avLst/>
          </a:prstGeom>
        </p:spPr>
      </p:pic>
    </p:spTree>
    <p:extLst>
      <p:ext uri="{BB962C8B-B14F-4D97-AF65-F5344CB8AC3E}">
        <p14:creationId xmlns:p14="http://schemas.microsoft.com/office/powerpoint/2010/main" val="38064760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sym typeface="Century Gothic"/>
            </a:endParaRPr>
          </a:p>
        </p:txBody>
      </p:sp>
      <p:pic>
        <p:nvPicPr>
          <p:cNvPr id="2050" name="Picture 2" descr="Plasma | Professional Education">
            <a:extLst>
              <a:ext uri="{FF2B5EF4-FFF2-40B4-BE49-F238E27FC236}">
                <a16:creationId xmlns:a16="http://schemas.microsoft.com/office/drawing/2014/main" id="{C269E600-9CA7-EF21-E493-038E9D367E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784" r="1281"/>
          <a:stretch/>
        </p:blipFill>
        <p:spPr bwMode="auto">
          <a:xfrm>
            <a:off x="7364078" y="-18"/>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mark tozer's blog: EMS Trauma Emergencies - Amnesia">
            <a:extLst>
              <a:ext uri="{FF2B5EF4-FFF2-40B4-BE49-F238E27FC236}">
                <a16:creationId xmlns:a16="http://schemas.microsoft.com/office/drawing/2014/main" id="{45A27709-B4A5-CA94-4A35-92F431BC428A}"/>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l="32986" r="28271" b="1"/>
          <a:stretch/>
        </p:blipFill>
        <p:spPr bwMode="auto">
          <a:xfrm>
            <a:off x="3119360" y="18"/>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6" name="Freeform: Shape 2058">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entury Gothic"/>
            </a:endParaRPr>
          </a:p>
        </p:txBody>
      </p:sp>
      <p:sp useBgFill="1">
        <p:nvSpPr>
          <p:cNvPr id="2061" name="Freeform: Shape 2060">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entury Gothic"/>
            </a:endParaRPr>
          </a:p>
        </p:txBody>
      </p:sp>
      <p:sp>
        <p:nvSpPr>
          <p:cNvPr id="2" name="Title 1">
            <a:extLst>
              <a:ext uri="{FF2B5EF4-FFF2-40B4-BE49-F238E27FC236}">
                <a16:creationId xmlns:a16="http://schemas.microsoft.com/office/drawing/2014/main" id="{BA43B952-B4AD-5B8D-C039-86C22EC5DA63}"/>
              </a:ext>
            </a:extLst>
          </p:cNvPr>
          <p:cNvSpPr>
            <a:spLocks noGrp="1"/>
          </p:cNvSpPr>
          <p:nvPr>
            <p:ph type="title"/>
          </p:nvPr>
        </p:nvSpPr>
        <p:spPr>
          <a:xfrm>
            <a:off x="448056" y="681038"/>
            <a:ext cx="2804504" cy="1325563"/>
          </a:xfrm>
        </p:spPr>
        <p:txBody>
          <a:bodyPr vert="horz" lIns="91440" tIns="45720" rIns="91440" bIns="45720" rtlCol="0" anchor="ctr">
            <a:normAutofit/>
          </a:bodyPr>
          <a:lstStyle/>
          <a:p>
            <a:pPr algn="l" defTabSz="914400">
              <a:lnSpc>
                <a:spcPct val="90000"/>
              </a:lnSpc>
            </a:pPr>
            <a:r>
              <a:rPr lang="en-US" sz="3600" b="1" kern="1200" dirty="0">
                <a:solidFill>
                  <a:schemeClr val="tx1"/>
                </a:solidFill>
                <a:latin typeface="+mj-lt"/>
                <a:ea typeface="+mj-ea"/>
                <a:cs typeface="+mj-cs"/>
              </a:rPr>
              <a:t>Plasma: The Next Frontier</a:t>
            </a:r>
          </a:p>
        </p:txBody>
      </p:sp>
      <p:sp>
        <p:nvSpPr>
          <p:cNvPr id="2063" name="Rectangle 2062">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sym typeface="Century Gothic"/>
            </a:endParaRPr>
          </a:p>
        </p:txBody>
      </p:sp>
      <p:sp>
        <p:nvSpPr>
          <p:cNvPr id="2065" name="Rectangle 206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Century Gothic"/>
            </a:endParaRPr>
          </a:p>
        </p:txBody>
      </p:sp>
      <p:sp>
        <p:nvSpPr>
          <p:cNvPr id="4" name="Content Placeholder 3">
            <a:extLst>
              <a:ext uri="{FF2B5EF4-FFF2-40B4-BE49-F238E27FC236}">
                <a16:creationId xmlns:a16="http://schemas.microsoft.com/office/drawing/2014/main" id="{CC3DBE44-2382-B399-74A3-BE78C69ED97A}"/>
              </a:ext>
            </a:extLst>
          </p:cNvPr>
          <p:cNvSpPr>
            <a:spLocks noGrp="1"/>
          </p:cNvSpPr>
          <p:nvPr>
            <p:ph sz="half" idx="2"/>
          </p:nvPr>
        </p:nvSpPr>
        <p:spPr>
          <a:xfrm>
            <a:off x="448056" y="2258171"/>
            <a:ext cx="3144230" cy="3918792"/>
          </a:xfrm>
        </p:spPr>
        <p:txBody>
          <a:bodyPr vert="horz" lIns="91440" tIns="45720" rIns="91440" bIns="45720" rtlCol="0">
            <a:normAutofit/>
          </a:bodyPr>
          <a:lstStyle/>
          <a:p>
            <a:pPr indent="-228600" defTabSz="914400">
              <a:lnSpc>
                <a:spcPct val="90000"/>
              </a:lnSpc>
            </a:pPr>
            <a:r>
              <a:rPr lang="en-US" sz="2800" dirty="0"/>
              <a:t>TBI</a:t>
            </a:r>
          </a:p>
          <a:p>
            <a:pPr indent="-228600" defTabSz="914400">
              <a:lnSpc>
                <a:spcPct val="90000"/>
              </a:lnSpc>
            </a:pPr>
            <a:r>
              <a:rPr lang="en-US" sz="2800" dirty="0"/>
              <a:t>Trauma</a:t>
            </a:r>
          </a:p>
          <a:p>
            <a:pPr indent="-228600" defTabSz="914400">
              <a:lnSpc>
                <a:spcPct val="90000"/>
              </a:lnSpc>
            </a:pPr>
            <a:r>
              <a:rPr lang="en-US" sz="2800" dirty="0"/>
              <a:t>Sepsis</a:t>
            </a:r>
          </a:p>
          <a:p>
            <a:pPr indent="-228600" defTabSz="914400">
              <a:lnSpc>
                <a:spcPct val="90000"/>
              </a:lnSpc>
            </a:pPr>
            <a:r>
              <a:rPr lang="en-US" sz="2800" dirty="0"/>
              <a:t>Burns</a:t>
            </a:r>
          </a:p>
          <a:p>
            <a:pPr indent="-228600" defTabSz="914400">
              <a:lnSpc>
                <a:spcPct val="90000"/>
              </a:lnSpc>
            </a:pPr>
            <a:r>
              <a:rPr lang="en-US" sz="2800" dirty="0"/>
              <a:t>ACE-</a:t>
            </a:r>
            <a:r>
              <a:rPr lang="en-US" sz="2800" dirty="0" err="1"/>
              <a:t>i</a:t>
            </a:r>
            <a:r>
              <a:rPr lang="en-US" sz="2800" dirty="0"/>
              <a:t> induced Angioedema</a:t>
            </a:r>
          </a:p>
          <a:p>
            <a:pPr indent="-228600" defTabSz="914400">
              <a:lnSpc>
                <a:spcPct val="90000"/>
              </a:lnSpc>
            </a:pPr>
            <a:r>
              <a:rPr lang="en-US" sz="2800" dirty="0"/>
              <a:t>Warfarin Reversal</a:t>
            </a:r>
          </a:p>
        </p:txBody>
      </p:sp>
    </p:spTree>
    <p:extLst>
      <p:ext uri="{BB962C8B-B14F-4D97-AF65-F5344CB8AC3E}">
        <p14:creationId xmlns:p14="http://schemas.microsoft.com/office/powerpoint/2010/main" val="2809954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Eric Bank"/>
          <p:cNvSpPr txBox="1">
            <a:spLocks noGrp="1"/>
          </p:cNvSpPr>
          <p:nvPr>
            <p:ph type="ctrTitle"/>
          </p:nvPr>
        </p:nvSpPr>
        <p:spPr>
          <a:prstGeom prst="rect">
            <a:avLst/>
          </a:prstGeom>
        </p:spPr>
        <p:txBody>
          <a:bodyPr/>
          <a:lstStyle/>
          <a:p>
            <a:r>
              <a:t>Eric Bank </a:t>
            </a:r>
          </a:p>
        </p:txBody>
      </p:sp>
      <p:sp>
        <p:nvSpPr>
          <p:cNvPr id="402" name="Plasma Uses"/>
          <p:cNvSpPr txBox="1">
            <a:spLocks noGrp="1"/>
          </p:cNvSpPr>
          <p:nvPr>
            <p:ph type="subTitle" sz="quarter" idx="1"/>
          </p:nvPr>
        </p:nvSpPr>
        <p:spPr>
          <a:prstGeom prst="rect">
            <a:avLst/>
          </a:prstGeom>
        </p:spPr>
        <p:txBody>
          <a:bodyPr/>
          <a:lstStyle/>
          <a:p>
            <a:r>
              <a:t>Plasma Uses </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Title 1"/>
          <p:cNvSpPr txBox="1">
            <a:spLocks noGrp="1"/>
          </p:cNvSpPr>
          <p:nvPr>
            <p:ph type="title"/>
          </p:nvPr>
        </p:nvSpPr>
        <p:spPr>
          <a:prstGeom prst="rect">
            <a:avLst/>
          </a:prstGeom>
        </p:spPr>
        <p:txBody>
          <a:bodyPr/>
          <a:lstStyle/>
          <a:p>
            <a:r>
              <a:t>Top Issues</a:t>
            </a:r>
          </a:p>
        </p:txBody>
      </p:sp>
      <p:sp>
        <p:nvSpPr>
          <p:cNvPr id="232" name="Content Placeholder 2"/>
          <p:cNvSpPr txBox="1">
            <a:spLocks noGrp="1"/>
          </p:cNvSpPr>
          <p:nvPr>
            <p:ph type="body" idx="1"/>
          </p:nvPr>
        </p:nvSpPr>
        <p:spPr>
          <a:prstGeom prst="rect">
            <a:avLst/>
          </a:prstGeom>
        </p:spPr>
        <p:txBody>
          <a:bodyPr/>
          <a:lstStyle/>
          <a:p>
            <a:r>
              <a:t>Scope of Practice</a:t>
            </a:r>
          </a:p>
          <a:p>
            <a:r>
              <a:t>What if we can’t get LTOWB?</a:t>
            </a:r>
          </a:p>
          <a:p>
            <a:r>
              <a:t>Education, Training, Standardization</a:t>
            </a:r>
          </a:p>
          <a:p>
            <a:r>
              <a:t>Economics and Advocacy</a:t>
            </a:r>
          </a:p>
        </p:txBody>
      </p:sp>
      <p:pic>
        <p:nvPicPr>
          <p:cNvPr id="233" name="Picture 2" descr="Picture 2"/>
          <p:cNvPicPr>
            <a:picLocks noChangeAspect="1"/>
          </p:cNvPicPr>
          <p:nvPr/>
        </p:nvPicPr>
        <p:blipFill>
          <a:blip r:embed="rId2"/>
          <a:stretch>
            <a:fillRect/>
          </a:stretch>
        </p:blipFill>
        <p:spPr>
          <a:xfrm>
            <a:off x="4192297" y="3946750"/>
            <a:ext cx="7783395" cy="2581126"/>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 name="Dr. Don Jenkins"/>
          <p:cNvSpPr txBox="1">
            <a:spLocks noGrp="1"/>
          </p:cNvSpPr>
          <p:nvPr>
            <p:ph type="ctrTitle"/>
          </p:nvPr>
        </p:nvSpPr>
        <p:spPr>
          <a:prstGeom prst="rect">
            <a:avLst/>
          </a:prstGeom>
        </p:spPr>
        <p:txBody>
          <a:bodyPr/>
          <a:lstStyle/>
          <a:p>
            <a:r>
              <a:t>Dr. Don Jenkins </a:t>
            </a:r>
          </a:p>
        </p:txBody>
      </p:sp>
      <p:sp>
        <p:nvSpPr>
          <p:cNvPr id="405" name="Calcium in Hemorrhage States"/>
          <p:cNvSpPr txBox="1">
            <a:spLocks noGrp="1"/>
          </p:cNvSpPr>
          <p:nvPr>
            <p:ph type="subTitle" sz="quarter" idx="1"/>
          </p:nvPr>
        </p:nvSpPr>
        <p:spPr>
          <a:prstGeom prst="rect">
            <a:avLst/>
          </a:prstGeom>
        </p:spPr>
        <p:txBody>
          <a:bodyPr/>
          <a:lstStyle/>
          <a:p>
            <a:r>
              <a:t>Calcium in Hemorrhage States </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 name="Title 3"/>
          <p:cNvSpPr txBox="1">
            <a:spLocks noGrp="1"/>
          </p:cNvSpPr>
          <p:nvPr>
            <p:ph type="title"/>
          </p:nvPr>
        </p:nvSpPr>
        <p:spPr>
          <a:xfrm>
            <a:off x="1524000" y="3582954"/>
            <a:ext cx="9144000" cy="1307940"/>
          </a:xfrm>
          <a:prstGeom prst="rect">
            <a:avLst/>
          </a:prstGeom>
        </p:spPr>
        <p:txBody>
          <a:bodyPr>
            <a:normAutofit fontScale="90000"/>
          </a:bodyPr>
          <a:lstStyle>
            <a:lvl1pPr defTabSz="777240">
              <a:defRPr sz="4590">
                <a:latin typeface="Calibri"/>
                <a:ea typeface="Calibri"/>
                <a:cs typeface="Calibri"/>
                <a:sym typeface="Calibri"/>
              </a:defRPr>
            </a:lvl1pPr>
          </a:lstStyle>
          <a:p>
            <a:r>
              <a:t>Medication Adjuncts in Rapid Emergency Transfusion</a:t>
            </a:r>
          </a:p>
        </p:txBody>
      </p:sp>
      <p:sp>
        <p:nvSpPr>
          <p:cNvPr id="408" name="Subtitle 4"/>
          <p:cNvSpPr txBox="1">
            <a:spLocks noGrp="1"/>
          </p:cNvSpPr>
          <p:nvPr>
            <p:ph type="body" sz="quarter" idx="1"/>
          </p:nvPr>
        </p:nvSpPr>
        <p:spPr>
          <a:xfrm>
            <a:off x="1524000" y="5561043"/>
            <a:ext cx="9144000" cy="839757"/>
          </a:xfrm>
          <a:prstGeom prst="rect">
            <a:avLst/>
          </a:prstGeom>
        </p:spPr>
        <p:txBody>
          <a:bodyPr/>
          <a:lstStyle/>
          <a:p>
            <a:pPr>
              <a:lnSpc>
                <a:spcPct val="81000"/>
              </a:lnSpc>
            </a:pPr>
            <a:r>
              <a:t>Don Jenkins, MD</a:t>
            </a:r>
          </a:p>
          <a:p>
            <a:pPr>
              <a:lnSpc>
                <a:spcPct val="81000"/>
              </a:lnSpc>
            </a:pPr>
            <a:r>
              <a:t>Collaboration Kristi Hargrove, PharmD &amp; Daniel Giddings, PharmD</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itle 1"/>
          <p:cNvSpPr txBox="1">
            <a:spLocks noGrp="1"/>
          </p:cNvSpPr>
          <p:nvPr>
            <p:ph type="title"/>
          </p:nvPr>
        </p:nvSpPr>
        <p:spPr>
          <a:prstGeom prst="rect">
            <a:avLst/>
          </a:prstGeom>
        </p:spPr>
        <p:txBody>
          <a:bodyPr/>
          <a:lstStyle/>
          <a:p>
            <a:r>
              <a:t>Background</a:t>
            </a:r>
          </a:p>
        </p:txBody>
      </p:sp>
      <p:grpSp>
        <p:nvGrpSpPr>
          <p:cNvPr id="424" name="Diagram 4"/>
          <p:cNvGrpSpPr/>
          <p:nvPr/>
        </p:nvGrpSpPr>
        <p:grpSpPr>
          <a:xfrm>
            <a:off x="1926513" y="1614232"/>
            <a:ext cx="8339263" cy="4228000"/>
            <a:chOff x="0" y="0"/>
            <a:chExt cx="8339262" cy="4227998"/>
          </a:xfrm>
        </p:grpSpPr>
        <p:sp>
          <p:nvSpPr>
            <p:cNvPr id="411" name="Shape"/>
            <p:cNvSpPr/>
            <p:nvPr/>
          </p:nvSpPr>
          <p:spPr>
            <a:xfrm>
              <a:off x="6265" y="0"/>
              <a:ext cx="890911" cy="4227999"/>
            </a:xfrm>
            <a:custGeom>
              <a:avLst/>
              <a:gdLst/>
              <a:ahLst/>
              <a:cxnLst>
                <a:cxn ang="0">
                  <a:pos x="wd2" y="hd2"/>
                </a:cxn>
                <a:cxn ang="5400000">
                  <a:pos x="wd2" y="hd2"/>
                </a:cxn>
                <a:cxn ang="10800000">
                  <a:pos x="wd2" y="hd2"/>
                </a:cxn>
                <a:cxn ang="16200000">
                  <a:pos x="wd2" y="hd2"/>
                </a:cxn>
              </a:cxnLst>
              <a:rect l="0" t="0" r="r" b="b"/>
              <a:pathLst>
                <a:path w="16270" h="21600" extrusionOk="0">
                  <a:moveTo>
                    <a:pt x="279" y="0"/>
                  </a:moveTo>
                  <a:cubicBezTo>
                    <a:pt x="21600" y="5965"/>
                    <a:pt x="21600" y="15635"/>
                    <a:pt x="279" y="21600"/>
                  </a:cubicBezTo>
                  <a:lnTo>
                    <a:pt x="0" y="21522"/>
                  </a:lnTo>
                  <a:cubicBezTo>
                    <a:pt x="21167" y="15600"/>
                    <a:pt x="21167" y="6000"/>
                    <a:pt x="0" y="78"/>
                  </a:cubicBezTo>
                  <a:close/>
                </a:path>
              </a:pathLst>
            </a:custGeom>
            <a:noFill/>
            <a:ln w="12700" cap="flat">
              <a:solidFill>
                <a:srgbClr val="C0504D"/>
              </a:solidFill>
              <a:prstDash val="solid"/>
              <a:miter lim="800000"/>
            </a:ln>
            <a:effectLst/>
          </p:spPr>
          <p:txBody>
            <a:bodyPr wrap="square" lIns="45719" tIns="45719" rIns="45719" bIns="45719" numCol="1" anchor="t">
              <a:noAutofit/>
            </a:bodyPr>
            <a:lstStyle/>
            <a:p>
              <a:pPr>
                <a:defRPr>
                  <a:latin typeface="Calibri"/>
                  <a:ea typeface="Calibri"/>
                  <a:cs typeface="Calibri"/>
                  <a:sym typeface="Calibri"/>
                </a:defRPr>
              </a:pPr>
              <a:endParaRPr/>
            </a:p>
          </p:txBody>
        </p:sp>
        <p:grpSp>
          <p:nvGrpSpPr>
            <p:cNvPr id="414" name="Group"/>
            <p:cNvGrpSpPr/>
            <p:nvPr/>
          </p:nvGrpSpPr>
          <p:grpSpPr>
            <a:xfrm>
              <a:off x="555106" y="337661"/>
              <a:ext cx="7784156" cy="888169"/>
              <a:chOff x="0" y="0"/>
              <a:chExt cx="7784155" cy="888167"/>
            </a:xfrm>
          </p:grpSpPr>
          <p:sp>
            <p:nvSpPr>
              <p:cNvPr id="412" name="Rectangle"/>
              <p:cNvSpPr/>
              <p:nvPr/>
            </p:nvSpPr>
            <p:spPr>
              <a:xfrm>
                <a:off x="0" y="0"/>
                <a:ext cx="7784156" cy="888168"/>
              </a:xfrm>
              <a:prstGeom prst="rect">
                <a:avLst/>
              </a:prstGeom>
              <a:solidFill>
                <a:srgbClr val="C0504D"/>
              </a:solidFill>
              <a:ln w="12700" cap="flat">
                <a:solidFill>
                  <a:srgbClr val="FFFFFF"/>
                </a:solidFill>
                <a:prstDash val="solid"/>
                <a:miter lim="800000"/>
              </a:ln>
              <a:effectLst/>
            </p:spPr>
            <p:txBody>
              <a:bodyPr wrap="square" lIns="45719" tIns="45719" rIns="45719" bIns="45719" numCol="1" anchor="ctr">
                <a:noAutofit/>
              </a:bodyPr>
              <a:lstStyle/>
              <a:p>
                <a:pPr defTabSz="889000">
                  <a:lnSpc>
                    <a:spcPct val="90000"/>
                  </a:lnSpc>
                  <a:spcBef>
                    <a:spcPts val="700"/>
                  </a:spcBef>
                  <a:defRPr sz="2000">
                    <a:solidFill>
                      <a:srgbClr val="FFFFFF"/>
                    </a:solidFill>
                    <a:latin typeface="Calibri"/>
                    <a:ea typeface="Calibri"/>
                    <a:cs typeface="Calibri"/>
                    <a:sym typeface="Calibri"/>
                  </a:defRPr>
                </a:pPr>
                <a:endParaRPr/>
              </a:p>
            </p:txBody>
          </p:sp>
          <p:sp>
            <p:nvSpPr>
              <p:cNvPr id="413" name="Calcium plays an important role in trauma resuscitation"/>
              <p:cNvSpPr txBox="1"/>
              <p:nvPr/>
            </p:nvSpPr>
            <p:spPr>
              <a:xfrm>
                <a:off x="654184" y="268913"/>
                <a:ext cx="7129972" cy="3503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89000">
                  <a:lnSpc>
                    <a:spcPct val="90000"/>
                  </a:lnSpc>
                  <a:spcBef>
                    <a:spcPts val="800"/>
                  </a:spcBef>
                  <a:defRPr sz="2000">
                    <a:solidFill>
                      <a:srgbClr val="FFFFFF"/>
                    </a:solidFill>
                    <a:latin typeface="Calibri"/>
                    <a:ea typeface="Calibri"/>
                    <a:cs typeface="Calibri"/>
                    <a:sym typeface="Calibri"/>
                  </a:defRPr>
                </a:lvl1pPr>
              </a:lstStyle>
              <a:p>
                <a:r>
                  <a:t>Calcium plays an important role in trauma resuscitation</a:t>
                </a:r>
              </a:p>
            </p:txBody>
          </p:sp>
        </p:grpSp>
        <p:sp>
          <p:nvSpPr>
            <p:cNvPr id="415" name="Circle"/>
            <p:cNvSpPr/>
            <p:nvPr/>
          </p:nvSpPr>
          <p:spPr>
            <a:xfrm>
              <a:off x="0" y="226640"/>
              <a:ext cx="1110211" cy="1110211"/>
            </a:xfrm>
            <a:prstGeom prst="ellipse">
              <a:avLst/>
            </a:prstGeom>
            <a:solidFill>
              <a:srgbClr val="FFFFFF"/>
            </a:solidFill>
            <a:ln w="12700" cap="flat">
              <a:solidFill>
                <a:srgbClr val="C0504D"/>
              </a:solidFill>
              <a:prstDash val="solid"/>
              <a:miter lim="800000"/>
            </a:ln>
            <a:effectLst/>
          </p:spPr>
          <p:txBody>
            <a:bodyPr wrap="square" lIns="45719" tIns="45719" rIns="45719" bIns="45719" numCol="1" anchor="t">
              <a:noAutofit/>
            </a:bodyPr>
            <a:lstStyle/>
            <a:p>
              <a:pPr>
                <a:defRPr>
                  <a:latin typeface="Calibri"/>
                  <a:ea typeface="Calibri"/>
                  <a:cs typeface="Calibri"/>
                  <a:sym typeface="Calibri"/>
                </a:defRPr>
              </a:pPr>
              <a:endParaRPr/>
            </a:p>
          </p:txBody>
        </p:sp>
        <p:grpSp>
          <p:nvGrpSpPr>
            <p:cNvPr id="418" name="Group"/>
            <p:cNvGrpSpPr/>
            <p:nvPr/>
          </p:nvGrpSpPr>
          <p:grpSpPr>
            <a:xfrm>
              <a:off x="877954" y="1669913"/>
              <a:ext cx="7461309" cy="888169"/>
              <a:chOff x="0" y="0"/>
              <a:chExt cx="7461307" cy="888167"/>
            </a:xfrm>
          </p:grpSpPr>
          <p:sp>
            <p:nvSpPr>
              <p:cNvPr id="416" name="Rectangle"/>
              <p:cNvSpPr/>
              <p:nvPr/>
            </p:nvSpPr>
            <p:spPr>
              <a:xfrm>
                <a:off x="-1" y="0"/>
                <a:ext cx="7461309" cy="888168"/>
              </a:xfrm>
              <a:prstGeom prst="rect">
                <a:avLst/>
              </a:prstGeom>
              <a:solidFill>
                <a:srgbClr val="9BBB59"/>
              </a:solidFill>
              <a:ln w="12700" cap="flat">
                <a:solidFill>
                  <a:srgbClr val="FFFFFF"/>
                </a:solidFill>
                <a:prstDash val="solid"/>
                <a:miter lim="800000"/>
              </a:ln>
              <a:effectLst/>
            </p:spPr>
            <p:txBody>
              <a:bodyPr wrap="square" lIns="45719" tIns="45719" rIns="45719" bIns="45719" numCol="1" anchor="ctr">
                <a:noAutofit/>
              </a:bodyPr>
              <a:lstStyle/>
              <a:p>
                <a:pPr defTabSz="889000">
                  <a:lnSpc>
                    <a:spcPct val="90000"/>
                  </a:lnSpc>
                  <a:spcBef>
                    <a:spcPts val="700"/>
                  </a:spcBef>
                  <a:defRPr sz="2000">
                    <a:solidFill>
                      <a:srgbClr val="FFFFFF"/>
                    </a:solidFill>
                    <a:latin typeface="Calibri"/>
                    <a:ea typeface="Calibri"/>
                    <a:cs typeface="Calibri"/>
                    <a:sym typeface="Calibri"/>
                  </a:defRPr>
                </a:pPr>
                <a:endParaRPr/>
              </a:p>
            </p:txBody>
          </p:sp>
          <p:sp>
            <p:nvSpPr>
              <p:cNvPr id="417" name="Hypocalcemia exacerbates trauma induced coagulopathy"/>
              <p:cNvSpPr txBox="1"/>
              <p:nvPr/>
            </p:nvSpPr>
            <p:spPr>
              <a:xfrm>
                <a:off x="654184" y="268913"/>
                <a:ext cx="6807124" cy="35034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89000">
                  <a:lnSpc>
                    <a:spcPct val="90000"/>
                  </a:lnSpc>
                  <a:spcBef>
                    <a:spcPts val="800"/>
                  </a:spcBef>
                  <a:defRPr sz="2000">
                    <a:solidFill>
                      <a:srgbClr val="FFFFFF"/>
                    </a:solidFill>
                    <a:latin typeface="Calibri"/>
                    <a:ea typeface="Calibri"/>
                    <a:cs typeface="Calibri"/>
                    <a:sym typeface="Calibri"/>
                  </a:defRPr>
                </a:lvl1pPr>
              </a:lstStyle>
              <a:p>
                <a:r>
                  <a:t>Hypocalcemia exacerbates trauma induced coagulopathy </a:t>
                </a:r>
              </a:p>
            </p:txBody>
          </p:sp>
        </p:grpSp>
        <p:sp>
          <p:nvSpPr>
            <p:cNvPr id="419" name="Circle"/>
            <p:cNvSpPr/>
            <p:nvPr/>
          </p:nvSpPr>
          <p:spPr>
            <a:xfrm>
              <a:off x="322850" y="1558893"/>
              <a:ext cx="1110211" cy="1110211"/>
            </a:xfrm>
            <a:prstGeom prst="ellipse">
              <a:avLst/>
            </a:prstGeom>
            <a:solidFill>
              <a:srgbClr val="FFFFFF"/>
            </a:solidFill>
            <a:ln w="12700" cap="flat">
              <a:solidFill>
                <a:srgbClr val="9BBB59"/>
              </a:solidFill>
              <a:prstDash val="solid"/>
              <a:miter lim="800000"/>
            </a:ln>
            <a:effectLst/>
          </p:spPr>
          <p:txBody>
            <a:bodyPr wrap="square" lIns="45719" tIns="45719" rIns="45719" bIns="45719" numCol="1" anchor="t">
              <a:noAutofit/>
            </a:bodyPr>
            <a:lstStyle/>
            <a:p>
              <a:pPr>
                <a:defRPr>
                  <a:latin typeface="Calibri"/>
                  <a:ea typeface="Calibri"/>
                  <a:cs typeface="Calibri"/>
                  <a:sym typeface="Calibri"/>
                </a:defRPr>
              </a:pPr>
              <a:endParaRPr/>
            </a:p>
          </p:txBody>
        </p:sp>
        <p:grpSp>
          <p:nvGrpSpPr>
            <p:cNvPr id="422" name="Group"/>
            <p:cNvGrpSpPr/>
            <p:nvPr/>
          </p:nvGrpSpPr>
          <p:grpSpPr>
            <a:xfrm>
              <a:off x="555106" y="3002166"/>
              <a:ext cx="7784156" cy="888169"/>
              <a:chOff x="0" y="0"/>
              <a:chExt cx="7784155" cy="888167"/>
            </a:xfrm>
          </p:grpSpPr>
          <p:sp>
            <p:nvSpPr>
              <p:cNvPr id="420" name="Rectangle"/>
              <p:cNvSpPr/>
              <p:nvPr/>
            </p:nvSpPr>
            <p:spPr>
              <a:xfrm>
                <a:off x="0" y="0"/>
                <a:ext cx="7784156" cy="888168"/>
              </a:xfrm>
              <a:prstGeom prst="rect">
                <a:avLst/>
              </a:prstGeom>
              <a:solidFill>
                <a:srgbClr val="8064A2"/>
              </a:solidFill>
              <a:ln w="12700" cap="flat">
                <a:solidFill>
                  <a:srgbClr val="FFFFFF"/>
                </a:solidFill>
                <a:prstDash val="solid"/>
                <a:miter lim="800000"/>
              </a:ln>
              <a:effectLst/>
            </p:spPr>
            <p:txBody>
              <a:bodyPr wrap="square" lIns="45719" tIns="45719" rIns="45719" bIns="45719" numCol="1" anchor="ctr">
                <a:noAutofit/>
              </a:bodyPr>
              <a:lstStyle/>
              <a:p>
                <a:pPr defTabSz="889000">
                  <a:lnSpc>
                    <a:spcPct val="90000"/>
                  </a:lnSpc>
                  <a:spcBef>
                    <a:spcPts val="700"/>
                  </a:spcBef>
                  <a:defRPr sz="2000">
                    <a:solidFill>
                      <a:srgbClr val="FFFFFF"/>
                    </a:solidFill>
                    <a:latin typeface="Calibri"/>
                    <a:ea typeface="Calibri"/>
                    <a:cs typeface="Calibri"/>
                    <a:sym typeface="Calibri"/>
                  </a:defRPr>
                </a:pPr>
                <a:endParaRPr/>
              </a:p>
            </p:txBody>
          </p:sp>
          <p:sp>
            <p:nvSpPr>
              <p:cNvPr id="421" name="Standardized calcium replacement protocols have been associated with lower incidence of hypocalcemia in massive transfusion"/>
              <p:cNvSpPr txBox="1"/>
              <p:nvPr/>
            </p:nvSpPr>
            <p:spPr>
              <a:xfrm>
                <a:off x="654184" y="128950"/>
                <a:ext cx="7129972" cy="63026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defTabSz="889000">
                  <a:lnSpc>
                    <a:spcPct val="90000"/>
                  </a:lnSpc>
                  <a:spcBef>
                    <a:spcPts val="800"/>
                  </a:spcBef>
                  <a:defRPr sz="2000">
                    <a:solidFill>
                      <a:srgbClr val="FFFFFF"/>
                    </a:solidFill>
                    <a:latin typeface="Calibri"/>
                    <a:ea typeface="Calibri"/>
                    <a:cs typeface="Calibri"/>
                    <a:sym typeface="Calibri"/>
                  </a:defRPr>
                </a:lvl1pPr>
              </a:lstStyle>
              <a:p>
                <a:r>
                  <a:t>Standardized calcium replacement protocols have been associated with lower incidence of hypocalcemia in massive transfusion</a:t>
                </a:r>
              </a:p>
            </p:txBody>
          </p:sp>
        </p:grpSp>
        <p:sp>
          <p:nvSpPr>
            <p:cNvPr id="423" name="Circle"/>
            <p:cNvSpPr/>
            <p:nvPr/>
          </p:nvSpPr>
          <p:spPr>
            <a:xfrm>
              <a:off x="0" y="2891146"/>
              <a:ext cx="1110211" cy="1110211"/>
            </a:xfrm>
            <a:prstGeom prst="ellipse">
              <a:avLst/>
            </a:prstGeom>
            <a:solidFill>
              <a:srgbClr val="FFFFFF"/>
            </a:solidFill>
            <a:ln w="12700" cap="flat">
              <a:solidFill>
                <a:srgbClr val="8064A2"/>
              </a:solidFill>
              <a:prstDash val="solid"/>
              <a:miter lim="800000"/>
            </a:ln>
            <a:effectLst/>
          </p:spPr>
          <p:txBody>
            <a:bodyPr wrap="square" lIns="45719" tIns="45719" rIns="45719" bIns="45719" numCol="1" anchor="t">
              <a:noAutofit/>
            </a:bodyPr>
            <a:lstStyle/>
            <a:p>
              <a:pPr>
                <a:defRPr>
                  <a:latin typeface="Calibri"/>
                  <a:ea typeface="Calibri"/>
                  <a:cs typeface="Calibri"/>
                  <a:sym typeface="Calibri"/>
                </a:defRPr>
              </a:pPr>
              <a:endParaRPr/>
            </a:p>
          </p:txBody>
        </p:sp>
      </p:grpSp>
      <p:sp>
        <p:nvSpPr>
          <p:cNvPr id="425" name="TextBox 6"/>
          <p:cNvSpPr txBox="1"/>
          <p:nvPr/>
        </p:nvSpPr>
        <p:spPr>
          <a:xfrm>
            <a:off x="523059" y="6211668"/>
            <a:ext cx="3912652" cy="629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200">
                <a:latin typeface="Calibri"/>
                <a:ea typeface="Calibri"/>
                <a:cs typeface="Calibri"/>
                <a:sym typeface="Calibri"/>
              </a:defRPr>
            </a:pPr>
            <a:r>
              <a:t>Laing ML. J Trauma Nurs. 2023; 30 (5): 290-295.</a:t>
            </a:r>
          </a:p>
          <a:p>
            <a:pPr>
              <a:defRPr sz="1200">
                <a:latin typeface="Calibri"/>
                <a:ea typeface="Calibri"/>
                <a:cs typeface="Calibri"/>
                <a:sym typeface="Calibri"/>
              </a:defRPr>
            </a:pPr>
            <a:r>
              <a:t>Shandaliy Y. Am J Health-Syst Pharm. 2024; 81 (4): S160-S165.</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Title 1"/>
          <p:cNvSpPr txBox="1">
            <a:spLocks noGrp="1"/>
          </p:cNvSpPr>
          <p:nvPr>
            <p:ph type="title"/>
          </p:nvPr>
        </p:nvSpPr>
        <p:spPr>
          <a:prstGeom prst="rect">
            <a:avLst/>
          </a:prstGeom>
        </p:spPr>
        <p:txBody>
          <a:bodyPr/>
          <a:lstStyle/>
          <a:p>
            <a:r>
              <a:t>Background</a:t>
            </a:r>
          </a:p>
        </p:txBody>
      </p:sp>
      <p:sp>
        <p:nvSpPr>
          <p:cNvPr id="428" name="Content Placeholder 2"/>
          <p:cNvSpPr txBox="1">
            <a:spLocks noGrp="1"/>
          </p:cNvSpPr>
          <p:nvPr>
            <p:ph type="body" sz="half" idx="1"/>
          </p:nvPr>
        </p:nvSpPr>
        <p:spPr>
          <a:xfrm>
            <a:off x="838199" y="1825625"/>
            <a:ext cx="5236031" cy="4351338"/>
          </a:xfrm>
          <a:prstGeom prst="rect">
            <a:avLst/>
          </a:prstGeom>
        </p:spPr>
        <p:txBody>
          <a:bodyPr/>
          <a:lstStyle/>
          <a:p>
            <a:pPr marL="285750" indent="-285750">
              <a:defRPr sz="2400"/>
            </a:pPr>
            <a:r>
              <a:t>Hypo- and hypercalcemia on presentation both linked to worse outcomes </a:t>
            </a:r>
          </a:p>
          <a:p>
            <a:pPr marL="285750" indent="-285750">
              <a:defRPr sz="2400"/>
            </a:pPr>
            <a:r>
              <a:t>Optimal calcium repletion strategy is not known</a:t>
            </a:r>
          </a:p>
          <a:p>
            <a:pPr marL="742950" lvl="1" indent="-285750">
              <a:spcBef>
                <a:spcPts val="500"/>
              </a:spcBef>
              <a:defRPr sz="2400"/>
            </a:pPr>
            <a:r>
              <a:t>Elemental Ca per unit?</a:t>
            </a:r>
          </a:p>
          <a:p>
            <a:pPr marL="742950" lvl="1" indent="-285750">
              <a:spcBef>
                <a:spcPts val="500"/>
              </a:spcBef>
              <a:defRPr sz="2400"/>
            </a:pPr>
            <a:r>
              <a:t>Citrate/calcium ratio?</a:t>
            </a:r>
          </a:p>
          <a:p>
            <a:pPr>
              <a:defRPr sz="2400"/>
            </a:pPr>
            <a:r>
              <a:t>Conflicting evidence to the optimal repletion strategy in ongoing emergency transfusion </a:t>
            </a:r>
          </a:p>
        </p:txBody>
      </p:sp>
      <p:pic>
        <p:nvPicPr>
          <p:cNvPr id="429" name="Picture 3" descr="Picture 3"/>
          <p:cNvPicPr>
            <a:picLocks noChangeAspect="1"/>
          </p:cNvPicPr>
          <p:nvPr/>
        </p:nvPicPr>
        <p:blipFill>
          <a:blip r:embed="rId2"/>
          <a:stretch>
            <a:fillRect/>
          </a:stretch>
        </p:blipFill>
        <p:spPr>
          <a:xfrm>
            <a:off x="7115585" y="856455"/>
            <a:ext cx="3615147" cy="5104741"/>
          </a:xfrm>
          <a:prstGeom prst="rect">
            <a:avLst/>
          </a:prstGeom>
          <a:ln w="12700">
            <a:miter lim="400000"/>
          </a:ln>
        </p:spPr>
      </p:pic>
      <p:sp>
        <p:nvSpPr>
          <p:cNvPr id="430" name="TextBox 4"/>
          <p:cNvSpPr txBox="1"/>
          <p:nvPr/>
        </p:nvSpPr>
        <p:spPr>
          <a:xfrm>
            <a:off x="531373" y="5842539"/>
            <a:ext cx="3062602" cy="8861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100">
                <a:latin typeface="Calibri"/>
                <a:ea typeface="Calibri"/>
                <a:cs typeface="Calibri"/>
                <a:sym typeface="Calibri"/>
              </a:defRPr>
            </a:pPr>
            <a:r>
              <a:t>Helsloot D. </a:t>
            </a:r>
            <a:r>
              <a:rPr i="1">
                <a:solidFill>
                  <a:srgbClr val="1B1B1B"/>
                </a:solidFill>
              </a:rPr>
              <a:t>Crit Care</a:t>
            </a:r>
            <a:r>
              <a:rPr>
                <a:solidFill>
                  <a:srgbClr val="1B1B1B"/>
                </a:solidFill>
              </a:rPr>
              <a:t>. 2023;27(1):267</a:t>
            </a:r>
          </a:p>
          <a:p>
            <a:pPr>
              <a:defRPr sz="1100">
                <a:latin typeface="Calibri"/>
                <a:ea typeface="Calibri"/>
                <a:cs typeface="Calibri"/>
                <a:sym typeface="Calibri"/>
              </a:defRPr>
            </a:pPr>
            <a:r>
              <a:t>Robinson A. </a:t>
            </a:r>
            <a:r>
              <a:rPr i="1">
                <a:solidFill>
                  <a:srgbClr val="212121"/>
                </a:solidFill>
              </a:rPr>
              <a:t>Am J Emerg Med</a:t>
            </a:r>
            <a:r>
              <a:rPr>
                <a:solidFill>
                  <a:srgbClr val="212121"/>
                </a:solidFill>
              </a:rPr>
              <a:t>. 2023;70:96-100</a:t>
            </a:r>
          </a:p>
          <a:p>
            <a:pPr>
              <a:defRPr sz="1100">
                <a:solidFill>
                  <a:srgbClr val="212121"/>
                </a:solidFill>
                <a:latin typeface="Calibri"/>
                <a:ea typeface="Calibri"/>
                <a:cs typeface="Calibri"/>
                <a:sym typeface="Calibri"/>
              </a:defRPr>
            </a:pPr>
            <a:r>
              <a:t>Wade DJ. </a:t>
            </a:r>
            <a:r>
              <a:rPr i="1"/>
              <a:t>J Surg Res</a:t>
            </a:r>
            <a:r>
              <a:t>. 2024;303:788-794. </a:t>
            </a:r>
          </a:p>
          <a:p>
            <a:pPr>
              <a:defRPr sz="1100">
                <a:solidFill>
                  <a:srgbClr val="212121"/>
                </a:solidFill>
                <a:latin typeface="Calibri"/>
                <a:ea typeface="Calibri"/>
                <a:cs typeface="Calibri"/>
                <a:sym typeface="Calibri"/>
              </a:defRPr>
            </a:pPr>
            <a:r>
              <a:t>Helsloot D. </a:t>
            </a:r>
            <a:r>
              <a:rPr i="1">
                <a:solidFill>
                  <a:srgbClr val="1B1B1B"/>
                </a:solidFill>
              </a:rPr>
              <a:t>Crit Care</a:t>
            </a:r>
            <a:r>
              <a:rPr>
                <a:solidFill>
                  <a:srgbClr val="1B1B1B"/>
                </a:solidFill>
              </a:rPr>
              <a:t>. 2024;28(1):222. </a:t>
            </a:r>
          </a:p>
          <a:p>
            <a:pPr>
              <a:defRPr sz="1100">
                <a:latin typeface="Calibri"/>
                <a:ea typeface="Calibri"/>
                <a:cs typeface="Calibri"/>
                <a:sym typeface="Calibri"/>
              </a:defRPr>
            </a:pPr>
            <a:r>
              <a:t>Chanthima P. </a:t>
            </a:r>
            <a:r>
              <a:rPr i="1">
                <a:solidFill>
                  <a:srgbClr val="212121"/>
                </a:solidFill>
              </a:rPr>
              <a:t>Anesth Analg</a:t>
            </a:r>
            <a:r>
              <a:rPr>
                <a:solidFill>
                  <a:srgbClr val="212121"/>
                </a:solidFill>
              </a:rPr>
              <a:t>. 2021;132(6):1684-1691.</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Title 1"/>
          <p:cNvSpPr txBox="1">
            <a:spLocks noGrp="1"/>
          </p:cNvSpPr>
          <p:nvPr>
            <p:ph type="title"/>
          </p:nvPr>
        </p:nvSpPr>
        <p:spPr>
          <a:prstGeom prst="rect">
            <a:avLst/>
          </a:prstGeom>
        </p:spPr>
        <p:txBody>
          <a:bodyPr/>
          <a:lstStyle/>
          <a:p>
            <a:r>
              <a:t>Goals and target patients for UH guideline</a:t>
            </a:r>
          </a:p>
        </p:txBody>
      </p:sp>
      <p:sp>
        <p:nvSpPr>
          <p:cNvPr id="433" name="Content Placeholder 2"/>
          <p:cNvSpPr txBox="1">
            <a:spLocks noGrp="1"/>
          </p:cNvSpPr>
          <p:nvPr>
            <p:ph type="body" idx="1"/>
          </p:nvPr>
        </p:nvSpPr>
        <p:spPr>
          <a:prstGeom prst="rect">
            <a:avLst/>
          </a:prstGeom>
        </p:spPr>
        <p:txBody>
          <a:bodyPr/>
          <a:lstStyle/>
          <a:p>
            <a:r>
              <a:t>All adult trauma patients receiving rapid emergent transfusion</a:t>
            </a:r>
          </a:p>
          <a:p>
            <a:r>
              <a:t>Condense available data + guidelines into concise recommendations</a:t>
            </a:r>
          </a:p>
          <a:p>
            <a:pPr marL="685800" lvl="1" indent="-228600">
              <a:spcBef>
                <a:spcPts val="500"/>
              </a:spcBef>
              <a:defRPr sz="2400"/>
            </a:pPr>
            <a:r>
              <a:t>Calcium</a:t>
            </a:r>
          </a:p>
          <a:p>
            <a:pPr marL="685800" lvl="1" indent="-228600">
              <a:spcBef>
                <a:spcPts val="500"/>
              </a:spcBef>
              <a:defRPr sz="2400"/>
            </a:pPr>
            <a:r>
              <a:t>Monitoring</a:t>
            </a:r>
          </a:p>
          <a:p>
            <a:r>
              <a:t>Consider logistics and resuscitation priorities</a:t>
            </a:r>
          </a:p>
          <a:p>
            <a:pPr marL="685800" lvl="1" indent="-228600">
              <a:spcBef>
                <a:spcPts val="500"/>
              </a:spcBef>
              <a:defRPr sz="2400"/>
            </a:pPr>
            <a:r>
              <a:t>IV access available, medication administration times and safety</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Title 1"/>
          <p:cNvSpPr txBox="1">
            <a:spLocks noGrp="1"/>
          </p:cNvSpPr>
          <p:nvPr>
            <p:ph type="title"/>
          </p:nvPr>
        </p:nvSpPr>
        <p:spPr>
          <a:prstGeom prst="rect">
            <a:avLst/>
          </a:prstGeom>
        </p:spPr>
        <p:txBody>
          <a:bodyPr/>
          <a:lstStyle/>
          <a:p>
            <a:r>
              <a:t>Calcium repletion recommendations</a:t>
            </a:r>
          </a:p>
        </p:txBody>
      </p:sp>
      <p:grpSp>
        <p:nvGrpSpPr>
          <p:cNvPr id="456" name="Content Placeholder 6"/>
          <p:cNvGrpSpPr/>
          <p:nvPr/>
        </p:nvGrpSpPr>
        <p:grpSpPr>
          <a:xfrm>
            <a:off x="800652" y="1991461"/>
            <a:ext cx="10590693" cy="3457040"/>
            <a:chOff x="0" y="0"/>
            <a:chExt cx="10590691" cy="3457039"/>
          </a:xfrm>
        </p:grpSpPr>
        <p:grpSp>
          <p:nvGrpSpPr>
            <p:cNvPr id="438" name="Group"/>
            <p:cNvGrpSpPr/>
            <p:nvPr/>
          </p:nvGrpSpPr>
          <p:grpSpPr>
            <a:xfrm>
              <a:off x="0" y="0"/>
              <a:ext cx="2332964" cy="1287434"/>
              <a:chOff x="0" y="0"/>
              <a:chExt cx="2332963" cy="1287433"/>
            </a:xfrm>
          </p:grpSpPr>
          <p:sp>
            <p:nvSpPr>
              <p:cNvPr id="436" name="Rounded Rectangle"/>
              <p:cNvSpPr/>
              <p:nvPr/>
            </p:nvSpPr>
            <p:spPr>
              <a:xfrm>
                <a:off x="0" y="0"/>
                <a:ext cx="2332964" cy="1287434"/>
              </a:xfrm>
              <a:prstGeom prst="roundRect">
                <a:avLst>
                  <a:gd name="adj" fmla="val 10000"/>
                </a:avLst>
              </a:prstGeom>
              <a:solidFill>
                <a:srgbClr val="4F81BD"/>
              </a:solidFill>
              <a:ln w="12700" cap="flat">
                <a:solidFill>
                  <a:srgbClr val="FFFFFF"/>
                </a:solidFill>
                <a:prstDash val="solid"/>
                <a:miter lim="800000"/>
              </a:ln>
              <a:effectLst/>
            </p:spPr>
            <p:txBody>
              <a:bodyPr wrap="square" lIns="45719" tIns="45719" rIns="45719" bIns="45719" numCol="1" anchor="t">
                <a:noAutofit/>
              </a:bodyPr>
              <a:lstStyle/>
              <a:p>
                <a:pPr defTabSz="977900">
                  <a:lnSpc>
                    <a:spcPct val="90000"/>
                  </a:lnSpc>
                  <a:spcBef>
                    <a:spcPts val="700"/>
                  </a:spcBef>
                  <a:defRPr sz="2200">
                    <a:solidFill>
                      <a:srgbClr val="FFFFFF"/>
                    </a:solidFill>
                    <a:latin typeface="Calibri"/>
                    <a:ea typeface="Calibri"/>
                    <a:cs typeface="Calibri"/>
                    <a:sym typeface="Calibri"/>
                  </a:defRPr>
                </a:pPr>
                <a:endParaRPr/>
              </a:p>
            </p:txBody>
          </p:sp>
          <p:sp>
            <p:nvSpPr>
              <p:cNvPr id="437" name="Initial repletion – lab driven"/>
              <p:cNvSpPr txBox="1"/>
              <p:nvPr/>
            </p:nvSpPr>
            <p:spPr>
              <a:xfrm>
                <a:off x="72643" y="72643"/>
                <a:ext cx="2187677" cy="7877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3819" tIns="83819" rIns="83819" bIns="83819" numCol="1" anchor="t">
                <a:spAutoFit/>
              </a:bodyPr>
              <a:lstStyle>
                <a:lvl1pPr defTabSz="977900">
                  <a:lnSpc>
                    <a:spcPct val="90000"/>
                  </a:lnSpc>
                  <a:spcBef>
                    <a:spcPts val="900"/>
                  </a:spcBef>
                  <a:defRPr sz="2200">
                    <a:solidFill>
                      <a:srgbClr val="FFFFFF"/>
                    </a:solidFill>
                    <a:latin typeface="Calibri"/>
                    <a:ea typeface="Calibri"/>
                    <a:cs typeface="Calibri"/>
                    <a:sym typeface="Calibri"/>
                  </a:defRPr>
                </a:lvl1pPr>
              </a:lstStyle>
              <a:p>
                <a:r>
                  <a:t>Initial repletion – lab driven</a:t>
                </a:r>
              </a:p>
            </p:txBody>
          </p:sp>
        </p:grpSp>
        <p:grpSp>
          <p:nvGrpSpPr>
            <p:cNvPr id="441" name="Group"/>
            <p:cNvGrpSpPr/>
            <p:nvPr/>
          </p:nvGrpSpPr>
          <p:grpSpPr>
            <a:xfrm>
              <a:off x="477835" y="858288"/>
              <a:ext cx="2332965" cy="2598752"/>
              <a:chOff x="0" y="0"/>
              <a:chExt cx="2332963" cy="2598750"/>
            </a:xfrm>
          </p:grpSpPr>
          <p:sp>
            <p:nvSpPr>
              <p:cNvPr id="439" name="Rounded Rectangle"/>
              <p:cNvSpPr/>
              <p:nvPr/>
            </p:nvSpPr>
            <p:spPr>
              <a:xfrm>
                <a:off x="0" y="0"/>
                <a:ext cx="2332964" cy="2598751"/>
              </a:xfrm>
              <a:prstGeom prst="roundRect">
                <a:avLst>
                  <a:gd name="adj" fmla="val 10000"/>
                </a:avLst>
              </a:prstGeom>
              <a:solidFill>
                <a:srgbClr val="FFFFFF">
                  <a:alpha val="90000"/>
                </a:srgbClr>
              </a:solidFill>
              <a:ln w="12700" cap="flat">
                <a:solidFill>
                  <a:srgbClr val="4F81BD"/>
                </a:solidFill>
                <a:prstDash val="solid"/>
                <a:miter lim="800000"/>
              </a:ln>
              <a:effectLst/>
            </p:spPr>
            <p:txBody>
              <a:bodyPr wrap="square" lIns="45719" tIns="45719" rIns="45719" bIns="45719" numCol="1" anchor="t">
                <a:noAutofit/>
              </a:bodyPr>
              <a:lstStyle/>
              <a:p>
                <a:pPr defTabSz="977900">
                  <a:lnSpc>
                    <a:spcPct val="90000"/>
                  </a:lnSpc>
                  <a:spcBef>
                    <a:spcPts val="300"/>
                  </a:spcBef>
                  <a:defRPr sz="2200">
                    <a:latin typeface="Calibri"/>
                    <a:ea typeface="Calibri"/>
                    <a:cs typeface="Calibri"/>
                    <a:sym typeface="Calibri"/>
                  </a:defRPr>
                </a:pPr>
                <a:endParaRPr/>
              </a:p>
            </p:txBody>
          </p:sp>
          <p:sp>
            <p:nvSpPr>
              <p:cNvPr id="440" name="iCal 1.0-1.2 = 1g CaCl…"/>
              <p:cNvSpPr txBox="1"/>
              <p:nvPr/>
            </p:nvSpPr>
            <p:spPr>
              <a:xfrm>
                <a:off x="68329" y="68330"/>
                <a:ext cx="2196305" cy="22881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6463" tIns="156463" rIns="156463" bIns="156463" numCol="1" anchor="t">
                <a:spAutoFit/>
              </a:bodyPr>
              <a:lstStyle/>
              <a:p>
                <a:pPr marL="228600" lvl="1" indent="-228600" defTabSz="977900">
                  <a:lnSpc>
                    <a:spcPct val="90000"/>
                  </a:lnSpc>
                  <a:spcBef>
                    <a:spcPts val="300"/>
                  </a:spcBef>
                  <a:buSzPct val="100000"/>
                  <a:buChar char="•"/>
                  <a:defRPr sz="2200">
                    <a:latin typeface="Calibri"/>
                    <a:ea typeface="Calibri"/>
                    <a:cs typeface="Calibri"/>
                    <a:sym typeface="Calibri"/>
                  </a:defRPr>
                </a:pPr>
                <a:r>
                  <a:t>iCal 1.0-1.2 = 1g CaCl</a:t>
                </a:r>
              </a:p>
              <a:p>
                <a:pPr marL="228600" lvl="1" indent="-228600" defTabSz="977900">
                  <a:lnSpc>
                    <a:spcPct val="90000"/>
                  </a:lnSpc>
                  <a:spcBef>
                    <a:spcPts val="300"/>
                  </a:spcBef>
                  <a:buSzPct val="100000"/>
                  <a:buChar char="•"/>
                  <a:defRPr sz="2200">
                    <a:latin typeface="Calibri"/>
                    <a:ea typeface="Calibri"/>
                    <a:cs typeface="Calibri"/>
                    <a:sym typeface="Calibri"/>
                  </a:defRPr>
                </a:pPr>
                <a:r>
                  <a:t>iCal &lt; 1 or no timely measurement = 2g CaCl</a:t>
                </a:r>
              </a:p>
            </p:txBody>
          </p:sp>
        </p:grpSp>
        <p:sp>
          <p:nvSpPr>
            <p:cNvPr id="442" name="Arrow"/>
            <p:cNvSpPr/>
            <p:nvPr/>
          </p:nvSpPr>
          <p:spPr>
            <a:xfrm>
              <a:off x="2686634" y="138723"/>
              <a:ext cx="749779" cy="580841"/>
            </a:xfrm>
            <a:prstGeom prst="rightArrow">
              <a:avLst>
                <a:gd name="adj1" fmla="val 60000"/>
                <a:gd name="adj2" fmla="val 50000"/>
              </a:avLst>
            </a:prstGeom>
            <a:solidFill>
              <a:srgbClr val="B1C0DA"/>
            </a:solidFill>
            <a:ln w="12700" cap="flat">
              <a:noFill/>
              <a:miter lim="400000"/>
            </a:ln>
            <a:effectLst/>
          </p:spPr>
          <p:txBody>
            <a:bodyPr wrap="square" lIns="45719" tIns="45719" rIns="45719" bIns="45719" numCol="1" anchor="ctr">
              <a:noAutofit/>
            </a:bodyPr>
            <a:lstStyle/>
            <a:p>
              <a:pPr algn="ctr" defTabSz="800100">
                <a:lnSpc>
                  <a:spcPct val="90000"/>
                </a:lnSpc>
                <a:spcBef>
                  <a:spcPts val="700"/>
                </a:spcBef>
                <a:defRPr>
                  <a:solidFill>
                    <a:srgbClr val="FFFFFF"/>
                  </a:solidFill>
                  <a:latin typeface="Calibri"/>
                  <a:ea typeface="Calibri"/>
                  <a:cs typeface="Calibri"/>
                  <a:sym typeface="Calibri"/>
                </a:defRPr>
              </a:pPr>
              <a:endParaRPr/>
            </a:p>
          </p:txBody>
        </p:sp>
        <p:grpSp>
          <p:nvGrpSpPr>
            <p:cNvPr id="445" name="Group"/>
            <p:cNvGrpSpPr/>
            <p:nvPr/>
          </p:nvGrpSpPr>
          <p:grpSpPr>
            <a:xfrm>
              <a:off x="3747641" y="0"/>
              <a:ext cx="2332965" cy="1287434"/>
              <a:chOff x="0" y="0"/>
              <a:chExt cx="2332963" cy="1287433"/>
            </a:xfrm>
          </p:grpSpPr>
          <p:sp>
            <p:nvSpPr>
              <p:cNvPr id="443" name="Rounded Rectangle"/>
              <p:cNvSpPr/>
              <p:nvPr/>
            </p:nvSpPr>
            <p:spPr>
              <a:xfrm>
                <a:off x="0" y="0"/>
                <a:ext cx="2332964" cy="1287434"/>
              </a:xfrm>
              <a:prstGeom prst="roundRect">
                <a:avLst>
                  <a:gd name="adj" fmla="val 10000"/>
                </a:avLst>
              </a:prstGeom>
              <a:solidFill>
                <a:srgbClr val="4F81BD"/>
              </a:solidFill>
              <a:ln w="12700" cap="flat">
                <a:solidFill>
                  <a:srgbClr val="FFFFFF"/>
                </a:solidFill>
                <a:prstDash val="solid"/>
                <a:miter lim="800000"/>
              </a:ln>
              <a:effectLst/>
            </p:spPr>
            <p:txBody>
              <a:bodyPr wrap="square" lIns="45719" tIns="45719" rIns="45719" bIns="45719" numCol="1" anchor="t">
                <a:noAutofit/>
              </a:bodyPr>
              <a:lstStyle/>
              <a:p>
                <a:pPr defTabSz="977900">
                  <a:lnSpc>
                    <a:spcPct val="90000"/>
                  </a:lnSpc>
                  <a:spcBef>
                    <a:spcPts val="700"/>
                  </a:spcBef>
                  <a:defRPr sz="2200">
                    <a:solidFill>
                      <a:srgbClr val="FFFFFF"/>
                    </a:solidFill>
                    <a:latin typeface="Calibri"/>
                    <a:ea typeface="Calibri"/>
                    <a:cs typeface="Calibri"/>
                    <a:sym typeface="Calibri"/>
                  </a:defRPr>
                </a:pPr>
                <a:endParaRPr/>
              </a:p>
            </p:txBody>
          </p:sp>
          <p:sp>
            <p:nvSpPr>
              <p:cNvPr id="444" name="Transfusion-based repletion"/>
              <p:cNvSpPr txBox="1"/>
              <p:nvPr/>
            </p:nvSpPr>
            <p:spPr>
              <a:xfrm>
                <a:off x="72643" y="72643"/>
                <a:ext cx="2187677" cy="78778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3819" tIns="83819" rIns="83819" bIns="83819" numCol="1" anchor="t">
                <a:spAutoFit/>
              </a:bodyPr>
              <a:lstStyle>
                <a:lvl1pPr defTabSz="977900">
                  <a:lnSpc>
                    <a:spcPct val="90000"/>
                  </a:lnSpc>
                  <a:spcBef>
                    <a:spcPts val="900"/>
                  </a:spcBef>
                  <a:defRPr sz="2200">
                    <a:solidFill>
                      <a:srgbClr val="FFFFFF"/>
                    </a:solidFill>
                    <a:latin typeface="Calibri"/>
                    <a:ea typeface="Calibri"/>
                    <a:cs typeface="Calibri"/>
                    <a:sym typeface="Calibri"/>
                  </a:defRPr>
                </a:lvl1pPr>
              </a:lstStyle>
              <a:p>
                <a:r>
                  <a:t>Transfusion-based repletion</a:t>
                </a:r>
              </a:p>
            </p:txBody>
          </p:sp>
        </p:grpSp>
        <p:grpSp>
          <p:nvGrpSpPr>
            <p:cNvPr id="448" name="Group"/>
            <p:cNvGrpSpPr/>
            <p:nvPr/>
          </p:nvGrpSpPr>
          <p:grpSpPr>
            <a:xfrm>
              <a:off x="4079375" y="858288"/>
              <a:ext cx="2625169" cy="2598752"/>
              <a:chOff x="0" y="0"/>
              <a:chExt cx="2625168" cy="2598750"/>
            </a:xfrm>
          </p:grpSpPr>
          <p:sp>
            <p:nvSpPr>
              <p:cNvPr id="446" name="Rounded Rectangle"/>
              <p:cNvSpPr/>
              <p:nvPr/>
            </p:nvSpPr>
            <p:spPr>
              <a:xfrm>
                <a:off x="0" y="0"/>
                <a:ext cx="2625169" cy="2598751"/>
              </a:xfrm>
              <a:prstGeom prst="roundRect">
                <a:avLst>
                  <a:gd name="adj" fmla="val 10000"/>
                </a:avLst>
              </a:prstGeom>
              <a:solidFill>
                <a:srgbClr val="FFFFFF">
                  <a:alpha val="90000"/>
                </a:srgbClr>
              </a:solidFill>
              <a:ln w="12700" cap="flat">
                <a:solidFill>
                  <a:srgbClr val="4F81BD"/>
                </a:solidFill>
                <a:prstDash val="solid"/>
                <a:miter lim="800000"/>
              </a:ln>
              <a:effectLst/>
            </p:spPr>
            <p:txBody>
              <a:bodyPr wrap="square" lIns="45719" tIns="45719" rIns="45719" bIns="45719" numCol="1" anchor="t">
                <a:noAutofit/>
              </a:bodyPr>
              <a:lstStyle/>
              <a:p>
                <a:pPr defTabSz="977900">
                  <a:lnSpc>
                    <a:spcPct val="90000"/>
                  </a:lnSpc>
                  <a:spcBef>
                    <a:spcPts val="300"/>
                  </a:spcBef>
                  <a:defRPr sz="2200">
                    <a:latin typeface="Calibri"/>
                    <a:ea typeface="Calibri"/>
                    <a:cs typeface="Calibri"/>
                    <a:sym typeface="Calibri"/>
                  </a:defRPr>
                </a:pPr>
                <a:endParaRPr/>
              </a:p>
            </p:txBody>
          </p:sp>
          <p:sp>
            <p:nvSpPr>
              <p:cNvPr id="447" name="1g CaCl every 3-4 units (whole blood or component therapy)"/>
              <p:cNvSpPr txBox="1"/>
              <p:nvPr/>
            </p:nvSpPr>
            <p:spPr>
              <a:xfrm>
                <a:off x="76115" y="76115"/>
                <a:ext cx="2472939" cy="191169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6463" tIns="156463" rIns="156463" bIns="156463" numCol="1" anchor="t">
                <a:spAutoFit/>
              </a:bodyPr>
              <a:lstStyle/>
              <a:p>
                <a:pPr marL="228600" lvl="1" indent="-228600" defTabSz="977900">
                  <a:lnSpc>
                    <a:spcPct val="90000"/>
                  </a:lnSpc>
                  <a:spcBef>
                    <a:spcPts val="300"/>
                  </a:spcBef>
                  <a:buSzPct val="100000"/>
                  <a:buChar char="•"/>
                  <a:defRPr sz="2200">
                    <a:latin typeface="Calibri"/>
                    <a:ea typeface="Calibri"/>
                    <a:cs typeface="Calibri"/>
                    <a:sym typeface="Calibri"/>
                  </a:defRPr>
                </a:pPr>
                <a:r>
                  <a:t>1g CaCl every 3-4 units (whole blood or component therapy)</a:t>
                </a:r>
              </a:p>
            </p:txBody>
          </p:sp>
        </p:grpSp>
        <p:sp>
          <p:nvSpPr>
            <p:cNvPr id="449" name="Arrow"/>
            <p:cNvSpPr/>
            <p:nvPr/>
          </p:nvSpPr>
          <p:spPr>
            <a:xfrm>
              <a:off x="6470799" y="138723"/>
              <a:ext cx="827213" cy="580841"/>
            </a:xfrm>
            <a:prstGeom prst="rightArrow">
              <a:avLst>
                <a:gd name="adj1" fmla="val 60000"/>
                <a:gd name="adj2" fmla="val 50000"/>
              </a:avLst>
            </a:prstGeom>
            <a:solidFill>
              <a:srgbClr val="B1C0DA"/>
            </a:solidFill>
            <a:ln w="12700" cap="flat">
              <a:noFill/>
              <a:miter lim="400000"/>
            </a:ln>
            <a:effectLst/>
          </p:spPr>
          <p:txBody>
            <a:bodyPr wrap="square" lIns="45719" tIns="45719" rIns="45719" bIns="45719" numCol="1" anchor="ctr">
              <a:noAutofit/>
            </a:bodyPr>
            <a:lstStyle/>
            <a:p>
              <a:pPr algn="ctr" defTabSz="800100">
                <a:lnSpc>
                  <a:spcPct val="90000"/>
                </a:lnSpc>
                <a:spcBef>
                  <a:spcPts val="700"/>
                </a:spcBef>
                <a:defRPr>
                  <a:solidFill>
                    <a:srgbClr val="FFFFFF"/>
                  </a:solidFill>
                  <a:latin typeface="Calibri"/>
                  <a:ea typeface="Calibri"/>
                  <a:cs typeface="Calibri"/>
                  <a:sym typeface="Calibri"/>
                </a:defRPr>
              </a:pPr>
              <a:endParaRPr/>
            </a:p>
          </p:txBody>
        </p:sp>
        <p:grpSp>
          <p:nvGrpSpPr>
            <p:cNvPr id="452" name="Group"/>
            <p:cNvGrpSpPr/>
            <p:nvPr/>
          </p:nvGrpSpPr>
          <p:grpSpPr>
            <a:xfrm>
              <a:off x="7641383" y="0"/>
              <a:ext cx="2332965" cy="1287434"/>
              <a:chOff x="0" y="0"/>
              <a:chExt cx="2332963" cy="1287433"/>
            </a:xfrm>
          </p:grpSpPr>
          <p:sp>
            <p:nvSpPr>
              <p:cNvPr id="450" name="Rounded Rectangle"/>
              <p:cNvSpPr/>
              <p:nvPr/>
            </p:nvSpPr>
            <p:spPr>
              <a:xfrm>
                <a:off x="0" y="0"/>
                <a:ext cx="2332964" cy="1287434"/>
              </a:xfrm>
              <a:prstGeom prst="roundRect">
                <a:avLst>
                  <a:gd name="adj" fmla="val 10000"/>
                </a:avLst>
              </a:prstGeom>
              <a:solidFill>
                <a:srgbClr val="4F81BD"/>
              </a:solidFill>
              <a:ln w="12700" cap="flat">
                <a:solidFill>
                  <a:srgbClr val="FFFFFF"/>
                </a:solidFill>
                <a:prstDash val="solid"/>
                <a:miter lim="800000"/>
              </a:ln>
              <a:effectLst/>
            </p:spPr>
            <p:txBody>
              <a:bodyPr wrap="square" lIns="45719" tIns="45719" rIns="45719" bIns="45719" numCol="1" anchor="t">
                <a:noAutofit/>
              </a:bodyPr>
              <a:lstStyle/>
              <a:p>
                <a:pPr defTabSz="977900">
                  <a:lnSpc>
                    <a:spcPct val="90000"/>
                  </a:lnSpc>
                  <a:spcBef>
                    <a:spcPts val="700"/>
                  </a:spcBef>
                  <a:defRPr sz="2200">
                    <a:solidFill>
                      <a:srgbClr val="FFFFFF"/>
                    </a:solidFill>
                    <a:latin typeface="Calibri"/>
                    <a:ea typeface="Calibri"/>
                    <a:cs typeface="Calibri"/>
                    <a:sym typeface="Calibri"/>
                  </a:defRPr>
                </a:pPr>
                <a:endParaRPr/>
              </a:p>
            </p:txBody>
          </p:sp>
          <p:sp>
            <p:nvSpPr>
              <p:cNvPr id="451" name="Follow-up doses"/>
              <p:cNvSpPr txBox="1"/>
              <p:nvPr/>
            </p:nvSpPr>
            <p:spPr>
              <a:xfrm>
                <a:off x="72643" y="72643"/>
                <a:ext cx="2187677" cy="46157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83819" tIns="83819" rIns="83819" bIns="83819" numCol="1" anchor="t">
                <a:spAutoFit/>
              </a:bodyPr>
              <a:lstStyle>
                <a:lvl1pPr defTabSz="977900">
                  <a:lnSpc>
                    <a:spcPct val="90000"/>
                  </a:lnSpc>
                  <a:spcBef>
                    <a:spcPts val="900"/>
                  </a:spcBef>
                  <a:defRPr sz="2200">
                    <a:solidFill>
                      <a:srgbClr val="FFFFFF"/>
                    </a:solidFill>
                    <a:latin typeface="Calibri"/>
                    <a:ea typeface="Calibri"/>
                    <a:cs typeface="Calibri"/>
                    <a:sym typeface="Calibri"/>
                  </a:defRPr>
                </a:lvl1pPr>
              </a:lstStyle>
              <a:p>
                <a:r>
                  <a:t>Follow-up doses</a:t>
                </a:r>
              </a:p>
            </p:txBody>
          </p:sp>
        </p:grpSp>
        <p:grpSp>
          <p:nvGrpSpPr>
            <p:cNvPr id="455" name="Group"/>
            <p:cNvGrpSpPr/>
            <p:nvPr/>
          </p:nvGrpSpPr>
          <p:grpSpPr>
            <a:xfrm>
              <a:off x="7980711" y="858288"/>
              <a:ext cx="2609981" cy="2598752"/>
              <a:chOff x="0" y="0"/>
              <a:chExt cx="2609980" cy="2598750"/>
            </a:xfrm>
          </p:grpSpPr>
          <p:sp>
            <p:nvSpPr>
              <p:cNvPr id="453" name="Rounded Rectangle"/>
              <p:cNvSpPr/>
              <p:nvPr/>
            </p:nvSpPr>
            <p:spPr>
              <a:xfrm>
                <a:off x="0" y="0"/>
                <a:ext cx="2609981" cy="2598751"/>
              </a:xfrm>
              <a:prstGeom prst="roundRect">
                <a:avLst>
                  <a:gd name="adj" fmla="val 10000"/>
                </a:avLst>
              </a:prstGeom>
              <a:solidFill>
                <a:srgbClr val="FFFFFF">
                  <a:alpha val="90000"/>
                </a:srgbClr>
              </a:solidFill>
              <a:ln w="12700" cap="flat">
                <a:solidFill>
                  <a:srgbClr val="4F81BD"/>
                </a:solidFill>
                <a:prstDash val="solid"/>
                <a:miter lim="800000"/>
              </a:ln>
              <a:effectLst/>
            </p:spPr>
            <p:txBody>
              <a:bodyPr wrap="square" lIns="45719" tIns="45719" rIns="45719" bIns="45719" numCol="1" anchor="t">
                <a:noAutofit/>
              </a:bodyPr>
              <a:lstStyle/>
              <a:p>
                <a:pPr defTabSz="977900">
                  <a:lnSpc>
                    <a:spcPct val="90000"/>
                  </a:lnSpc>
                  <a:spcBef>
                    <a:spcPts val="300"/>
                  </a:spcBef>
                  <a:defRPr sz="2200">
                    <a:latin typeface="Calibri"/>
                    <a:ea typeface="Calibri"/>
                    <a:cs typeface="Calibri"/>
                    <a:sym typeface="Calibri"/>
                  </a:defRPr>
                </a:pPr>
                <a:endParaRPr/>
              </a:p>
            </p:txBody>
          </p:sp>
          <p:sp>
            <p:nvSpPr>
              <p:cNvPr id="454" name="Additional 1-2g CaCl based on repeat point of care iCal at attending discretion"/>
              <p:cNvSpPr txBox="1"/>
              <p:nvPr/>
            </p:nvSpPr>
            <p:spPr>
              <a:xfrm>
                <a:off x="76114" y="76115"/>
                <a:ext cx="2457751" cy="223789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56463" tIns="156463" rIns="156463" bIns="156463" numCol="1" anchor="t">
                <a:spAutoFit/>
              </a:bodyPr>
              <a:lstStyle/>
              <a:p>
                <a:pPr marL="228600" lvl="1" indent="-228600" defTabSz="977900">
                  <a:lnSpc>
                    <a:spcPct val="90000"/>
                  </a:lnSpc>
                  <a:spcBef>
                    <a:spcPts val="300"/>
                  </a:spcBef>
                  <a:buSzPct val="100000"/>
                  <a:buChar char="•"/>
                  <a:defRPr sz="2200">
                    <a:latin typeface="Calibri"/>
                    <a:ea typeface="Calibri"/>
                    <a:cs typeface="Calibri"/>
                    <a:sym typeface="Calibri"/>
                  </a:defRPr>
                </a:pPr>
                <a:r>
                  <a:t>Additional 1-2g CaCl based on repeat point of care iCal at attending discretion</a:t>
                </a:r>
              </a:p>
            </p:txBody>
          </p:sp>
        </p:grpSp>
      </p:gr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Title 1"/>
          <p:cNvSpPr txBox="1">
            <a:spLocks noGrp="1"/>
          </p:cNvSpPr>
          <p:nvPr>
            <p:ph type="title"/>
          </p:nvPr>
        </p:nvSpPr>
        <p:spPr>
          <a:prstGeom prst="rect">
            <a:avLst/>
          </a:prstGeom>
        </p:spPr>
        <p:txBody>
          <a:bodyPr/>
          <a:lstStyle/>
          <a:p>
            <a:r>
              <a:t>Administration and monitoring</a:t>
            </a:r>
          </a:p>
        </p:txBody>
      </p:sp>
      <p:sp>
        <p:nvSpPr>
          <p:cNvPr id="459" name="Content Placeholder 2"/>
          <p:cNvSpPr txBox="1">
            <a:spLocks noGrp="1"/>
          </p:cNvSpPr>
          <p:nvPr>
            <p:ph type="body" sz="half" idx="1"/>
          </p:nvPr>
        </p:nvSpPr>
        <p:spPr>
          <a:xfrm>
            <a:off x="838200" y="1621517"/>
            <a:ext cx="10624457" cy="2289176"/>
          </a:xfrm>
          <a:prstGeom prst="rect">
            <a:avLst/>
          </a:prstGeom>
        </p:spPr>
        <p:txBody>
          <a:bodyPr/>
          <a:lstStyle/>
          <a:p>
            <a:r>
              <a:t>Calcium chloride preferred </a:t>
            </a:r>
          </a:p>
          <a:p>
            <a:pPr marL="685800" lvl="1" indent="-228600">
              <a:spcBef>
                <a:spcPts val="500"/>
              </a:spcBef>
              <a:defRPr sz="2400"/>
            </a:pPr>
            <a:r>
              <a:t>If calcium gluconate utilized, higher doses required</a:t>
            </a:r>
          </a:p>
          <a:p>
            <a:r>
              <a:t>Administer calcium chloride diluted in 100 mL NS over 10 minutes</a:t>
            </a:r>
          </a:p>
          <a:p>
            <a:r>
              <a:t>Central line or large bore peripheral IV may be used</a:t>
            </a:r>
          </a:p>
        </p:txBody>
      </p:sp>
      <p:grpSp>
        <p:nvGrpSpPr>
          <p:cNvPr id="476" name="Diagram 3"/>
          <p:cNvGrpSpPr/>
          <p:nvPr/>
        </p:nvGrpSpPr>
        <p:grpSpPr>
          <a:xfrm>
            <a:off x="1916905" y="3852972"/>
            <a:ext cx="8467047" cy="2354042"/>
            <a:chOff x="0" y="0"/>
            <a:chExt cx="8467045" cy="2354040"/>
          </a:xfrm>
        </p:grpSpPr>
        <p:sp>
          <p:nvSpPr>
            <p:cNvPr id="460" name="Rectangle"/>
            <p:cNvSpPr/>
            <p:nvPr/>
          </p:nvSpPr>
          <p:spPr>
            <a:xfrm>
              <a:off x="0" y="191880"/>
              <a:ext cx="8467046" cy="327600"/>
            </a:xfrm>
            <a:prstGeom prst="rect">
              <a:avLst/>
            </a:prstGeom>
            <a:solidFill>
              <a:srgbClr val="FFFFFF">
                <a:alpha val="90000"/>
              </a:srgbClr>
            </a:solidFill>
            <a:ln w="12700" cap="flat">
              <a:solidFill>
                <a:srgbClr val="C0504D"/>
              </a:solidFill>
              <a:prstDash val="solid"/>
              <a:miter lim="800000"/>
            </a:ln>
            <a:effectLst/>
          </p:spPr>
          <p:txBody>
            <a:bodyPr wrap="square" lIns="45719" tIns="45719" rIns="45719" bIns="45719" numCol="1" anchor="t">
              <a:noAutofit/>
            </a:bodyPr>
            <a:lstStyle/>
            <a:p>
              <a:pPr>
                <a:defRPr>
                  <a:latin typeface="Calibri"/>
                  <a:ea typeface="Calibri"/>
                  <a:cs typeface="Calibri"/>
                  <a:sym typeface="Calibri"/>
                </a:defRPr>
              </a:pPr>
              <a:endParaRPr/>
            </a:p>
          </p:txBody>
        </p:sp>
        <p:grpSp>
          <p:nvGrpSpPr>
            <p:cNvPr id="463" name="Group"/>
            <p:cNvGrpSpPr/>
            <p:nvPr/>
          </p:nvGrpSpPr>
          <p:grpSpPr>
            <a:xfrm>
              <a:off x="423352" y="0"/>
              <a:ext cx="5926933" cy="383761"/>
              <a:chOff x="0" y="0"/>
              <a:chExt cx="5926932" cy="383760"/>
            </a:xfrm>
          </p:grpSpPr>
          <p:sp>
            <p:nvSpPr>
              <p:cNvPr id="461" name="Rounded Rectangle"/>
              <p:cNvSpPr/>
              <p:nvPr/>
            </p:nvSpPr>
            <p:spPr>
              <a:xfrm>
                <a:off x="0" y="0"/>
                <a:ext cx="5926933" cy="383761"/>
              </a:xfrm>
              <a:prstGeom prst="roundRect">
                <a:avLst>
                  <a:gd name="adj" fmla="val 16667"/>
                </a:avLst>
              </a:prstGeom>
              <a:solidFill>
                <a:srgbClr val="C0504D"/>
              </a:solidFill>
              <a:ln w="12700" cap="flat">
                <a:solidFill>
                  <a:srgbClr val="FFFFFF"/>
                </a:solidFill>
                <a:prstDash val="solid"/>
                <a:miter lim="800000"/>
              </a:ln>
              <a:effectLst/>
            </p:spPr>
            <p:txBody>
              <a:bodyPr wrap="square" lIns="45719" tIns="45719" rIns="45719" bIns="45719" numCol="1" anchor="ctr">
                <a:noAutofit/>
              </a:bodyPr>
              <a:lstStyle/>
              <a:p>
                <a:pPr defTabSz="577850">
                  <a:lnSpc>
                    <a:spcPct val="90000"/>
                  </a:lnSpc>
                  <a:spcBef>
                    <a:spcPts val="700"/>
                  </a:spcBef>
                  <a:defRPr sz="1300">
                    <a:solidFill>
                      <a:srgbClr val="FFFFFF"/>
                    </a:solidFill>
                    <a:latin typeface="Calibri"/>
                    <a:ea typeface="Calibri"/>
                    <a:cs typeface="Calibri"/>
                    <a:sym typeface="Calibri"/>
                  </a:defRPr>
                </a:pPr>
                <a:endParaRPr/>
              </a:p>
            </p:txBody>
          </p:sp>
          <p:sp>
            <p:nvSpPr>
              <p:cNvPr id="462" name="Continuous telemetry and blood pressure monitoring"/>
              <p:cNvSpPr txBox="1"/>
              <p:nvPr/>
            </p:nvSpPr>
            <p:spPr>
              <a:xfrm>
                <a:off x="242757" y="108499"/>
                <a:ext cx="5441418" cy="1667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577850">
                  <a:lnSpc>
                    <a:spcPct val="90000"/>
                  </a:lnSpc>
                  <a:spcBef>
                    <a:spcPts val="500"/>
                  </a:spcBef>
                  <a:defRPr sz="1300">
                    <a:solidFill>
                      <a:srgbClr val="FFFFFF"/>
                    </a:solidFill>
                    <a:latin typeface="Calibri"/>
                    <a:ea typeface="Calibri"/>
                    <a:cs typeface="Calibri"/>
                    <a:sym typeface="Calibri"/>
                  </a:defRPr>
                </a:lvl1pPr>
              </a:lstStyle>
              <a:p>
                <a:r>
                  <a:t>Continuous telemetry and blood pressure monitoring</a:t>
                </a:r>
              </a:p>
            </p:txBody>
          </p:sp>
        </p:grpSp>
        <p:grpSp>
          <p:nvGrpSpPr>
            <p:cNvPr id="466" name="Group"/>
            <p:cNvGrpSpPr/>
            <p:nvPr/>
          </p:nvGrpSpPr>
          <p:grpSpPr>
            <a:xfrm>
              <a:off x="0" y="781560"/>
              <a:ext cx="8467046" cy="552825"/>
              <a:chOff x="0" y="0"/>
              <a:chExt cx="8467045" cy="552824"/>
            </a:xfrm>
          </p:grpSpPr>
          <p:sp>
            <p:nvSpPr>
              <p:cNvPr id="464" name="Rectangle"/>
              <p:cNvSpPr/>
              <p:nvPr/>
            </p:nvSpPr>
            <p:spPr>
              <a:xfrm>
                <a:off x="0" y="0"/>
                <a:ext cx="8467046" cy="552825"/>
              </a:xfrm>
              <a:prstGeom prst="rect">
                <a:avLst/>
              </a:prstGeom>
              <a:solidFill>
                <a:srgbClr val="FFFFFF">
                  <a:alpha val="90000"/>
                </a:srgbClr>
              </a:solidFill>
              <a:ln w="12700" cap="flat">
                <a:solidFill>
                  <a:srgbClr val="9BBB59"/>
                </a:solidFill>
                <a:prstDash val="solid"/>
                <a:miter lim="800000"/>
              </a:ln>
              <a:effectLst/>
            </p:spPr>
            <p:txBody>
              <a:bodyPr wrap="square" lIns="45719" tIns="45719" rIns="45719" bIns="45719" numCol="1" anchor="t">
                <a:noAutofit/>
              </a:bodyPr>
              <a:lstStyle/>
              <a:p>
                <a:pPr defTabSz="577850">
                  <a:lnSpc>
                    <a:spcPct val="90000"/>
                  </a:lnSpc>
                  <a:spcBef>
                    <a:spcPts val="300"/>
                  </a:spcBef>
                  <a:defRPr sz="1300">
                    <a:latin typeface="Calibri"/>
                    <a:ea typeface="Calibri"/>
                    <a:cs typeface="Calibri"/>
                    <a:sym typeface="Calibri"/>
                  </a:defRPr>
                </a:pPr>
                <a:endParaRPr/>
              </a:p>
            </p:txBody>
          </p:sp>
          <p:sp>
            <p:nvSpPr>
              <p:cNvPr id="465" name="HOLD empiric calcium if iCal &gt; 1.8 at any point"/>
              <p:cNvSpPr txBox="1"/>
              <p:nvPr/>
            </p:nvSpPr>
            <p:spPr>
              <a:xfrm>
                <a:off x="564681" y="178307"/>
                <a:ext cx="7337684" cy="3516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2456" tIns="92456" rIns="92456" bIns="92456" numCol="1" anchor="t">
                <a:spAutoFit/>
              </a:bodyPr>
              <a:lstStyle/>
              <a:p>
                <a:pPr marL="114300" lvl="1" indent="-114300" defTabSz="577850">
                  <a:lnSpc>
                    <a:spcPct val="90000"/>
                  </a:lnSpc>
                  <a:spcBef>
                    <a:spcPts val="200"/>
                  </a:spcBef>
                  <a:buSzPct val="100000"/>
                  <a:buChar char="•"/>
                  <a:defRPr sz="1300">
                    <a:latin typeface="Calibri"/>
                    <a:ea typeface="Calibri"/>
                    <a:cs typeface="Calibri"/>
                    <a:sym typeface="Calibri"/>
                  </a:defRPr>
                </a:pPr>
                <a:r>
                  <a:t>HOLD empiric calcium if iCal &gt; 1.8 at any point</a:t>
                </a:r>
              </a:p>
            </p:txBody>
          </p:sp>
        </p:grpSp>
        <p:grpSp>
          <p:nvGrpSpPr>
            <p:cNvPr id="469" name="Group"/>
            <p:cNvGrpSpPr/>
            <p:nvPr/>
          </p:nvGrpSpPr>
          <p:grpSpPr>
            <a:xfrm>
              <a:off x="423352" y="589679"/>
              <a:ext cx="5926933" cy="383761"/>
              <a:chOff x="0" y="0"/>
              <a:chExt cx="5926932" cy="383760"/>
            </a:xfrm>
          </p:grpSpPr>
          <p:sp>
            <p:nvSpPr>
              <p:cNvPr id="467" name="Rounded Rectangle"/>
              <p:cNvSpPr/>
              <p:nvPr/>
            </p:nvSpPr>
            <p:spPr>
              <a:xfrm>
                <a:off x="0" y="0"/>
                <a:ext cx="5926933" cy="383761"/>
              </a:xfrm>
              <a:prstGeom prst="roundRect">
                <a:avLst>
                  <a:gd name="adj" fmla="val 16667"/>
                </a:avLst>
              </a:prstGeom>
              <a:solidFill>
                <a:srgbClr val="9BBB59"/>
              </a:solidFill>
              <a:ln w="12700" cap="flat">
                <a:solidFill>
                  <a:srgbClr val="FFFFFF"/>
                </a:solidFill>
                <a:prstDash val="solid"/>
                <a:miter lim="800000"/>
              </a:ln>
              <a:effectLst/>
            </p:spPr>
            <p:txBody>
              <a:bodyPr wrap="square" lIns="45719" tIns="45719" rIns="45719" bIns="45719" numCol="1" anchor="ctr">
                <a:noAutofit/>
              </a:bodyPr>
              <a:lstStyle/>
              <a:p>
                <a:pPr defTabSz="577850">
                  <a:lnSpc>
                    <a:spcPct val="90000"/>
                  </a:lnSpc>
                  <a:spcBef>
                    <a:spcPts val="700"/>
                  </a:spcBef>
                  <a:defRPr sz="1300">
                    <a:solidFill>
                      <a:srgbClr val="FFFFFF"/>
                    </a:solidFill>
                    <a:latin typeface="Calibri"/>
                    <a:ea typeface="Calibri"/>
                    <a:cs typeface="Calibri"/>
                    <a:sym typeface="Calibri"/>
                  </a:defRPr>
                </a:pPr>
                <a:endParaRPr/>
              </a:p>
            </p:txBody>
          </p:sp>
          <p:sp>
            <p:nvSpPr>
              <p:cNvPr id="468" name="Repeat point of care blood gas at attending discretion or upon transition of care"/>
              <p:cNvSpPr txBox="1"/>
              <p:nvPr/>
            </p:nvSpPr>
            <p:spPr>
              <a:xfrm>
                <a:off x="242757" y="108499"/>
                <a:ext cx="5441418" cy="16676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577850">
                  <a:lnSpc>
                    <a:spcPct val="90000"/>
                  </a:lnSpc>
                  <a:spcBef>
                    <a:spcPts val="500"/>
                  </a:spcBef>
                  <a:defRPr sz="1300">
                    <a:solidFill>
                      <a:srgbClr val="FFFFFF"/>
                    </a:solidFill>
                    <a:latin typeface="Calibri"/>
                    <a:ea typeface="Calibri"/>
                    <a:cs typeface="Calibri"/>
                    <a:sym typeface="Calibri"/>
                  </a:defRPr>
                </a:lvl1pPr>
              </a:lstStyle>
              <a:p>
                <a:r>
                  <a:t>Repeat point of care blood gas at attending discretion or upon transition of care</a:t>
                </a:r>
              </a:p>
            </p:txBody>
          </p:sp>
        </p:grpSp>
        <p:grpSp>
          <p:nvGrpSpPr>
            <p:cNvPr id="472" name="Group"/>
            <p:cNvGrpSpPr/>
            <p:nvPr/>
          </p:nvGrpSpPr>
          <p:grpSpPr>
            <a:xfrm>
              <a:off x="0" y="1596465"/>
              <a:ext cx="8467046" cy="757576"/>
              <a:chOff x="0" y="0"/>
              <a:chExt cx="8467045" cy="757575"/>
            </a:xfrm>
          </p:grpSpPr>
          <p:sp>
            <p:nvSpPr>
              <p:cNvPr id="470" name="Rectangle"/>
              <p:cNvSpPr/>
              <p:nvPr/>
            </p:nvSpPr>
            <p:spPr>
              <a:xfrm>
                <a:off x="0" y="-1"/>
                <a:ext cx="8467046" cy="757577"/>
              </a:xfrm>
              <a:prstGeom prst="rect">
                <a:avLst/>
              </a:prstGeom>
              <a:solidFill>
                <a:srgbClr val="FFFFFF">
                  <a:alpha val="90000"/>
                </a:srgbClr>
              </a:solidFill>
              <a:ln w="12700" cap="flat">
                <a:solidFill>
                  <a:srgbClr val="8064A2"/>
                </a:solidFill>
                <a:prstDash val="solid"/>
                <a:miter lim="800000"/>
              </a:ln>
              <a:effectLst/>
            </p:spPr>
            <p:txBody>
              <a:bodyPr wrap="square" lIns="45719" tIns="45719" rIns="45719" bIns="45719" numCol="1" anchor="t">
                <a:noAutofit/>
              </a:bodyPr>
              <a:lstStyle/>
              <a:p>
                <a:pPr defTabSz="577850">
                  <a:lnSpc>
                    <a:spcPct val="90000"/>
                  </a:lnSpc>
                  <a:spcBef>
                    <a:spcPts val="300"/>
                  </a:spcBef>
                  <a:defRPr sz="1300">
                    <a:latin typeface="Calibri"/>
                    <a:ea typeface="Calibri"/>
                    <a:cs typeface="Calibri"/>
                    <a:sym typeface="Calibri"/>
                  </a:defRPr>
                </a:pPr>
                <a:endParaRPr/>
              </a:p>
            </p:txBody>
          </p:sp>
          <p:sp>
            <p:nvSpPr>
              <p:cNvPr id="471" name="Administer TXA if not completed prehospital…"/>
              <p:cNvSpPr txBox="1"/>
              <p:nvPr/>
            </p:nvSpPr>
            <p:spPr>
              <a:xfrm>
                <a:off x="564681" y="178307"/>
                <a:ext cx="7337684" cy="56791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92456" tIns="92456" rIns="92456" bIns="92456" numCol="1" anchor="t">
                <a:spAutoFit/>
              </a:bodyPr>
              <a:lstStyle/>
              <a:p>
                <a:pPr marL="114300" lvl="1" indent="-114300" defTabSz="577850">
                  <a:lnSpc>
                    <a:spcPct val="90000"/>
                  </a:lnSpc>
                  <a:spcBef>
                    <a:spcPts val="200"/>
                  </a:spcBef>
                  <a:buSzPct val="100000"/>
                  <a:buChar char="•"/>
                  <a:defRPr sz="1300">
                    <a:latin typeface="Calibri"/>
                    <a:ea typeface="Calibri"/>
                    <a:cs typeface="Calibri"/>
                    <a:sym typeface="Calibri"/>
                  </a:defRPr>
                </a:pPr>
                <a:r>
                  <a:t>Administer TXA if not completed prehospital</a:t>
                </a:r>
              </a:p>
              <a:p>
                <a:pPr marL="114300" lvl="1" indent="-114300" defTabSz="577850">
                  <a:lnSpc>
                    <a:spcPct val="90000"/>
                  </a:lnSpc>
                  <a:spcBef>
                    <a:spcPts val="200"/>
                  </a:spcBef>
                  <a:buSzPct val="100000"/>
                  <a:buChar char="•"/>
                  <a:defRPr sz="1300">
                    <a:latin typeface="Calibri"/>
                    <a:ea typeface="Calibri"/>
                    <a:cs typeface="Calibri"/>
                    <a:sym typeface="Calibri"/>
                  </a:defRPr>
                </a:pPr>
                <a:r>
                  <a:t>Consider further TXA or other adjuncts based on TEG and clinical picture</a:t>
                </a:r>
              </a:p>
            </p:txBody>
          </p:sp>
        </p:grpSp>
        <p:grpSp>
          <p:nvGrpSpPr>
            <p:cNvPr id="475" name="Group"/>
            <p:cNvGrpSpPr/>
            <p:nvPr/>
          </p:nvGrpSpPr>
          <p:grpSpPr>
            <a:xfrm>
              <a:off x="423352" y="1404585"/>
              <a:ext cx="5926933" cy="383761"/>
              <a:chOff x="0" y="0"/>
              <a:chExt cx="5926932" cy="383760"/>
            </a:xfrm>
          </p:grpSpPr>
          <p:sp>
            <p:nvSpPr>
              <p:cNvPr id="473" name="Rounded Rectangle"/>
              <p:cNvSpPr/>
              <p:nvPr/>
            </p:nvSpPr>
            <p:spPr>
              <a:xfrm>
                <a:off x="0" y="0"/>
                <a:ext cx="5926933" cy="383761"/>
              </a:xfrm>
              <a:prstGeom prst="roundRect">
                <a:avLst>
                  <a:gd name="adj" fmla="val 16667"/>
                </a:avLst>
              </a:prstGeom>
              <a:solidFill>
                <a:srgbClr val="8064A2"/>
              </a:solidFill>
              <a:ln w="12700" cap="flat">
                <a:solidFill>
                  <a:srgbClr val="FFFFFF"/>
                </a:solidFill>
                <a:prstDash val="solid"/>
                <a:miter lim="800000"/>
              </a:ln>
              <a:effectLst/>
            </p:spPr>
            <p:txBody>
              <a:bodyPr wrap="square" lIns="45719" tIns="45719" rIns="45719" bIns="45719" numCol="1" anchor="ctr">
                <a:noAutofit/>
              </a:bodyPr>
              <a:lstStyle/>
              <a:p>
                <a:pPr defTabSz="577850">
                  <a:lnSpc>
                    <a:spcPct val="90000"/>
                  </a:lnSpc>
                  <a:spcBef>
                    <a:spcPts val="700"/>
                  </a:spcBef>
                  <a:defRPr sz="1300">
                    <a:solidFill>
                      <a:srgbClr val="FFFFFF"/>
                    </a:solidFill>
                    <a:latin typeface="Calibri"/>
                    <a:ea typeface="Calibri"/>
                    <a:cs typeface="Calibri"/>
                    <a:sym typeface="Calibri"/>
                  </a:defRPr>
                </a:pPr>
                <a:endParaRPr/>
              </a:p>
            </p:txBody>
          </p:sp>
          <p:sp>
            <p:nvSpPr>
              <p:cNvPr id="474" name="Obtain TEG for further coagulopathy management"/>
              <p:cNvSpPr txBox="1"/>
              <p:nvPr/>
            </p:nvSpPr>
            <p:spPr>
              <a:xfrm>
                <a:off x="242757" y="108498"/>
                <a:ext cx="5441418" cy="16676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defTabSz="577850">
                  <a:lnSpc>
                    <a:spcPct val="90000"/>
                  </a:lnSpc>
                  <a:spcBef>
                    <a:spcPts val="500"/>
                  </a:spcBef>
                  <a:defRPr sz="1300">
                    <a:solidFill>
                      <a:srgbClr val="FFFFFF"/>
                    </a:solidFill>
                    <a:latin typeface="Calibri"/>
                    <a:ea typeface="Calibri"/>
                    <a:cs typeface="Calibri"/>
                    <a:sym typeface="Calibri"/>
                  </a:defRPr>
                </a:lvl1pPr>
              </a:lstStyle>
              <a:p>
                <a:r>
                  <a:t>Obtain TEG for further coagulopathy management </a:t>
                </a:r>
              </a:p>
            </p:txBody>
          </p:sp>
        </p:gr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Title 1"/>
          <p:cNvSpPr txBox="1">
            <a:spLocks noGrp="1"/>
          </p:cNvSpPr>
          <p:nvPr>
            <p:ph type="title"/>
          </p:nvPr>
        </p:nvSpPr>
        <p:spPr>
          <a:prstGeom prst="rect">
            <a:avLst/>
          </a:prstGeom>
        </p:spPr>
        <p:txBody>
          <a:bodyPr/>
          <a:lstStyle/>
          <a:p>
            <a:r>
              <a:t>Acknowledgements</a:t>
            </a:r>
          </a:p>
        </p:txBody>
      </p:sp>
      <p:pic>
        <p:nvPicPr>
          <p:cNvPr id="479" name="Picture 3" descr="Picture 3"/>
          <p:cNvPicPr>
            <a:picLocks noChangeAspect="1"/>
          </p:cNvPicPr>
          <p:nvPr/>
        </p:nvPicPr>
        <p:blipFill>
          <a:blip r:embed="rId2"/>
          <a:srcRect l="16711" t="11179" r="8167" b="21324"/>
          <a:stretch>
            <a:fillRect/>
          </a:stretch>
        </p:blipFill>
        <p:spPr>
          <a:xfrm>
            <a:off x="2449285" y="1690687"/>
            <a:ext cx="2179866" cy="2661559"/>
          </a:xfrm>
          <a:prstGeom prst="rect">
            <a:avLst/>
          </a:prstGeom>
          <a:ln w="12700">
            <a:miter lim="400000"/>
          </a:ln>
        </p:spPr>
      </p:pic>
      <p:pic>
        <p:nvPicPr>
          <p:cNvPr id="480" name="Picture 6" descr="Picture 6"/>
          <p:cNvPicPr>
            <a:picLocks noChangeAspect="1"/>
          </p:cNvPicPr>
          <p:nvPr/>
        </p:nvPicPr>
        <p:blipFill>
          <a:blip r:embed="rId3"/>
          <a:stretch>
            <a:fillRect/>
          </a:stretch>
        </p:blipFill>
        <p:spPr>
          <a:xfrm>
            <a:off x="6855277" y="1690688"/>
            <a:ext cx="2698297" cy="2698297"/>
          </a:xfrm>
          <a:prstGeom prst="rect">
            <a:avLst/>
          </a:prstGeom>
          <a:ln w="12700">
            <a:miter lim="400000"/>
          </a:ln>
        </p:spPr>
      </p:pic>
      <p:sp>
        <p:nvSpPr>
          <p:cNvPr id="481" name="TextBox 7"/>
          <p:cNvSpPr txBox="1"/>
          <p:nvPr/>
        </p:nvSpPr>
        <p:spPr>
          <a:xfrm>
            <a:off x="1621427" y="4474028"/>
            <a:ext cx="3835582" cy="12093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latin typeface="Calibri"/>
                <a:ea typeface="Calibri"/>
                <a:cs typeface="Calibri"/>
                <a:sym typeface="Calibri"/>
              </a:defRPr>
            </a:pPr>
            <a:r>
              <a:t>Kristi Hargrove, PharmD, BCEMP</a:t>
            </a:r>
          </a:p>
          <a:p>
            <a:pPr algn="ctr">
              <a:defRPr>
                <a:latin typeface="Calibri"/>
                <a:ea typeface="Calibri"/>
                <a:cs typeface="Calibri"/>
                <a:sym typeface="Calibri"/>
              </a:defRPr>
            </a:pPr>
            <a:r>
              <a:t>Clinical Specialist Emergency Medicine University Health</a:t>
            </a:r>
          </a:p>
          <a:p>
            <a:pPr algn="ctr">
              <a:defRPr>
                <a:latin typeface="Calibri"/>
                <a:ea typeface="Calibri"/>
                <a:cs typeface="Calibri"/>
                <a:sym typeface="Calibri"/>
              </a:defRPr>
            </a:pPr>
            <a:r>
              <a:t>kristi.Hargrove@uhtx.com</a:t>
            </a:r>
          </a:p>
        </p:txBody>
      </p:sp>
      <p:sp>
        <p:nvSpPr>
          <p:cNvPr id="482" name="TextBox 8"/>
          <p:cNvSpPr txBox="1"/>
          <p:nvPr/>
        </p:nvSpPr>
        <p:spPr>
          <a:xfrm>
            <a:off x="6286635" y="4474028"/>
            <a:ext cx="3835583" cy="12093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a:latin typeface="Calibri"/>
                <a:ea typeface="Calibri"/>
                <a:cs typeface="Calibri"/>
                <a:sym typeface="Calibri"/>
              </a:defRPr>
            </a:pPr>
            <a:r>
              <a:t>Daniel Giddings, PharmD, BCEMP</a:t>
            </a:r>
          </a:p>
          <a:p>
            <a:pPr algn="ctr">
              <a:defRPr>
                <a:latin typeface="Calibri"/>
                <a:ea typeface="Calibri"/>
                <a:cs typeface="Calibri"/>
                <a:sym typeface="Calibri"/>
              </a:defRPr>
            </a:pPr>
            <a:r>
              <a:t>Clinical Specialist Emergency Medicine University Health</a:t>
            </a:r>
          </a:p>
          <a:p>
            <a:pPr algn="ctr">
              <a:defRPr>
                <a:latin typeface="Calibri"/>
                <a:ea typeface="Calibri"/>
                <a:cs typeface="Calibri"/>
                <a:sym typeface="Calibri"/>
              </a:defRPr>
            </a:pPr>
            <a:r>
              <a:t>daniel.Giddings@uhtx.com</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Et Al"/>
          <p:cNvSpPr txBox="1">
            <a:spLocks noGrp="1"/>
          </p:cNvSpPr>
          <p:nvPr>
            <p:ph type="ctrTitle"/>
          </p:nvPr>
        </p:nvSpPr>
        <p:spPr>
          <a:prstGeom prst="rect">
            <a:avLst/>
          </a:prstGeom>
        </p:spPr>
        <p:txBody>
          <a:bodyPr/>
          <a:lstStyle/>
          <a:p>
            <a:r>
              <a:t>Et Al</a:t>
            </a:r>
          </a:p>
        </p:txBody>
      </p:sp>
      <p:sp>
        <p:nvSpPr>
          <p:cNvPr id="485" name="Walking Blood Bank"/>
          <p:cNvSpPr txBox="1">
            <a:spLocks noGrp="1"/>
          </p:cNvSpPr>
          <p:nvPr>
            <p:ph type="subTitle" sz="quarter" idx="1"/>
          </p:nvPr>
        </p:nvSpPr>
        <p:spPr>
          <a:prstGeom prst="rect">
            <a:avLst/>
          </a:prstGeom>
        </p:spPr>
        <p:txBody>
          <a:bodyPr/>
          <a:lstStyle/>
          <a:p>
            <a:r>
              <a:t>Walking Blood Bank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Title 1"/>
          <p:cNvSpPr txBox="1">
            <a:spLocks noGrp="1"/>
          </p:cNvSpPr>
          <p:nvPr>
            <p:ph type="title"/>
          </p:nvPr>
        </p:nvSpPr>
        <p:spPr>
          <a:xfrm>
            <a:off x="1524000" y="1982273"/>
            <a:ext cx="9144000" cy="2387601"/>
          </a:xfrm>
          <a:prstGeom prst="rect">
            <a:avLst/>
          </a:prstGeom>
        </p:spPr>
        <p:txBody>
          <a:bodyPr>
            <a:noAutofit/>
          </a:bodyPr>
          <a:lstStyle/>
          <a:p>
            <a:pPr defTabSz="448055">
              <a:defRPr sz="1372"/>
            </a:pPr>
            <a:r>
              <a:rPr sz="2400" dirty="0"/>
              <a:t>A few facts about South Texas Regional Advisory Committee on Trauma</a:t>
            </a:r>
            <a:br>
              <a:rPr sz="2400" dirty="0"/>
            </a:br>
            <a:br>
              <a:rPr sz="2400" dirty="0"/>
            </a:br>
            <a:r>
              <a:rPr sz="2400" dirty="0"/>
              <a:t>13 helicopters</a:t>
            </a:r>
            <a:br>
              <a:rPr sz="2400" dirty="0"/>
            </a:br>
            <a:r>
              <a:rPr sz="2400" dirty="0"/>
              <a:t>Del Rio to Eagle Pass….La Grange to Marble Falls</a:t>
            </a:r>
            <a:br>
              <a:rPr sz="2400" dirty="0"/>
            </a:br>
            <a:r>
              <a:rPr sz="2400" dirty="0"/>
              <a:t>8 San Antonio Fire Department Medical Officers rigs</a:t>
            </a:r>
            <a:br>
              <a:rPr sz="2400" dirty="0"/>
            </a:br>
            <a:r>
              <a:rPr sz="2400" dirty="0"/>
              <a:t>17 other Emergency Medical Services ambulances</a:t>
            </a:r>
            <a:br>
              <a:rPr sz="2400" dirty="0"/>
            </a:br>
            <a:r>
              <a:rPr sz="2400" dirty="0"/>
              <a:t>20+ units per day donated by BIA donors</a:t>
            </a:r>
            <a:br>
              <a:rPr sz="2400" dirty="0"/>
            </a:br>
            <a:r>
              <a:rPr sz="2400" dirty="0"/>
              <a:t>1 January 2020 = 4767</a:t>
            </a:r>
            <a:br>
              <a:rPr sz="2400" dirty="0"/>
            </a:br>
            <a:r>
              <a:rPr sz="2400" dirty="0"/>
              <a:t>30 September 2020 = 7821</a:t>
            </a:r>
            <a:br>
              <a:rPr sz="2400" dirty="0"/>
            </a:br>
            <a:r>
              <a:rPr sz="2400" dirty="0"/>
              <a:t>3054 new donors in 9 months….over 300 new donors/month</a:t>
            </a:r>
            <a:br>
              <a:rPr sz="2400" dirty="0"/>
            </a:br>
            <a:r>
              <a:rPr sz="2400" dirty="0"/>
              <a:t>Routinely over 125 units LTOWB on hand in the system every day</a:t>
            </a:r>
            <a:br>
              <a:rPr sz="2400" dirty="0"/>
            </a:br>
            <a:r>
              <a:rPr sz="2400" dirty="0"/>
              <a:t>LTOWB used instead of components during platelet shortage</a:t>
            </a:r>
            <a:br>
              <a:rPr sz="2400" dirty="0"/>
            </a:br>
            <a:endParaRPr sz="2400" dirty="0"/>
          </a:p>
        </p:txBody>
      </p:sp>
      <p:sp>
        <p:nvSpPr>
          <p:cNvPr id="488" name="Slide Number Placeholder 3"/>
          <p:cNvSpPr txBox="1">
            <a:spLocks noGrp="1"/>
          </p:cNvSpPr>
          <p:nvPr>
            <p:ph type="sldNum" sz="quarter" idx="4294967295"/>
          </p:nvPr>
        </p:nvSpPr>
        <p:spPr>
          <a:xfrm>
            <a:off x="10995024" y="6333138"/>
            <a:ext cx="282577" cy="2877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lstStyle>
            <a:lvl1pPr>
              <a:defRPr sz="1400">
                <a:solidFill>
                  <a:srgbClr val="FFFFFF"/>
                </a:solidFill>
                <a:latin typeface="Times New Roman"/>
                <a:ea typeface="Times New Roman"/>
                <a:cs typeface="Times New Roman"/>
                <a:sym typeface="Times New Roman"/>
              </a:defRPr>
            </a:lvl1p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Title 1"/>
          <p:cNvSpPr txBox="1">
            <a:spLocks noGrp="1"/>
          </p:cNvSpPr>
          <p:nvPr>
            <p:ph type="title"/>
          </p:nvPr>
        </p:nvSpPr>
        <p:spPr>
          <a:xfrm>
            <a:off x="160374" y="239966"/>
            <a:ext cx="5935628" cy="1325564"/>
          </a:xfrm>
          <a:prstGeom prst="rect">
            <a:avLst/>
          </a:prstGeom>
        </p:spPr>
        <p:txBody>
          <a:bodyPr/>
          <a:lstStyle>
            <a:lvl1pPr algn="ctr" defTabSz="868680">
              <a:defRPr sz="4180" b="1"/>
            </a:lvl1pPr>
          </a:lstStyle>
          <a:p>
            <a:r>
              <a:t>Prehospital Blood Transfusion Coalition</a:t>
            </a:r>
          </a:p>
        </p:txBody>
      </p:sp>
      <p:sp>
        <p:nvSpPr>
          <p:cNvPr id="236" name="Content Placeholder 2"/>
          <p:cNvSpPr txBox="1">
            <a:spLocks noGrp="1"/>
          </p:cNvSpPr>
          <p:nvPr>
            <p:ph type="body" sz="half" idx="1"/>
          </p:nvPr>
        </p:nvSpPr>
        <p:spPr>
          <a:xfrm>
            <a:off x="160374" y="1825625"/>
            <a:ext cx="5935625" cy="4816410"/>
          </a:xfrm>
          <a:prstGeom prst="rect">
            <a:avLst/>
          </a:prstGeom>
        </p:spPr>
        <p:txBody>
          <a:bodyPr/>
          <a:lstStyle/>
          <a:p>
            <a:pPr>
              <a:defRPr sz="2400"/>
            </a:pPr>
            <a:r>
              <a:t>Collaboration / Facilitation / Resources</a:t>
            </a:r>
          </a:p>
          <a:p>
            <a:pPr marL="685800" lvl="1" indent="-228600">
              <a:spcBef>
                <a:spcPts val="500"/>
              </a:spcBef>
              <a:defRPr sz="1800"/>
            </a:pPr>
            <a:r>
              <a:t>Non-regulatory / no standards development</a:t>
            </a:r>
            <a:endParaRPr sz="2400"/>
          </a:p>
          <a:p>
            <a:pPr>
              <a:defRPr sz="2400"/>
            </a:pPr>
            <a:r>
              <a:t>Open to all interested stakeholders</a:t>
            </a:r>
          </a:p>
          <a:p>
            <a:pPr marL="685800" lvl="1" indent="-228600">
              <a:spcBef>
                <a:spcPts val="500"/>
              </a:spcBef>
              <a:defRPr sz="1800"/>
            </a:pPr>
            <a:r>
              <a:t>EMS agencies</a:t>
            </a:r>
            <a:endParaRPr sz="2400"/>
          </a:p>
          <a:p>
            <a:pPr marL="685800" lvl="1" indent="-228600">
              <a:spcBef>
                <a:spcPts val="500"/>
              </a:spcBef>
              <a:defRPr sz="1800"/>
            </a:pPr>
            <a:r>
              <a:t>Individuals</a:t>
            </a:r>
            <a:endParaRPr sz="2400"/>
          </a:p>
          <a:p>
            <a:pPr marL="685800" lvl="1" indent="-228600">
              <a:spcBef>
                <a:spcPts val="500"/>
              </a:spcBef>
              <a:defRPr sz="1800"/>
            </a:pPr>
            <a:r>
              <a:t>Regulators </a:t>
            </a:r>
            <a:endParaRPr sz="2400"/>
          </a:p>
          <a:p>
            <a:pPr marL="685800" lvl="1" indent="-228600">
              <a:spcBef>
                <a:spcPts val="500"/>
              </a:spcBef>
              <a:defRPr sz="1800"/>
            </a:pPr>
            <a:r>
              <a:t>Federal partners (ex-officio)</a:t>
            </a:r>
            <a:endParaRPr sz="2400"/>
          </a:p>
          <a:p>
            <a:pPr marL="685800" lvl="1" indent="-228600">
              <a:spcBef>
                <a:spcPts val="500"/>
              </a:spcBef>
              <a:defRPr sz="1800"/>
            </a:pPr>
            <a:r>
              <a:t>Industry partners</a:t>
            </a:r>
            <a:endParaRPr sz="2400"/>
          </a:p>
          <a:p>
            <a:pPr>
              <a:defRPr sz="2400"/>
            </a:pPr>
            <a:r>
              <a:t>Agnostic to:</a:t>
            </a:r>
          </a:p>
          <a:p>
            <a:pPr marL="685800" lvl="1" indent="-228600">
              <a:spcBef>
                <a:spcPts val="500"/>
              </a:spcBef>
              <a:defRPr sz="1800"/>
            </a:pPr>
            <a:r>
              <a:t>Blood components</a:t>
            </a:r>
            <a:endParaRPr sz="2400"/>
          </a:p>
          <a:p>
            <a:pPr marL="685800" lvl="1" indent="-228600">
              <a:spcBef>
                <a:spcPts val="500"/>
              </a:spcBef>
              <a:defRPr sz="1800"/>
            </a:pPr>
            <a:r>
              <a:t>Causes of hemorrhagic shock</a:t>
            </a:r>
            <a:endParaRPr sz="2400"/>
          </a:p>
          <a:p>
            <a:pPr marL="685800" lvl="1" indent="-228600">
              <a:spcBef>
                <a:spcPts val="500"/>
              </a:spcBef>
              <a:defRPr sz="1800"/>
            </a:pPr>
            <a:r>
              <a:t>Patient condition and age</a:t>
            </a:r>
          </a:p>
        </p:txBody>
      </p:sp>
      <p:pic>
        <p:nvPicPr>
          <p:cNvPr id="237" name="Picture 4" descr="Picture 4"/>
          <p:cNvPicPr>
            <a:picLocks noChangeAspect="1"/>
          </p:cNvPicPr>
          <p:nvPr/>
        </p:nvPicPr>
        <p:blipFill>
          <a:blip r:embed="rId2"/>
          <a:stretch>
            <a:fillRect/>
          </a:stretch>
        </p:blipFill>
        <p:spPr>
          <a:xfrm>
            <a:off x="11293763" y="6464437"/>
            <a:ext cx="814819" cy="307191"/>
          </a:xfrm>
          <a:prstGeom prst="rect">
            <a:avLst/>
          </a:prstGeom>
          <a:ln w="12700">
            <a:miter lim="400000"/>
          </a:ln>
        </p:spPr>
      </p:pic>
      <p:sp>
        <p:nvSpPr>
          <p:cNvPr id="238" name="TextBox 5"/>
          <p:cNvSpPr txBox="1"/>
          <p:nvPr/>
        </p:nvSpPr>
        <p:spPr>
          <a:xfrm>
            <a:off x="5200656" y="6272703"/>
            <a:ext cx="6193101"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defTabSz="457200">
              <a:defRPr>
                <a:latin typeface="Calibri"/>
                <a:ea typeface="Calibri"/>
                <a:cs typeface="Calibri"/>
                <a:sym typeface="Calibri"/>
              </a:defRPr>
            </a:pPr>
            <a:r>
              <a:t>www.prehospitaltransfusion</a:t>
            </a:r>
            <a:r>
              <a:rPr>
                <a:solidFill>
                  <a:srgbClr val="FFFFFF"/>
                </a:solidFill>
              </a:rPr>
              <a:t>.org</a:t>
            </a:r>
          </a:p>
        </p:txBody>
      </p:sp>
      <p:pic>
        <p:nvPicPr>
          <p:cNvPr id="239" name="Picture 6" descr="Picture 6"/>
          <p:cNvPicPr>
            <a:picLocks noChangeAspect="1"/>
          </p:cNvPicPr>
          <p:nvPr/>
        </p:nvPicPr>
        <p:blipFill>
          <a:blip r:embed="rId3"/>
          <a:stretch>
            <a:fillRect/>
          </a:stretch>
        </p:blipFill>
        <p:spPr>
          <a:xfrm>
            <a:off x="7068025" y="3965385"/>
            <a:ext cx="2250661" cy="2177270"/>
          </a:xfrm>
          <a:prstGeom prst="rect">
            <a:avLst/>
          </a:prstGeom>
          <a:ln w="12700">
            <a:miter lim="400000"/>
          </a:ln>
        </p:spPr>
      </p:pic>
      <p:pic>
        <p:nvPicPr>
          <p:cNvPr id="240" name="Content Placeholder 4" descr="Content Placeholder 4"/>
          <p:cNvPicPr>
            <a:picLocks noChangeAspect="1"/>
          </p:cNvPicPr>
          <p:nvPr/>
        </p:nvPicPr>
        <p:blipFill>
          <a:blip r:embed="rId4"/>
          <a:stretch>
            <a:fillRect/>
          </a:stretch>
        </p:blipFill>
        <p:spPr>
          <a:xfrm>
            <a:off x="5742349" y="509400"/>
            <a:ext cx="6134620" cy="2845156"/>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Title 1"/>
          <p:cNvSpPr txBox="1">
            <a:spLocks noGrp="1"/>
          </p:cNvSpPr>
          <p:nvPr>
            <p:ph type="title"/>
          </p:nvPr>
        </p:nvSpPr>
        <p:spPr>
          <a:prstGeom prst="rect">
            <a:avLst/>
          </a:prstGeom>
        </p:spPr>
        <p:txBody>
          <a:bodyPr/>
          <a:lstStyle/>
          <a:p>
            <a:r>
              <a:t>MCI Initiative</a:t>
            </a:r>
          </a:p>
        </p:txBody>
      </p:sp>
      <p:sp>
        <p:nvSpPr>
          <p:cNvPr id="491" name="Content Placeholder 2"/>
          <p:cNvSpPr txBox="1">
            <a:spLocks noGrp="1"/>
          </p:cNvSpPr>
          <p:nvPr>
            <p:ph type="body" idx="1"/>
          </p:nvPr>
        </p:nvSpPr>
        <p:spPr>
          <a:prstGeom prst="rect">
            <a:avLst/>
          </a:prstGeom>
        </p:spPr>
        <p:txBody>
          <a:bodyPr>
            <a:normAutofit lnSpcReduction="10000"/>
          </a:bodyPr>
          <a:lstStyle/>
          <a:p>
            <a:r>
              <a:t>ASPR TRACIE from 5 Nov 17 Sutherland Springs MCI </a:t>
            </a:r>
            <a:r>
              <a:rPr sz="1400"/>
              <a:t>(Assistant Secretary for Preparedness and Response, Technical Resources, Assistance Center, and Information Exchange) </a:t>
            </a:r>
          </a:p>
          <a:p>
            <a:pPr marL="742950" lvl="1" indent="-285750">
              <a:spcBef>
                <a:spcPts val="600"/>
              </a:spcBef>
              <a:defRPr sz="2800"/>
            </a:pPr>
            <a:r>
              <a:t>Recommendation: take resources from urban to remote setting including people and blood	</a:t>
            </a:r>
          </a:p>
          <a:p>
            <a:r>
              <a:t>South Texas Blood and Tissue Center</a:t>
            </a:r>
          </a:p>
          <a:p>
            <a:pPr marL="742950" lvl="1" indent="-285750">
              <a:spcBef>
                <a:spcPts val="600"/>
              </a:spcBef>
              <a:defRPr sz="2800"/>
            </a:pPr>
            <a:r>
              <a:t>30 units LTO+WB inventory</a:t>
            </a:r>
          </a:p>
          <a:p>
            <a:pPr marL="742950" lvl="1" indent="-285750">
              <a:spcBef>
                <a:spcPts val="600"/>
              </a:spcBef>
              <a:defRPr sz="2800"/>
            </a:pPr>
            <a:r>
              <a:t>Dispatch EMS to STBTC to pick up 20 pack of whole blood and drive to scene/rural hospital or rendezvous with HEMS to fly it there</a:t>
            </a: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 name="Title 1"/>
          <p:cNvSpPr txBox="1">
            <a:spLocks noGrp="1"/>
          </p:cNvSpPr>
          <p:nvPr>
            <p:ph type="title"/>
          </p:nvPr>
        </p:nvSpPr>
        <p:spPr>
          <a:prstGeom prst="rect">
            <a:avLst/>
          </a:prstGeom>
        </p:spPr>
        <p:txBody>
          <a:bodyPr/>
          <a:lstStyle/>
          <a:p>
            <a:r>
              <a:t>Since El Paso Shooting</a:t>
            </a:r>
          </a:p>
        </p:txBody>
      </p:sp>
      <p:sp>
        <p:nvSpPr>
          <p:cNvPr id="494" name="Content Placeholder 2"/>
          <p:cNvSpPr txBox="1">
            <a:spLocks noGrp="1"/>
          </p:cNvSpPr>
          <p:nvPr>
            <p:ph type="body" idx="1"/>
          </p:nvPr>
        </p:nvSpPr>
        <p:spPr>
          <a:prstGeom prst="rect">
            <a:avLst/>
          </a:prstGeom>
        </p:spPr>
        <p:txBody>
          <a:bodyPr/>
          <a:lstStyle/>
          <a:p>
            <a:r>
              <a:t>Contingency plan established to supply blood in real time to hospitals in Texas for MCI events</a:t>
            </a:r>
          </a:p>
          <a:p>
            <a:r>
              <a:t>Approximately 30 units, taken from multiple locations, will be flown along with 6-8 personnel who can communicate needs back to STRAC</a:t>
            </a:r>
          </a:p>
          <a:p>
            <a:r>
              <a:t>Aircraft notification to take off ~30 minutes</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Title 1"/>
          <p:cNvSpPr txBox="1">
            <a:spLocks noGrp="1"/>
          </p:cNvSpPr>
          <p:nvPr>
            <p:ph type="title"/>
          </p:nvPr>
        </p:nvSpPr>
        <p:spPr>
          <a:prstGeom prst="rect">
            <a:avLst/>
          </a:prstGeom>
        </p:spPr>
        <p:txBody>
          <a:bodyPr/>
          <a:lstStyle/>
          <a:p>
            <a:endParaRPr/>
          </a:p>
        </p:txBody>
      </p:sp>
      <p:sp>
        <p:nvSpPr>
          <p:cNvPr id="497" name="Content Placeholder 2"/>
          <p:cNvSpPr txBox="1">
            <a:spLocks noGrp="1"/>
          </p:cNvSpPr>
          <p:nvPr>
            <p:ph type="body" sz="half" idx="1"/>
          </p:nvPr>
        </p:nvSpPr>
        <p:spPr>
          <a:prstGeom prst="rect">
            <a:avLst/>
          </a:prstGeom>
        </p:spPr>
        <p:txBody>
          <a:bodyPr/>
          <a:lstStyle/>
          <a:p>
            <a:r>
              <a:t>Real World Example</a:t>
            </a:r>
          </a:p>
          <a:p>
            <a:endParaRPr/>
          </a:p>
          <a:p>
            <a:pPr>
              <a:spcBef>
                <a:spcPts val="500"/>
              </a:spcBef>
              <a:defRPr sz="2400"/>
            </a:pPr>
            <a:r>
              <a:t>Father’s Day 2018</a:t>
            </a:r>
          </a:p>
          <a:p>
            <a:pPr>
              <a:spcBef>
                <a:spcPts val="500"/>
              </a:spcBef>
              <a:defRPr sz="2400"/>
            </a:pPr>
            <a:r>
              <a:t>Big Wells</a:t>
            </a:r>
          </a:p>
          <a:p>
            <a:pPr marL="742950" lvl="1" indent="-285750">
              <a:spcBef>
                <a:spcPts val="500"/>
              </a:spcBef>
              <a:defRPr sz="2400"/>
            </a:pPr>
            <a:r>
              <a:t>14 person MCI rollover Motor Vehicle Crash</a:t>
            </a:r>
          </a:p>
          <a:p>
            <a:pPr marL="1143000" lvl="2" indent="-228600">
              <a:spcBef>
                <a:spcPts val="500"/>
              </a:spcBef>
              <a:defRPr sz="2400">
                <a:solidFill>
                  <a:srgbClr val="FE9B03"/>
                </a:solidFill>
              </a:defRPr>
            </a:pPr>
            <a:r>
              <a:t>4 Dead on Scene</a:t>
            </a:r>
            <a:endParaRPr sz="2000"/>
          </a:p>
          <a:p>
            <a:pPr marL="742950" lvl="1" indent="-285750">
              <a:spcBef>
                <a:spcPts val="500"/>
              </a:spcBef>
              <a:defRPr sz="2400"/>
            </a:pPr>
            <a:r>
              <a:t>At least 9 Helicopter EMS agencies responded</a:t>
            </a:r>
          </a:p>
        </p:txBody>
      </p:sp>
      <p:sp>
        <p:nvSpPr>
          <p:cNvPr id="498" name="Content Placeholder 3"/>
          <p:cNvSpPr txBox="1"/>
          <p:nvPr/>
        </p:nvSpPr>
        <p:spPr>
          <a:xfrm>
            <a:off x="6256338" y="1828800"/>
            <a:ext cx="5000627" cy="4114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normAutofit/>
          </a:bodyPr>
          <a:lstStyle/>
          <a:p>
            <a:pPr marL="342900" indent="-342900">
              <a:spcBef>
                <a:spcPts val="600"/>
              </a:spcBef>
              <a:buClr>
                <a:srgbClr val="FC0128"/>
              </a:buClr>
              <a:buSzPct val="75000"/>
              <a:buChar char="•"/>
              <a:defRPr sz="28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pPr>
            <a:r>
              <a:t>3 patients received Low Titer O+ Whole Blood on scene/transport: 1 died (33%)</a:t>
            </a:r>
          </a:p>
          <a:p>
            <a:pPr marL="342900" indent="-342900">
              <a:spcBef>
                <a:spcPts val="500"/>
              </a:spcBef>
              <a:buClr>
                <a:srgbClr val="FC0128"/>
              </a:buClr>
              <a:buSzPct val="75000"/>
              <a:buChar char="•"/>
              <a:defRPr sz="2400">
                <a:solidFill>
                  <a:srgbClr val="FFFFFF"/>
                </a:solidFill>
                <a:effectLst>
                  <a:outerShdw blurRad="38100" dist="38100" dir="2700000" rotWithShape="0">
                    <a:srgbClr val="000000"/>
                  </a:outerShdw>
                </a:effectLst>
                <a:latin typeface="Times New Roman"/>
                <a:ea typeface="Times New Roman"/>
                <a:cs typeface="Times New Roman"/>
                <a:sym typeface="Times New Roman"/>
              </a:defRPr>
            </a:pPr>
            <a:r>
              <a:t>First MCI event known where prehospital whole blood was used for resuscitation</a:t>
            </a:r>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Title 2"/>
          <p:cNvSpPr txBox="1">
            <a:spLocks noGrp="1"/>
          </p:cNvSpPr>
          <p:nvPr>
            <p:ph type="title"/>
          </p:nvPr>
        </p:nvSpPr>
        <p:spPr>
          <a:prstGeom prst="rect">
            <a:avLst/>
          </a:prstGeom>
        </p:spPr>
        <p:txBody>
          <a:bodyPr>
            <a:normAutofit fontScale="90000"/>
          </a:bodyPr>
          <a:lstStyle/>
          <a:p>
            <a:pPr defTabSz="749808">
              <a:defRPr sz="3607"/>
            </a:pPr>
            <a:r>
              <a:t>Walking Blood Bank Plan</a:t>
            </a:r>
            <a:br/>
            <a:endParaRPr/>
          </a:p>
        </p:txBody>
      </p:sp>
      <p:sp>
        <p:nvSpPr>
          <p:cNvPr id="501" name="Content Placeholder 3"/>
          <p:cNvSpPr txBox="1">
            <a:spLocks noGrp="1"/>
          </p:cNvSpPr>
          <p:nvPr>
            <p:ph type="body" idx="1"/>
          </p:nvPr>
        </p:nvSpPr>
        <p:spPr>
          <a:xfrm>
            <a:off x="838199" y="1825625"/>
            <a:ext cx="10252296" cy="4351338"/>
          </a:xfrm>
          <a:prstGeom prst="rect">
            <a:avLst/>
          </a:prstGeom>
        </p:spPr>
        <p:txBody>
          <a:bodyPr/>
          <a:lstStyle/>
          <a:p>
            <a:endParaRPr/>
          </a:p>
          <a:p>
            <a:pPr marL="742950" lvl="1" indent="-285750">
              <a:spcBef>
                <a:spcPts val="500"/>
              </a:spcBef>
              <a:defRPr sz="2400"/>
            </a:pPr>
            <a:r>
              <a:t>MCI activated</a:t>
            </a:r>
          </a:p>
          <a:p>
            <a:pPr marL="742950" lvl="1" indent="-285750">
              <a:spcBef>
                <a:spcPts val="500"/>
              </a:spcBef>
              <a:defRPr sz="2400"/>
            </a:pPr>
            <a:r>
              <a:t>Immediately assess regional blood inventory</a:t>
            </a:r>
          </a:p>
          <a:p>
            <a:pPr marL="742950" lvl="1" indent="-285750">
              <a:spcBef>
                <a:spcPts val="500"/>
              </a:spcBef>
              <a:defRPr sz="2400"/>
            </a:pPr>
            <a:r>
              <a:t>If number of casualties is greater than predicted need initiate WBB</a:t>
            </a:r>
          </a:p>
          <a:p>
            <a:pPr marL="742950" lvl="1" indent="-285750">
              <a:spcBef>
                <a:spcPts val="500"/>
              </a:spcBef>
              <a:defRPr sz="2400"/>
            </a:pPr>
            <a:r>
              <a:t>Notify an appropriate number of Brothers in Arms donors</a:t>
            </a:r>
          </a:p>
          <a:p>
            <a:pPr marL="742950" lvl="1" indent="-285750">
              <a:spcBef>
                <a:spcPts val="500"/>
              </a:spcBef>
              <a:defRPr sz="2400"/>
            </a:pPr>
            <a:r>
              <a:t>Needs to be scalable response</a:t>
            </a:r>
          </a:p>
          <a:p>
            <a:pPr marL="742950" lvl="1" indent="-285750">
              <a:spcBef>
                <a:spcPts val="500"/>
              </a:spcBef>
              <a:defRPr sz="2400"/>
            </a:pPr>
            <a:r>
              <a:t>Donors report to their usual donor location</a:t>
            </a:r>
          </a:p>
          <a:p>
            <a:pPr marL="742950" lvl="1" indent="-285750">
              <a:spcBef>
                <a:spcPts val="500"/>
              </a:spcBef>
              <a:defRPr sz="2400"/>
            </a:pPr>
            <a:r>
              <a:t>Plan for four donors per patient; notify 8 donors in hopes 4 will show up</a:t>
            </a:r>
          </a:p>
        </p:txBody>
      </p:sp>
      <p:sp>
        <p:nvSpPr>
          <p:cNvPr id="502" name="Slide Number Placeholder 1"/>
          <p:cNvSpPr txBox="1">
            <a:spLocks noGrp="1"/>
          </p:cNvSpPr>
          <p:nvPr>
            <p:ph type="sldNum" sz="quarter" idx="4294967295"/>
          </p:nvPr>
        </p:nvSpPr>
        <p:spPr>
          <a:xfrm>
            <a:off x="10995024" y="6333138"/>
            <a:ext cx="282577" cy="2877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lstStyle>
            <a:lvl1pPr>
              <a:defRPr sz="1400">
                <a:solidFill>
                  <a:srgbClr val="FFFFFF"/>
                </a:solidFill>
                <a:latin typeface="Times New Roman"/>
                <a:ea typeface="Times New Roman"/>
                <a:cs typeface="Times New Roman"/>
                <a:sym typeface="Times New Roman"/>
              </a:defRPr>
            </a:lvl1pPr>
          </a:lstStyle>
          <a:p>
            <a:fld id="{86CB4B4D-7CA3-9044-876B-883B54F8677D}" type="slidenum">
              <a:t>53</a:t>
            </a:fld>
            <a:endParaRP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 name="Title 1"/>
          <p:cNvSpPr txBox="1">
            <a:spLocks noGrp="1"/>
          </p:cNvSpPr>
          <p:nvPr>
            <p:ph type="title"/>
          </p:nvPr>
        </p:nvSpPr>
        <p:spPr>
          <a:prstGeom prst="rect">
            <a:avLst/>
          </a:prstGeom>
        </p:spPr>
        <p:txBody>
          <a:bodyPr/>
          <a:lstStyle/>
          <a:p>
            <a:r>
              <a:t>What next?</a:t>
            </a:r>
          </a:p>
        </p:txBody>
      </p:sp>
      <p:sp>
        <p:nvSpPr>
          <p:cNvPr id="505" name="Content Placeholder 2"/>
          <p:cNvSpPr txBox="1">
            <a:spLocks noGrp="1"/>
          </p:cNvSpPr>
          <p:nvPr>
            <p:ph type="body" idx="1"/>
          </p:nvPr>
        </p:nvSpPr>
        <p:spPr>
          <a:xfrm>
            <a:off x="838200" y="1825625"/>
            <a:ext cx="9539796" cy="4351338"/>
          </a:xfrm>
          <a:prstGeom prst="rect">
            <a:avLst/>
          </a:prstGeom>
        </p:spPr>
        <p:txBody>
          <a:bodyPr/>
          <a:lstStyle/>
          <a:p>
            <a:r>
              <a:t>Screen donors (these are regular donors tested 4 times/year)</a:t>
            </a:r>
          </a:p>
          <a:p>
            <a:r>
              <a:t>If screening questions indicate safe donor, initiate donation</a:t>
            </a:r>
          </a:p>
          <a:p>
            <a:r>
              <a:t>Blood will be delivered, by current need assessed by Medical Operations Center, to appropriate place (scene, hospital, etc)</a:t>
            </a:r>
          </a:p>
          <a:p>
            <a:r>
              <a:t>Blood will be warm from the donor and not yet tested</a:t>
            </a:r>
          </a:p>
          <a:p>
            <a:r>
              <a:t>Transfusion commences</a:t>
            </a:r>
          </a:p>
          <a:p>
            <a:r>
              <a:t>Retrospective testing of the donor unit and tracking of recipient for treatment of any transfusion transmissible disease</a:t>
            </a:r>
          </a:p>
        </p:txBody>
      </p:sp>
      <p:sp>
        <p:nvSpPr>
          <p:cNvPr id="506" name="Slide Number Placeholder 4"/>
          <p:cNvSpPr txBox="1">
            <a:spLocks noGrp="1"/>
          </p:cNvSpPr>
          <p:nvPr>
            <p:ph type="sldNum" sz="quarter" idx="4294967295"/>
          </p:nvPr>
        </p:nvSpPr>
        <p:spPr>
          <a:xfrm>
            <a:off x="10995024" y="6333138"/>
            <a:ext cx="282577" cy="287724"/>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6037" tIns="46037" rIns="46037" bIns="46037"/>
          <a:lstStyle>
            <a:lvl1pPr>
              <a:defRPr sz="1400">
                <a:solidFill>
                  <a:srgbClr val="FFFFFF"/>
                </a:solidFill>
                <a:latin typeface="Times New Roman"/>
                <a:ea typeface="Times New Roman"/>
                <a:cs typeface="Times New Roman"/>
                <a:sym typeface="Times New Roman"/>
              </a:defRPr>
            </a:lvl1pPr>
          </a:lstStyle>
          <a:p>
            <a:fld id="{86CB4B4D-7CA3-9044-876B-883B54F8677D}" type="slidenum">
              <a:t>54</a:t>
            </a:fld>
            <a:endParaRP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 name="Lt Holly O’Byrne…"/>
          <p:cNvSpPr txBox="1">
            <a:spLocks noGrp="1"/>
          </p:cNvSpPr>
          <p:nvPr>
            <p:ph type="ctrTitle"/>
          </p:nvPr>
        </p:nvSpPr>
        <p:spPr>
          <a:prstGeom prst="rect">
            <a:avLst/>
          </a:prstGeom>
        </p:spPr>
        <p:txBody>
          <a:bodyPr/>
          <a:lstStyle/>
          <a:p>
            <a:r>
              <a:t>Lt Holly O’Byrne</a:t>
            </a:r>
          </a:p>
          <a:p>
            <a:r>
              <a:t>Dr. Vitberg</a:t>
            </a:r>
          </a:p>
        </p:txBody>
      </p:sp>
      <p:sp>
        <p:nvSpPr>
          <p:cNvPr id="509" name="ArcGIS"/>
          <p:cNvSpPr txBox="1">
            <a:spLocks noGrp="1"/>
          </p:cNvSpPr>
          <p:nvPr>
            <p:ph type="subTitle" sz="quarter" idx="1"/>
          </p:nvPr>
        </p:nvSpPr>
        <p:spPr>
          <a:prstGeom prst="rect">
            <a:avLst/>
          </a:prstGeom>
        </p:spPr>
        <p:txBody>
          <a:bodyPr/>
          <a:lstStyle/>
          <a:p>
            <a:r>
              <a:t>ArcGIS</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Freeform 2"/>
          <p:cNvSpPr/>
          <p:nvPr/>
        </p:nvSpPr>
        <p:spPr>
          <a:xfrm>
            <a:off x="-5446244" y="-6843025"/>
            <a:ext cx="10561237" cy="10837089"/>
          </a:xfrm>
          <a:prstGeom prst="rect">
            <a:avLst/>
          </a:prstGeom>
          <a:blipFill>
            <a:blip r:embed="rId2"/>
            <a:stretch>
              <a:fillRect/>
            </a:stretch>
          </a:blipFill>
          <a:ln w="12700">
            <a:miter lim="400000"/>
          </a:ln>
        </p:spPr>
        <p:txBody>
          <a:bodyPr lIns="45719" rIns="45719"/>
          <a:lstStyle/>
          <a:p>
            <a:pPr>
              <a:defRPr>
                <a:solidFill>
                  <a:srgbClr val="FF0000"/>
                </a:solidFill>
                <a:latin typeface="Calibri"/>
                <a:ea typeface="Calibri"/>
                <a:cs typeface="Calibri"/>
                <a:sym typeface="Calibri"/>
              </a:defRPr>
            </a:pPr>
            <a:endParaRPr/>
          </a:p>
        </p:txBody>
      </p:sp>
      <p:sp>
        <p:nvSpPr>
          <p:cNvPr id="512" name="TextBox 3"/>
          <p:cNvSpPr txBox="1"/>
          <p:nvPr/>
        </p:nvSpPr>
        <p:spPr>
          <a:xfrm>
            <a:off x="2722228" y="260254"/>
            <a:ext cx="6797849"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defRPr sz="3200" b="1" spc="660">
                <a:latin typeface="Oswald Bold"/>
                <a:ea typeface="Oswald Bold"/>
                <a:cs typeface="Oswald Bold"/>
                <a:sym typeface="Oswald Bold"/>
              </a:defRPr>
            </a:pPr>
            <a:r>
              <a:t>DC Fire and EMS LTOWB </a:t>
            </a:r>
          </a:p>
          <a:p>
            <a:pPr algn="ctr">
              <a:defRPr sz="3200" b="1" spc="660">
                <a:latin typeface="Oswald Bold"/>
                <a:ea typeface="Oswald Bold"/>
                <a:cs typeface="Oswald Bold"/>
                <a:sym typeface="Oswald Bold"/>
              </a:defRPr>
            </a:pPr>
            <a:r>
              <a:t>4/10/2024 – 6/9/2025</a:t>
            </a:r>
          </a:p>
        </p:txBody>
      </p:sp>
      <p:sp>
        <p:nvSpPr>
          <p:cNvPr id="513" name="Freeform 4"/>
          <p:cNvSpPr/>
          <p:nvPr/>
        </p:nvSpPr>
        <p:spPr>
          <a:xfrm>
            <a:off x="8964862" y="-2562132"/>
            <a:ext cx="10561237" cy="10837089"/>
          </a:xfrm>
          <a:prstGeom prst="rect">
            <a:avLst/>
          </a:prstGeom>
          <a:blipFill>
            <a:blip r:embed="rId2"/>
            <a:stretch>
              <a:fillRect/>
            </a:stretch>
          </a:blipFill>
          <a:ln w="12700">
            <a:miter lim="400000"/>
          </a:ln>
        </p:spPr>
        <p:txBody>
          <a:bodyPr lIns="45719" rIns="45719"/>
          <a:lstStyle/>
          <a:p>
            <a:pPr>
              <a:defRPr>
                <a:latin typeface="Calibri"/>
                <a:ea typeface="Calibri"/>
                <a:cs typeface="Calibri"/>
                <a:sym typeface="Calibri"/>
              </a:defRPr>
            </a:pPr>
            <a:endParaRPr/>
          </a:p>
        </p:txBody>
      </p:sp>
      <p:pic>
        <p:nvPicPr>
          <p:cNvPr id="514" name="Picture 6" descr="Picture 6"/>
          <p:cNvPicPr>
            <a:picLocks noChangeAspect="1"/>
          </p:cNvPicPr>
          <p:nvPr/>
        </p:nvPicPr>
        <p:blipFill>
          <a:blip r:embed="rId3"/>
          <a:stretch>
            <a:fillRect/>
          </a:stretch>
        </p:blipFill>
        <p:spPr>
          <a:xfrm>
            <a:off x="10283380" y="155734"/>
            <a:ext cx="1762117" cy="1744670"/>
          </a:xfrm>
          <a:prstGeom prst="rect">
            <a:avLst/>
          </a:prstGeom>
          <a:ln w="12700">
            <a:miter lim="400000"/>
          </a:ln>
          <a:effectLst>
            <a:outerShdw blurRad="50800" dist="38100" dir="2700000" rotWithShape="0">
              <a:srgbClr val="000000">
                <a:alpha val="40000"/>
              </a:srgbClr>
            </a:outerShdw>
          </a:effectLst>
        </p:spPr>
      </p:pic>
      <p:graphicFrame>
        <p:nvGraphicFramePr>
          <p:cNvPr id="515" name="Table 9"/>
          <p:cNvGraphicFramePr/>
          <p:nvPr/>
        </p:nvGraphicFramePr>
        <p:xfrm>
          <a:off x="347005" y="1378870"/>
          <a:ext cx="3833108" cy="4820920"/>
        </p:xfrm>
        <a:graphic>
          <a:graphicData uri="http://schemas.openxmlformats.org/drawingml/2006/table">
            <a:tbl>
              <a:tblPr firstRow="1" bandRow="1">
                <a:tableStyleId>{4C3C2611-4C71-4FC5-86AE-919BDF0F9419}</a:tableStyleId>
              </a:tblPr>
              <a:tblGrid>
                <a:gridCol w="2592137">
                  <a:extLst>
                    <a:ext uri="{9D8B030D-6E8A-4147-A177-3AD203B41FA5}">
                      <a16:colId xmlns:a16="http://schemas.microsoft.com/office/drawing/2014/main" val="20000"/>
                    </a:ext>
                  </a:extLst>
                </a:gridCol>
                <a:gridCol w="1240971">
                  <a:extLst>
                    <a:ext uri="{9D8B030D-6E8A-4147-A177-3AD203B41FA5}">
                      <a16:colId xmlns:a16="http://schemas.microsoft.com/office/drawing/2014/main" val="20001"/>
                    </a:ext>
                  </a:extLst>
                </a:gridCol>
              </a:tblGrid>
              <a:tr h="370840">
                <a:tc>
                  <a:txBody>
                    <a:bodyPr/>
                    <a:lstStyle/>
                    <a:p>
                      <a:pPr algn="ctr">
                        <a:defRPr sz="1800" b="0">
                          <a:solidFill>
                            <a:srgbClr val="000000"/>
                          </a:solidFill>
                        </a:defRPr>
                      </a:pPr>
                      <a:r>
                        <a:rPr b="1">
                          <a:solidFill>
                            <a:srgbClr val="FFFFFF"/>
                          </a:solidFill>
                          <a:latin typeface="Calibri"/>
                          <a:ea typeface="Calibri"/>
                          <a:cs typeface="Calibri"/>
                          <a:sym typeface="Calibri"/>
                        </a:rPr>
                        <a:t>Variable</a:t>
                      </a:r>
                    </a:p>
                  </a:txBody>
                  <a:tcPr marL="45720" marR="45720" horzOverflow="overflow">
                    <a:lnL w="12700">
                      <a:miter lim="400000"/>
                    </a:lnL>
                    <a:lnR w="12700">
                      <a:miter lim="400000"/>
                    </a:lnR>
                    <a:lnT w="25400">
                      <a:solidFill>
                        <a:srgbClr val="000000"/>
                      </a:solidFill>
                    </a:lnT>
                    <a:lnB w="25400">
                      <a:solidFill>
                        <a:srgbClr val="000000"/>
                      </a:solidFill>
                    </a:lnB>
                    <a:solidFill>
                      <a:srgbClr val="E30000"/>
                    </a:solidFill>
                  </a:tcPr>
                </a:tc>
                <a:tc>
                  <a:txBody>
                    <a:bodyPr/>
                    <a:lstStyle/>
                    <a:p>
                      <a:pPr algn="ctr">
                        <a:defRPr sz="1800" b="0">
                          <a:solidFill>
                            <a:srgbClr val="000000"/>
                          </a:solidFill>
                        </a:defRPr>
                      </a:pPr>
                      <a:r>
                        <a:rPr b="1">
                          <a:solidFill>
                            <a:srgbClr val="FFFFFF"/>
                          </a:solidFill>
                          <a:latin typeface="Calibri"/>
                          <a:ea typeface="Calibri"/>
                          <a:cs typeface="Calibri"/>
                          <a:sym typeface="Calibri"/>
                        </a:rPr>
                        <a:t>Data</a:t>
                      </a:r>
                    </a:p>
                  </a:txBody>
                  <a:tcPr marL="45720" marR="45720" horzOverflow="overflow">
                    <a:lnL w="12700">
                      <a:miter lim="400000"/>
                    </a:lnL>
                    <a:lnR w="12700">
                      <a:miter lim="400000"/>
                    </a:lnR>
                    <a:lnT w="25400">
                      <a:solidFill>
                        <a:srgbClr val="000000"/>
                      </a:solidFill>
                    </a:lnT>
                    <a:lnB w="25400">
                      <a:solidFill>
                        <a:srgbClr val="000000"/>
                      </a:solidFill>
                    </a:lnB>
                    <a:solidFill>
                      <a:srgbClr val="E30000"/>
                    </a:solidFill>
                  </a:tcPr>
                </a:tc>
                <a:extLst>
                  <a:ext uri="{0D108BD9-81ED-4DB2-BD59-A6C34878D82A}">
                    <a16:rowId xmlns:a16="http://schemas.microsoft.com/office/drawing/2014/main" val="10000"/>
                  </a:ext>
                </a:extLst>
              </a:tr>
              <a:tr h="370840">
                <a:tc>
                  <a:txBody>
                    <a:bodyPr/>
                    <a:lstStyle/>
                    <a:p>
                      <a:pPr algn="l">
                        <a:defRPr sz="1800"/>
                      </a:pPr>
                      <a:r>
                        <a:rPr>
                          <a:latin typeface="Calibri"/>
                          <a:ea typeface="Calibri"/>
                          <a:cs typeface="Calibri"/>
                          <a:sym typeface="Calibri"/>
                        </a:rPr>
                        <a:t>Median Age</a:t>
                      </a:r>
                    </a:p>
                  </a:txBody>
                  <a:tcPr marL="45720" marR="45720" horzOverflow="overflow">
                    <a:lnL w="12700">
                      <a:miter lim="400000"/>
                    </a:lnL>
                    <a:lnR w="12700">
                      <a:miter lim="400000"/>
                    </a:lnR>
                    <a:lnT w="25400">
                      <a:solidFill>
                        <a:srgbClr val="000000"/>
                      </a:solidFill>
                    </a:lnT>
                    <a:lnB w="12700">
                      <a:miter lim="400000"/>
                    </a:lnB>
                    <a:solidFill>
                      <a:srgbClr val="E6E6E6"/>
                    </a:solidFill>
                  </a:tcPr>
                </a:tc>
                <a:tc>
                  <a:txBody>
                    <a:bodyPr/>
                    <a:lstStyle/>
                    <a:p>
                      <a:pPr algn="ctr">
                        <a:defRPr sz="1800"/>
                      </a:pPr>
                      <a:r>
                        <a:rPr>
                          <a:latin typeface="Calibri"/>
                          <a:ea typeface="Calibri"/>
                          <a:cs typeface="Calibri"/>
                          <a:sym typeface="Calibri"/>
                        </a:rPr>
                        <a:t>33</a:t>
                      </a:r>
                    </a:p>
                  </a:txBody>
                  <a:tcPr marL="45720" marR="45720" horzOverflow="overflow">
                    <a:lnL w="12700">
                      <a:miter lim="400000"/>
                    </a:lnL>
                    <a:lnR w="12700">
                      <a:miter lim="400000"/>
                    </a:lnR>
                    <a:lnT w="25400">
                      <a:solidFill>
                        <a:srgbClr val="000000"/>
                      </a:solidFill>
                    </a:lnT>
                    <a:lnB w="12700">
                      <a:miter lim="400000"/>
                    </a:lnB>
                    <a:solidFill>
                      <a:srgbClr val="E6E6E6"/>
                    </a:solidFill>
                  </a:tcPr>
                </a:tc>
                <a:extLst>
                  <a:ext uri="{0D108BD9-81ED-4DB2-BD59-A6C34878D82A}">
                    <a16:rowId xmlns:a16="http://schemas.microsoft.com/office/drawing/2014/main" val="10001"/>
                  </a:ext>
                </a:extLst>
              </a:tr>
              <a:tr h="370840">
                <a:tc>
                  <a:txBody>
                    <a:bodyPr/>
                    <a:lstStyle/>
                    <a:p>
                      <a:pPr algn="l">
                        <a:defRPr sz="1800"/>
                      </a:pPr>
                      <a:r>
                        <a:rPr>
                          <a:latin typeface="Calibri"/>
                          <a:ea typeface="Calibri"/>
                          <a:cs typeface="Calibri"/>
                          <a:sym typeface="Calibri"/>
                        </a:rPr>
                        <a:t>Male</a:t>
                      </a: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a:latin typeface="Calibri"/>
                          <a:ea typeface="Calibri"/>
                          <a:cs typeface="Calibri"/>
                          <a:sym typeface="Calibri"/>
                        </a:rPr>
                        <a:t>79.1%</a:t>
                      </a:r>
                    </a:p>
                  </a:txBody>
                  <a:tcPr marL="45720" marR="4572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2"/>
                  </a:ext>
                </a:extLst>
              </a:tr>
              <a:tr h="370840">
                <a:tc>
                  <a:txBody>
                    <a:bodyPr/>
                    <a:lstStyle/>
                    <a:p>
                      <a:pPr algn="l">
                        <a:defRPr sz="1800"/>
                      </a:pPr>
                      <a:r>
                        <a:rPr>
                          <a:latin typeface="Calibri"/>
                          <a:ea typeface="Calibri"/>
                          <a:cs typeface="Calibri"/>
                          <a:sym typeface="Calibri"/>
                        </a:rPr>
                        <a:t>Black/African American</a:t>
                      </a:r>
                    </a:p>
                  </a:txBody>
                  <a:tcPr marL="45720" marR="45720"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a:latin typeface="Calibri"/>
                          <a:ea typeface="Calibri"/>
                          <a:cs typeface="Calibri"/>
                          <a:sym typeface="Calibri"/>
                        </a:rPr>
                        <a:t>86.3%</a:t>
                      </a:r>
                    </a:p>
                  </a:txBody>
                  <a:tcPr marL="45720" marR="45720" horzOverflow="overflow">
                    <a:lnL w="12700">
                      <a:miter lim="400000"/>
                    </a:lnL>
                    <a:lnR w="12700">
                      <a:miter lim="400000"/>
                    </a:lnR>
                    <a:lnT w="12700">
                      <a:miter lim="400000"/>
                    </a:lnT>
                    <a:lnB w="12700">
                      <a:miter lim="400000"/>
                    </a:lnB>
                    <a:solidFill>
                      <a:srgbClr val="E6E6E6"/>
                    </a:solidFill>
                  </a:tcPr>
                </a:tc>
                <a:extLst>
                  <a:ext uri="{0D108BD9-81ED-4DB2-BD59-A6C34878D82A}">
                    <a16:rowId xmlns:a16="http://schemas.microsoft.com/office/drawing/2014/main" val="10003"/>
                  </a:ext>
                </a:extLst>
              </a:tr>
              <a:tr h="370840">
                <a:tc>
                  <a:txBody>
                    <a:bodyPr/>
                    <a:lstStyle/>
                    <a:p>
                      <a:pPr algn="l">
                        <a:defRPr sz="1800"/>
                      </a:pPr>
                      <a:r>
                        <a:rPr>
                          <a:latin typeface="Calibri"/>
                          <a:ea typeface="Calibri"/>
                          <a:cs typeface="Calibri"/>
                          <a:sym typeface="Calibri"/>
                        </a:rPr>
                        <a:t>Penetrating Trauma</a:t>
                      </a: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a:latin typeface="Calibri"/>
                          <a:ea typeface="Calibri"/>
                          <a:cs typeface="Calibri"/>
                          <a:sym typeface="Calibri"/>
                        </a:rPr>
                        <a:t>76.0%</a:t>
                      </a:r>
                    </a:p>
                  </a:txBody>
                  <a:tcPr marL="45720" marR="4572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4"/>
                  </a:ext>
                </a:extLst>
              </a:tr>
              <a:tr h="370840">
                <a:tc>
                  <a:txBody>
                    <a:bodyPr/>
                    <a:lstStyle/>
                    <a:p>
                      <a:pPr algn="l">
                        <a:defRPr sz="1800"/>
                      </a:pPr>
                      <a:r>
                        <a:rPr>
                          <a:latin typeface="Calibri"/>
                          <a:ea typeface="Calibri"/>
                          <a:cs typeface="Calibri"/>
                          <a:sym typeface="Calibri"/>
                        </a:rPr>
                        <a:t>Blunt Trauma</a:t>
                      </a:r>
                    </a:p>
                  </a:txBody>
                  <a:tcPr marL="45720" marR="45720"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a:latin typeface="Calibri"/>
                          <a:ea typeface="Calibri"/>
                          <a:cs typeface="Calibri"/>
                          <a:sym typeface="Calibri"/>
                        </a:rPr>
                        <a:t>4.8%</a:t>
                      </a:r>
                    </a:p>
                  </a:txBody>
                  <a:tcPr marL="45720" marR="45720" horzOverflow="overflow">
                    <a:lnL w="12700">
                      <a:miter lim="400000"/>
                    </a:lnL>
                    <a:lnR w="12700">
                      <a:miter lim="400000"/>
                    </a:lnR>
                    <a:lnT w="12700">
                      <a:miter lim="400000"/>
                    </a:lnT>
                    <a:lnB w="12700">
                      <a:miter lim="400000"/>
                    </a:lnB>
                    <a:solidFill>
                      <a:srgbClr val="E6E6E6"/>
                    </a:solidFill>
                  </a:tcPr>
                </a:tc>
                <a:extLst>
                  <a:ext uri="{0D108BD9-81ED-4DB2-BD59-A6C34878D82A}">
                    <a16:rowId xmlns:a16="http://schemas.microsoft.com/office/drawing/2014/main" val="10005"/>
                  </a:ext>
                </a:extLst>
              </a:tr>
              <a:tr h="370840">
                <a:tc>
                  <a:txBody>
                    <a:bodyPr/>
                    <a:lstStyle/>
                    <a:p>
                      <a:pPr algn="l">
                        <a:defRPr sz="1800"/>
                      </a:pPr>
                      <a:r>
                        <a:rPr>
                          <a:latin typeface="Calibri"/>
                          <a:ea typeface="Calibri"/>
                          <a:cs typeface="Calibri"/>
                          <a:sym typeface="Calibri"/>
                        </a:rPr>
                        <a:t>Medical </a:t>
                      </a: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a:latin typeface="Calibri"/>
                          <a:ea typeface="Calibri"/>
                          <a:cs typeface="Calibri"/>
                          <a:sym typeface="Calibri"/>
                        </a:rPr>
                        <a:t>19.2%</a:t>
                      </a:r>
                    </a:p>
                  </a:txBody>
                  <a:tcPr marL="45720" marR="4572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6"/>
                  </a:ext>
                </a:extLst>
              </a:tr>
              <a:tr h="370840">
                <a:tc>
                  <a:txBody>
                    <a:bodyPr/>
                    <a:lstStyle/>
                    <a:p>
                      <a:pPr algn="l">
                        <a:defRPr sz="1800"/>
                      </a:pPr>
                      <a:r>
                        <a:rPr>
                          <a:latin typeface="Calibri"/>
                          <a:ea typeface="Calibri"/>
                          <a:cs typeface="Calibri"/>
                          <a:sym typeface="Calibri"/>
                        </a:rPr>
                        <a:t>TCA before/after contact</a:t>
                      </a:r>
                    </a:p>
                  </a:txBody>
                  <a:tcPr marL="45720" marR="45720"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a:latin typeface="Calibri"/>
                          <a:ea typeface="Calibri"/>
                          <a:cs typeface="Calibri"/>
                          <a:sym typeface="Calibri"/>
                        </a:rPr>
                        <a:t>52</a:t>
                      </a:r>
                    </a:p>
                  </a:txBody>
                  <a:tcPr marL="45720" marR="45720" horzOverflow="overflow">
                    <a:lnL w="12700">
                      <a:miter lim="400000"/>
                    </a:lnL>
                    <a:lnR w="12700">
                      <a:miter lim="400000"/>
                    </a:lnR>
                    <a:lnT w="12700">
                      <a:miter lim="400000"/>
                    </a:lnT>
                    <a:lnB w="12700">
                      <a:miter lim="400000"/>
                    </a:lnB>
                    <a:solidFill>
                      <a:srgbClr val="E6E6E6"/>
                    </a:solidFill>
                  </a:tcPr>
                </a:tc>
                <a:extLst>
                  <a:ext uri="{0D108BD9-81ED-4DB2-BD59-A6C34878D82A}">
                    <a16:rowId xmlns:a16="http://schemas.microsoft.com/office/drawing/2014/main" val="10007"/>
                  </a:ext>
                </a:extLst>
              </a:tr>
              <a:tr h="370840">
                <a:tc>
                  <a:txBody>
                    <a:bodyPr/>
                    <a:lstStyle/>
                    <a:p>
                      <a:pPr algn="l">
                        <a:defRPr sz="1800"/>
                      </a:pPr>
                      <a:r>
                        <a:rPr>
                          <a:latin typeface="Calibri"/>
                          <a:ea typeface="Calibri"/>
                          <a:cs typeface="Calibri"/>
                          <a:sym typeface="Calibri"/>
                        </a:rPr>
                        <a:t>Total Mortality</a:t>
                      </a: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a:latin typeface="Calibri"/>
                          <a:ea typeface="Calibri"/>
                          <a:cs typeface="Calibri"/>
                          <a:sym typeface="Calibri"/>
                        </a:rPr>
                        <a:t>15.1%</a:t>
                      </a:r>
                    </a:p>
                  </a:txBody>
                  <a:tcPr marL="45720" marR="4572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08"/>
                  </a:ext>
                </a:extLst>
              </a:tr>
              <a:tr h="370840">
                <a:tc>
                  <a:txBody>
                    <a:bodyPr/>
                    <a:lstStyle/>
                    <a:p>
                      <a:pPr algn="l">
                        <a:defRPr sz="1800"/>
                      </a:pPr>
                      <a:r>
                        <a:rPr>
                          <a:latin typeface="Calibri"/>
                          <a:ea typeface="Calibri"/>
                          <a:cs typeface="Calibri"/>
                          <a:sym typeface="Calibri"/>
                        </a:rPr>
                        <a:t>Mortality excluding TCA</a:t>
                      </a:r>
                    </a:p>
                  </a:txBody>
                  <a:tcPr marL="45720" marR="45720"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a:latin typeface="Calibri"/>
                          <a:ea typeface="Calibri"/>
                          <a:cs typeface="Calibri"/>
                          <a:sym typeface="Calibri"/>
                        </a:rPr>
                        <a:t>3.7%</a:t>
                      </a:r>
                    </a:p>
                  </a:txBody>
                  <a:tcPr marL="45720" marR="45720" horzOverflow="overflow">
                    <a:lnL w="12700">
                      <a:miter lim="400000"/>
                    </a:lnL>
                    <a:lnR w="12700">
                      <a:miter lim="400000"/>
                    </a:lnR>
                    <a:lnT w="12700">
                      <a:miter lim="400000"/>
                    </a:lnT>
                    <a:lnB w="12700">
                      <a:miter lim="400000"/>
                    </a:lnB>
                    <a:solidFill>
                      <a:srgbClr val="E6E6E6"/>
                    </a:solidFill>
                  </a:tcPr>
                </a:tc>
                <a:extLst>
                  <a:ext uri="{0D108BD9-81ED-4DB2-BD59-A6C34878D82A}">
                    <a16:rowId xmlns:a16="http://schemas.microsoft.com/office/drawing/2014/main" val="10009"/>
                  </a:ext>
                </a:extLst>
              </a:tr>
              <a:tr h="370840">
                <a:tc>
                  <a:txBody>
                    <a:bodyPr/>
                    <a:lstStyle/>
                    <a:p>
                      <a:pPr algn="l">
                        <a:defRPr sz="1800"/>
                      </a:pPr>
                      <a:r>
                        <a:rPr>
                          <a:latin typeface="Calibri"/>
                          <a:ea typeface="Calibri"/>
                          <a:cs typeface="Calibri"/>
                          <a:sym typeface="Calibri"/>
                        </a:rPr>
                        <a:t>Dispatch to Blood Admin</a:t>
                      </a:r>
                    </a:p>
                  </a:txBody>
                  <a:tcPr marL="45720" marR="45720" horzOverflow="overflow">
                    <a:lnL w="12700">
                      <a:miter lim="400000"/>
                    </a:lnL>
                    <a:lnR w="12700">
                      <a:miter lim="400000"/>
                    </a:lnR>
                    <a:lnT w="12700">
                      <a:miter lim="400000"/>
                    </a:lnT>
                    <a:lnB w="12700">
                      <a:miter lim="400000"/>
                    </a:lnB>
                    <a:solidFill>
                      <a:srgbClr val="FFFFFF"/>
                    </a:solidFill>
                  </a:tcPr>
                </a:tc>
                <a:tc>
                  <a:txBody>
                    <a:bodyPr/>
                    <a:lstStyle/>
                    <a:p>
                      <a:pPr algn="ctr">
                        <a:defRPr sz="1800"/>
                      </a:pPr>
                      <a:r>
                        <a:rPr>
                          <a:latin typeface="Calibri"/>
                          <a:ea typeface="Calibri"/>
                          <a:cs typeface="Calibri"/>
                          <a:sym typeface="Calibri"/>
                        </a:rPr>
                        <a:t>22:55</a:t>
                      </a:r>
                    </a:p>
                  </a:txBody>
                  <a:tcPr marL="45720" marR="45720" horzOverflow="overflow">
                    <a:lnL w="12700">
                      <a:miter lim="400000"/>
                    </a:lnL>
                    <a:lnR w="12700">
                      <a:miter lim="400000"/>
                    </a:lnR>
                    <a:lnT w="12700">
                      <a:miter lim="400000"/>
                    </a:lnT>
                    <a:lnB w="12700">
                      <a:miter lim="400000"/>
                    </a:lnB>
                    <a:solidFill>
                      <a:srgbClr val="FFFFFF"/>
                    </a:solidFill>
                  </a:tcPr>
                </a:tc>
                <a:extLst>
                  <a:ext uri="{0D108BD9-81ED-4DB2-BD59-A6C34878D82A}">
                    <a16:rowId xmlns:a16="http://schemas.microsoft.com/office/drawing/2014/main" val="10010"/>
                  </a:ext>
                </a:extLst>
              </a:tr>
              <a:tr h="370840">
                <a:tc>
                  <a:txBody>
                    <a:bodyPr/>
                    <a:lstStyle/>
                    <a:p>
                      <a:pPr algn="l">
                        <a:defRPr sz="1800"/>
                      </a:pPr>
                      <a:r>
                        <a:rPr>
                          <a:latin typeface="Calibri"/>
                          <a:ea typeface="Calibri"/>
                          <a:cs typeface="Calibri"/>
                          <a:sym typeface="Calibri"/>
                        </a:rPr>
                        <a:t>Transport Time</a:t>
                      </a:r>
                    </a:p>
                  </a:txBody>
                  <a:tcPr marL="45720" marR="45720" horzOverflow="overflow">
                    <a:lnL w="12700">
                      <a:miter lim="400000"/>
                    </a:lnL>
                    <a:lnR w="12700">
                      <a:miter lim="400000"/>
                    </a:lnR>
                    <a:lnT w="12700">
                      <a:miter lim="400000"/>
                    </a:lnT>
                    <a:lnB w="12700">
                      <a:miter lim="400000"/>
                    </a:lnB>
                    <a:solidFill>
                      <a:srgbClr val="E6E6E6"/>
                    </a:solidFill>
                  </a:tcPr>
                </a:tc>
                <a:tc>
                  <a:txBody>
                    <a:bodyPr/>
                    <a:lstStyle/>
                    <a:p>
                      <a:pPr algn="ctr">
                        <a:defRPr sz="1800"/>
                      </a:pPr>
                      <a:r>
                        <a:rPr>
                          <a:latin typeface="Calibri"/>
                          <a:ea typeface="Calibri"/>
                          <a:cs typeface="Calibri"/>
                          <a:sym typeface="Calibri"/>
                        </a:rPr>
                        <a:t>12:58</a:t>
                      </a:r>
                    </a:p>
                  </a:txBody>
                  <a:tcPr marL="45720" marR="45720" horzOverflow="overflow">
                    <a:lnL w="12700">
                      <a:miter lim="400000"/>
                    </a:lnL>
                    <a:lnR w="12700">
                      <a:miter lim="400000"/>
                    </a:lnR>
                    <a:lnT w="12700">
                      <a:miter lim="400000"/>
                    </a:lnT>
                    <a:lnB w="12700">
                      <a:miter lim="400000"/>
                    </a:lnB>
                    <a:solidFill>
                      <a:srgbClr val="E6E6E6"/>
                    </a:solidFill>
                  </a:tcPr>
                </a:tc>
                <a:extLst>
                  <a:ext uri="{0D108BD9-81ED-4DB2-BD59-A6C34878D82A}">
                    <a16:rowId xmlns:a16="http://schemas.microsoft.com/office/drawing/2014/main" val="10011"/>
                  </a:ext>
                </a:extLst>
              </a:tr>
              <a:tr h="370840">
                <a:tc>
                  <a:txBody>
                    <a:bodyPr/>
                    <a:lstStyle/>
                    <a:p>
                      <a:pPr algn="l">
                        <a:defRPr sz="1800"/>
                      </a:pPr>
                      <a:r>
                        <a:rPr>
                          <a:latin typeface="Calibri"/>
                          <a:ea typeface="Calibri"/>
                          <a:cs typeface="Calibri"/>
                          <a:sym typeface="Calibri"/>
                        </a:rPr>
                        <a:t>Scene Time</a:t>
                      </a:r>
                    </a:p>
                  </a:txBody>
                  <a:tcPr marL="45720" marR="45720" horzOverflow="overflow">
                    <a:lnL w="12700">
                      <a:miter lim="400000"/>
                    </a:lnL>
                    <a:lnR w="12700">
                      <a:miter lim="400000"/>
                    </a:lnR>
                    <a:lnT w="12700">
                      <a:miter lim="400000"/>
                    </a:lnT>
                    <a:lnB w="25400">
                      <a:solidFill>
                        <a:srgbClr val="000000"/>
                      </a:solidFill>
                    </a:lnB>
                    <a:solidFill>
                      <a:srgbClr val="FFFFFF"/>
                    </a:solidFill>
                  </a:tcPr>
                </a:tc>
                <a:tc>
                  <a:txBody>
                    <a:bodyPr/>
                    <a:lstStyle/>
                    <a:p>
                      <a:pPr algn="ctr">
                        <a:defRPr sz="1800"/>
                      </a:pPr>
                      <a:r>
                        <a:rPr>
                          <a:latin typeface="Calibri"/>
                          <a:ea typeface="Calibri"/>
                          <a:cs typeface="Calibri"/>
                          <a:sym typeface="Calibri"/>
                        </a:rPr>
                        <a:t>13:04</a:t>
                      </a:r>
                    </a:p>
                  </a:txBody>
                  <a:tcPr marL="45720" marR="45720" horzOverflow="overflow">
                    <a:lnL w="12700">
                      <a:miter lim="400000"/>
                    </a:lnL>
                    <a:lnR w="12700">
                      <a:miter lim="400000"/>
                    </a:lnR>
                    <a:lnT w="12700">
                      <a:miter lim="400000"/>
                    </a:lnT>
                    <a:lnB w="25400">
                      <a:solidFill>
                        <a:srgbClr val="000000"/>
                      </a:solidFill>
                    </a:lnB>
                    <a:solidFill>
                      <a:srgbClr val="FFFFFF"/>
                    </a:solidFill>
                  </a:tcPr>
                </a:tc>
                <a:extLst>
                  <a:ext uri="{0D108BD9-81ED-4DB2-BD59-A6C34878D82A}">
                    <a16:rowId xmlns:a16="http://schemas.microsoft.com/office/drawing/2014/main" val="10012"/>
                  </a:ext>
                </a:extLst>
              </a:tr>
            </a:tbl>
          </a:graphicData>
        </a:graphic>
      </p:graphicFrame>
      <p:sp>
        <p:nvSpPr>
          <p:cNvPr id="516" name="TextBox 10"/>
          <p:cNvSpPr txBox="1"/>
          <p:nvPr/>
        </p:nvSpPr>
        <p:spPr>
          <a:xfrm>
            <a:off x="392725" y="6314931"/>
            <a:ext cx="4121332" cy="2483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200">
                <a:latin typeface="Calibri"/>
                <a:ea typeface="Calibri"/>
                <a:cs typeface="Calibri"/>
                <a:sym typeface="Calibri"/>
              </a:defRPr>
            </a:lvl1pPr>
          </a:lstStyle>
          <a:p>
            <a:r>
              <a:t>*Median times for all incidents</a:t>
            </a:r>
          </a:p>
        </p:txBody>
      </p:sp>
      <p:graphicFrame>
        <p:nvGraphicFramePr>
          <p:cNvPr id="517" name="Table 11"/>
          <p:cNvGraphicFramePr/>
          <p:nvPr/>
        </p:nvGraphicFramePr>
        <p:xfrm>
          <a:off x="4968569" y="1574800"/>
          <a:ext cx="5045012" cy="2595880"/>
        </p:xfrm>
        <a:graphic>
          <a:graphicData uri="http://schemas.openxmlformats.org/drawingml/2006/table">
            <a:tbl>
              <a:tblPr firstRow="1" bandRow="1">
                <a:tableStyleId>{4C3C2611-4C71-4FC5-86AE-919BDF0F9419}</a:tableStyleId>
              </a:tblPr>
              <a:tblGrid>
                <a:gridCol w="2522506">
                  <a:extLst>
                    <a:ext uri="{9D8B030D-6E8A-4147-A177-3AD203B41FA5}">
                      <a16:colId xmlns:a16="http://schemas.microsoft.com/office/drawing/2014/main" val="20000"/>
                    </a:ext>
                  </a:extLst>
                </a:gridCol>
                <a:gridCol w="2522506">
                  <a:extLst>
                    <a:ext uri="{9D8B030D-6E8A-4147-A177-3AD203B41FA5}">
                      <a16:colId xmlns:a16="http://schemas.microsoft.com/office/drawing/2014/main" val="20001"/>
                    </a:ext>
                  </a:extLst>
                </a:gridCol>
              </a:tblGrid>
              <a:tr h="370840">
                <a:tc gridSpan="2">
                  <a:txBody>
                    <a:bodyPr/>
                    <a:lstStyle/>
                    <a:p>
                      <a:pPr algn="ctr">
                        <a:defRPr sz="1800" b="0">
                          <a:solidFill>
                            <a:srgbClr val="000000"/>
                          </a:solidFill>
                        </a:defRPr>
                      </a:pPr>
                      <a:r>
                        <a:rPr b="1">
                          <a:solidFill>
                            <a:srgbClr val="FFFFFF"/>
                          </a:solidFill>
                          <a:latin typeface="Calibri"/>
                          <a:ea typeface="Calibri"/>
                          <a:cs typeface="Calibri"/>
                          <a:sym typeface="Calibri"/>
                        </a:rPr>
                        <a:t>Administration Data</a:t>
                      </a:r>
                    </a:p>
                  </a:txBody>
                  <a:tcPr marL="45720" marR="45720" horzOverflow="overflow">
                    <a:lnL w="12700">
                      <a:solidFill>
                        <a:srgbClr val="000000"/>
                      </a:solidFill>
                    </a:lnL>
                    <a:lnR w="12700">
                      <a:solidFill>
                        <a:srgbClr val="000000"/>
                      </a:solidFill>
                    </a:lnR>
                    <a:lnT w="12700">
                      <a:solidFill>
                        <a:srgbClr val="000000"/>
                      </a:solidFill>
                    </a:lnT>
                    <a:lnB w="12700">
                      <a:solidFill>
                        <a:srgbClr val="000000"/>
                      </a:solidFill>
                    </a:lnB>
                    <a:solidFill>
                      <a:srgbClr val="E30000"/>
                    </a:solidFill>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algn="ctr">
                        <a:defRPr sz="1800"/>
                      </a:pPr>
                      <a:r>
                        <a:rPr>
                          <a:latin typeface="Calibri"/>
                          <a:ea typeface="Calibri"/>
                          <a:cs typeface="Calibri"/>
                          <a:sym typeface="Calibri"/>
                        </a:rPr>
                        <a:t>Total Patients</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295</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E6E6E6"/>
                    </a:solidFill>
                  </a:tcPr>
                </a:tc>
                <a:extLst>
                  <a:ext uri="{0D108BD9-81ED-4DB2-BD59-A6C34878D82A}">
                    <a16:rowId xmlns:a16="http://schemas.microsoft.com/office/drawing/2014/main" val="10001"/>
                  </a:ext>
                </a:extLst>
              </a:tr>
              <a:tr h="370840">
                <a:tc>
                  <a:txBody>
                    <a:bodyPr/>
                    <a:lstStyle/>
                    <a:p>
                      <a:pPr algn="ctr">
                        <a:defRPr sz="1800"/>
                      </a:pPr>
                      <a:r>
                        <a:rPr>
                          <a:latin typeface="Calibri"/>
                          <a:ea typeface="Calibri"/>
                          <a:cs typeface="Calibri"/>
                          <a:sym typeface="Calibri"/>
                        </a:rPr>
                        <a:t>Total Units</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316</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70840">
                <a:tc>
                  <a:txBody>
                    <a:bodyPr/>
                    <a:lstStyle/>
                    <a:p>
                      <a:pPr algn="ctr">
                        <a:defRPr sz="1800"/>
                      </a:pPr>
                      <a:r>
                        <a:rPr>
                          <a:latin typeface="Calibri"/>
                          <a:ea typeface="Calibri"/>
                          <a:cs typeface="Calibri"/>
                          <a:sym typeface="Calibri"/>
                        </a:rPr>
                        <a:t>Patients &gt;1 Unit</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18</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E6E6E6"/>
                    </a:solidFill>
                  </a:tcPr>
                </a:tc>
                <a:extLst>
                  <a:ext uri="{0D108BD9-81ED-4DB2-BD59-A6C34878D82A}">
                    <a16:rowId xmlns:a16="http://schemas.microsoft.com/office/drawing/2014/main" val="10003"/>
                  </a:ext>
                </a:extLst>
              </a:tr>
              <a:tr h="370840">
                <a:tc>
                  <a:txBody>
                    <a:bodyPr/>
                    <a:lstStyle/>
                    <a:p>
                      <a:pPr algn="ctr">
                        <a:defRPr sz="1800"/>
                      </a:pPr>
                      <a:r>
                        <a:rPr>
                          <a:latin typeface="Calibri"/>
                          <a:ea typeface="Calibri"/>
                          <a:cs typeface="Calibri"/>
                          <a:sym typeface="Calibri"/>
                        </a:rPr>
                        <a:t>Unit per hour</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1 unit every 32.2 hours</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r h="370840">
                <a:tc>
                  <a:txBody>
                    <a:bodyPr/>
                    <a:lstStyle/>
                    <a:p>
                      <a:pPr algn="ctr">
                        <a:defRPr sz="1800"/>
                      </a:pPr>
                      <a:r>
                        <a:rPr>
                          <a:latin typeface="Calibri"/>
                          <a:ea typeface="Calibri"/>
                          <a:cs typeface="Calibri"/>
                          <a:sym typeface="Calibri"/>
                        </a:rPr>
                        <a:t>Calcium Administration</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91.4%</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E6E6E6"/>
                    </a:solidFill>
                  </a:tcPr>
                </a:tc>
                <a:extLst>
                  <a:ext uri="{0D108BD9-81ED-4DB2-BD59-A6C34878D82A}">
                    <a16:rowId xmlns:a16="http://schemas.microsoft.com/office/drawing/2014/main" val="10005"/>
                  </a:ext>
                </a:extLst>
              </a:tr>
              <a:tr h="370840">
                <a:tc>
                  <a:txBody>
                    <a:bodyPr/>
                    <a:lstStyle/>
                    <a:p>
                      <a:pPr algn="ctr">
                        <a:defRPr sz="1800"/>
                      </a:pPr>
                      <a:r>
                        <a:rPr>
                          <a:latin typeface="Calibri"/>
                          <a:ea typeface="Calibri"/>
                          <a:cs typeface="Calibri"/>
                          <a:sym typeface="Calibri"/>
                        </a:rPr>
                        <a:t>TXA Administration</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93.4%</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6"/>
                  </a:ext>
                </a:extLst>
              </a:tr>
            </a:tbl>
          </a:graphicData>
        </a:graphic>
      </p:graphicFrame>
      <p:graphicFrame>
        <p:nvGraphicFramePr>
          <p:cNvPr id="518" name="Table 15"/>
          <p:cNvGraphicFramePr/>
          <p:nvPr/>
        </p:nvGraphicFramePr>
        <p:xfrm>
          <a:off x="4811009" y="4438141"/>
          <a:ext cx="7033984" cy="1828800"/>
        </p:xfrm>
        <a:graphic>
          <a:graphicData uri="http://schemas.openxmlformats.org/drawingml/2006/table">
            <a:tbl>
              <a:tblPr firstRow="1" bandRow="1">
                <a:tableStyleId>{4C3C2611-4C71-4FC5-86AE-919BDF0F9419}</a:tableStyleId>
              </a:tblPr>
              <a:tblGrid>
                <a:gridCol w="1758496">
                  <a:extLst>
                    <a:ext uri="{9D8B030D-6E8A-4147-A177-3AD203B41FA5}">
                      <a16:colId xmlns:a16="http://schemas.microsoft.com/office/drawing/2014/main" val="20000"/>
                    </a:ext>
                  </a:extLst>
                </a:gridCol>
                <a:gridCol w="1758496">
                  <a:extLst>
                    <a:ext uri="{9D8B030D-6E8A-4147-A177-3AD203B41FA5}">
                      <a16:colId xmlns:a16="http://schemas.microsoft.com/office/drawing/2014/main" val="20001"/>
                    </a:ext>
                  </a:extLst>
                </a:gridCol>
                <a:gridCol w="1758496">
                  <a:extLst>
                    <a:ext uri="{9D8B030D-6E8A-4147-A177-3AD203B41FA5}">
                      <a16:colId xmlns:a16="http://schemas.microsoft.com/office/drawing/2014/main" val="20002"/>
                    </a:ext>
                  </a:extLst>
                </a:gridCol>
                <a:gridCol w="1758496">
                  <a:extLst>
                    <a:ext uri="{9D8B030D-6E8A-4147-A177-3AD203B41FA5}">
                      <a16:colId xmlns:a16="http://schemas.microsoft.com/office/drawing/2014/main" val="20003"/>
                    </a:ext>
                  </a:extLst>
                </a:gridCol>
              </a:tblGrid>
              <a:tr h="342481">
                <a:tc>
                  <a:txBody>
                    <a:bodyPr/>
                    <a:lstStyle/>
                    <a:p>
                      <a:pPr algn="ctr">
                        <a:defRPr sz="1800" b="0">
                          <a:solidFill>
                            <a:srgbClr val="000000"/>
                          </a:solidFill>
                        </a:defRPr>
                      </a:pPr>
                      <a:r>
                        <a:rPr b="1">
                          <a:solidFill>
                            <a:srgbClr val="FFFFFF"/>
                          </a:solidFill>
                          <a:latin typeface="Calibri"/>
                          <a:ea typeface="Calibri"/>
                          <a:cs typeface="Calibri"/>
                          <a:sym typeface="Calibri"/>
                        </a:rPr>
                        <a:t>Vital Sign</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E30000"/>
                    </a:solidFill>
                  </a:tcPr>
                </a:tc>
                <a:tc>
                  <a:txBody>
                    <a:bodyPr/>
                    <a:lstStyle/>
                    <a:p>
                      <a:pPr algn="ctr">
                        <a:defRPr sz="1800" b="0">
                          <a:solidFill>
                            <a:srgbClr val="000000"/>
                          </a:solidFill>
                        </a:defRPr>
                      </a:pPr>
                      <a:r>
                        <a:rPr b="1">
                          <a:solidFill>
                            <a:srgbClr val="FFFFFF"/>
                          </a:solidFill>
                          <a:latin typeface="Calibri"/>
                          <a:ea typeface="Calibri"/>
                          <a:cs typeface="Calibri"/>
                          <a:sym typeface="Calibri"/>
                        </a:rPr>
                        <a:t>Pre Admin</a:t>
                      </a:r>
                    </a:p>
                  </a:txBody>
                  <a:tcPr marL="45720" marR="45720" horzOverflow="overflow">
                    <a:lnL w="12700">
                      <a:miter lim="400000"/>
                    </a:lnL>
                    <a:lnR w="12700">
                      <a:miter lim="400000"/>
                    </a:lnR>
                    <a:lnT w="12700">
                      <a:solidFill>
                        <a:srgbClr val="000000"/>
                      </a:solidFill>
                    </a:lnT>
                    <a:lnB w="12700">
                      <a:solidFill>
                        <a:srgbClr val="000000"/>
                      </a:solidFill>
                    </a:lnB>
                    <a:solidFill>
                      <a:srgbClr val="E30000"/>
                    </a:solidFill>
                  </a:tcPr>
                </a:tc>
                <a:tc>
                  <a:txBody>
                    <a:bodyPr/>
                    <a:lstStyle/>
                    <a:p>
                      <a:pPr algn="ctr">
                        <a:defRPr sz="1800" b="0">
                          <a:solidFill>
                            <a:srgbClr val="000000"/>
                          </a:solidFill>
                        </a:defRPr>
                      </a:pPr>
                      <a:r>
                        <a:rPr b="1">
                          <a:solidFill>
                            <a:srgbClr val="FFFFFF"/>
                          </a:solidFill>
                          <a:latin typeface="Calibri"/>
                          <a:ea typeface="Calibri"/>
                          <a:cs typeface="Calibri"/>
                          <a:sym typeface="Calibri"/>
                        </a:rPr>
                        <a:t>Post Admin</a:t>
                      </a:r>
                    </a:p>
                  </a:txBody>
                  <a:tcPr marL="45720" marR="45720" horzOverflow="overflow">
                    <a:lnL w="12700">
                      <a:miter lim="400000"/>
                    </a:lnL>
                    <a:lnR w="12700">
                      <a:miter lim="400000"/>
                    </a:lnR>
                    <a:lnT w="12700">
                      <a:solidFill>
                        <a:srgbClr val="000000"/>
                      </a:solidFill>
                    </a:lnT>
                    <a:lnB w="12700">
                      <a:solidFill>
                        <a:srgbClr val="000000"/>
                      </a:solidFill>
                    </a:lnB>
                    <a:solidFill>
                      <a:srgbClr val="E30000"/>
                    </a:solidFill>
                  </a:tcPr>
                </a:tc>
                <a:tc>
                  <a:txBody>
                    <a:bodyPr/>
                    <a:lstStyle/>
                    <a:p>
                      <a:pPr algn="ctr">
                        <a:defRPr sz="1800" b="0">
                          <a:solidFill>
                            <a:srgbClr val="000000"/>
                          </a:solidFill>
                        </a:defRPr>
                      </a:pPr>
                      <a:r>
                        <a:rPr b="1">
                          <a:solidFill>
                            <a:srgbClr val="FFFFFF"/>
                          </a:solidFill>
                          <a:latin typeface="Calibri"/>
                          <a:ea typeface="Calibri"/>
                          <a:cs typeface="Calibri"/>
                          <a:sym typeface="Calibri"/>
                        </a:rPr>
                        <a:t>Change</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E30000"/>
                    </a:solidFill>
                  </a:tcPr>
                </a:tc>
                <a:extLst>
                  <a:ext uri="{0D108BD9-81ED-4DB2-BD59-A6C34878D82A}">
                    <a16:rowId xmlns:a16="http://schemas.microsoft.com/office/drawing/2014/main" val="10000"/>
                  </a:ext>
                </a:extLst>
              </a:tr>
              <a:tr h="342481">
                <a:tc>
                  <a:txBody>
                    <a:bodyPr/>
                    <a:lstStyle/>
                    <a:p>
                      <a:pPr algn="ctr">
                        <a:defRPr sz="1800"/>
                      </a:pPr>
                      <a:r>
                        <a:rPr>
                          <a:latin typeface="Calibri"/>
                          <a:ea typeface="Calibri"/>
                          <a:cs typeface="Calibri"/>
                          <a:sym typeface="Calibri"/>
                        </a:rPr>
                        <a:t>Systolic BP</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79</a:t>
                      </a:r>
                    </a:p>
                  </a:txBody>
                  <a:tcPr marL="45720" marR="45720" horzOverflow="overflow">
                    <a:lnL w="12700">
                      <a:miter lim="400000"/>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114</a:t>
                      </a:r>
                    </a:p>
                  </a:txBody>
                  <a:tcPr marL="45720" marR="45720" horzOverflow="overflow">
                    <a:lnL w="12700">
                      <a:miter lim="400000"/>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𝚫 +35</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E6E6E6"/>
                    </a:solidFill>
                  </a:tcPr>
                </a:tc>
                <a:extLst>
                  <a:ext uri="{0D108BD9-81ED-4DB2-BD59-A6C34878D82A}">
                    <a16:rowId xmlns:a16="http://schemas.microsoft.com/office/drawing/2014/main" val="10001"/>
                  </a:ext>
                </a:extLst>
              </a:tr>
              <a:tr h="342481">
                <a:tc>
                  <a:txBody>
                    <a:bodyPr/>
                    <a:lstStyle/>
                    <a:p>
                      <a:pPr algn="ctr">
                        <a:defRPr sz="1800"/>
                      </a:pPr>
                      <a:r>
                        <a:rPr>
                          <a:latin typeface="Calibri"/>
                          <a:ea typeface="Calibri"/>
                          <a:cs typeface="Calibri"/>
                          <a:sym typeface="Calibri"/>
                        </a:rPr>
                        <a:t>Heart Rate</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104</a:t>
                      </a:r>
                    </a:p>
                  </a:txBody>
                  <a:tcPr marL="45720" marR="45720"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96</a:t>
                      </a:r>
                    </a:p>
                  </a:txBody>
                  <a:tcPr marL="45720" marR="45720"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𝚫 -8</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2"/>
                  </a:ext>
                </a:extLst>
              </a:tr>
              <a:tr h="342481">
                <a:tc>
                  <a:txBody>
                    <a:bodyPr/>
                    <a:lstStyle/>
                    <a:p>
                      <a:pPr algn="ctr">
                        <a:defRPr sz="1800"/>
                      </a:pPr>
                      <a:r>
                        <a:rPr>
                          <a:latin typeface="Calibri"/>
                          <a:ea typeface="Calibri"/>
                          <a:cs typeface="Calibri"/>
                          <a:sym typeface="Calibri"/>
                        </a:rPr>
                        <a:t>ETCO2</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24</a:t>
                      </a:r>
                    </a:p>
                  </a:txBody>
                  <a:tcPr marL="45720" marR="45720" horzOverflow="overflow">
                    <a:lnL w="12700">
                      <a:miter lim="400000"/>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29</a:t>
                      </a:r>
                    </a:p>
                  </a:txBody>
                  <a:tcPr marL="45720" marR="45720" horzOverflow="overflow">
                    <a:lnL w="12700">
                      <a:miter lim="400000"/>
                    </a:lnL>
                    <a:lnR w="12700">
                      <a:miter lim="400000"/>
                    </a:lnR>
                    <a:lnT w="12700">
                      <a:solidFill>
                        <a:srgbClr val="000000"/>
                      </a:solidFill>
                    </a:lnT>
                    <a:lnB w="12700">
                      <a:solidFill>
                        <a:srgbClr val="000000"/>
                      </a:solidFill>
                    </a:lnB>
                    <a:solidFill>
                      <a:srgbClr val="E6E6E6"/>
                    </a:solidFill>
                  </a:tcPr>
                </a:tc>
                <a:tc>
                  <a:txBody>
                    <a:bodyPr/>
                    <a:lstStyle/>
                    <a:p>
                      <a:pPr algn="ctr">
                        <a:defRPr sz="1800"/>
                      </a:pPr>
                      <a:r>
                        <a:rPr>
                          <a:latin typeface="Calibri"/>
                          <a:ea typeface="Calibri"/>
                          <a:cs typeface="Calibri"/>
                          <a:sym typeface="Calibri"/>
                        </a:rPr>
                        <a:t>𝚫 +5</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E6E6E6"/>
                    </a:solidFill>
                  </a:tcPr>
                </a:tc>
                <a:extLst>
                  <a:ext uri="{0D108BD9-81ED-4DB2-BD59-A6C34878D82A}">
                    <a16:rowId xmlns:a16="http://schemas.microsoft.com/office/drawing/2014/main" val="10003"/>
                  </a:ext>
                </a:extLst>
              </a:tr>
              <a:tr h="342481">
                <a:tc>
                  <a:txBody>
                    <a:bodyPr/>
                    <a:lstStyle/>
                    <a:p>
                      <a:pPr algn="ctr">
                        <a:defRPr sz="1800"/>
                      </a:pPr>
                      <a:r>
                        <a:rPr>
                          <a:latin typeface="Calibri"/>
                          <a:ea typeface="Calibri"/>
                          <a:cs typeface="Calibri"/>
                          <a:sym typeface="Calibri"/>
                        </a:rPr>
                        <a:t>Shock Index</a:t>
                      </a:r>
                    </a:p>
                  </a:txBody>
                  <a:tcPr marL="45720" marR="45720" horzOverflow="overflow">
                    <a:lnL w="12700">
                      <a:solidFill>
                        <a:srgbClr val="000000"/>
                      </a:solidFill>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1.40</a:t>
                      </a:r>
                    </a:p>
                  </a:txBody>
                  <a:tcPr marL="45720" marR="45720"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0.89</a:t>
                      </a:r>
                    </a:p>
                  </a:txBody>
                  <a:tcPr marL="45720" marR="45720" horzOverflow="overflow">
                    <a:lnL w="12700">
                      <a:miter lim="400000"/>
                    </a:lnL>
                    <a:lnR w="12700">
                      <a:miter lim="400000"/>
                    </a:lnR>
                    <a:lnT w="12700">
                      <a:solidFill>
                        <a:srgbClr val="000000"/>
                      </a:solidFill>
                    </a:lnT>
                    <a:lnB w="12700">
                      <a:solidFill>
                        <a:srgbClr val="000000"/>
                      </a:solidFill>
                    </a:lnB>
                    <a:solidFill>
                      <a:srgbClr val="FFFFFF"/>
                    </a:solidFill>
                  </a:tcPr>
                </a:tc>
                <a:tc>
                  <a:txBody>
                    <a:bodyPr/>
                    <a:lstStyle/>
                    <a:p>
                      <a:pPr algn="ctr">
                        <a:defRPr sz="1800"/>
                      </a:pPr>
                      <a:r>
                        <a:rPr>
                          <a:latin typeface="Calibri"/>
                          <a:ea typeface="Calibri"/>
                          <a:cs typeface="Calibri"/>
                          <a:sym typeface="Calibri"/>
                        </a:rPr>
                        <a:t>𝚫 -0.51</a:t>
                      </a:r>
                    </a:p>
                  </a:txBody>
                  <a:tcPr marL="45720" marR="45720" horzOverflow="overflow">
                    <a:lnL w="12700">
                      <a:miter lim="400000"/>
                    </a:lnL>
                    <a:lnR w="12700">
                      <a:solidFill>
                        <a:srgbClr val="000000"/>
                      </a:solidFill>
                    </a:lnR>
                    <a:lnT w="12700">
                      <a:solidFill>
                        <a:srgbClr val="000000"/>
                      </a:solidFill>
                    </a:lnT>
                    <a:lnB w="12700">
                      <a:solidFill>
                        <a:srgbClr val="000000"/>
                      </a:solidFill>
                    </a:lnB>
                    <a:solidFill>
                      <a:srgbClr val="FFFFFF"/>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Freeform 4"/>
          <p:cNvSpPr/>
          <p:nvPr/>
        </p:nvSpPr>
        <p:spPr>
          <a:xfrm>
            <a:off x="7077010" y="-1989545"/>
            <a:ext cx="10561237" cy="10837089"/>
          </a:xfrm>
          <a:prstGeom prst="rect">
            <a:avLst/>
          </a:prstGeom>
          <a:blipFill>
            <a:blip r:embed="rId2"/>
            <a:stretch>
              <a:fillRect/>
            </a:stretch>
          </a:blipFill>
          <a:ln w="12700">
            <a:miter lim="400000"/>
          </a:ln>
        </p:spPr>
        <p:txBody>
          <a:bodyPr lIns="45719" rIns="45719"/>
          <a:lstStyle/>
          <a:p>
            <a:pPr>
              <a:defRPr>
                <a:latin typeface="Calibri"/>
                <a:ea typeface="Calibri"/>
                <a:cs typeface="Calibri"/>
                <a:sym typeface="Calibri"/>
              </a:defRPr>
            </a:pPr>
            <a:endParaRPr/>
          </a:p>
        </p:txBody>
      </p:sp>
      <p:sp>
        <p:nvSpPr>
          <p:cNvPr id="521" name="Freeform 2"/>
          <p:cNvSpPr/>
          <p:nvPr/>
        </p:nvSpPr>
        <p:spPr>
          <a:xfrm>
            <a:off x="-5446244" y="-6843025"/>
            <a:ext cx="10561237" cy="10837089"/>
          </a:xfrm>
          <a:prstGeom prst="rect">
            <a:avLst/>
          </a:prstGeom>
          <a:blipFill>
            <a:blip r:embed="rId2"/>
            <a:stretch>
              <a:fillRect/>
            </a:stretch>
          </a:blipFill>
          <a:ln w="12700">
            <a:miter lim="400000"/>
          </a:ln>
        </p:spPr>
        <p:txBody>
          <a:bodyPr lIns="45719" rIns="45719"/>
          <a:lstStyle/>
          <a:p>
            <a:pPr>
              <a:defRPr>
                <a:solidFill>
                  <a:srgbClr val="FF0000"/>
                </a:solidFill>
                <a:latin typeface="Calibri"/>
                <a:ea typeface="Calibri"/>
                <a:cs typeface="Calibri"/>
                <a:sym typeface="Calibri"/>
              </a:defRPr>
            </a:pPr>
            <a:endParaRPr/>
          </a:p>
        </p:txBody>
      </p:sp>
      <p:pic>
        <p:nvPicPr>
          <p:cNvPr id="522" name="Picture 1" descr="Picture 1"/>
          <p:cNvPicPr>
            <a:picLocks noChangeAspect="1"/>
          </p:cNvPicPr>
          <p:nvPr/>
        </p:nvPicPr>
        <p:blipFill>
          <a:blip r:embed="rId3"/>
          <a:stretch>
            <a:fillRect/>
          </a:stretch>
        </p:blipFill>
        <p:spPr>
          <a:xfrm>
            <a:off x="0" y="345533"/>
            <a:ext cx="12192000" cy="6166934"/>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Freeform 4"/>
          <p:cNvSpPr/>
          <p:nvPr/>
        </p:nvSpPr>
        <p:spPr>
          <a:xfrm>
            <a:off x="8207579" y="-1702674"/>
            <a:ext cx="10561237" cy="10837089"/>
          </a:xfrm>
          <a:prstGeom prst="rect">
            <a:avLst/>
          </a:prstGeom>
          <a:blipFill>
            <a:blip r:embed="rId2"/>
            <a:stretch>
              <a:fillRect/>
            </a:stretch>
          </a:blipFill>
          <a:ln w="12700">
            <a:miter lim="400000"/>
          </a:ln>
        </p:spPr>
        <p:txBody>
          <a:bodyPr lIns="45719" rIns="45719"/>
          <a:lstStyle/>
          <a:p>
            <a:pPr>
              <a:defRPr>
                <a:latin typeface="Calibri"/>
                <a:ea typeface="Calibri"/>
                <a:cs typeface="Calibri"/>
                <a:sym typeface="Calibri"/>
              </a:defRPr>
            </a:pPr>
            <a:endParaRPr/>
          </a:p>
        </p:txBody>
      </p:sp>
      <p:sp>
        <p:nvSpPr>
          <p:cNvPr id="525" name="Freeform 2"/>
          <p:cNvSpPr/>
          <p:nvPr/>
        </p:nvSpPr>
        <p:spPr>
          <a:xfrm>
            <a:off x="-4465235" y="-4265558"/>
            <a:ext cx="10561237" cy="10837089"/>
          </a:xfrm>
          <a:prstGeom prst="rect">
            <a:avLst/>
          </a:prstGeom>
          <a:blipFill>
            <a:blip r:embed="rId2"/>
            <a:stretch>
              <a:fillRect/>
            </a:stretch>
          </a:blipFill>
          <a:ln w="12700">
            <a:miter lim="400000"/>
          </a:ln>
        </p:spPr>
        <p:txBody>
          <a:bodyPr lIns="45719" rIns="45719"/>
          <a:lstStyle/>
          <a:p>
            <a:pPr>
              <a:defRPr>
                <a:solidFill>
                  <a:srgbClr val="FF0000"/>
                </a:solidFill>
                <a:latin typeface="Calibri"/>
                <a:ea typeface="Calibri"/>
                <a:cs typeface="Calibri"/>
                <a:sym typeface="Calibri"/>
              </a:defRPr>
            </a:pPr>
            <a:endParaRPr/>
          </a:p>
        </p:txBody>
      </p:sp>
      <p:pic>
        <p:nvPicPr>
          <p:cNvPr id="526" name="Picture 4" descr="Picture 4"/>
          <p:cNvPicPr>
            <a:picLocks noChangeAspect="1"/>
          </p:cNvPicPr>
          <p:nvPr/>
        </p:nvPicPr>
        <p:blipFill>
          <a:blip r:embed="rId3"/>
          <a:stretch>
            <a:fillRect/>
          </a:stretch>
        </p:blipFill>
        <p:spPr>
          <a:xfrm>
            <a:off x="268795" y="286468"/>
            <a:ext cx="3973077" cy="4084718"/>
          </a:xfrm>
          <a:prstGeom prst="rect">
            <a:avLst/>
          </a:prstGeom>
          <a:ln w="12700">
            <a:miter lim="400000"/>
          </a:ln>
        </p:spPr>
      </p:pic>
      <p:pic>
        <p:nvPicPr>
          <p:cNvPr id="527" name="Picture 5" descr="Picture 5"/>
          <p:cNvPicPr>
            <a:picLocks noChangeAspect="1"/>
          </p:cNvPicPr>
          <p:nvPr/>
        </p:nvPicPr>
        <p:blipFill>
          <a:blip r:embed="rId4"/>
          <a:stretch>
            <a:fillRect/>
          </a:stretch>
        </p:blipFill>
        <p:spPr>
          <a:xfrm>
            <a:off x="8207579" y="3040570"/>
            <a:ext cx="3770630" cy="3817431"/>
          </a:xfrm>
          <a:custGeom>
            <a:avLst/>
            <a:gdLst/>
            <a:ahLst/>
            <a:cxnLst>
              <a:cxn ang="0">
                <a:pos x="wd2" y="hd2"/>
              </a:cxn>
              <a:cxn ang="5400000">
                <a:pos x="wd2" y="hd2"/>
              </a:cxn>
              <a:cxn ang="10800000">
                <a:pos x="wd2" y="hd2"/>
              </a:cxn>
              <a:cxn ang="16200000">
                <a:pos x="wd2" y="hd2"/>
              </a:cxn>
            </a:cxnLst>
            <a:rect l="0" t="0" r="r" b="b"/>
            <a:pathLst>
              <a:path w="21600" h="21600" extrusionOk="0">
                <a:moveTo>
                  <a:pt x="3599" y="0"/>
                </a:moveTo>
                <a:cubicBezTo>
                  <a:pt x="1611" y="0"/>
                  <a:pt x="0" y="1591"/>
                  <a:pt x="0" y="3555"/>
                </a:cubicBezTo>
                <a:lnTo>
                  <a:pt x="0" y="18043"/>
                </a:lnTo>
                <a:cubicBezTo>
                  <a:pt x="0" y="20007"/>
                  <a:pt x="1611" y="21600"/>
                  <a:pt x="3599" y="21600"/>
                </a:cubicBezTo>
                <a:lnTo>
                  <a:pt x="17999" y="21600"/>
                </a:lnTo>
                <a:cubicBezTo>
                  <a:pt x="19987" y="21600"/>
                  <a:pt x="21600" y="20007"/>
                  <a:pt x="21600" y="18043"/>
                </a:cubicBezTo>
                <a:lnTo>
                  <a:pt x="21600" y="3555"/>
                </a:lnTo>
                <a:cubicBezTo>
                  <a:pt x="21600" y="1591"/>
                  <a:pt x="19987" y="0"/>
                  <a:pt x="17999" y="0"/>
                </a:cubicBezTo>
                <a:lnTo>
                  <a:pt x="3599" y="0"/>
                </a:lnTo>
                <a:close/>
              </a:path>
            </a:pathLst>
          </a:custGeom>
          <a:ln w="12700">
            <a:miter lim="400000"/>
          </a:ln>
          <a:effectLst>
            <a:outerShdw blurRad="76200" dist="38100" dir="7800000" rotWithShape="0">
              <a:srgbClr val="000000">
                <a:alpha val="40000"/>
              </a:srgbClr>
            </a:outerShdw>
          </a:effectLst>
        </p:spPr>
      </p:pic>
      <p:pic>
        <p:nvPicPr>
          <p:cNvPr id="528" name="Picture 6" descr="Picture 6"/>
          <p:cNvPicPr>
            <a:picLocks noChangeAspect="1"/>
          </p:cNvPicPr>
          <p:nvPr/>
        </p:nvPicPr>
        <p:blipFill>
          <a:blip r:embed="rId5"/>
          <a:srcRect r="3" b="2"/>
          <a:stretch>
            <a:fillRect/>
          </a:stretch>
        </p:blipFill>
        <p:spPr>
          <a:xfrm>
            <a:off x="4864327" y="105579"/>
            <a:ext cx="5593161" cy="3142458"/>
          </a:xfrm>
          <a:custGeom>
            <a:avLst/>
            <a:gdLst/>
            <a:ahLst/>
            <a:cxnLst>
              <a:cxn ang="0">
                <a:pos x="wd2" y="hd2"/>
              </a:cxn>
              <a:cxn ang="5400000">
                <a:pos x="wd2" y="hd2"/>
              </a:cxn>
              <a:cxn ang="10800000">
                <a:pos x="wd2" y="hd2"/>
              </a:cxn>
              <a:cxn ang="16200000">
                <a:pos x="wd2" y="hd2"/>
              </a:cxn>
            </a:cxnLst>
            <a:rect l="0" t="0" r="r" b="b"/>
            <a:pathLst>
              <a:path w="21600" h="21600" extrusionOk="0">
                <a:moveTo>
                  <a:pt x="2023" y="0"/>
                </a:moveTo>
                <a:cubicBezTo>
                  <a:pt x="906" y="0"/>
                  <a:pt x="0" y="1613"/>
                  <a:pt x="0" y="3601"/>
                </a:cubicBezTo>
                <a:lnTo>
                  <a:pt x="0" y="17999"/>
                </a:lnTo>
                <a:cubicBezTo>
                  <a:pt x="0" y="19987"/>
                  <a:pt x="906" y="21600"/>
                  <a:pt x="2023" y="21600"/>
                </a:cubicBezTo>
                <a:lnTo>
                  <a:pt x="19578" y="21600"/>
                </a:lnTo>
                <a:cubicBezTo>
                  <a:pt x="20696" y="21600"/>
                  <a:pt x="21600" y="19987"/>
                  <a:pt x="21600" y="17999"/>
                </a:cubicBezTo>
                <a:lnTo>
                  <a:pt x="21600" y="3601"/>
                </a:lnTo>
                <a:cubicBezTo>
                  <a:pt x="21600" y="1613"/>
                  <a:pt x="20696" y="0"/>
                  <a:pt x="19578" y="0"/>
                </a:cubicBezTo>
                <a:lnTo>
                  <a:pt x="2023" y="0"/>
                </a:lnTo>
                <a:close/>
              </a:path>
            </a:pathLst>
          </a:custGeom>
          <a:ln w="12700">
            <a:miter lim="400000"/>
          </a:ln>
          <a:effectLst>
            <a:outerShdw blurRad="76200" dist="38100" dir="7800000" rotWithShape="0">
              <a:srgbClr val="000000">
                <a:alpha val="40000"/>
              </a:srgbClr>
            </a:outerShdw>
          </a:effectLst>
        </p:spPr>
      </p:pic>
      <p:pic>
        <p:nvPicPr>
          <p:cNvPr id="529" name="Picture 8" descr="Picture 8"/>
          <p:cNvPicPr>
            <a:picLocks noChangeAspect="1"/>
          </p:cNvPicPr>
          <p:nvPr/>
        </p:nvPicPr>
        <p:blipFill>
          <a:blip r:embed="rId6"/>
          <a:stretch>
            <a:fillRect/>
          </a:stretch>
        </p:blipFill>
        <p:spPr>
          <a:xfrm>
            <a:off x="268795" y="4793236"/>
            <a:ext cx="7772401" cy="1417389"/>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Dr. Paul Banerjee"/>
          <p:cNvSpPr txBox="1">
            <a:spLocks noGrp="1"/>
          </p:cNvSpPr>
          <p:nvPr>
            <p:ph type="ctrTitle"/>
          </p:nvPr>
        </p:nvSpPr>
        <p:spPr>
          <a:prstGeom prst="rect">
            <a:avLst/>
          </a:prstGeom>
        </p:spPr>
        <p:txBody>
          <a:bodyPr/>
          <a:lstStyle/>
          <a:p>
            <a:r>
              <a:t>Dr. Paul Banerjee</a:t>
            </a:r>
          </a:p>
        </p:txBody>
      </p:sp>
      <p:sp>
        <p:nvSpPr>
          <p:cNvPr id="532" name="Pedi TBI"/>
          <p:cNvSpPr txBox="1">
            <a:spLocks noGrp="1"/>
          </p:cNvSpPr>
          <p:nvPr>
            <p:ph type="subTitle" sz="quarter" idx="1"/>
          </p:nvPr>
        </p:nvSpPr>
        <p:spPr>
          <a:prstGeom prst="rect">
            <a:avLst/>
          </a:prstGeom>
        </p:spPr>
        <p:txBody>
          <a:bodyPr/>
          <a:lstStyle/>
          <a:p>
            <a:r>
              <a:t>Pedi TBI </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Dr. Paul Pepe"/>
          <p:cNvSpPr txBox="1">
            <a:spLocks noGrp="1"/>
          </p:cNvSpPr>
          <p:nvPr>
            <p:ph type="ctrTitle"/>
          </p:nvPr>
        </p:nvSpPr>
        <p:spPr>
          <a:prstGeom prst="rect">
            <a:avLst/>
          </a:prstGeom>
        </p:spPr>
        <p:txBody>
          <a:bodyPr/>
          <a:lstStyle/>
          <a:p>
            <a:r>
              <a:t>Dr. Paul Pepe</a:t>
            </a:r>
          </a:p>
        </p:txBody>
      </p:sp>
      <p:sp>
        <p:nvSpPr>
          <p:cNvPr id="243" name="Disparities and Future Trends"/>
          <p:cNvSpPr txBox="1">
            <a:spLocks noGrp="1"/>
          </p:cNvSpPr>
          <p:nvPr>
            <p:ph type="subTitle" sz="quarter" idx="1"/>
          </p:nvPr>
        </p:nvSpPr>
        <p:spPr>
          <a:prstGeom prst="rect">
            <a:avLst/>
          </a:prstGeom>
        </p:spPr>
        <p:txBody>
          <a:bodyPr/>
          <a:lstStyle/>
          <a:p>
            <a:r>
              <a:t>Disparities and Future Trends </a:t>
            </a:r>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Dr. Rob Lowe"/>
          <p:cNvSpPr txBox="1">
            <a:spLocks noGrp="1"/>
          </p:cNvSpPr>
          <p:nvPr>
            <p:ph type="ctrTitle"/>
          </p:nvPr>
        </p:nvSpPr>
        <p:spPr>
          <a:prstGeom prst="rect">
            <a:avLst/>
          </a:prstGeom>
        </p:spPr>
        <p:txBody>
          <a:bodyPr/>
          <a:lstStyle/>
          <a:p>
            <a:r>
              <a:t>Dr. Rob Lowe </a:t>
            </a:r>
          </a:p>
        </p:txBody>
      </p:sp>
      <p:sp>
        <p:nvSpPr>
          <p:cNvPr id="535" name="IM TXA"/>
          <p:cNvSpPr txBox="1">
            <a:spLocks noGrp="1"/>
          </p:cNvSpPr>
          <p:nvPr>
            <p:ph type="subTitle" sz="quarter" idx="1"/>
          </p:nvPr>
        </p:nvSpPr>
        <p:spPr>
          <a:prstGeom prst="rect">
            <a:avLst/>
          </a:prstGeom>
        </p:spPr>
        <p:txBody>
          <a:bodyPr/>
          <a:lstStyle/>
          <a:p>
            <a:r>
              <a:t>IM TXA</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Google Shape;128;p13"/>
          <p:cNvSpPr txBox="1">
            <a:spLocks noGrp="1"/>
          </p:cNvSpPr>
          <p:nvPr>
            <p:ph type="title"/>
          </p:nvPr>
        </p:nvSpPr>
        <p:spPr>
          <a:xfrm>
            <a:off x="2478270" y="2430443"/>
            <a:ext cx="7148402" cy="1930801"/>
          </a:xfrm>
          <a:prstGeom prst="rect">
            <a:avLst/>
          </a:prstGeom>
        </p:spPr>
        <p:txBody>
          <a:bodyPr/>
          <a:lstStyle>
            <a:lvl1pPr>
              <a:defRPr sz="6600"/>
            </a:lvl1pPr>
          </a:lstStyle>
          <a:p>
            <a:r>
              <a:t>IM TXA</a:t>
            </a:r>
          </a:p>
        </p:txBody>
      </p:sp>
      <p:sp>
        <p:nvSpPr>
          <p:cNvPr id="538" name="Google Shape;129;p13"/>
          <p:cNvSpPr txBox="1">
            <a:spLocks noGrp="1"/>
          </p:cNvSpPr>
          <p:nvPr>
            <p:ph type="body" sz="quarter" idx="1"/>
          </p:nvPr>
        </p:nvSpPr>
        <p:spPr>
          <a:xfrm>
            <a:off x="2478270" y="4082633"/>
            <a:ext cx="7148402" cy="696800"/>
          </a:xfrm>
          <a:prstGeom prst="rect">
            <a:avLst/>
          </a:prstGeom>
        </p:spPr>
        <p:txBody>
          <a:bodyPr>
            <a:normAutofit fontScale="92500" lnSpcReduction="10000"/>
          </a:bodyPr>
          <a:lstStyle/>
          <a:p>
            <a:pPr marL="0" indent="0" defTabSz="633983">
              <a:defRPr sz="1664"/>
            </a:pPr>
            <a:r>
              <a:t>Robert Lowe MD FACEP FAEMS</a:t>
            </a:r>
          </a:p>
          <a:p>
            <a:pPr marL="0" indent="0" defTabSz="633983">
              <a:defRPr sz="1664"/>
            </a:pPr>
            <a:r>
              <a:t>Columbus (OH) Division of Fire</a:t>
            </a:r>
          </a:p>
        </p:txBody>
      </p:sp>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0" name="Google Shape;154;p17"/>
          <p:cNvSpPr txBox="1">
            <a:spLocks noGrp="1"/>
          </p:cNvSpPr>
          <p:nvPr>
            <p:ph type="title"/>
          </p:nvPr>
        </p:nvSpPr>
        <p:spPr>
          <a:xfrm>
            <a:off x="1092199" y="1127466"/>
            <a:ext cx="10007601" cy="1272800"/>
          </a:xfrm>
          <a:prstGeom prst="rect">
            <a:avLst/>
          </a:prstGeom>
        </p:spPr>
        <p:txBody>
          <a:bodyPr/>
          <a:lstStyle>
            <a:lvl1pPr defTabSz="999744">
              <a:defRPr sz="3280"/>
            </a:lvl1pPr>
          </a:lstStyle>
          <a:p>
            <a:br/>
            <a:endParaRPr/>
          </a:p>
        </p:txBody>
      </p:sp>
      <p:sp>
        <p:nvSpPr>
          <p:cNvPr id="541" name="Google Shape;155;p17"/>
          <p:cNvSpPr txBox="1">
            <a:spLocks noGrp="1"/>
          </p:cNvSpPr>
          <p:nvPr>
            <p:ph type="body" sz="half" idx="1"/>
          </p:nvPr>
        </p:nvSpPr>
        <p:spPr>
          <a:prstGeom prst="rect">
            <a:avLst/>
          </a:prstGeom>
        </p:spPr>
        <p:txBody>
          <a:bodyPr/>
          <a:lstStyle/>
          <a:p>
            <a:pPr marL="0" indent="0">
              <a:buSzTx/>
              <a:buNone/>
              <a:defRPr sz="2600"/>
            </a:pPr>
            <a:r>
              <a:t>Why consider IM TXA when 2 IV protocols (TECC, TCCC) already exist?</a:t>
            </a:r>
          </a:p>
          <a:p>
            <a:pPr marL="0" indent="0">
              <a:buSzTx/>
              <a:buNone/>
              <a:defRPr sz="2600"/>
            </a:pPr>
            <a:r>
              <a:t>What is the clinical evidence supporting IM administration?</a:t>
            </a:r>
          </a:p>
          <a:p>
            <a:pPr marL="0" indent="0">
              <a:buSzTx/>
              <a:buNone/>
              <a:defRPr sz="2600"/>
            </a:pPr>
            <a:r>
              <a:t>What is the operational Advantage of IM TXA?</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Title 1"/>
          <p:cNvSpPr txBox="1">
            <a:spLocks noGrp="1"/>
          </p:cNvSpPr>
          <p:nvPr>
            <p:ph type="title"/>
          </p:nvPr>
        </p:nvSpPr>
        <p:spPr>
          <a:xfrm>
            <a:off x="1092199" y="1127466"/>
            <a:ext cx="10007601" cy="1272800"/>
          </a:xfrm>
          <a:prstGeom prst="rect">
            <a:avLst/>
          </a:prstGeom>
        </p:spPr>
        <p:txBody>
          <a:bodyPr/>
          <a:lstStyle/>
          <a:p>
            <a:pPr defTabSz="719327">
              <a:defRPr sz="2359"/>
            </a:pPr>
            <a:r>
              <a:t>Why consider IM TXA when 2 IV protocols (TECC, TCCC) already exist?</a:t>
            </a:r>
            <a:br/>
            <a:endParaRPr/>
          </a:p>
        </p:txBody>
      </p:sp>
      <p:sp>
        <p:nvSpPr>
          <p:cNvPr id="544" name="Text Placeholder 2"/>
          <p:cNvSpPr txBox="1">
            <a:spLocks noGrp="1"/>
          </p:cNvSpPr>
          <p:nvPr>
            <p:ph type="body" sz="half" idx="1"/>
          </p:nvPr>
        </p:nvSpPr>
        <p:spPr>
          <a:prstGeom prst="rect">
            <a:avLst/>
          </a:prstGeom>
        </p:spPr>
        <p:txBody>
          <a:bodyPr>
            <a:normAutofit lnSpcReduction="10000"/>
          </a:bodyPr>
          <a:lstStyle/>
          <a:p>
            <a:pPr marL="499215" indent="-369231" defTabSz="1085088">
              <a:buSzPts val="2800"/>
              <a:defRPr sz="2848"/>
            </a:pPr>
            <a:r>
              <a:t>Average IV in EMS is 2.5 minutes</a:t>
            </a:r>
          </a:p>
          <a:p>
            <a:pPr marL="499215" indent="-369231" defTabSz="1085088">
              <a:buSzPts val="2800"/>
              <a:defRPr sz="2848"/>
            </a:pPr>
            <a:r>
              <a:t>TECC: 10 minutes infusion</a:t>
            </a:r>
          </a:p>
          <a:p>
            <a:pPr marL="499215" indent="-369231" defTabSz="1085088">
              <a:buSzPts val="2800"/>
              <a:defRPr sz="2848"/>
            </a:pPr>
            <a:r>
              <a:t>TCCC: slow IV push (5-10 minutes - common definition)</a:t>
            </a:r>
          </a:p>
          <a:p>
            <a:pPr marL="476138" indent="-346154" defTabSz="1085088">
              <a:buSzPts val="1700"/>
              <a:defRPr sz="1779"/>
            </a:pPr>
            <a:endParaRPr/>
          </a:p>
          <a:p>
            <a:pPr marL="499215" indent="-369231" defTabSz="1085088">
              <a:buSzPts val="2800"/>
              <a:defRPr sz="2848" b="1"/>
            </a:pPr>
            <a:r>
              <a:t>IM likely  10 - 12.5 min faster on average</a:t>
            </a:r>
          </a:p>
          <a:p>
            <a:pPr marL="0" indent="129984" defTabSz="1085088">
              <a:buSzTx/>
              <a:buNone/>
              <a:defRPr sz="3204"/>
            </a:pPr>
            <a:endParaRPr/>
          </a:p>
          <a:p>
            <a:pPr marL="0" indent="129984" defTabSz="1085088">
              <a:buSzTx/>
              <a:buNone/>
              <a:defRPr sz="1246"/>
            </a:pPr>
            <a:r>
              <a:t>Prehospital intravenous line placement: A prospective study. Jones, Stephen E et al. Annals of Emergency Medicine, Volume 18, Issue 3, 244 – 246.</a:t>
            </a:r>
          </a:p>
        </p:txBody>
      </p:sp>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 name="Title 1"/>
          <p:cNvSpPr txBox="1">
            <a:spLocks noGrp="1"/>
          </p:cNvSpPr>
          <p:nvPr>
            <p:ph type="title"/>
          </p:nvPr>
        </p:nvSpPr>
        <p:spPr>
          <a:xfrm>
            <a:off x="1092199" y="517865"/>
            <a:ext cx="10007601" cy="1272799"/>
          </a:xfrm>
          <a:prstGeom prst="rect">
            <a:avLst/>
          </a:prstGeom>
        </p:spPr>
        <p:txBody>
          <a:bodyPr/>
          <a:lstStyle/>
          <a:p>
            <a:pPr defTabSz="999744">
              <a:defRPr sz="3280"/>
            </a:pPr>
            <a:r>
              <a:t>What is the clinical evidence for IM TXA?</a:t>
            </a:r>
            <a:br/>
            <a:endParaRPr/>
          </a:p>
        </p:txBody>
      </p:sp>
      <p:sp>
        <p:nvSpPr>
          <p:cNvPr id="547" name="Text Placeholder 2"/>
          <p:cNvSpPr txBox="1">
            <a:spLocks noGrp="1"/>
          </p:cNvSpPr>
          <p:nvPr>
            <p:ph type="body" sz="half" idx="1"/>
          </p:nvPr>
        </p:nvSpPr>
        <p:spPr>
          <a:xfrm>
            <a:off x="1092199" y="1640179"/>
            <a:ext cx="10007601" cy="3264001"/>
          </a:xfrm>
          <a:prstGeom prst="rect">
            <a:avLst/>
          </a:prstGeom>
        </p:spPr>
        <p:txBody>
          <a:bodyPr/>
          <a:lstStyle/>
          <a:p>
            <a:pPr marL="392641" indent="-290406" defTabSz="853439">
              <a:buSzPts val="2200"/>
              <a:defRPr sz="2240"/>
            </a:pPr>
            <a:r>
              <a:t>Trauma INTACT - </a:t>
            </a:r>
            <a:r>
              <a:rPr sz="1819"/>
              <a:t>United Kingdom</a:t>
            </a:r>
          </a:p>
          <a:p>
            <a:pPr marL="697056" lvl="1" indent="-265891" defTabSz="853439">
              <a:spcBef>
                <a:spcPts val="1400"/>
              </a:spcBef>
              <a:buSzPts val="1900"/>
              <a:defRPr sz="1960" b="1"/>
            </a:pPr>
            <a:r>
              <a:t>11 minutes</a:t>
            </a:r>
            <a:r>
              <a:rPr b="0"/>
              <a:t> to achieve blood serum concentration equivalent to 1 gram IV (of 10 mg/L). </a:t>
            </a:r>
            <a:endParaRPr sz="980"/>
          </a:p>
          <a:p>
            <a:pPr marL="697056" lvl="1" indent="-265891" defTabSz="853439">
              <a:spcBef>
                <a:spcPts val="1400"/>
              </a:spcBef>
              <a:buSzPts val="1900"/>
              <a:defRPr sz="1960"/>
            </a:pPr>
            <a:r>
              <a:t>IM TXA rapidly absorbed even in the presence of hemorrhagic shock and elevated blood lactate</a:t>
            </a:r>
            <a:endParaRPr sz="980"/>
          </a:p>
          <a:p>
            <a:pPr marL="697056" lvl="1" indent="-265891" defTabSz="853439">
              <a:spcBef>
                <a:spcPts val="1400"/>
              </a:spcBef>
              <a:buSzPts val="1900"/>
              <a:defRPr sz="1960"/>
            </a:pPr>
            <a:r>
              <a:t>NHS paramedics now administer IM TXA </a:t>
            </a:r>
            <a:endParaRPr sz="980"/>
          </a:p>
          <a:p>
            <a:pPr marL="697056" lvl="1" indent="-265891" defTabSz="853439">
              <a:spcBef>
                <a:spcPts val="1400"/>
              </a:spcBef>
              <a:buSzPts val="1900"/>
              <a:defRPr sz="1960"/>
            </a:pPr>
            <a:r>
              <a:t>CRASH-4 trial IM TXA for TBI - head bleeds</a:t>
            </a:r>
          </a:p>
        </p:txBody>
      </p:sp>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Title 1"/>
          <p:cNvSpPr txBox="1">
            <a:spLocks noGrp="1"/>
          </p:cNvSpPr>
          <p:nvPr>
            <p:ph type="title"/>
          </p:nvPr>
        </p:nvSpPr>
        <p:spPr>
          <a:xfrm>
            <a:off x="1092199" y="1127466"/>
            <a:ext cx="10007601" cy="1272800"/>
          </a:xfrm>
          <a:prstGeom prst="rect">
            <a:avLst/>
          </a:prstGeom>
        </p:spPr>
        <p:txBody>
          <a:bodyPr/>
          <a:lstStyle>
            <a:lvl1pPr defTabSz="999744">
              <a:defRPr sz="3280"/>
            </a:lvl1pPr>
          </a:lstStyle>
          <a:p>
            <a:r>
              <a:t>What is the operational advantage of IM TXA?   The Columbus Fire Experience </a:t>
            </a:r>
          </a:p>
        </p:txBody>
      </p:sp>
      <p:sp>
        <p:nvSpPr>
          <p:cNvPr id="550" name="Text Placeholder 2"/>
          <p:cNvSpPr txBox="1">
            <a:spLocks noGrp="1"/>
          </p:cNvSpPr>
          <p:nvPr>
            <p:ph type="body" sz="half" idx="1"/>
          </p:nvPr>
        </p:nvSpPr>
        <p:spPr>
          <a:prstGeom prst="rect">
            <a:avLst/>
          </a:prstGeom>
        </p:spPr>
        <p:txBody>
          <a:bodyPr>
            <a:normAutofit lnSpcReduction="10000"/>
          </a:bodyPr>
          <a:lstStyle/>
          <a:p>
            <a:pPr marL="521652" indent="-385826" defTabSz="1133855">
              <a:buSzPts val="2900"/>
              <a:defRPr sz="2976"/>
            </a:pPr>
            <a:r>
              <a:t>4 Adult L1/L2 Trauma Centers and 3 Adult L3 Centers</a:t>
            </a:r>
          </a:p>
          <a:p>
            <a:pPr marL="521652" indent="-385826" defTabSz="1133855">
              <a:buSzPts val="2900"/>
              <a:defRPr sz="2976"/>
            </a:pPr>
            <a:r>
              <a:t>917,000    223 sq. miles   </a:t>
            </a:r>
          </a:p>
          <a:p>
            <a:pPr marL="521652" indent="-385826" defTabSz="1133855">
              <a:buSzPts val="2900"/>
              <a:defRPr sz="2976"/>
            </a:pPr>
            <a:r>
              <a:t>furthest from a trauma center </a:t>
            </a:r>
          </a:p>
          <a:p>
            <a:pPr marL="521652" indent="-385826" defTabSz="1133855">
              <a:buSzPts val="2900"/>
              <a:defRPr sz="2976"/>
            </a:pPr>
            <a:r>
              <a:t>Went live in Dec 2024</a:t>
            </a:r>
          </a:p>
          <a:p>
            <a:pPr marL="521652" indent="-385826" defTabSz="1133855">
              <a:buSzPts val="2900"/>
              <a:defRPr sz="2976"/>
            </a:pPr>
            <a:endParaRPr/>
          </a:p>
          <a:p>
            <a:pPr marL="521652" indent="-385826" defTabSz="1133855">
              <a:buSzPts val="2900"/>
              <a:defRPr sz="2976"/>
            </a:pPr>
            <a:r>
              <a:t>Trauma dashboard of scene times</a:t>
            </a: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Double-click to edit"/>
          <p:cNvSpPr txBox="1">
            <a:spLocks noGrp="1"/>
          </p:cNvSpPr>
          <p:nvPr>
            <p:ph type="body" idx="1"/>
          </p:nvPr>
        </p:nvSpPr>
        <p:spPr>
          <a:xfrm>
            <a:off x="1092199" y="310713"/>
            <a:ext cx="10007601" cy="6236574"/>
          </a:xfrm>
          <a:prstGeom prst="rect">
            <a:avLst/>
          </a:prstGeom>
        </p:spPr>
        <p:txBody>
          <a:bodyPr/>
          <a:lstStyle/>
          <a:p>
            <a:endParaRPr/>
          </a:p>
        </p:txBody>
      </p:sp>
      <p:pic>
        <p:nvPicPr>
          <p:cNvPr id="553" name="Picture 3" descr="Picture 3"/>
          <p:cNvPicPr>
            <a:picLocks noChangeAspect="1"/>
          </p:cNvPicPr>
          <p:nvPr/>
        </p:nvPicPr>
        <p:blipFill>
          <a:blip r:embed="rId2"/>
          <a:stretch>
            <a:fillRect/>
          </a:stretch>
        </p:blipFill>
        <p:spPr>
          <a:xfrm>
            <a:off x="3545554" y="575150"/>
            <a:ext cx="4320653" cy="57077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Title 1"/>
          <p:cNvSpPr txBox="1">
            <a:spLocks noGrp="1"/>
          </p:cNvSpPr>
          <p:nvPr>
            <p:ph type="title"/>
          </p:nvPr>
        </p:nvSpPr>
        <p:spPr>
          <a:xfrm>
            <a:off x="1092199" y="1127466"/>
            <a:ext cx="10007601" cy="1272800"/>
          </a:xfrm>
          <a:prstGeom prst="rect">
            <a:avLst/>
          </a:prstGeom>
        </p:spPr>
        <p:txBody>
          <a:bodyPr/>
          <a:lstStyle/>
          <a:p>
            <a:endParaRPr/>
          </a:p>
        </p:txBody>
      </p:sp>
      <p:pic>
        <p:nvPicPr>
          <p:cNvPr id="556" name="Picture 3" descr="Picture 3"/>
          <p:cNvPicPr>
            <a:picLocks noChangeAspect="1"/>
          </p:cNvPicPr>
          <p:nvPr/>
        </p:nvPicPr>
        <p:blipFill>
          <a:blip r:embed="rId2"/>
          <a:stretch>
            <a:fillRect/>
          </a:stretch>
        </p:blipFill>
        <p:spPr>
          <a:xfrm>
            <a:off x="3765223" y="2241384"/>
            <a:ext cx="4661552" cy="2375233"/>
          </a:xfrm>
          <a:prstGeom prst="rect">
            <a:avLst/>
          </a:prstGeom>
          <a:ln w="12700">
            <a:miter lim="400000"/>
          </a:ln>
        </p:spPr>
      </p:pic>
      <p:sp>
        <p:nvSpPr>
          <p:cNvPr id="557" name="Text Placeholder 2"/>
          <p:cNvSpPr txBox="1">
            <a:spLocks noGrp="1"/>
          </p:cNvSpPr>
          <p:nvPr>
            <p:ph type="body" sz="half" idx="1"/>
          </p:nvPr>
        </p:nvSpPr>
        <p:spPr>
          <a:xfrm>
            <a:off x="927099" y="2540000"/>
            <a:ext cx="10007601" cy="3264000"/>
          </a:xfrm>
          <a:prstGeom prst="rect">
            <a:avLst/>
          </a:prstGeom>
        </p:spPr>
        <p:txBody>
          <a:bodyPr/>
          <a:lstStyle/>
          <a:p>
            <a:endParaRPr/>
          </a:p>
        </p:txBody>
      </p:sp>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B1BCFA-E25E-4E4B-C744-A59CD9C9527E}"/>
            </a:ext>
          </a:extLst>
        </p:cNvPr>
        <p:cNvGrpSpPr/>
        <p:nvPr/>
      </p:nvGrpSpPr>
      <p:grpSpPr>
        <a:xfrm>
          <a:off x="0" y="0"/>
          <a:ext cx="0" cy="0"/>
          <a:chOff x="0" y="0"/>
          <a:chExt cx="0" cy="0"/>
        </a:xfrm>
      </p:grpSpPr>
      <p:sp>
        <p:nvSpPr>
          <p:cNvPr id="531" name="Dr. Paul Banerjee">
            <a:extLst>
              <a:ext uri="{FF2B5EF4-FFF2-40B4-BE49-F238E27FC236}">
                <a16:creationId xmlns:a16="http://schemas.microsoft.com/office/drawing/2014/main" id="{1B57063C-0DF2-8B6A-3704-C64F4A825FF6}"/>
              </a:ext>
            </a:extLst>
          </p:cNvPr>
          <p:cNvSpPr txBox="1">
            <a:spLocks noGrp="1"/>
          </p:cNvSpPr>
          <p:nvPr>
            <p:ph type="ctrTitle"/>
          </p:nvPr>
        </p:nvSpPr>
        <p:spPr>
          <a:prstGeom prst="rect">
            <a:avLst/>
          </a:prstGeom>
        </p:spPr>
        <p:txBody>
          <a:bodyPr/>
          <a:lstStyle/>
          <a:p>
            <a:r>
              <a:rPr dirty="0"/>
              <a:t>Dr. </a:t>
            </a:r>
            <a:r>
              <a:rPr lang="en-US" dirty="0"/>
              <a:t>James Roach</a:t>
            </a:r>
            <a:endParaRPr dirty="0"/>
          </a:p>
        </p:txBody>
      </p:sp>
      <p:sp>
        <p:nvSpPr>
          <p:cNvPr id="532" name="Pedi TBI">
            <a:extLst>
              <a:ext uri="{FF2B5EF4-FFF2-40B4-BE49-F238E27FC236}">
                <a16:creationId xmlns:a16="http://schemas.microsoft.com/office/drawing/2014/main" id="{4A4AEEB0-FB2A-3FDE-D123-ABFEE67F5447}"/>
              </a:ext>
            </a:extLst>
          </p:cNvPr>
          <p:cNvSpPr txBox="1">
            <a:spLocks noGrp="1"/>
          </p:cNvSpPr>
          <p:nvPr>
            <p:ph type="subTitle" sz="quarter" idx="1"/>
          </p:nvPr>
        </p:nvSpPr>
        <p:spPr>
          <a:prstGeom prst="rect">
            <a:avLst/>
          </a:prstGeom>
        </p:spPr>
        <p:txBody>
          <a:bodyPr/>
          <a:lstStyle/>
          <a:p>
            <a:r>
              <a:rPr lang="en-US" dirty="0"/>
              <a:t>Broward County</a:t>
            </a:r>
            <a:endParaRPr dirty="0"/>
          </a:p>
        </p:txBody>
      </p:sp>
    </p:spTree>
    <p:extLst>
      <p:ext uri="{BB962C8B-B14F-4D97-AF65-F5344CB8AC3E}">
        <p14:creationId xmlns:p14="http://schemas.microsoft.com/office/powerpoint/2010/main" val="173573028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6" name="Rectangle 1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8" name="Rectangle 1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0" name="Rectangle 1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9"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p:cNvSpPr>
            <a:spLocks noGrp="1"/>
          </p:cNvSpPr>
          <p:nvPr>
            <p:ph type="title"/>
          </p:nvPr>
        </p:nvSpPr>
        <p:spPr>
          <a:xfrm>
            <a:off x="2048785" y="248038"/>
            <a:ext cx="5297791" cy="1159200"/>
          </a:xfrm>
        </p:spPr>
        <p:txBody>
          <a:bodyPr vert="horz" lIns="91440" tIns="45720" rIns="91440" bIns="45720" rtlCol="0" anchor="ctr">
            <a:normAutofit/>
          </a:bodyPr>
          <a:lstStyle/>
          <a:p>
            <a:pPr algn="l" defTabSz="914400">
              <a:lnSpc>
                <a:spcPct val="90000"/>
              </a:lnSpc>
            </a:pPr>
            <a:r>
              <a:rPr lang="en-US" sz="3500">
                <a:solidFill>
                  <a:srgbClr val="FFFFFF"/>
                </a:solidFill>
              </a:rPr>
              <a:t>Shock Class vs. 24 Hr. Outcome</a:t>
            </a:r>
          </a:p>
        </p:txBody>
      </p:sp>
      <p:pic>
        <p:nvPicPr>
          <p:cNvPr id="4" name="Picture 3" descr="chart_shock_outcome.png"/>
          <p:cNvPicPr>
            <a:picLocks noChangeAspect="1"/>
          </p:cNvPicPr>
          <p:nvPr/>
        </p:nvPicPr>
        <p:blipFill>
          <a:blip r:embed="rId3"/>
          <a:srcRect t="5305"/>
          <a:stretch>
            <a:fillRect/>
          </a:stretch>
        </p:blipFill>
        <p:spPr>
          <a:xfrm>
            <a:off x="2915885" y="2035533"/>
            <a:ext cx="6360227" cy="4215942"/>
          </a:xfrm>
          <a:prstGeom prst="rect">
            <a:avLst/>
          </a:prstGeom>
        </p:spPr>
      </p:pic>
      <p:pic>
        <p:nvPicPr>
          <p:cNvPr id="3" name="Picture 2" descr="Logo&#10;&#10;Description automatically generated">
            <a:extLst>
              <a:ext uri="{FF2B5EF4-FFF2-40B4-BE49-F238E27FC236}">
                <a16:creationId xmlns:a16="http://schemas.microsoft.com/office/drawing/2014/main" id="{C00EE55C-8BB9-A10E-7482-68436EA8B6B0}"/>
              </a:ext>
            </a:extLst>
          </p:cNvPr>
          <p:cNvPicPr>
            <a:picLocks noChangeAspect="1"/>
          </p:cNvPicPr>
          <p:nvPr/>
        </p:nvPicPr>
        <p:blipFill>
          <a:blip r:embed="rId4"/>
          <a:stretch>
            <a:fillRect/>
          </a:stretch>
        </p:blipFill>
        <p:spPr>
          <a:xfrm>
            <a:off x="9380314" y="91503"/>
            <a:ext cx="1192682" cy="139130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Rectangle 2"/>
          <p:cNvSpPr txBox="1">
            <a:spLocks noGrp="1"/>
          </p:cNvSpPr>
          <p:nvPr>
            <p:ph type="title"/>
          </p:nvPr>
        </p:nvSpPr>
        <p:spPr>
          <a:xfrm>
            <a:off x="-959782" y="-303729"/>
            <a:ext cx="13151782" cy="2438401"/>
          </a:xfrm>
          <a:prstGeom prst="rect">
            <a:avLst/>
          </a:prstGeom>
        </p:spPr>
        <p:txBody>
          <a:bodyPr/>
          <a:lstStyle/>
          <a:p>
            <a:pPr marL="1371600" indent="-1371600">
              <a:defRPr sz="4300" b="1">
                <a:solidFill>
                  <a:srgbClr val="FFC000"/>
                </a:solidFill>
                <a:latin typeface="Arial"/>
                <a:ea typeface="Arial"/>
                <a:cs typeface="Arial"/>
                <a:sym typeface="Arial"/>
              </a:defRPr>
            </a:pPr>
            <a:r>
              <a:t>     Disparities, Unclarities and the New Verities         in the World of EMS Transfusions </a:t>
            </a:r>
            <a:br/>
            <a:r>
              <a:rPr sz="2600" i="1">
                <a:solidFill>
                  <a:srgbClr val="4CFF07"/>
                </a:solidFill>
              </a:rPr>
              <a:t>What is Likely to Evolve with Prehospital Blood Product Administration?</a:t>
            </a:r>
          </a:p>
        </p:txBody>
      </p:sp>
      <p:sp>
        <p:nvSpPr>
          <p:cNvPr id="246" name="Rectangle 3"/>
          <p:cNvSpPr txBox="1">
            <a:spLocks noGrp="1"/>
          </p:cNvSpPr>
          <p:nvPr>
            <p:ph type="body" sz="half" idx="1"/>
          </p:nvPr>
        </p:nvSpPr>
        <p:spPr>
          <a:xfrm>
            <a:off x="-381000" y="4328162"/>
            <a:ext cx="12954000" cy="1600201"/>
          </a:xfrm>
          <a:prstGeom prst="rect">
            <a:avLst/>
          </a:prstGeom>
        </p:spPr>
        <p:txBody>
          <a:bodyPr>
            <a:normAutofit fontScale="77500" lnSpcReduction="20000"/>
          </a:bodyPr>
          <a:lstStyle/>
          <a:p>
            <a:pPr marL="147447" indent="-147447" defTabSz="393192">
              <a:lnSpc>
                <a:spcPct val="80000"/>
              </a:lnSpc>
              <a:spcBef>
                <a:spcPts val="300"/>
              </a:spcBef>
              <a:defRPr sz="1548" b="1">
                <a:solidFill>
                  <a:srgbClr val="FFFF00"/>
                </a:solidFill>
                <a:effectLst>
                  <a:outerShdw blurRad="16383" dist="16383" dir="2700000" rotWithShape="0">
                    <a:srgbClr val="000000"/>
                  </a:outerShdw>
                </a:effectLst>
                <a:latin typeface="Arial"/>
                <a:ea typeface="Arial"/>
                <a:cs typeface="Arial"/>
                <a:sym typeface="Arial"/>
              </a:defRPr>
            </a:pPr>
            <a:r>
              <a:t>Paul E. Pepe, </a:t>
            </a:r>
            <a:r>
              <a:rPr sz="1376"/>
              <a:t>MD, MPH</a:t>
            </a:r>
            <a:r>
              <a:t>, </a:t>
            </a:r>
            <a:r>
              <a:rPr sz="688"/>
              <a:t>FAEMS, MCCM, MACP, FACEP, FCCP, FRCP</a:t>
            </a:r>
            <a:endParaRPr sz="3440"/>
          </a:p>
          <a:p>
            <a:pPr marL="147447" indent="-147447" defTabSz="393192">
              <a:lnSpc>
                <a:spcPct val="80000"/>
              </a:lnSpc>
              <a:spcBef>
                <a:spcPts val="0"/>
              </a:spcBef>
              <a:defRPr sz="1548" b="1">
                <a:solidFill>
                  <a:srgbClr val="FFFF00"/>
                </a:solidFill>
                <a:latin typeface="Arial"/>
                <a:ea typeface="Arial"/>
                <a:cs typeface="Arial"/>
                <a:sym typeface="Arial"/>
              </a:defRPr>
            </a:pPr>
            <a:endParaRPr sz="3440"/>
          </a:p>
          <a:p>
            <a:pPr marL="147447" indent="-147447" defTabSz="393192">
              <a:lnSpc>
                <a:spcPct val="80000"/>
              </a:lnSpc>
              <a:spcBef>
                <a:spcPts val="200"/>
              </a:spcBef>
              <a:defRPr sz="1032" b="1" i="1">
                <a:solidFill>
                  <a:srgbClr val="EEF9F4"/>
                </a:solidFill>
                <a:latin typeface="Arial"/>
                <a:ea typeface="Arial"/>
                <a:cs typeface="Arial"/>
                <a:sym typeface="Arial"/>
              </a:defRPr>
            </a:pPr>
            <a:r>
              <a:t>Adjunct Professor of Management, Policy </a:t>
            </a:r>
            <a:r>
              <a:rPr sz="860"/>
              <a:t>&amp;</a:t>
            </a:r>
            <a:r>
              <a:t> Community Health </a:t>
            </a:r>
            <a:endParaRPr sz="344"/>
          </a:p>
          <a:p>
            <a:pPr marL="147447" indent="-147447" defTabSz="393192">
              <a:lnSpc>
                <a:spcPct val="80000"/>
              </a:lnSpc>
              <a:spcBef>
                <a:spcPts val="200"/>
              </a:spcBef>
              <a:defRPr sz="1032" b="1" i="1">
                <a:solidFill>
                  <a:srgbClr val="EEF9F4"/>
                </a:solidFill>
                <a:latin typeface="Arial"/>
                <a:ea typeface="Arial"/>
                <a:cs typeface="Arial"/>
                <a:sym typeface="Arial"/>
              </a:defRPr>
            </a:pPr>
            <a:r>
              <a:t>University of Texas Health Sciences Center, Houston, USA</a:t>
            </a:r>
            <a:endParaRPr sz="344"/>
          </a:p>
          <a:p>
            <a:pPr marL="147447" indent="-147447" defTabSz="393192">
              <a:lnSpc>
                <a:spcPct val="80000"/>
              </a:lnSpc>
              <a:spcBef>
                <a:spcPts val="100"/>
              </a:spcBef>
              <a:defRPr sz="688" b="1">
                <a:solidFill>
                  <a:srgbClr val="EEF9F4"/>
                </a:solidFill>
                <a:latin typeface="Arial"/>
                <a:ea typeface="Arial"/>
                <a:cs typeface="Arial"/>
                <a:sym typeface="Arial"/>
              </a:defRPr>
            </a:pPr>
            <a:r>
              <a:t>and </a:t>
            </a:r>
            <a:endParaRPr sz="344"/>
          </a:p>
          <a:p>
            <a:pPr marL="147447" indent="-147447" defTabSz="393192">
              <a:lnSpc>
                <a:spcPct val="80000"/>
              </a:lnSpc>
              <a:spcBef>
                <a:spcPts val="200"/>
              </a:spcBef>
              <a:defRPr sz="1032" b="1" i="1">
                <a:solidFill>
                  <a:srgbClr val="EEF9F4"/>
                </a:solidFill>
                <a:latin typeface="Arial"/>
                <a:ea typeface="Arial"/>
                <a:cs typeface="Arial"/>
                <a:sym typeface="Arial"/>
              </a:defRPr>
            </a:pPr>
            <a:r>
              <a:t>Public Safety/EMS Medical Director, </a:t>
            </a:r>
            <a:endParaRPr sz="344"/>
          </a:p>
          <a:p>
            <a:pPr marL="147447" indent="-147447" defTabSz="393192">
              <a:lnSpc>
                <a:spcPct val="80000"/>
              </a:lnSpc>
              <a:spcBef>
                <a:spcPts val="200"/>
              </a:spcBef>
              <a:defRPr sz="1032" b="1" i="1">
                <a:solidFill>
                  <a:srgbClr val="EEF9F4"/>
                </a:solidFill>
                <a:latin typeface="Arial"/>
                <a:ea typeface="Arial"/>
                <a:cs typeface="Arial"/>
                <a:sym typeface="Arial"/>
              </a:defRPr>
            </a:pPr>
            <a:r>
              <a:t>Dallas County (Texas), USA</a:t>
            </a:r>
            <a:endParaRPr sz="8256"/>
          </a:p>
          <a:p>
            <a:pPr marL="147447" indent="-147447" defTabSz="393192">
              <a:lnSpc>
                <a:spcPct val="80000"/>
              </a:lnSpc>
              <a:spcBef>
                <a:spcPts val="0"/>
              </a:spcBef>
              <a:defRPr sz="2322" b="1">
                <a:solidFill>
                  <a:srgbClr val="EEF9F4"/>
                </a:solidFill>
              </a:defRPr>
            </a:pPr>
            <a:endParaRPr sz="8256"/>
          </a:p>
          <a:p>
            <a:pPr marL="147447" indent="-147447" defTabSz="393192">
              <a:lnSpc>
                <a:spcPct val="80000"/>
              </a:lnSpc>
              <a:spcBef>
                <a:spcPts val="100"/>
              </a:spcBef>
              <a:defRPr sz="559" b="1">
                <a:solidFill>
                  <a:srgbClr val="EEF9F4"/>
                </a:solidFill>
              </a:defRPr>
            </a:pPr>
            <a:r>
              <a:t>  </a:t>
            </a:r>
            <a:endParaRPr sz="344"/>
          </a:p>
          <a:p>
            <a:pPr marL="147447" indent="-147447" defTabSz="393192">
              <a:lnSpc>
                <a:spcPct val="80000"/>
              </a:lnSpc>
              <a:spcBef>
                <a:spcPts val="0"/>
              </a:spcBef>
              <a:defRPr sz="301" b="1" i="1">
                <a:effectLst>
                  <a:outerShdw blurRad="16383" dist="16383" dir="2700000" rotWithShape="0">
                    <a:srgbClr val="000000"/>
                  </a:outerShdw>
                </a:effectLst>
              </a:defRPr>
            </a:pPr>
            <a:r>
              <a:t>\</a:t>
            </a:r>
          </a:p>
        </p:txBody>
      </p:sp>
      <p:sp>
        <p:nvSpPr>
          <p:cNvPr id="247" name="Line 4"/>
          <p:cNvSpPr/>
          <p:nvPr/>
        </p:nvSpPr>
        <p:spPr>
          <a:xfrm>
            <a:off x="1295400" y="4192270"/>
            <a:ext cx="9144000" cy="1"/>
          </a:xfrm>
          <a:prstGeom prst="line">
            <a:avLst/>
          </a:prstGeom>
          <a:ln w="12700">
            <a:solidFill>
              <a:srgbClr val="F60707"/>
            </a:solidFill>
          </a:ln>
        </p:spPr>
        <p:txBody>
          <a:bodyPr lIns="45719" rIns="45719"/>
          <a:lstStyle/>
          <a:p>
            <a:pPr>
              <a:defRPr sz="2400">
                <a:latin typeface="Times New Roman"/>
                <a:ea typeface="Times New Roman"/>
                <a:cs typeface="Times New Roman"/>
                <a:sym typeface="Times New Roman"/>
              </a:defRPr>
            </a:pPr>
            <a:endParaRPr/>
          </a:p>
        </p:txBody>
      </p:sp>
      <p:pic>
        <p:nvPicPr>
          <p:cNvPr id="248" name="Picture 2" descr="Picture 2"/>
          <p:cNvPicPr>
            <a:picLocks noChangeAspect="1"/>
          </p:cNvPicPr>
          <p:nvPr/>
        </p:nvPicPr>
        <p:blipFill>
          <a:blip r:embed="rId2"/>
          <a:stretch>
            <a:fillRect/>
          </a:stretch>
        </p:blipFill>
        <p:spPr>
          <a:xfrm>
            <a:off x="198968" y="2033478"/>
            <a:ext cx="2438401" cy="1950722"/>
          </a:xfrm>
          <a:prstGeom prst="rect">
            <a:avLst/>
          </a:prstGeom>
          <a:ln w="28575">
            <a:solidFill>
              <a:srgbClr val="C00000"/>
            </a:solidFill>
          </a:ln>
        </p:spPr>
      </p:pic>
      <p:pic>
        <p:nvPicPr>
          <p:cNvPr id="249" name="Picture 8" descr="Picture 8">
            <a:hlinkClick r:id="rId3"/>
          </p:cNvPr>
          <p:cNvPicPr>
            <a:picLocks noChangeAspect="1"/>
          </p:cNvPicPr>
          <p:nvPr/>
        </p:nvPicPr>
        <p:blipFill>
          <a:blip r:embed="rId4"/>
          <a:stretch>
            <a:fillRect/>
          </a:stretch>
        </p:blipFill>
        <p:spPr>
          <a:xfrm>
            <a:off x="2691534" y="2050377"/>
            <a:ext cx="2816899" cy="1874518"/>
          </a:xfrm>
          <a:prstGeom prst="rect">
            <a:avLst/>
          </a:prstGeom>
          <a:ln w="12700">
            <a:miter lim="400000"/>
          </a:ln>
        </p:spPr>
      </p:pic>
      <p:pic>
        <p:nvPicPr>
          <p:cNvPr id="250" name="Picture 2" descr="Picture 2"/>
          <p:cNvPicPr>
            <a:picLocks noChangeAspect="1"/>
          </p:cNvPicPr>
          <p:nvPr/>
        </p:nvPicPr>
        <p:blipFill>
          <a:blip r:embed="rId5"/>
          <a:srcRect t="1733" r="57551"/>
          <a:stretch>
            <a:fillRect/>
          </a:stretch>
        </p:blipFill>
        <p:spPr>
          <a:xfrm>
            <a:off x="7753605" y="2054261"/>
            <a:ext cx="1801027" cy="1801271"/>
          </a:xfrm>
          <a:prstGeom prst="rect">
            <a:avLst/>
          </a:prstGeom>
          <a:ln w="12700">
            <a:miter lim="400000"/>
          </a:ln>
        </p:spPr>
      </p:pic>
      <p:pic>
        <p:nvPicPr>
          <p:cNvPr id="251" name="Picture 4" descr="Picture 4"/>
          <p:cNvPicPr>
            <a:picLocks noChangeAspect="1"/>
          </p:cNvPicPr>
          <p:nvPr/>
        </p:nvPicPr>
        <p:blipFill>
          <a:blip r:embed="rId6"/>
          <a:srcRect l="35988"/>
          <a:stretch>
            <a:fillRect/>
          </a:stretch>
        </p:blipFill>
        <p:spPr>
          <a:xfrm>
            <a:off x="9829799" y="2087881"/>
            <a:ext cx="1945977" cy="1709228"/>
          </a:xfrm>
          <a:prstGeom prst="rect">
            <a:avLst/>
          </a:prstGeom>
          <a:ln w="38100">
            <a:solidFill>
              <a:srgbClr val="C00000"/>
            </a:solidFill>
          </a:ln>
        </p:spPr>
      </p:pic>
      <p:pic>
        <p:nvPicPr>
          <p:cNvPr id="252" name="Content Placeholder 3" descr="Content Placeholder 3"/>
          <p:cNvPicPr>
            <a:picLocks noChangeAspect="1"/>
          </p:cNvPicPr>
          <p:nvPr/>
        </p:nvPicPr>
        <p:blipFill>
          <a:blip r:embed="rId7"/>
          <a:srcRect l="7407" t="21138" r="8642"/>
          <a:stretch>
            <a:fillRect/>
          </a:stretch>
        </p:blipFill>
        <p:spPr>
          <a:xfrm>
            <a:off x="5714243" y="1991954"/>
            <a:ext cx="1938651" cy="1957648"/>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34" name="Rectangle 33">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36" name="Rectangle 35">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38" name="Rectangle 37">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9"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p:cNvSpPr>
            <a:spLocks noGrp="1"/>
          </p:cNvSpPr>
          <p:nvPr>
            <p:ph type="title"/>
          </p:nvPr>
        </p:nvSpPr>
        <p:spPr>
          <a:xfrm>
            <a:off x="2048785" y="248038"/>
            <a:ext cx="5297791" cy="1159200"/>
          </a:xfrm>
        </p:spPr>
        <p:txBody>
          <a:bodyPr vert="horz" lIns="91440" tIns="45720" rIns="91440" bIns="45720" rtlCol="0" anchor="ctr">
            <a:normAutofit/>
          </a:bodyPr>
          <a:lstStyle/>
          <a:p>
            <a:pPr algn="l" defTabSz="914400">
              <a:lnSpc>
                <a:spcPct val="90000"/>
              </a:lnSpc>
            </a:pPr>
            <a:r>
              <a:rPr lang="en-US" sz="3500" dirty="0">
                <a:solidFill>
                  <a:srgbClr val="FFFFFF"/>
                </a:solidFill>
              </a:rPr>
              <a:t>Analysis of 24-Hour Survival Excluding Traumatic Arrests</a:t>
            </a:r>
          </a:p>
        </p:txBody>
      </p:sp>
      <p:pic>
        <p:nvPicPr>
          <p:cNvPr id="9" name="Picture 8" descr="Chart, waterfall chart&#10;&#10;Description automatically generated">
            <a:extLst>
              <a:ext uri="{FF2B5EF4-FFF2-40B4-BE49-F238E27FC236}">
                <a16:creationId xmlns:a16="http://schemas.microsoft.com/office/drawing/2014/main" id="{296FBD0F-13F4-3735-086D-712B001DCA10}"/>
              </a:ext>
            </a:extLst>
          </p:cNvPr>
          <p:cNvPicPr>
            <a:picLocks noChangeAspect="1"/>
          </p:cNvPicPr>
          <p:nvPr/>
        </p:nvPicPr>
        <p:blipFill>
          <a:blip r:embed="rId2"/>
          <a:stretch>
            <a:fillRect/>
          </a:stretch>
        </p:blipFill>
        <p:spPr>
          <a:xfrm>
            <a:off x="2366103" y="1741562"/>
            <a:ext cx="7459790" cy="4948034"/>
          </a:xfrm>
          <a:prstGeom prst="rect">
            <a:avLst/>
          </a:prstGeom>
        </p:spPr>
      </p:pic>
      <p:sp>
        <p:nvSpPr>
          <p:cNvPr id="10" name="TextBox 9">
            <a:extLst>
              <a:ext uri="{FF2B5EF4-FFF2-40B4-BE49-F238E27FC236}">
                <a16:creationId xmlns:a16="http://schemas.microsoft.com/office/drawing/2014/main" id="{8806EB65-E4FA-89CA-B842-77D23BF4B157}"/>
              </a:ext>
            </a:extLst>
          </p:cNvPr>
          <p:cNvSpPr txBox="1"/>
          <p:nvPr/>
        </p:nvSpPr>
        <p:spPr>
          <a:xfrm>
            <a:off x="7714594" y="248039"/>
            <a:ext cx="2837793" cy="1200329"/>
          </a:xfrm>
          <a:prstGeom prst="rect">
            <a:avLst/>
          </a:prstGeom>
          <a:noFill/>
        </p:spPr>
        <p:txBody>
          <a:bodyPr wrap="square" rtlCol="0">
            <a:spAutoFit/>
          </a:bodyPr>
          <a:lstStyle/>
          <a:p>
            <a:pPr marL="285750" indent="-285750" defTabSz="457200" hangingPunct="1">
              <a:buFont typeface="Arial" panose="020B0604020202020204" pitchFamily="34" charset="0"/>
              <a:buChar char="•"/>
            </a:pPr>
            <a:r>
              <a:rPr lang="en-US" kern="1200" dirty="0">
                <a:solidFill>
                  <a:prstClr val="white"/>
                </a:solidFill>
                <a:latin typeface="Calibri"/>
                <a:ea typeface="+mn-ea"/>
                <a:cs typeface="+mn-cs"/>
              </a:rPr>
              <a:t>Out of the 59 Traumatic arrests</a:t>
            </a:r>
          </a:p>
          <a:p>
            <a:pPr marL="285750" indent="-285750" defTabSz="457200" hangingPunct="1">
              <a:buFont typeface="Arial" panose="020B0604020202020204" pitchFamily="34" charset="0"/>
              <a:buChar char="•"/>
            </a:pPr>
            <a:r>
              <a:rPr lang="en-US" kern="1200" dirty="0">
                <a:solidFill>
                  <a:prstClr val="white"/>
                </a:solidFill>
                <a:latin typeface="Calibri"/>
                <a:ea typeface="+mn-ea"/>
                <a:cs typeface="+mn-cs"/>
              </a:rPr>
              <a:t>Only 1 survived</a:t>
            </a:r>
          </a:p>
          <a:p>
            <a:pPr marL="285750" indent="-285750" defTabSz="457200" hangingPunct="1">
              <a:buFont typeface="Arial" panose="020B0604020202020204" pitchFamily="34" charset="0"/>
              <a:buChar char="•"/>
            </a:pPr>
            <a:r>
              <a:rPr lang="en-US" kern="1200" dirty="0">
                <a:solidFill>
                  <a:prstClr val="white"/>
                </a:solidFill>
                <a:latin typeface="Calibri"/>
                <a:ea typeface="+mn-ea"/>
                <a:cs typeface="+mn-cs"/>
              </a:rPr>
              <a:t>58 Died</a:t>
            </a:r>
          </a:p>
        </p:txBody>
      </p:sp>
    </p:spTree>
    <p:extLst>
      <p:ext uri="{BB962C8B-B14F-4D97-AF65-F5344CB8AC3E}">
        <p14:creationId xmlns:p14="http://schemas.microsoft.com/office/powerpoint/2010/main" val="7511413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3" name="Rectangle 2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5" name="Rectangle 2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7" name="Rectangle 2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9"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p:cNvSpPr>
            <a:spLocks noGrp="1"/>
          </p:cNvSpPr>
          <p:nvPr>
            <p:ph type="title"/>
          </p:nvPr>
        </p:nvSpPr>
        <p:spPr>
          <a:xfrm>
            <a:off x="2048785" y="248038"/>
            <a:ext cx="5297791" cy="1159200"/>
          </a:xfrm>
        </p:spPr>
        <p:txBody>
          <a:bodyPr vert="horz" lIns="91440" tIns="45720" rIns="91440" bIns="45720" rtlCol="0" anchor="ctr">
            <a:normAutofit/>
          </a:bodyPr>
          <a:lstStyle/>
          <a:p>
            <a:pPr algn="l" defTabSz="914400">
              <a:lnSpc>
                <a:spcPct val="90000"/>
              </a:lnSpc>
            </a:pPr>
            <a:r>
              <a:rPr lang="en-US" sz="2500" dirty="0">
                <a:solidFill>
                  <a:srgbClr val="FFFFFF"/>
                </a:solidFill>
              </a:rPr>
              <a:t>TXA and Whole Blood 24 Hr. Outcome</a:t>
            </a:r>
            <a:br>
              <a:rPr lang="en-US" sz="2500" dirty="0">
                <a:solidFill>
                  <a:srgbClr val="FFFFFF"/>
                </a:solidFill>
              </a:rPr>
            </a:br>
            <a:r>
              <a:rPr lang="en-US" sz="2500" dirty="0">
                <a:solidFill>
                  <a:srgbClr val="FFFFFF"/>
                </a:solidFill>
              </a:rPr>
              <a:t>2021- Current (372)</a:t>
            </a:r>
          </a:p>
        </p:txBody>
      </p:sp>
      <p:pic>
        <p:nvPicPr>
          <p:cNvPr id="6" name="Picture 5" descr="Chart, bar chart&#10;&#10;Description automatically generated">
            <a:extLst>
              <a:ext uri="{FF2B5EF4-FFF2-40B4-BE49-F238E27FC236}">
                <a16:creationId xmlns:a16="http://schemas.microsoft.com/office/drawing/2014/main" id="{BF867495-D26E-649E-D92B-1BAE39B6B31B}"/>
              </a:ext>
            </a:extLst>
          </p:cNvPr>
          <p:cNvPicPr>
            <a:picLocks noChangeAspect="1"/>
          </p:cNvPicPr>
          <p:nvPr/>
        </p:nvPicPr>
        <p:blipFill>
          <a:blip r:embed="rId2"/>
          <a:srcRect t="4770"/>
          <a:stretch>
            <a:fillRect/>
          </a:stretch>
        </p:blipFill>
        <p:spPr>
          <a:xfrm>
            <a:off x="3702364" y="2178657"/>
            <a:ext cx="4787270" cy="4239796"/>
          </a:xfrm>
          <a:prstGeom prst="rect">
            <a:avLst/>
          </a:prstGeom>
        </p:spPr>
      </p:pic>
      <p:pic>
        <p:nvPicPr>
          <p:cNvPr id="3" name="Picture 2" descr="Logo&#10;&#10;Description automatically generated">
            <a:extLst>
              <a:ext uri="{FF2B5EF4-FFF2-40B4-BE49-F238E27FC236}">
                <a16:creationId xmlns:a16="http://schemas.microsoft.com/office/drawing/2014/main" id="{68685C45-8C64-96C6-D450-D6EE82E15891}"/>
              </a:ext>
            </a:extLst>
          </p:cNvPr>
          <p:cNvPicPr>
            <a:picLocks noChangeAspect="1"/>
          </p:cNvPicPr>
          <p:nvPr/>
        </p:nvPicPr>
        <p:blipFill>
          <a:blip r:embed="rId3"/>
          <a:stretch>
            <a:fillRect/>
          </a:stretch>
        </p:blipFill>
        <p:spPr>
          <a:xfrm>
            <a:off x="9365582" y="56421"/>
            <a:ext cx="1192682" cy="1350818"/>
          </a:xfrm>
          <a:prstGeom prst="rect">
            <a:avLst/>
          </a:prstGeom>
        </p:spPr>
      </p:pic>
    </p:spTree>
    <p:extLst>
      <p:ext uri="{BB962C8B-B14F-4D97-AF65-F5344CB8AC3E}">
        <p14:creationId xmlns:p14="http://schemas.microsoft.com/office/powerpoint/2010/main" val="25657146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6" name="Rectangle 1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8" name="Rectangle 1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0" name="Rectangle 1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9"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a:extLst>
              <a:ext uri="{FF2B5EF4-FFF2-40B4-BE49-F238E27FC236}">
                <a16:creationId xmlns:a16="http://schemas.microsoft.com/office/drawing/2014/main" id="{285543FA-588B-597C-64CE-BB895270B2B0}"/>
              </a:ext>
            </a:extLst>
          </p:cNvPr>
          <p:cNvSpPr>
            <a:spLocks noGrp="1"/>
          </p:cNvSpPr>
          <p:nvPr>
            <p:ph type="title"/>
          </p:nvPr>
        </p:nvSpPr>
        <p:spPr>
          <a:xfrm>
            <a:off x="2048785" y="248038"/>
            <a:ext cx="5297791" cy="1159200"/>
          </a:xfrm>
        </p:spPr>
        <p:txBody>
          <a:bodyPr vert="horz" lIns="91440" tIns="45720" rIns="91440" bIns="45720" rtlCol="0" anchor="ctr">
            <a:normAutofit fontScale="90000"/>
          </a:bodyPr>
          <a:lstStyle/>
          <a:p>
            <a:pPr algn="l" defTabSz="914400">
              <a:lnSpc>
                <a:spcPct val="90000"/>
              </a:lnSpc>
            </a:pPr>
            <a:r>
              <a:rPr lang="en-US" sz="2800" dirty="0">
                <a:solidFill>
                  <a:srgbClr val="FFFFFF"/>
                </a:solidFill>
              </a:rPr>
              <a:t>Whole Blood Only 24 Hr. Outcome</a:t>
            </a:r>
            <a:br>
              <a:rPr lang="en-US" sz="2800" dirty="0">
                <a:solidFill>
                  <a:srgbClr val="FFFFFF"/>
                </a:solidFill>
              </a:rPr>
            </a:br>
            <a:r>
              <a:rPr lang="en-US" sz="2800" dirty="0">
                <a:solidFill>
                  <a:srgbClr val="FFFFFF"/>
                </a:solidFill>
              </a:rPr>
              <a:t>2021- Current (284)</a:t>
            </a:r>
            <a:br>
              <a:rPr lang="en-US" sz="2800" dirty="0">
                <a:solidFill>
                  <a:srgbClr val="FFFFFF"/>
                </a:solidFill>
              </a:rPr>
            </a:br>
            <a:endParaRPr lang="en-US" sz="2800" dirty="0">
              <a:solidFill>
                <a:srgbClr val="FFFFFF"/>
              </a:solidFill>
            </a:endParaRPr>
          </a:p>
        </p:txBody>
      </p:sp>
      <p:sp>
        <p:nvSpPr>
          <p:cNvPr id="5" name="TextBox 4">
            <a:extLst>
              <a:ext uri="{FF2B5EF4-FFF2-40B4-BE49-F238E27FC236}">
                <a16:creationId xmlns:a16="http://schemas.microsoft.com/office/drawing/2014/main" id="{915546AC-97F6-8313-6B69-EE21FB014FAF}"/>
              </a:ext>
            </a:extLst>
          </p:cNvPr>
          <p:cNvSpPr txBox="1"/>
          <p:nvPr/>
        </p:nvSpPr>
        <p:spPr>
          <a:xfrm>
            <a:off x="7953375" y="390832"/>
            <a:ext cx="2451867" cy="1016406"/>
          </a:xfrm>
          <a:prstGeom prst="rect">
            <a:avLst/>
          </a:prstGeom>
        </p:spPr>
        <p:txBody>
          <a:bodyPr vert="horz" lIns="91440" tIns="45720" rIns="91440" bIns="45720" rtlCol="0" anchor="ctr">
            <a:normAutofit lnSpcReduction="10000"/>
          </a:bodyPr>
          <a:lstStyle/>
          <a:p>
            <a:pPr marL="285750" indent="-285750" defTabSz="457200" hangingPunct="1">
              <a:buFont typeface="Arial" panose="020B0604020202020204" pitchFamily="34" charset="0"/>
              <a:buChar char="•"/>
            </a:pPr>
            <a:r>
              <a:rPr lang="en-US" sz="1600" kern="1200" dirty="0">
                <a:solidFill>
                  <a:prstClr val="white"/>
                </a:solidFill>
                <a:latin typeface="Calibri"/>
                <a:ea typeface="+mn-ea"/>
                <a:cs typeface="+mn-cs"/>
              </a:rPr>
              <a:t>Patients that received Whole blood only had a 2.7 percent decrease in 24 hr. Survivability</a:t>
            </a:r>
          </a:p>
          <a:p>
            <a:pPr marL="285750" indent="-285750" defTabSz="457200" hangingPunct="1">
              <a:buFont typeface="Arial" panose="020B0604020202020204" pitchFamily="34" charset="0"/>
              <a:buChar char="•"/>
            </a:pPr>
            <a:endParaRPr lang="en-US" sz="1600" kern="1200" dirty="0">
              <a:solidFill>
                <a:prstClr val="black"/>
              </a:solidFill>
              <a:latin typeface="Calibri"/>
              <a:ea typeface="+mn-ea"/>
              <a:cs typeface="+mn-cs"/>
            </a:endParaRPr>
          </a:p>
        </p:txBody>
      </p:sp>
      <p:pic>
        <p:nvPicPr>
          <p:cNvPr id="6" name="Picture 5" descr="Chart, bar chart&#10;&#10;Description automatically generated">
            <a:extLst>
              <a:ext uri="{FF2B5EF4-FFF2-40B4-BE49-F238E27FC236}">
                <a16:creationId xmlns:a16="http://schemas.microsoft.com/office/drawing/2014/main" id="{B7E42B93-DC4F-588E-FEA4-483141CE7578}"/>
              </a:ext>
            </a:extLst>
          </p:cNvPr>
          <p:cNvPicPr>
            <a:picLocks noChangeAspect="1"/>
          </p:cNvPicPr>
          <p:nvPr/>
        </p:nvPicPr>
        <p:blipFill>
          <a:blip r:embed="rId3"/>
          <a:srcRect t="5312"/>
          <a:stretch>
            <a:fillRect/>
          </a:stretch>
        </p:blipFill>
        <p:spPr>
          <a:xfrm>
            <a:off x="3608825" y="1900363"/>
            <a:ext cx="4974346" cy="4368071"/>
          </a:xfrm>
          <a:prstGeom prst="rect">
            <a:avLst/>
          </a:prstGeom>
        </p:spPr>
      </p:pic>
    </p:spTree>
    <p:extLst>
      <p:ext uri="{BB962C8B-B14F-4D97-AF65-F5344CB8AC3E}">
        <p14:creationId xmlns:p14="http://schemas.microsoft.com/office/powerpoint/2010/main" val="20554796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6" name="Rectangle 1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4002" y="1"/>
            <a:ext cx="9143999"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8" name="Rectangle 1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1"/>
            <a:ext cx="6096642"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0" name="Rectangle 1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3999" y="-1"/>
            <a:ext cx="9144001"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a:extLst>
              <a:ext uri="{FF2B5EF4-FFF2-40B4-BE49-F238E27FC236}">
                <a16:creationId xmlns:a16="http://schemas.microsoft.com/office/drawing/2014/main" id="{285543FA-588B-597C-64CE-BB895270B2B0}"/>
              </a:ext>
            </a:extLst>
          </p:cNvPr>
          <p:cNvSpPr>
            <a:spLocks noGrp="1"/>
          </p:cNvSpPr>
          <p:nvPr>
            <p:ph type="title"/>
          </p:nvPr>
        </p:nvSpPr>
        <p:spPr>
          <a:xfrm>
            <a:off x="2048785" y="248038"/>
            <a:ext cx="5297791" cy="1159200"/>
          </a:xfrm>
        </p:spPr>
        <p:txBody>
          <a:bodyPr vert="horz" lIns="91440" tIns="45720" rIns="91440" bIns="45720" rtlCol="0" anchor="ctr">
            <a:normAutofit/>
          </a:bodyPr>
          <a:lstStyle/>
          <a:p>
            <a:pPr algn="l" defTabSz="914400">
              <a:lnSpc>
                <a:spcPct val="90000"/>
              </a:lnSpc>
            </a:pPr>
            <a:r>
              <a:rPr lang="en-US" sz="3500">
                <a:solidFill>
                  <a:srgbClr val="FFFFFF"/>
                </a:solidFill>
              </a:rPr>
              <a:t>24-Hour Survival Trends by Year</a:t>
            </a:r>
          </a:p>
        </p:txBody>
      </p:sp>
      <p:sp>
        <p:nvSpPr>
          <p:cNvPr id="5" name="TextBox 4">
            <a:extLst>
              <a:ext uri="{FF2B5EF4-FFF2-40B4-BE49-F238E27FC236}">
                <a16:creationId xmlns:a16="http://schemas.microsoft.com/office/drawing/2014/main" id="{915546AC-97F6-8313-6B69-EE21FB014FAF}"/>
              </a:ext>
            </a:extLst>
          </p:cNvPr>
          <p:cNvSpPr txBox="1"/>
          <p:nvPr/>
        </p:nvSpPr>
        <p:spPr>
          <a:xfrm>
            <a:off x="7953375" y="390832"/>
            <a:ext cx="2425189" cy="873612"/>
          </a:xfrm>
          <a:prstGeom prst="rect">
            <a:avLst/>
          </a:prstGeom>
        </p:spPr>
        <p:txBody>
          <a:bodyPr vert="horz" lIns="91440" tIns="45720" rIns="91440" bIns="45720" rtlCol="0" anchor="ctr">
            <a:normAutofit/>
          </a:bodyPr>
          <a:lstStyle/>
          <a:p>
            <a:pPr hangingPunct="1">
              <a:lnSpc>
                <a:spcPct val="90000"/>
              </a:lnSpc>
              <a:spcBef>
                <a:spcPts val="1000"/>
              </a:spcBef>
            </a:pPr>
            <a:r>
              <a:rPr lang="en-US" sz="1700" kern="1200">
                <a:solidFill>
                  <a:srgbClr val="FFFFFF"/>
                </a:solidFill>
                <a:latin typeface="Calibri"/>
                <a:ea typeface="+mn-ea"/>
                <a:cs typeface="+mn-cs"/>
              </a:rPr>
              <a:t>📈 </a:t>
            </a:r>
            <a:r>
              <a:rPr lang="en-US" sz="1700" b="1" kern="1200">
                <a:solidFill>
                  <a:srgbClr val="FFFFFF"/>
                </a:solidFill>
                <a:latin typeface="Calibri"/>
                <a:ea typeface="+mn-ea"/>
                <a:cs typeface="+mn-cs"/>
              </a:rPr>
              <a:t>24-hour survival improved</a:t>
            </a:r>
            <a:r>
              <a:rPr lang="en-US" sz="1700" kern="1200">
                <a:solidFill>
                  <a:srgbClr val="FFFFFF"/>
                </a:solidFill>
                <a:latin typeface="Calibri"/>
                <a:ea typeface="+mn-ea"/>
                <a:cs typeface="+mn-cs"/>
              </a:rPr>
              <a:t> from </a:t>
            </a:r>
            <a:r>
              <a:rPr lang="en-US" sz="1700" b="1" kern="1200">
                <a:solidFill>
                  <a:srgbClr val="FFFFFF"/>
                </a:solidFill>
                <a:latin typeface="Calibri"/>
                <a:ea typeface="+mn-ea"/>
                <a:cs typeface="+mn-cs"/>
              </a:rPr>
              <a:t>~70% in 2021</a:t>
            </a:r>
            <a:r>
              <a:rPr lang="en-US" sz="1700" kern="1200">
                <a:solidFill>
                  <a:srgbClr val="FFFFFF"/>
                </a:solidFill>
                <a:latin typeface="Calibri"/>
                <a:ea typeface="+mn-ea"/>
                <a:cs typeface="+mn-cs"/>
              </a:rPr>
              <a:t> to </a:t>
            </a:r>
            <a:r>
              <a:rPr lang="en-US" sz="1700" b="1" kern="1200">
                <a:solidFill>
                  <a:srgbClr val="FFFFFF"/>
                </a:solidFill>
                <a:latin typeface="Calibri"/>
                <a:ea typeface="+mn-ea"/>
                <a:cs typeface="+mn-cs"/>
              </a:rPr>
              <a:t>~87% in 2025</a:t>
            </a:r>
            <a:endParaRPr lang="en-US" sz="1700" kern="1200">
              <a:solidFill>
                <a:srgbClr val="FFFFFF"/>
              </a:solidFill>
              <a:latin typeface="Calibri"/>
              <a:ea typeface="+mn-ea"/>
              <a:cs typeface="+mn-cs"/>
            </a:endParaRPr>
          </a:p>
        </p:txBody>
      </p:sp>
      <p:pic>
        <p:nvPicPr>
          <p:cNvPr id="4" name="Picture 3" descr="Chart, line chart&#10;&#10;Description automatically generated">
            <a:extLst>
              <a:ext uri="{FF2B5EF4-FFF2-40B4-BE49-F238E27FC236}">
                <a16:creationId xmlns:a16="http://schemas.microsoft.com/office/drawing/2014/main" id="{B262D94D-6023-D0F0-AC5A-9B57B15A2711}"/>
              </a:ext>
            </a:extLst>
          </p:cNvPr>
          <p:cNvPicPr>
            <a:picLocks noChangeAspect="1"/>
          </p:cNvPicPr>
          <p:nvPr/>
        </p:nvPicPr>
        <p:blipFill>
          <a:blip r:embed="rId3"/>
          <a:stretch>
            <a:fillRect/>
          </a:stretch>
        </p:blipFill>
        <p:spPr>
          <a:xfrm>
            <a:off x="2370340" y="1965142"/>
            <a:ext cx="7451316" cy="4452160"/>
          </a:xfrm>
          <a:prstGeom prst="rect">
            <a:avLst/>
          </a:prstGeom>
        </p:spPr>
      </p:pic>
    </p:spTree>
    <p:extLst>
      <p:ext uri="{BB962C8B-B14F-4D97-AF65-F5344CB8AC3E}">
        <p14:creationId xmlns:p14="http://schemas.microsoft.com/office/powerpoint/2010/main" val="4042569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3C48B49-6135-48B6-AC0F-97E5D8D1F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p:cNvSpPr>
            <a:spLocks noGrp="1"/>
          </p:cNvSpPr>
          <p:nvPr>
            <p:ph type="ctrTitle"/>
          </p:nvPr>
        </p:nvSpPr>
        <p:spPr>
          <a:xfrm>
            <a:off x="2521325" y="1146412"/>
            <a:ext cx="6760761" cy="2402006"/>
          </a:xfrm>
        </p:spPr>
        <p:txBody>
          <a:bodyPr anchor="b">
            <a:normAutofit/>
          </a:bodyPr>
          <a:lstStyle/>
          <a:p>
            <a:pPr algn="l"/>
            <a:r>
              <a:rPr lang="en-US" sz="4200" dirty="0"/>
              <a:t>A Strategic Response to U.S. IV Fluid Shortages</a:t>
            </a:r>
            <a:br>
              <a:rPr lang="en-US" sz="4200" dirty="0"/>
            </a:br>
            <a:br>
              <a:rPr lang="en-US" sz="4200" dirty="0"/>
            </a:br>
            <a:r>
              <a:rPr lang="en-US" sz="2000" dirty="0"/>
              <a:t>Terence Valenzuela MD MPH</a:t>
            </a: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3995" y="4374554"/>
            <a:ext cx="9144005" cy="2483444"/>
          </a:xfrm>
          <a:prstGeom prst="rect">
            <a:avLst/>
          </a:prstGeom>
          <a:gradFill>
            <a:gsLst>
              <a:gs pos="0">
                <a:schemeClr val="accent1">
                  <a:lumMod val="75000"/>
                </a:schemeClr>
              </a:gs>
              <a:gs pos="100000">
                <a:srgbClr val="000000"/>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2" name="Rectangle 11">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29491" y="4374554"/>
            <a:ext cx="3038508" cy="2483446"/>
          </a:xfrm>
          <a:prstGeom prst="rect">
            <a:avLst/>
          </a:prstGeom>
          <a:gradFill>
            <a:gsLst>
              <a:gs pos="4000">
                <a:schemeClr val="accent1">
                  <a:alpha val="21000"/>
                </a:schemeClr>
              </a:gs>
              <a:gs pos="83000">
                <a:schemeClr val="accent1">
                  <a:lumMod val="50000"/>
                  <a:alpha val="61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4" name="Rectangle 13">
            <a:extLst>
              <a:ext uri="{FF2B5EF4-FFF2-40B4-BE49-F238E27FC236}">
                <a16:creationId xmlns:a16="http://schemas.microsoft.com/office/drawing/2014/main" id="{F256AC18-FB41-4977-8B0C-F5082335AB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4000" y="4379429"/>
            <a:ext cx="9143988" cy="1953928"/>
          </a:xfrm>
          <a:prstGeom prst="rect">
            <a:avLst/>
          </a:prstGeom>
          <a:gradFill>
            <a:gsLst>
              <a:gs pos="32000">
                <a:schemeClr val="accent1">
                  <a:lumMod val="50000"/>
                  <a:alpha val="0"/>
                </a:schemeClr>
              </a:gs>
              <a:gs pos="100000">
                <a:schemeClr val="accent1">
                  <a:alpha val="5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3994" y="4380928"/>
            <a:ext cx="9144000" cy="2019443"/>
          </a:xfrm>
          <a:prstGeom prst="rect">
            <a:avLst/>
          </a:prstGeom>
          <a:gradFill>
            <a:gsLst>
              <a:gs pos="32000">
                <a:schemeClr val="accent1">
                  <a:lumMod val="50000"/>
                  <a:alpha val="0"/>
                </a:schemeClr>
              </a:gs>
              <a:gs pos="100000">
                <a:srgbClr val="000000">
                  <a:alpha val="45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3" name="Content Placeholder 2"/>
          <p:cNvSpPr>
            <a:spLocks noGrp="1"/>
          </p:cNvSpPr>
          <p:nvPr>
            <p:ph type="subTitle" idx="1"/>
          </p:nvPr>
        </p:nvSpPr>
        <p:spPr>
          <a:xfrm>
            <a:off x="2521324" y="4892723"/>
            <a:ext cx="4790367" cy="1078173"/>
          </a:xfrm>
        </p:spPr>
        <p:txBody>
          <a:bodyPr anchor="ctr">
            <a:normAutofit/>
          </a:bodyPr>
          <a:lstStyle/>
          <a:p>
            <a:pPr algn="l">
              <a:lnSpc>
                <a:spcPct val="90000"/>
              </a:lnSpc>
            </a:pPr>
            <a:r>
              <a:rPr lang="en-US" sz="2200" dirty="0">
                <a:solidFill>
                  <a:srgbClr val="FFFFFF"/>
                </a:solidFill>
              </a:rPr>
              <a:t>A proposal to address recurrent IV fluid shortages using decentralized, on-site manufacturing.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pic>
        <p:nvPicPr>
          <p:cNvPr id="5" name="Picture 4" descr="Aerial view of a construction site&#10;&#10;AI-generated content may be incorrect.">
            <a:extLst>
              <a:ext uri="{FF2B5EF4-FFF2-40B4-BE49-F238E27FC236}">
                <a16:creationId xmlns:a16="http://schemas.microsoft.com/office/drawing/2014/main" id="{1E7D13D4-9972-1EB5-D4F0-70D89ADE7D10}"/>
              </a:ext>
            </a:extLst>
          </p:cNvPr>
          <p:cNvPicPr>
            <a:picLocks noChangeAspect="1"/>
          </p:cNvPicPr>
          <p:nvPr/>
        </p:nvPicPr>
        <p:blipFill>
          <a:blip r:embed="rId2"/>
          <a:srcRect l="10048" r="28617" b="-1"/>
          <a:stretch>
            <a:fillRect/>
          </a:stretch>
        </p:blipFill>
        <p:spPr>
          <a:xfrm>
            <a:off x="3415768" y="10"/>
            <a:ext cx="7252231"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dirty="0">
              <a:solidFill>
                <a:prstClr val="white"/>
              </a:solidFill>
              <a:latin typeface="Calibri"/>
            </a:endParaRPr>
          </a:p>
        </p:txBody>
      </p:sp>
      <p:sp>
        <p:nvSpPr>
          <p:cNvPr id="2" name="Title 1"/>
          <p:cNvSpPr>
            <a:spLocks noGrp="1"/>
          </p:cNvSpPr>
          <p:nvPr>
            <p:ph type="title"/>
          </p:nvPr>
        </p:nvSpPr>
        <p:spPr>
          <a:xfrm>
            <a:off x="2152651" y="365125"/>
            <a:ext cx="2866641" cy="1899912"/>
          </a:xfrm>
        </p:spPr>
        <p:txBody>
          <a:bodyPr>
            <a:normAutofit/>
          </a:bodyPr>
          <a:lstStyle/>
          <a:p>
            <a:pPr>
              <a:lnSpc>
                <a:spcPct val="90000"/>
              </a:lnSpc>
            </a:pPr>
            <a:r>
              <a:rPr lang="en-US" sz="3000"/>
              <a:t>The Triggering Event: Hurricane Helene and the Baxter Crisis</a:t>
            </a:r>
          </a:p>
        </p:txBody>
      </p:sp>
      <p:sp>
        <p:nvSpPr>
          <p:cNvPr id="3" name="Content Placeholder 2"/>
          <p:cNvSpPr>
            <a:spLocks noGrp="1"/>
          </p:cNvSpPr>
          <p:nvPr>
            <p:ph idx="1"/>
          </p:nvPr>
        </p:nvSpPr>
        <p:spPr>
          <a:xfrm>
            <a:off x="2152651" y="2434201"/>
            <a:ext cx="2866641" cy="3742762"/>
          </a:xfrm>
        </p:spPr>
        <p:txBody>
          <a:bodyPr>
            <a:normAutofit/>
          </a:bodyPr>
          <a:lstStyle/>
          <a:p>
            <a:r>
              <a:rPr lang="en-US" sz="1700"/>
              <a:t>2018: Hurricane Helene disrupted Baxter’s North Cove IV fluid facility in North Carolina.</a:t>
            </a:r>
          </a:p>
          <a:p>
            <a:r>
              <a:rPr lang="en-US" sz="1700"/>
              <a:t>Facility accounted for up to 60% of national IV bag production.</a:t>
            </a:r>
          </a:p>
          <a:p>
            <a:r>
              <a:rPr lang="en-US" sz="1700"/>
              <a:t>Resulted in severe national shortages of sterile IV fluids.</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dirty="0">
              <a:solidFill>
                <a:prstClr val="white"/>
              </a:solidFill>
              <a:latin typeface="Calibri"/>
            </a:endParaRPr>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6679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dirty="0">
              <a:solidFill>
                <a:prstClr val="white"/>
              </a:solidFill>
              <a:latin typeface="Calibri"/>
            </a:endParaRPr>
          </a:p>
        </p:txBody>
      </p:sp>
      <p:sp>
        <p:nvSpPr>
          <p:cNvPr id="2" name="Title 1"/>
          <p:cNvSpPr>
            <a:spLocks noGrp="1"/>
          </p:cNvSpPr>
          <p:nvPr>
            <p:ph type="title"/>
          </p:nvPr>
        </p:nvSpPr>
        <p:spPr>
          <a:xfrm>
            <a:off x="2152650" y="1195697"/>
            <a:ext cx="2400300" cy="4238118"/>
          </a:xfrm>
        </p:spPr>
        <p:txBody>
          <a:bodyPr>
            <a:normAutofit/>
          </a:bodyPr>
          <a:lstStyle/>
          <a:p>
            <a:pPr>
              <a:lnSpc>
                <a:spcPct val="90000"/>
              </a:lnSpc>
            </a:pPr>
            <a:r>
              <a:rPr lang="en-US" sz="2800">
                <a:solidFill>
                  <a:schemeClr val="bg1"/>
                </a:solidFill>
              </a:rPr>
              <a:t>   Immediate Consequences: Healthcare System Disruption</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202912"/>
            <a:ext cx="1432689"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defTabSz="457200" hangingPunct="1"/>
              <a:endParaRPr lang="en-US" kern="1200" dirty="0">
                <a:solidFill>
                  <a:prstClr val="black"/>
                </a:solidFill>
                <a:latin typeface="Calibri"/>
                <a:ea typeface="+mn-ea"/>
                <a:cs typeface="+mn-cs"/>
              </a:endParaRPr>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696" y="4752209"/>
            <a:ext cx="273765"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hangingPunct="1"/>
            <a:endParaRPr lang="en-US" kern="1200">
              <a:solidFill>
                <a:prstClr val="white"/>
              </a:solidFill>
              <a:latin typeface="Calibri"/>
            </a:endParaRPr>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696" y="4752209"/>
            <a:ext cx="273765"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hangingPunct="1"/>
            <a:endParaRPr lang="en-US" kern="1200">
              <a:solidFill>
                <a:prstClr val="white"/>
              </a:solidFill>
              <a:latin typeface="Calibri"/>
            </a:endParaRPr>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6214" y="5539936"/>
            <a:ext cx="731374"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defTabSz="457200" hangingPunct="1"/>
              <a:endParaRPr lang="en-US" kern="1200" dirty="0">
                <a:solidFill>
                  <a:prstClr val="black"/>
                </a:solidFill>
                <a:latin typeface="Calibri"/>
                <a:ea typeface="+mn-ea"/>
                <a:cs typeface="+mn-cs"/>
              </a:endParaRPr>
            </a:p>
          </p:txBody>
        </p:sp>
      </p:grpSp>
      <p:graphicFrame>
        <p:nvGraphicFramePr>
          <p:cNvPr id="5" name="Content Placeholder 2">
            <a:extLst>
              <a:ext uri="{FF2B5EF4-FFF2-40B4-BE49-F238E27FC236}">
                <a16:creationId xmlns:a16="http://schemas.microsoft.com/office/drawing/2014/main" id="{493463F6-4809-394C-1033-449074CE292E}"/>
              </a:ext>
            </a:extLst>
          </p:cNvPr>
          <p:cNvGraphicFramePr>
            <a:graphicFrameLocks noGrp="1"/>
          </p:cNvGraphicFramePr>
          <p:nvPr>
            <p:ph idx="1"/>
          </p:nvPr>
        </p:nvGraphicFramePr>
        <p:xfrm>
          <a:off x="5637105" y="477541"/>
          <a:ext cx="47262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p:cNvSpPr>
            <a:spLocks noGrp="1"/>
          </p:cNvSpPr>
          <p:nvPr>
            <p:ph type="title"/>
          </p:nvPr>
        </p:nvSpPr>
        <p:spPr>
          <a:xfrm>
            <a:off x="2039125" y="1153573"/>
            <a:ext cx="2400300" cy="4461163"/>
          </a:xfrm>
        </p:spPr>
        <p:txBody>
          <a:bodyPr>
            <a:normAutofit/>
          </a:bodyPr>
          <a:lstStyle/>
          <a:p>
            <a:pPr>
              <a:lnSpc>
                <a:spcPct val="90000"/>
              </a:lnSpc>
            </a:pPr>
            <a:r>
              <a:rPr lang="en-US" sz="3700">
                <a:solidFill>
                  <a:srgbClr val="FFFFFF"/>
                </a:solidFill>
              </a:rPr>
              <a:t> Causes of Fluid and Medication Shortages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186802" y="2455480"/>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hangingPunct="1"/>
            <a:endParaRPr lang="en-US" kern="1200" dirty="0">
              <a:solidFill>
                <a:prstClr val="black"/>
              </a:solidFill>
              <a:latin typeface="Calibri"/>
            </a:endParaRPr>
          </a:p>
        </p:txBody>
      </p:sp>
      <p:sp>
        <p:nvSpPr>
          <p:cNvPr id="3" name="Content Placeholder 2"/>
          <p:cNvSpPr>
            <a:spLocks noGrp="1"/>
          </p:cNvSpPr>
          <p:nvPr>
            <p:ph idx="1"/>
          </p:nvPr>
        </p:nvSpPr>
        <p:spPr>
          <a:xfrm>
            <a:off x="4859481" y="591345"/>
            <a:ext cx="5179868" cy="5585619"/>
          </a:xfrm>
        </p:spPr>
        <p:txBody>
          <a:bodyPr anchor="ctr">
            <a:normAutofit/>
          </a:bodyPr>
          <a:lstStyle/>
          <a:p>
            <a:r>
              <a:t>Natural disasters (e.g., Maria, Helene).</a:t>
            </a:r>
          </a:p>
          <a:p>
            <a:r>
              <a:t>Low margins and regulatory burden deter manufacturing.</a:t>
            </a:r>
          </a:p>
          <a:p>
            <a:r>
              <a:t>Overreliance on centralized production and long-distance transport.</a:t>
            </a:r>
          </a:p>
          <a:p>
            <a:r>
              <a:t>No built-in redundancy or buffer capacity.</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p:cNvSpPr>
            <a:spLocks noGrp="1"/>
          </p:cNvSpPr>
          <p:nvPr>
            <p:ph type="title"/>
          </p:nvPr>
        </p:nvSpPr>
        <p:spPr>
          <a:xfrm>
            <a:off x="2376298" y="502020"/>
            <a:ext cx="3992787" cy="1642970"/>
          </a:xfrm>
        </p:spPr>
        <p:txBody>
          <a:bodyPr vert="horz" lIns="91440" tIns="45720" rIns="91440" bIns="45720" rtlCol="0" anchor="b">
            <a:normAutofit/>
          </a:bodyPr>
          <a:lstStyle/>
          <a:p>
            <a:pPr algn="l" defTabSz="914400">
              <a:lnSpc>
                <a:spcPct val="90000"/>
              </a:lnSpc>
            </a:pPr>
            <a:r>
              <a:rPr lang="en-US" sz="3500"/>
              <a:t> Caspian IV Fluid System: The Alternative</a:t>
            </a:r>
          </a:p>
        </p:txBody>
      </p:sp>
      <p:sp>
        <p:nvSpPr>
          <p:cNvPr id="3" name="Content Placeholder 2"/>
          <p:cNvSpPr>
            <a:spLocks noGrp="1"/>
          </p:cNvSpPr>
          <p:nvPr>
            <p:ph sz="half" idx="1"/>
          </p:nvPr>
        </p:nvSpPr>
        <p:spPr>
          <a:xfrm>
            <a:off x="2382692" y="2405895"/>
            <a:ext cx="3986392" cy="3535083"/>
          </a:xfrm>
        </p:spPr>
        <p:txBody>
          <a:bodyPr vert="horz" lIns="91440" tIns="45720" rIns="91440" bIns="45720" rtlCol="0" anchor="t">
            <a:normAutofit/>
          </a:bodyPr>
          <a:lstStyle/>
          <a:p>
            <a:pPr indent="-228600" defTabSz="914400">
              <a:lnSpc>
                <a:spcPct val="90000"/>
              </a:lnSpc>
              <a:buFont typeface="Arial" panose="020B0604020202020204" pitchFamily="34" charset="0"/>
              <a:buChar char="•"/>
            </a:pPr>
            <a:r>
              <a:rPr lang="en-US" sz="1700"/>
              <a:t>Portable, automated system developed by DEKA Research and Development Corp.</a:t>
            </a:r>
          </a:p>
          <a:p>
            <a:pPr indent="-228600" defTabSz="914400">
              <a:lnSpc>
                <a:spcPct val="90000"/>
              </a:lnSpc>
              <a:buFont typeface="Arial" panose="020B0604020202020204" pitchFamily="34" charset="0"/>
              <a:buChar char="•"/>
            </a:pPr>
            <a:r>
              <a:rPr lang="en-US" sz="1700"/>
              <a:t>Uses local water to produce FDA-grade sterile IV fluids on-site.</a:t>
            </a:r>
          </a:p>
          <a:p>
            <a:pPr indent="-228600" defTabSz="914400">
              <a:lnSpc>
                <a:spcPct val="90000"/>
              </a:lnSpc>
              <a:buFont typeface="Arial" panose="020B0604020202020204" pitchFamily="34" charset="0"/>
              <a:buChar char="•"/>
            </a:pPr>
            <a:r>
              <a:rPr lang="en-US" sz="1700"/>
              <a:t>Minimal human intervention; compact and resilient in disasters.</a:t>
            </a:r>
          </a:p>
          <a:p>
            <a:pPr indent="-228600" defTabSz="914400">
              <a:lnSpc>
                <a:spcPct val="90000"/>
              </a:lnSpc>
              <a:buFont typeface="Arial" panose="020B0604020202020204" pitchFamily="34" charset="0"/>
              <a:buChar char="•"/>
            </a:pPr>
            <a:r>
              <a:rPr lang="en-US" sz="1700"/>
              <a:t>Output: 500 one-liter IV bags/day per unit.</a:t>
            </a:r>
          </a:p>
        </p:txBody>
      </p:sp>
      <p:sp>
        <p:nvSpPr>
          <p:cNvPr id="13" name="Rectangle 1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5"/>
            <a:ext cx="306939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5" name="Rectangle 1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
            <a:ext cx="306939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dirty="0">
              <a:solidFill>
                <a:prstClr val="white"/>
              </a:solidFill>
              <a:latin typeface="Calibri"/>
            </a:endParaRPr>
          </a:p>
        </p:txBody>
      </p:sp>
      <p:sp>
        <p:nvSpPr>
          <p:cNvPr id="17" name="Rectangle 1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22"/>
            <a:ext cx="3051501"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dirty="0">
              <a:solidFill>
                <a:prstClr val="white"/>
              </a:solidFill>
              <a:latin typeface="Calibri"/>
            </a:endParaRPr>
          </a:p>
        </p:txBody>
      </p:sp>
      <p:sp>
        <p:nvSpPr>
          <p:cNvPr id="19" name="Rectangle 1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616500" y="-10"/>
            <a:ext cx="2708601"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dirty="0">
              <a:solidFill>
                <a:prstClr val="white"/>
              </a:solidFill>
              <a:latin typeface="Calibri"/>
            </a:endParaRPr>
          </a:p>
        </p:txBody>
      </p:sp>
      <p:pic>
        <p:nvPicPr>
          <p:cNvPr id="6" name="Content Placeholder 5" descr="A white and black machine with a tube&#10;&#10;AI-generated content may be incorrect.">
            <a:extLst>
              <a:ext uri="{FF2B5EF4-FFF2-40B4-BE49-F238E27FC236}">
                <a16:creationId xmlns:a16="http://schemas.microsoft.com/office/drawing/2014/main" id="{D02DB60D-94C4-A486-E9D6-9CAC2A9A67D7}"/>
              </a:ext>
            </a:extLst>
          </p:cNvPr>
          <p:cNvPicPr>
            <a:picLocks noGrp="1" noChangeAspect="1"/>
          </p:cNvPicPr>
          <p:nvPr>
            <p:ph sz="half" idx="2"/>
          </p:nvPr>
        </p:nvPicPr>
        <p:blipFill>
          <a:blip r:embed="rId2"/>
          <a:stretch>
            <a:fillRect/>
          </a:stretch>
        </p:blipFill>
        <p:spPr>
          <a:xfrm>
            <a:off x="6830976" y="1712039"/>
            <a:ext cx="3127897" cy="346581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3" name="Rectangle 1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5" name="Rectangle 1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522267"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17" name="Rectangle 1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pic>
        <p:nvPicPr>
          <p:cNvPr id="6" name="Picture 5" descr="A diagram of a hurricane&#10;&#10;AI-generated content may be incorrect.">
            <a:extLst>
              <a:ext uri="{FF2B5EF4-FFF2-40B4-BE49-F238E27FC236}">
                <a16:creationId xmlns:a16="http://schemas.microsoft.com/office/drawing/2014/main" id="{85FFD754-DD0A-BA29-8192-3C693C7476ED}"/>
              </a:ext>
            </a:extLst>
          </p:cNvPr>
          <p:cNvPicPr>
            <a:picLocks noChangeAspect="1"/>
          </p:cNvPicPr>
          <p:nvPr/>
        </p:nvPicPr>
        <p:blipFill>
          <a:blip r:embed="rId2"/>
          <a:stretch>
            <a:fillRect/>
          </a:stretch>
        </p:blipFill>
        <p:spPr>
          <a:xfrm>
            <a:off x="1866900" y="606076"/>
            <a:ext cx="8458200" cy="5645848"/>
          </a:xfrm>
          <a:prstGeom prst="rect">
            <a:avLst/>
          </a:prstGeom>
        </p:spPr>
      </p:pic>
    </p:spTree>
    <p:extLst>
      <p:ext uri="{BB962C8B-B14F-4D97-AF65-F5344CB8AC3E}">
        <p14:creationId xmlns:p14="http://schemas.microsoft.com/office/powerpoint/2010/main" val="3085802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4" name="Rectangle 2"/>
          <p:cNvSpPr txBox="1">
            <a:spLocks noGrp="1"/>
          </p:cNvSpPr>
          <p:nvPr>
            <p:ph type="title"/>
          </p:nvPr>
        </p:nvSpPr>
        <p:spPr>
          <a:prstGeom prst="rect">
            <a:avLst/>
          </a:prstGeom>
        </p:spPr>
        <p:txBody>
          <a:bodyPr/>
          <a:lstStyle/>
          <a:p>
            <a:endParaRPr/>
          </a:p>
        </p:txBody>
      </p:sp>
      <p:sp>
        <p:nvSpPr>
          <p:cNvPr id="255" name="Rectangle 3"/>
          <p:cNvSpPr txBox="1">
            <a:spLocks noGrp="1"/>
          </p:cNvSpPr>
          <p:nvPr>
            <p:ph type="body" idx="1"/>
          </p:nvPr>
        </p:nvSpPr>
        <p:spPr>
          <a:prstGeom prst="rect">
            <a:avLst/>
          </a:prstGeom>
        </p:spPr>
        <p:txBody>
          <a:bodyPr/>
          <a:lstStyle/>
          <a:p>
            <a:endParaRPr/>
          </a:p>
        </p:txBody>
      </p:sp>
      <p:pic>
        <p:nvPicPr>
          <p:cNvPr id="256" name="Picture 4" descr="Picture 4"/>
          <p:cNvPicPr>
            <a:picLocks noChangeAspect="1"/>
          </p:cNvPicPr>
          <p:nvPr/>
        </p:nvPicPr>
        <p:blipFill>
          <a:blip r:embed="rId2"/>
          <a:stretch>
            <a:fillRect/>
          </a:stretch>
        </p:blipFill>
        <p:spPr>
          <a:xfrm>
            <a:off x="5867400" y="762001"/>
            <a:ext cx="4559300" cy="6748464"/>
          </a:xfrm>
          <a:prstGeom prst="rect">
            <a:avLst/>
          </a:prstGeom>
          <a:ln w="12700">
            <a:miter lim="400000"/>
          </a:ln>
        </p:spPr>
      </p:pic>
      <p:sp>
        <p:nvSpPr>
          <p:cNvPr id="257" name="AutoShape 6"/>
          <p:cNvSpPr/>
          <p:nvPr/>
        </p:nvSpPr>
        <p:spPr>
          <a:xfrm>
            <a:off x="3962400" y="2971800"/>
            <a:ext cx="1524000" cy="457200"/>
          </a:xfrm>
          <a:prstGeom prst="rightArrow">
            <a:avLst>
              <a:gd name="adj1" fmla="val 50000"/>
              <a:gd name="adj2" fmla="val 83333"/>
            </a:avLst>
          </a:prstGeom>
          <a:solidFill>
            <a:srgbClr val="FFFF00"/>
          </a:solidFill>
          <a:ln w="12699">
            <a:solidFill>
              <a:srgbClr val="C00000"/>
            </a:solidFill>
            <a:miter/>
          </a:ln>
        </p:spPr>
        <p:txBody>
          <a:bodyPr lIns="45719" rIns="45719" anchor="ctr"/>
          <a:lstStyle/>
          <a:p>
            <a:pPr>
              <a:defRPr sz="2400">
                <a:latin typeface="Times New Roman"/>
                <a:ea typeface="Times New Roman"/>
                <a:cs typeface="Times New Roman"/>
                <a:sym typeface="Times New Roman"/>
              </a:defRPr>
            </a:pPr>
            <a:endParaRPr/>
          </a:p>
        </p:txBody>
      </p:sp>
      <p:sp>
        <p:nvSpPr>
          <p:cNvPr id="258" name="Text Box 7"/>
          <p:cNvSpPr txBox="1"/>
          <p:nvPr/>
        </p:nvSpPr>
        <p:spPr>
          <a:xfrm>
            <a:off x="0" y="0"/>
            <a:ext cx="12192000" cy="1551444"/>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spcBef>
                <a:spcPts val="3200"/>
              </a:spcBef>
              <a:defRPr sz="5400" b="1" i="1">
                <a:solidFill>
                  <a:srgbClr val="FFCC00"/>
                </a:solidFill>
                <a:latin typeface="Times New Roman"/>
                <a:ea typeface="Times New Roman"/>
                <a:cs typeface="Times New Roman"/>
                <a:sym typeface="Times New Roman"/>
              </a:defRPr>
            </a:pPr>
            <a:r>
              <a:t>Program Committee Gets Assistance </a:t>
            </a:r>
            <a:r>
              <a:rPr sz="4800">
                <a:solidFill>
                  <a:srgbClr val="00FF00"/>
                </a:solidFill>
              </a:rPr>
              <a:t>Finding Today’s Speaker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57"/>
                                        </p:tgtEl>
                                        <p:attrNameLst>
                                          <p:attrName>style.visibility</p:attrName>
                                        </p:attrNameLst>
                                      </p:cBhvr>
                                      <p:to>
                                        <p:strVal val="visible"/>
                                      </p:to>
                                    </p:set>
                                    <p:animEffect transition="in" filter="wipe(left)">
                                      <p:cBhvr>
                                        <p:cTn id="7" dur="500"/>
                                        <p:tgtEl>
                                          <p:spTgt spid="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sp>
        <p:nvSpPr>
          <p:cNvPr id="2" name="Title 1"/>
          <p:cNvSpPr>
            <a:spLocks noGrp="1"/>
          </p:cNvSpPr>
          <p:nvPr>
            <p:ph type="title"/>
          </p:nvPr>
        </p:nvSpPr>
        <p:spPr>
          <a:xfrm>
            <a:off x="2000250" y="640823"/>
            <a:ext cx="2563994" cy="5583148"/>
          </a:xfrm>
        </p:spPr>
        <p:txBody>
          <a:bodyPr anchor="ctr">
            <a:normAutofit/>
          </a:bodyPr>
          <a:lstStyle/>
          <a:p>
            <a:r>
              <a:rPr lang="en-US" sz="3600"/>
              <a:t>   Advantages and Regional Deployment Plan</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068313" y="3465005"/>
            <a:ext cx="5410200" cy="13716"/>
          </a:xfrm>
          <a:custGeom>
            <a:avLst/>
            <a:gdLst>
              <a:gd name="connsiteX0" fmla="*/ 0 w 5410200"/>
              <a:gd name="connsiteY0" fmla="*/ 0 h 13716"/>
              <a:gd name="connsiteX1" fmla="*/ 568071 w 5410200"/>
              <a:gd name="connsiteY1" fmla="*/ 0 h 13716"/>
              <a:gd name="connsiteX2" fmla="*/ 1298448 w 5410200"/>
              <a:gd name="connsiteY2" fmla="*/ 0 h 13716"/>
              <a:gd name="connsiteX3" fmla="*/ 1920621 w 5410200"/>
              <a:gd name="connsiteY3" fmla="*/ 0 h 13716"/>
              <a:gd name="connsiteX4" fmla="*/ 2488692 w 5410200"/>
              <a:gd name="connsiteY4" fmla="*/ 0 h 13716"/>
              <a:gd name="connsiteX5" fmla="*/ 3219069 w 5410200"/>
              <a:gd name="connsiteY5" fmla="*/ 0 h 13716"/>
              <a:gd name="connsiteX6" fmla="*/ 3895344 w 5410200"/>
              <a:gd name="connsiteY6" fmla="*/ 0 h 13716"/>
              <a:gd name="connsiteX7" fmla="*/ 4571619 w 5410200"/>
              <a:gd name="connsiteY7" fmla="*/ 0 h 13716"/>
              <a:gd name="connsiteX8" fmla="*/ 5410200 w 5410200"/>
              <a:gd name="connsiteY8" fmla="*/ 0 h 13716"/>
              <a:gd name="connsiteX9" fmla="*/ 5410200 w 5410200"/>
              <a:gd name="connsiteY9" fmla="*/ 13716 h 13716"/>
              <a:gd name="connsiteX10" fmla="*/ 4842129 w 5410200"/>
              <a:gd name="connsiteY10" fmla="*/ 13716 h 13716"/>
              <a:gd name="connsiteX11" fmla="*/ 4328160 w 5410200"/>
              <a:gd name="connsiteY11" fmla="*/ 13716 h 13716"/>
              <a:gd name="connsiteX12" fmla="*/ 3597783 w 5410200"/>
              <a:gd name="connsiteY12" fmla="*/ 13716 h 13716"/>
              <a:gd name="connsiteX13" fmla="*/ 3029712 w 5410200"/>
              <a:gd name="connsiteY13" fmla="*/ 13716 h 13716"/>
              <a:gd name="connsiteX14" fmla="*/ 2299335 w 5410200"/>
              <a:gd name="connsiteY14" fmla="*/ 13716 h 13716"/>
              <a:gd name="connsiteX15" fmla="*/ 1514856 w 5410200"/>
              <a:gd name="connsiteY15" fmla="*/ 13716 h 13716"/>
              <a:gd name="connsiteX16" fmla="*/ 892683 w 5410200"/>
              <a:gd name="connsiteY16" fmla="*/ 13716 h 13716"/>
              <a:gd name="connsiteX17" fmla="*/ 0 w 5410200"/>
              <a:gd name="connsiteY17" fmla="*/ 13716 h 13716"/>
              <a:gd name="connsiteX18" fmla="*/ 0 w 5410200"/>
              <a:gd name="connsiteY18"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3716"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09587" y="2854"/>
                  <a:pt x="5409791" y="9451"/>
                  <a:pt x="5410200" y="13716"/>
                </a:cubicBezTo>
                <a:cubicBezTo>
                  <a:pt x="5139060" y="2179"/>
                  <a:pt x="5121593" y="26463"/>
                  <a:pt x="4842129" y="13716"/>
                </a:cubicBezTo>
                <a:cubicBezTo>
                  <a:pt x="4562665" y="969"/>
                  <a:pt x="4448273" y="4915"/>
                  <a:pt x="4328160" y="13716"/>
                </a:cubicBezTo>
                <a:cubicBezTo>
                  <a:pt x="4208047" y="22517"/>
                  <a:pt x="3760936" y="17995"/>
                  <a:pt x="3597783" y="13716"/>
                </a:cubicBezTo>
                <a:cubicBezTo>
                  <a:pt x="3434630" y="9437"/>
                  <a:pt x="3299718" y="28641"/>
                  <a:pt x="3029712" y="13716"/>
                </a:cubicBezTo>
                <a:cubicBezTo>
                  <a:pt x="2759706" y="-1209"/>
                  <a:pt x="2640159" y="22822"/>
                  <a:pt x="2299335" y="13716"/>
                </a:cubicBezTo>
                <a:cubicBezTo>
                  <a:pt x="1958511" y="4610"/>
                  <a:pt x="1801186" y="24413"/>
                  <a:pt x="1514856" y="13716"/>
                </a:cubicBezTo>
                <a:cubicBezTo>
                  <a:pt x="1228526" y="3019"/>
                  <a:pt x="1063509" y="-9877"/>
                  <a:pt x="892683" y="13716"/>
                </a:cubicBezTo>
                <a:cubicBezTo>
                  <a:pt x="721857" y="37309"/>
                  <a:pt x="186945" y="-25469"/>
                  <a:pt x="0" y="13716"/>
                </a:cubicBezTo>
                <a:cubicBezTo>
                  <a:pt x="-342" y="9537"/>
                  <a:pt x="-97" y="6817"/>
                  <a:pt x="0" y="0"/>
                </a:cubicBezTo>
                <a:close/>
              </a:path>
              <a:path w="5410200" h="13716"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10660" y="2787"/>
                  <a:pt x="5410166" y="9748"/>
                  <a:pt x="5410200" y="13716"/>
                </a:cubicBezTo>
                <a:cubicBezTo>
                  <a:pt x="5163327" y="36922"/>
                  <a:pt x="5008749" y="6121"/>
                  <a:pt x="4842129" y="13716"/>
                </a:cubicBezTo>
                <a:cubicBezTo>
                  <a:pt x="4675509" y="21311"/>
                  <a:pt x="4433401" y="-5187"/>
                  <a:pt x="4165854" y="13716"/>
                </a:cubicBezTo>
                <a:cubicBezTo>
                  <a:pt x="3898308" y="32619"/>
                  <a:pt x="3809032" y="-13282"/>
                  <a:pt x="3543681" y="13716"/>
                </a:cubicBezTo>
                <a:cubicBezTo>
                  <a:pt x="3278330" y="40714"/>
                  <a:pt x="3073876" y="-20489"/>
                  <a:pt x="2759202" y="13716"/>
                </a:cubicBezTo>
                <a:cubicBezTo>
                  <a:pt x="2444528" y="47921"/>
                  <a:pt x="2204144" y="-1200"/>
                  <a:pt x="1974723" y="13716"/>
                </a:cubicBezTo>
                <a:cubicBezTo>
                  <a:pt x="1745302" y="28632"/>
                  <a:pt x="1602335" y="26918"/>
                  <a:pt x="1406652" y="13716"/>
                </a:cubicBezTo>
                <a:cubicBezTo>
                  <a:pt x="1210969" y="514"/>
                  <a:pt x="923948" y="-1411"/>
                  <a:pt x="730377" y="13716"/>
                </a:cubicBezTo>
                <a:cubicBezTo>
                  <a:pt x="536806" y="28843"/>
                  <a:pt x="336496" y="-4713"/>
                  <a:pt x="0" y="13716"/>
                </a:cubicBezTo>
                <a:cubicBezTo>
                  <a:pt x="-535" y="9547"/>
                  <a:pt x="488" y="451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a:solidFill>
                <a:prstClr val="white"/>
              </a:solidFill>
              <a:latin typeface="Calibri"/>
            </a:endParaRPr>
          </a:p>
        </p:txBody>
      </p:sp>
      <p:graphicFrame>
        <p:nvGraphicFramePr>
          <p:cNvPr id="5" name="Content Placeholder 2">
            <a:extLst>
              <a:ext uri="{FF2B5EF4-FFF2-40B4-BE49-F238E27FC236}">
                <a16:creationId xmlns:a16="http://schemas.microsoft.com/office/drawing/2014/main" id="{F4C553FD-C97D-F147-4E8B-FA6A92C84A8C}"/>
              </a:ext>
            </a:extLst>
          </p:cNvPr>
          <p:cNvGraphicFramePr>
            <a:graphicFrameLocks noGrp="1"/>
          </p:cNvGraphicFramePr>
          <p:nvPr>
            <p:ph idx="1"/>
          </p:nvPr>
        </p:nvGraphicFramePr>
        <p:xfrm>
          <a:off x="5010013" y="640823"/>
          <a:ext cx="5175384"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dirty="0">
              <a:solidFill>
                <a:prstClr val="white"/>
              </a:solidFill>
              <a:latin typeface="Calibri"/>
            </a:endParaRPr>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0"/>
            <a:ext cx="366794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hangingPunct="1"/>
            <a:endParaRPr lang="en-US" kern="1200" dirty="0">
              <a:solidFill>
                <a:prstClr val="white"/>
              </a:solidFill>
              <a:latin typeface="Calibri"/>
            </a:endParaRPr>
          </a:p>
        </p:txBody>
      </p:sp>
      <p:sp>
        <p:nvSpPr>
          <p:cNvPr id="2" name="Title 1"/>
          <p:cNvSpPr>
            <a:spLocks noGrp="1"/>
          </p:cNvSpPr>
          <p:nvPr>
            <p:ph type="title"/>
          </p:nvPr>
        </p:nvSpPr>
        <p:spPr>
          <a:xfrm>
            <a:off x="2152650" y="1195697"/>
            <a:ext cx="2400300" cy="4238118"/>
          </a:xfrm>
        </p:spPr>
        <p:txBody>
          <a:bodyPr>
            <a:normAutofit/>
          </a:bodyPr>
          <a:lstStyle/>
          <a:p>
            <a:r>
              <a:rPr lang="en-US">
                <a:solidFill>
                  <a:schemeClr val="bg1"/>
                </a:solidFill>
              </a:rPr>
              <a:t>Next Steps</a:t>
            </a: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001" y="202912"/>
            <a:ext cx="1432689"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defTabSz="457200" hangingPunct="1"/>
              <a:endParaRPr lang="en-US" kern="1200" dirty="0">
                <a:solidFill>
                  <a:prstClr val="black"/>
                </a:solidFill>
                <a:latin typeface="Calibri"/>
                <a:ea typeface="+mn-ea"/>
                <a:cs typeface="+mn-cs"/>
              </a:endParaRPr>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696" y="4752209"/>
            <a:ext cx="273765"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hangingPunct="1"/>
            <a:endParaRPr lang="en-US" kern="1200">
              <a:solidFill>
                <a:prstClr val="white"/>
              </a:solidFill>
              <a:latin typeface="Calibri"/>
            </a:endParaRPr>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8696" y="4752209"/>
            <a:ext cx="273765"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hangingPunct="1"/>
            <a:endParaRPr lang="en-US" kern="1200">
              <a:solidFill>
                <a:prstClr val="white"/>
              </a:solidFill>
              <a:latin typeface="Calibri"/>
            </a:endParaRPr>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06214" y="5539936"/>
            <a:ext cx="731374"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defTabSz="457200" hangingPunct="1"/>
              <a:endParaRPr lang="en-US" kern="1200">
                <a:solidFill>
                  <a:prstClr val="black"/>
                </a:solidFill>
                <a:latin typeface="Calibri"/>
                <a:ea typeface="+mn-ea"/>
                <a:cs typeface="+mn-cs"/>
              </a:endParaRPr>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defTabSz="457200" hangingPunct="1"/>
              <a:endParaRPr lang="en-US" kern="1200" dirty="0">
                <a:solidFill>
                  <a:prstClr val="black"/>
                </a:solidFill>
                <a:latin typeface="Calibri"/>
                <a:ea typeface="+mn-ea"/>
                <a:cs typeface="+mn-cs"/>
              </a:endParaRPr>
            </a:p>
          </p:txBody>
        </p:sp>
      </p:grpSp>
      <p:graphicFrame>
        <p:nvGraphicFramePr>
          <p:cNvPr id="5" name="Content Placeholder 2">
            <a:extLst>
              <a:ext uri="{FF2B5EF4-FFF2-40B4-BE49-F238E27FC236}">
                <a16:creationId xmlns:a16="http://schemas.microsoft.com/office/drawing/2014/main" id="{E9E4EB6F-E4D1-38AA-5EE7-A831D6B9D475}"/>
              </a:ext>
            </a:extLst>
          </p:cNvPr>
          <p:cNvGraphicFramePr>
            <a:graphicFrameLocks noGrp="1"/>
          </p:cNvGraphicFramePr>
          <p:nvPr>
            <p:ph idx="1"/>
          </p:nvPr>
        </p:nvGraphicFramePr>
        <p:xfrm>
          <a:off x="5637105" y="477541"/>
          <a:ext cx="4726201" cy="5878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Discussion and Questions"/>
          <p:cNvSpPr txBox="1">
            <a:spLocks noGrp="1"/>
          </p:cNvSpPr>
          <p:nvPr>
            <p:ph type="ctrTitle"/>
          </p:nvPr>
        </p:nvSpPr>
        <p:spPr>
          <a:prstGeom prst="rect">
            <a:avLst/>
          </a:prstGeom>
        </p:spPr>
        <p:txBody>
          <a:bodyPr/>
          <a:lstStyle/>
          <a:p>
            <a:r>
              <a:t>Discussion and Questions</a:t>
            </a:r>
          </a:p>
        </p:txBody>
      </p:sp>
      <p:sp>
        <p:nvSpPr>
          <p:cNvPr id="560" name="ET AL"/>
          <p:cNvSpPr txBox="1">
            <a:spLocks noGrp="1"/>
          </p:cNvSpPr>
          <p:nvPr>
            <p:ph type="subTitle" sz="quarter" idx="1"/>
          </p:nvPr>
        </p:nvSpPr>
        <p:spPr>
          <a:prstGeom prst="rect">
            <a:avLst/>
          </a:prstGeom>
        </p:spPr>
        <p:txBody>
          <a:bodyPr/>
          <a:lstStyle/>
          <a:p>
            <a:r>
              <a:t>ET AL </a:t>
            </a:r>
          </a:p>
        </p:txBody>
      </p:sp>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Discussion and Questions"/>
          <p:cNvSpPr txBox="1">
            <a:spLocks noGrp="1"/>
          </p:cNvSpPr>
          <p:nvPr>
            <p:ph type="ctrTitle"/>
          </p:nvPr>
        </p:nvSpPr>
        <p:spPr>
          <a:prstGeom prst="rect">
            <a:avLst/>
          </a:prstGeom>
        </p:spPr>
        <p:txBody>
          <a:bodyPr/>
          <a:lstStyle/>
          <a:p>
            <a:r>
              <a:t>Discussion and Questions</a:t>
            </a:r>
          </a:p>
        </p:txBody>
      </p:sp>
      <p:sp>
        <p:nvSpPr>
          <p:cNvPr id="560" name="ET AL"/>
          <p:cNvSpPr txBox="1">
            <a:spLocks noGrp="1"/>
          </p:cNvSpPr>
          <p:nvPr>
            <p:ph type="subTitle" sz="quarter" idx="1"/>
          </p:nvPr>
        </p:nvSpPr>
        <p:spPr>
          <a:prstGeom prst="rect">
            <a:avLst/>
          </a:prstGeom>
        </p:spPr>
        <p:txBody>
          <a:bodyPr/>
          <a:lstStyle/>
          <a:p>
            <a:r>
              <a:t>ET AL </a:t>
            </a:r>
          </a:p>
        </p:txBody>
      </p:sp>
    </p:spTree>
    <p:extLst>
      <p:ext uri="{BB962C8B-B14F-4D97-AF65-F5344CB8AC3E}">
        <p14:creationId xmlns:p14="http://schemas.microsoft.com/office/powerpoint/2010/main" val="154598469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Title 1"/>
          <p:cNvSpPr txBox="1">
            <a:spLocks noGrp="1"/>
          </p:cNvSpPr>
          <p:nvPr>
            <p:ph type="title"/>
          </p:nvPr>
        </p:nvSpPr>
        <p:spPr>
          <a:xfrm>
            <a:off x="-288759" y="244019"/>
            <a:ext cx="12155907" cy="1143001"/>
          </a:xfrm>
          <a:prstGeom prst="rect">
            <a:avLst/>
          </a:prstGeom>
        </p:spPr>
        <p:txBody>
          <a:bodyPr>
            <a:normAutofit fontScale="90000"/>
          </a:bodyPr>
          <a:lstStyle>
            <a:lvl1pPr>
              <a:defRPr sz="7200" b="1" i="1">
                <a:solidFill>
                  <a:srgbClr val="A0FF00"/>
                </a:solidFill>
              </a:defRPr>
            </a:lvl1pPr>
          </a:lstStyle>
          <a:p>
            <a:r>
              <a:t>Giving Blood in the Field…</a:t>
            </a:r>
          </a:p>
        </p:txBody>
      </p:sp>
      <p:pic>
        <p:nvPicPr>
          <p:cNvPr id="261" name="Picture 3" descr="Picture 3"/>
          <p:cNvPicPr>
            <a:picLocks noChangeAspect="1"/>
          </p:cNvPicPr>
          <p:nvPr/>
        </p:nvPicPr>
        <p:blipFill>
          <a:blip r:embed="rId2"/>
          <a:stretch>
            <a:fillRect/>
          </a:stretch>
        </p:blipFill>
        <p:spPr>
          <a:xfrm>
            <a:off x="316831" y="1905842"/>
            <a:ext cx="4953001" cy="3046316"/>
          </a:xfrm>
          <a:prstGeom prst="rect">
            <a:avLst/>
          </a:prstGeom>
          <a:ln w="28575">
            <a:solidFill>
              <a:srgbClr val="C00000"/>
            </a:solidFill>
          </a:ln>
        </p:spPr>
      </p:pic>
      <p:pic>
        <p:nvPicPr>
          <p:cNvPr id="262" name="Content Placeholder 5" descr="Content Placeholder 5"/>
          <p:cNvPicPr>
            <a:picLocks noChangeAspect="1"/>
          </p:cNvPicPr>
          <p:nvPr/>
        </p:nvPicPr>
        <p:blipFill>
          <a:blip r:embed="rId3"/>
          <a:stretch>
            <a:fillRect/>
          </a:stretch>
        </p:blipFill>
        <p:spPr>
          <a:xfrm>
            <a:off x="5894937" y="2590800"/>
            <a:ext cx="5980231" cy="3451681"/>
          </a:xfrm>
          <a:prstGeom prst="rect">
            <a:avLst/>
          </a:prstGeom>
          <a:ln w="38100">
            <a:solidFill>
              <a:srgbClr val="C00000"/>
            </a:solidFill>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 xmlns:m="http://schemas.openxmlformats.org/officeDocument/2006/math" xmlns:a14="http://schemas.microsoft.com/office/drawing/2010/main">
      <p:transition spd="med">
        <p:fade/>
      </p:transition>
    </mc:Fallback>
  </mc:AlternateContent>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TotalTime>
  <Words>2413</Words>
  <Application>Microsoft Office PowerPoint</Application>
  <PresentationFormat>Widescreen</PresentationFormat>
  <Paragraphs>363</Paragraphs>
  <Slides>83</Slides>
  <Notes>3</Notes>
  <HiddenSlides>1</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83</vt:i4>
      </vt:variant>
    </vt:vector>
  </HeadingPairs>
  <TitlesOfParts>
    <vt:vector size="97" baseType="lpstr">
      <vt:lpstr>Aptos</vt:lpstr>
      <vt:lpstr>Aptos Display</vt:lpstr>
      <vt:lpstr>Arial</vt:lpstr>
      <vt:lpstr>Calibri</vt:lpstr>
      <vt:lpstr>Calibri Light</vt:lpstr>
      <vt:lpstr>Century Gothic</vt:lpstr>
      <vt:lpstr>Gill Sans Light</vt:lpstr>
      <vt:lpstr>Helvetica Light</vt:lpstr>
      <vt:lpstr>Nunito</vt:lpstr>
      <vt:lpstr>Times New Roman</vt:lpstr>
      <vt:lpstr>Office Theme</vt:lpstr>
      <vt:lpstr>1_Office Theme</vt:lpstr>
      <vt:lpstr>2_Office Theme</vt:lpstr>
      <vt:lpstr>3_Office Theme</vt:lpstr>
      <vt:lpstr>Blood and Transfusion Discussion </vt:lpstr>
      <vt:lpstr>Randi Schafer </vt:lpstr>
      <vt:lpstr>PowerPoint Presentation</vt:lpstr>
      <vt:lpstr>Top Issues</vt:lpstr>
      <vt:lpstr>Prehospital Blood Transfusion Coalition</vt:lpstr>
      <vt:lpstr>Dr. Paul Pepe</vt:lpstr>
      <vt:lpstr>     Disparities, Unclarities and the New Verities         in the World of EMS Transfusions  What is Likely to Evolve with Prehospital Blood Product Administration?</vt:lpstr>
      <vt:lpstr>PowerPoint Presentation</vt:lpstr>
      <vt:lpstr>Giving Blood in the Field…</vt:lpstr>
      <vt:lpstr>But What’s the Latest?</vt:lpstr>
      <vt:lpstr>PowerPoint Presentation</vt:lpstr>
      <vt:lpstr>PowerPoint Presentation</vt:lpstr>
      <vt:lpstr>PowerPoint Presentation</vt:lpstr>
      <vt:lpstr>But ….</vt:lpstr>
      <vt:lpstr>Disparities and Limitations  </vt:lpstr>
      <vt:lpstr>Not Only That …</vt:lpstr>
      <vt:lpstr>Not On Every Ambulance …</vt:lpstr>
      <vt:lpstr>PowerPoint Presentation</vt:lpstr>
      <vt:lpstr>Protect the Glycocalyx !</vt:lpstr>
      <vt:lpstr>PowerPoint Presentation</vt:lpstr>
      <vt:lpstr>TXA and Plasma</vt:lpstr>
      <vt:lpstr>TXA Head  Injury</vt:lpstr>
      <vt:lpstr>TXA for TBI</vt:lpstr>
      <vt:lpstr>ROC TXA for TBI    JAMA </vt:lpstr>
      <vt:lpstr>PowerPoint Presentation</vt:lpstr>
      <vt:lpstr>TXA and Plasma</vt:lpstr>
      <vt:lpstr>PowerPoint Presentation</vt:lpstr>
      <vt:lpstr>I’m Paul Pepe…  ... and I Approved this Message  </vt:lpstr>
      <vt:lpstr>Punt to Dr Holcomb…</vt:lpstr>
      <vt:lpstr>Ditch the Saltwater:  Plasma is the Next Revolution in TBI Management</vt:lpstr>
      <vt:lpstr>PowerPoint Presentation</vt:lpstr>
      <vt:lpstr>PowerPoint Presentation</vt:lpstr>
      <vt:lpstr>PowerPoint Presentation</vt:lpstr>
      <vt:lpstr>PowerPoint Presentation</vt:lpstr>
      <vt:lpstr>PowerPoint Presentation</vt:lpstr>
      <vt:lpstr>TBI : Large Animal Model</vt:lpstr>
      <vt:lpstr>A Multicenter RCT Has Begun</vt:lpstr>
      <vt:lpstr>Plasma: The Next Frontier</vt:lpstr>
      <vt:lpstr>Eric Bank </vt:lpstr>
      <vt:lpstr>Dr. Don Jenkins </vt:lpstr>
      <vt:lpstr>Medication Adjuncts in Rapid Emergency Transfusion</vt:lpstr>
      <vt:lpstr>Background</vt:lpstr>
      <vt:lpstr>Background</vt:lpstr>
      <vt:lpstr>Goals and target patients for UH guideline</vt:lpstr>
      <vt:lpstr>Calcium repletion recommendations</vt:lpstr>
      <vt:lpstr>Administration and monitoring</vt:lpstr>
      <vt:lpstr>Acknowledgements</vt:lpstr>
      <vt:lpstr>Et Al</vt:lpstr>
      <vt:lpstr>A few facts about South Texas Regional Advisory Committee on Trauma  13 helicopters Del Rio to Eagle Pass….La Grange to Marble Falls 8 San Antonio Fire Department Medical Officers rigs 17 other Emergency Medical Services ambulances 20+ units per day donated by BIA donors 1 January 2020 = 4767 30 September 2020 = 7821 3054 new donors in 9 months….over 300 new donors/month Routinely over 125 units LTOWB on hand in the system every day LTOWB used instead of components during platelet shortage </vt:lpstr>
      <vt:lpstr>MCI Initiative</vt:lpstr>
      <vt:lpstr>Since El Paso Shooting</vt:lpstr>
      <vt:lpstr>PowerPoint Presentation</vt:lpstr>
      <vt:lpstr>Walking Blood Bank Plan </vt:lpstr>
      <vt:lpstr>What next?</vt:lpstr>
      <vt:lpstr>Lt Holly O’Byrne Dr. Vitberg</vt:lpstr>
      <vt:lpstr>PowerPoint Presentation</vt:lpstr>
      <vt:lpstr>PowerPoint Presentation</vt:lpstr>
      <vt:lpstr>PowerPoint Presentation</vt:lpstr>
      <vt:lpstr>Dr. Paul Banerjee</vt:lpstr>
      <vt:lpstr>Dr. Rob Lowe </vt:lpstr>
      <vt:lpstr>IM TXA</vt:lpstr>
      <vt:lpstr> </vt:lpstr>
      <vt:lpstr>Why consider IM TXA when 2 IV protocols (TECC, TCCC) already exist? </vt:lpstr>
      <vt:lpstr>What is the clinical evidence for IM TXA? </vt:lpstr>
      <vt:lpstr>What is the operational advantage of IM TXA?   The Columbus Fire Experience </vt:lpstr>
      <vt:lpstr>PowerPoint Presentation</vt:lpstr>
      <vt:lpstr>PowerPoint Presentation</vt:lpstr>
      <vt:lpstr>Dr. James Roach</vt:lpstr>
      <vt:lpstr>Shock Class vs. 24 Hr. Outcome</vt:lpstr>
      <vt:lpstr>Analysis of 24-Hour Survival Excluding Traumatic Arrests</vt:lpstr>
      <vt:lpstr>TXA and Whole Blood 24 Hr. Outcome 2021- Current (372)</vt:lpstr>
      <vt:lpstr>Whole Blood Only 24 Hr. Outcome 2021- Current (284) </vt:lpstr>
      <vt:lpstr>24-Hour Survival Trends by Year</vt:lpstr>
      <vt:lpstr>A Strategic Response to U.S. IV Fluid Shortages  Terence Valenzuela MD MPH</vt:lpstr>
      <vt:lpstr>The Triggering Event: Hurricane Helene and the Baxter Crisis</vt:lpstr>
      <vt:lpstr>   Immediate Consequences: Healthcare System Disruption</vt:lpstr>
      <vt:lpstr> Causes of Fluid and Medication Shortages</vt:lpstr>
      <vt:lpstr> Caspian IV Fluid System: The Alternative</vt:lpstr>
      <vt:lpstr>PowerPoint Presentation</vt:lpstr>
      <vt:lpstr>   Advantages and Regional Deployment Plan</vt:lpstr>
      <vt:lpstr>Next Steps</vt:lpstr>
      <vt:lpstr>Discussion and Questions</vt:lpstr>
      <vt:lpstr>Discussion and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Blood and Transfusion Discussion </dc:title>
  <cp:lastModifiedBy>Jason Neu</cp:lastModifiedBy>
  <cp:revision>4</cp:revision>
  <dcterms:modified xsi:type="dcterms:W3CDTF">2025-06-12T14:19:46Z</dcterms:modified>
</cp:coreProperties>
</file>