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2" r:id="rId6"/>
    <p:sldId id="265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FE0E-A0B0-40A8-AE61-2212217E9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B3477-45D9-41EF-96D4-09511D61B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0D5B-9CB9-46D2-B5A6-0B72681A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8592-7EEA-4136-84F9-DB830628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3B6B-EED3-46E5-962B-18FFDA3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9F59-320B-41A1-9FCA-D418AC73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9EF9B-962D-4EA6-8663-89D6129C9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EE27-2388-495F-80D3-EFDFFE31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2492-4D56-4D7E-970B-A96DA0FF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BB75-A187-4DE9-9E3E-7D015E21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A5532-73A9-4667-8A24-37E9BD77B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74D14-0F45-4225-9BF6-BECE7931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9412-C908-4407-9DD2-642EBF9D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44183-9AC5-4AFB-A96A-371E6D2A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67ED-7BE6-40D8-90FC-8BE388D5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C334-75AE-4462-8CFB-BD32F5F5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4F34-C05B-4307-A862-95F5CB29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B2D21-9CC3-47CB-B99E-28AAF370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C481-7C42-4D4B-A735-7E17CE5C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ABA5-849B-4A2B-ACBB-3C059151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1B1D-75E1-4390-8A50-F75DD167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03BA0-C768-44D4-8330-559933D2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A578-78AC-41A2-ABA9-BD6D09A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39B32-3A20-406A-B2BB-1E61C14D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6110-C07C-45C5-A024-00CB4A9C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41F3-C43D-4C64-9C76-CF7E0101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69D4-140D-46D5-9D4C-CD5760AE9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540A8-244F-48FA-811D-15E54FBEE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4950-8385-4579-A504-56864D08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AA7F-5D04-414E-9362-B61A7865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42185-015F-4D36-B7C5-F27BC924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6562-EC57-48AF-8DD2-A01B624C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0BCAA-CF6B-4631-8BE4-CB83EF8F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3893D-C134-41CB-8241-4133AD3B4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10F9E-BB03-4532-9159-3412B04C6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6FBE0-02C4-4BD7-96C1-0D19D305A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177FC-6C7E-4948-BD2D-218E5DE3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F925B-51FD-4C78-9643-186F6150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24E0-64DA-41C1-88B2-F63DC996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4CF3-CE53-45F1-8E23-766EBBB2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53692-C17B-4674-9082-F0B5A516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1BBEE-A2D2-45B9-98CC-1491EF7A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369A7-5F87-49DD-9D63-4C0B10C4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FE356-D4C7-4C2F-B797-B964354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7A28C-FA40-4377-AFA7-E6435EB4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7CB4F-76A3-4656-A6D7-2D1FB1C0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422D-6DAA-4BF2-9D58-70CE6004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DADE-81C1-4025-ABAC-D82CB2AC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A13E-9DFE-4525-8BFC-60A27920F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44B25-2386-4C81-A81F-EA0E5DD6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A6F60-6345-46FF-BF02-1AF20463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497F0-1ACF-48D8-92B1-3A74D2A4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0212-2C66-46C0-A9DA-4D50A73A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B0C9E-55AE-4FDE-BD95-90ED4803D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71914-5079-4E67-9CBC-A2B067394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38E9F-9AE4-4622-95D0-04D058B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3B165-F681-4270-A3A8-6CD3ED81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7B9B2-F2E5-4A7F-8BF3-10FC520D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41680-EA2C-4758-A646-A359A3AA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21192-B8D7-49B3-AA9D-57E5D0E6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DE1D-2C8D-4655-88D6-B0E20B26E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E94E-B072-4270-9F04-189FD74FC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3EC7-C7B8-4AFF-A7CC-A76F7F3FB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419-E17F-412F-B2C1-CFE0A5B6D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0919"/>
            <a:ext cx="12192000" cy="982133"/>
          </a:xfrm>
        </p:spPr>
        <p:txBody>
          <a:bodyPr>
            <a:no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and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with Leg-Reelin’: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EMS Manage the Accelerating # of Persons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Requiring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Wheelchairs?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EC55B-3945-4E10-B6C2-70792C940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58115"/>
            <a:ext cx="12191999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Crawford Mechem, MD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EMS Medical Director 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Philadelphia Fire Department</a:t>
            </a:r>
          </a:p>
          <a:p>
            <a:pPr>
              <a:spcBef>
                <a:spcPts val="0"/>
              </a:spcBef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Department of Emergency Medicine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 of Pennsylvania School of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91D46-F698-44D2-9A73-0A8179BA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007" y="2754542"/>
            <a:ext cx="1350663" cy="1299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B7AA3-05EE-46EF-9ED6-125F5DF2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37" y="2755391"/>
            <a:ext cx="1304657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48EB92-592F-45E5-B881-CD70DD77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517" y="454226"/>
            <a:ext cx="936654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C19149-B5B1-4FDD-9E7E-1FA54239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30" y="3248098"/>
            <a:ext cx="9483671" cy="29911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has xylazine impacted the number of       wheelchair-dependent patients in Philadelphia?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Are there </a:t>
            </a:r>
            <a:r>
              <a:rPr lang="en-US" sz="3200" dirty="0"/>
              <a:t>consequences </a:t>
            </a:r>
            <a:r>
              <a:rPr lang="en-US" sz="3200" dirty="0" smtClean="0"/>
              <a:t>from not </a:t>
            </a:r>
            <a:r>
              <a:rPr lang="en-US" sz="3200" dirty="0"/>
              <a:t>transporting         patients’ wheelchairs with them to the hospital?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has the PFD accommodated the increasing number of wheelchair-dependent patients?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38324-83EF-4A55-BFB2-76D5BCA2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47" y="182818"/>
            <a:ext cx="2636324" cy="21840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3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93F8-87FB-4B41-B296-982B0268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43"/>
            <a:ext cx="6790267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743F-A4CB-4F8E-ACAD-28C35BF5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34" y="2103483"/>
            <a:ext cx="6109068" cy="4545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Philly’s drug crisis continues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</a:t>
            </a:r>
            <a:r>
              <a:rPr lang="en-US" sz="2800" dirty="0" smtClean="0"/>
              <a:t>entanyl plus ____________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In early 2024, </a:t>
            </a:r>
            <a:r>
              <a:rPr lang="en-US" sz="3200" dirty="0" err="1" smtClean="0"/>
              <a:t>xylazine</a:t>
            </a:r>
            <a:r>
              <a:rPr lang="en-US" sz="3200" dirty="0" smtClean="0"/>
              <a:t> found           in 99% of fentanyl samples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Causes severe wounds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</a:t>
            </a:r>
            <a:r>
              <a:rPr lang="en-US" sz="3200" dirty="0" smtClean="0"/>
              <a:t>anagement complicated </a:t>
            </a:r>
            <a:r>
              <a:rPr lang="en-US" sz="3200" dirty="0"/>
              <a:t>by inconsistent care, </a:t>
            </a:r>
            <a:r>
              <a:rPr lang="en-US" sz="3200" dirty="0" smtClean="0"/>
              <a:t>ongoing </a:t>
            </a:r>
            <a:r>
              <a:rPr lang="en-US" sz="3200" dirty="0"/>
              <a:t>drug </a:t>
            </a:r>
            <a:r>
              <a:rPr lang="en-US" sz="3200" dirty="0" smtClean="0"/>
              <a:t> use</a:t>
            </a:r>
            <a:r>
              <a:rPr lang="en-US" sz="3200" dirty="0"/>
              <a:t>, housing instability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C7F56-824C-47C1-94E8-6BF36ED9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67" y="209021"/>
            <a:ext cx="5285759" cy="296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F7C86-5C72-42DD-BE22-5F083540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67" y="3384926"/>
            <a:ext cx="5285759" cy="32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EED343-E398-4101-A8AC-06F55CC6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137"/>
            <a:ext cx="7063408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83661-2219-4B95-B8C1-4E7CB8B09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93" y="1861930"/>
            <a:ext cx="6633390" cy="50755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 times </a:t>
            </a:r>
            <a:r>
              <a:rPr lang="en-US" sz="3200" dirty="0"/>
              <a:t>surgeons recommend          amputation over ongoing wound care</a:t>
            </a:r>
          </a:p>
          <a:p>
            <a:r>
              <a:rPr lang="en-US" sz="3200" dirty="0"/>
              <a:t>PFD transporting more patients </a:t>
            </a:r>
            <a:r>
              <a:rPr lang="en-US" sz="3200" dirty="0" smtClean="0"/>
              <a:t>   with lower </a:t>
            </a:r>
            <a:r>
              <a:rPr lang="en-US" sz="3200" dirty="0"/>
              <a:t>extremity wounds and amputations who are:</a:t>
            </a:r>
          </a:p>
          <a:p>
            <a:pPr lvl="1"/>
            <a:r>
              <a:rPr lang="en-US" sz="2800" dirty="0"/>
              <a:t>Wheelchair-dependent</a:t>
            </a:r>
          </a:p>
          <a:p>
            <a:pPr lvl="1"/>
            <a:r>
              <a:rPr lang="en-US" sz="2800" dirty="0"/>
              <a:t>Still drug-dependent</a:t>
            </a:r>
          </a:p>
          <a:p>
            <a:pPr lvl="1"/>
            <a:r>
              <a:rPr lang="en-US" sz="2800" dirty="0"/>
              <a:t>Unhoused</a:t>
            </a:r>
          </a:p>
          <a:p>
            <a:r>
              <a:rPr lang="en-US" sz="3200" dirty="0"/>
              <a:t>Receiving complaints from hospitals       if wheelchairs not brought with pts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A730EB-72F8-4832-A130-C1A70F6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42" y="555238"/>
            <a:ext cx="1871538" cy="280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EDB8E-6D2C-43C8-A461-DADE8A16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08" y="3638915"/>
            <a:ext cx="5002471" cy="2726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C0954-0E5D-41E5-B025-90873326A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578432"/>
            <a:ext cx="2921074" cy="2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1BCC-6722-4583-986B-E55B80C0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49"/>
            <a:ext cx="9854781" cy="1316441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7926-4789-4600-A778-C95EA085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73" y="1709531"/>
            <a:ext cx="9158880" cy="4989443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Hospital </a:t>
            </a:r>
            <a:r>
              <a:rPr lang="en-US" sz="3200" u="sng" dirty="0"/>
              <a:t>Perspective</a:t>
            </a:r>
          </a:p>
          <a:p>
            <a:pPr lvl="1"/>
            <a:r>
              <a:rPr lang="en-US" sz="2800" dirty="0"/>
              <a:t>Hospitals attempt to replace wheelchairs</a:t>
            </a:r>
          </a:p>
          <a:p>
            <a:pPr lvl="1"/>
            <a:r>
              <a:rPr lang="en-US" sz="2800" dirty="0" smtClean="0"/>
              <a:t>Cost not always covered by insurance </a:t>
            </a:r>
          </a:p>
          <a:p>
            <a:pPr lvl="1"/>
            <a:r>
              <a:rPr lang="en-US" sz="2800" dirty="0" smtClean="0"/>
              <a:t>Some pts </a:t>
            </a:r>
            <a:r>
              <a:rPr lang="en-US" sz="2800" dirty="0"/>
              <a:t>placed in Observation pending </a:t>
            </a:r>
            <a:r>
              <a:rPr lang="en-US" sz="2800" dirty="0" smtClean="0"/>
              <a:t>resolution</a:t>
            </a:r>
            <a:endParaRPr lang="en-US" sz="2800" dirty="0"/>
          </a:p>
          <a:p>
            <a:pPr lvl="1"/>
            <a:r>
              <a:rPr lang="en-US" sz="2800" dirty="0"/>
              <a:t>Hospital assumes cost of wheelchair or </a:t>
            </a:r>
            <a:r>
              <a:rPr lang="en-US" sz="2800" dirty="0" smtClean="0"/>
              <a:t>hospital </a:t>
            </a:r>
            <a:r>
              <a:rPr lang="en-US" sz="2800" dirty="0"/>
              <a:t>stay</a:t>
            </a:r>
          </a:p>
          <a:p>
            <a:pPr lvl="1"/>
            <a:r>
              <a:rPr lang="en-US" sz="2800" dirty="0"/>
              <a:t>Mobility devices (wheelchairs) fall under </a:t>
            </a:r>
            <a:r>
              <a:rPr lang="en-US" sz="2800" b="1" dirty="0"/>
              <a:t>ADA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3200" u="sng" dirty="0"/>
              <a:t>EMS Perspective</a:t>
            </a:r>
          </a:p>
          <a:p>
            <a:pPr lvl="1"/>
            <a:r>
              <a:rPr lang="en-US" sz="2800" dirty="0" smtClean="0"/>
              <a:t>Transporting </a:t>
            </a:r>
            <a:r>
              <a:rPr lang="en-US" sz="2800" dirty="0"/>
              <a:t>wheelchair with </a:t>
            </a:r>
            <a:r>
              <a:rPr lang="en-US" sz="2800" dirty="0" err="1" smtClean="0"/>
              <a:t>pt</a:t>
            </a:r>
            <a:r>
              <a:rPr lang="en-US" sz="2800" dirty="0" smtClean="0"/>
              <a:t> </a:t>
            </a:r>
            <a:r>
              <a:rPr lang="en-US" sz="2800" dirty="0"/>
              <a:t>not always feasible</a:t>
            </a:r>
          </a:p>
          <a:p>
            <a:pPr lvl="1"/>
            <a:r>
              <a:rPr lang="en-US" sz="2800" dirty="0"/>
              <a:t>Little room in ambulance, can interfere with </a:t>
            </a:r>
            <a:r>
              <a:rPr lang="en-US" sz="2800" dirty="0" err="1"/>
              <a:t>pt</a:t>
            </a:r>
            <a:r>
              <a:rPr lang="en-US" sz="2800" dirty="0"/>
              <a:t> care </a:t>
            </a:r>
          </a:p>
          <a:p>
            <a:pPr lvl="1"/>
            <a:r>
              <a:rPr lang="en-US" sz="2800" dirty="0"/>
              <a:t>Wheelchairs often </a:t>
            </a:r>
            <a:r>
              <a:rPr lang="en-US" sz="2800" i="1" dirty="0"/>
              <a:t>heavily soiled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DEB11-74E8-45C1-B30B-6C3506388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81" y="148149"/>
            <a:ext cx="2198538" cy="28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F0C9-2558-4C42-81DE-9F60FC63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87"/>
            <a:ext cx="10515600" cy="1146875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9ACE3-A341-4D09-9D03-F0116A4D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56" y="2515943"/>
            <a:ext cx="8933481" cy="391649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New PFD policy </a:t>
            </a:r>
            <a:r>
              <a:rPr lang="en-US" sz="3200" dirty="0" smtClean="0"/>
              <a:t>on transportation </a:t>
            </a:r>
            <a:r>
              <a:rPr lang="en-US" sz="3200" dirty="0"/>
              <a:t>of </a:t>
            </a:r>
            <a:r>
              <a:rPr lang="en-US" sz="3200" dirty="0" smtClean="0"/>
              <a:t>patient </a:t>
            </a:r>
            <a:r>
              <a:rPr lang="en-US" sz="3200" dirty="0"/>
              <a:t>mobility devices (wheelchairs)</a:t>
            </a:r>
          </a:p>
          <a:p>
            <a:r>
              <a:rPr lang="en-US" sz="3200" dirty="0"/>
              <a:t>To ensure patient safety and ADA compliance, </a:t>
            </a:r>
            <a:r>
              <a:rPr lang="en-US" sz="3200" dirty="0" smtClean="0"/>
              <a:t>           EMS will </a:t>
            </a:r>
            <a:r>
              <a:rPr lang="en-US" sz="3200" dirty="0"/>
              <a:t>transport wheelchair with patient </a:t>
            </a:r>
            <a:r>
              <a:rPr lang="en-US" sz="3200" dirty="0" smtClean="0"/>
              <a:t>               </a:t>
            </a:r>
            <a:r>
              <a:rPr lang="en-US" sz="3200" i="1" dirty="0" smtClean="0"/>
              <a:t>when </a:t>
            </a:r>
            <a:r>
              <a:rPr lang="en-US" sz="3200" i="1" dirty="0"/>
              <a:t>possible </a:t>
            </a:r>
            <a:r>
              <a:rPr lang="en-US" sz="3200" dirty="0" smtClean="0"/>
              <a:t>provided:</a:t>
            </a: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Transport will not compromise vehicle </a:t>
            </a:r>
            <a:r>
              <a:rPr lang="en-US" sz="2800" dirty="0" smtClean="0"/>
              <a:t>                   operation or impact patient care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Wheelchair can be covered </a:t>
            </a:r>
            <a:r>
              <a:rPr lang="en-US" sz="2800" dirty="0"/>
              <a:t>to </a:t>
            </a:r>
            <a:r>
              <a:rPr lang="en-US" sz="2800" dirty="0" smtClean="0"/>
              <a:t>protect                                      staff from </a:t>
            </a:r>
            <a:r>
              <a:rPr lang="en-US" sz="2800" dirty="0"/>
              <a:t>body fluids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4D1DA-B53A-4D3B-9A27-E876998D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898" y="2513615"/>
            <a:ext cx="3329977" cy="33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F050-EE91-425D-95EC-7478B1F5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899"/>
            <a:ext cx="10860157" cy="132556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F8BE-E32B-4200-835B-6F3EA36E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34" y="2601770"/>
            <a:ext cx="8871489" cy="376926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If wheelchair cannot be safely transported or transport would interfere with patient care…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Is left at scene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Crew </a:t>
            </a:r>
            <a:r>
              <a:rPr lang="en-US" sz="2800" dirty="0"/>
              <a:t>contacts Fire </a:t>
            </a:r>
            <a:r>
              <a:rPr lang="en-US" sz="2800" dirty="0" smtClean="0"/>
              <a:t>Communications Center                    </a:t>
            </a:r>
            <a:r>
              <a:rPr lang="en-US" sz="2800" dirty="0"/>
              <a:t>(FCC) with location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FCC contacts Mobile Integrated Healthcare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MIH </a:t>
            </a:r>
            <a:r>
              <a:rPr lang="en-US" sz="2800" dirty="0" smtClean="0"/>
              <a:t>goes </a:t>
            </a:r>
            <a:r>
              <a:rPr lang="en-US" sz="2800" dirty="0"/>
              <a:t>to incident scene and </a:t>
            </a:r>
            <a:r>
              <a:rPr lang="en-US" sz="2800" dirty="0" smtClean="0"/>
              <a:t>transports         </a:t>
            </a:r>
            <a:r>
              <a:rPr lang="en-US" sz="2800" dirty="0"/>
              <a:t>wheelchair (assuming it’s still there) to ED</a:t>
            </a:r>
          </a:p>
          <a:p>
            <a:pPr lvl="2"/>
            <a:r>
              <a:rPr lang="en-US" sz="2400" dirty="0"/>
              <a:t>Wheelchairs get stolen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994DE-ECCC-487D-8EDF-E039A29D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57" y="2746426"/>
            <a:ext cx="3388602" cy="3254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57" y="130113"/>
            <a:ext cx="1229902" cy="11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C4FA-0974-4E9A-A91F-3644A8A1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242"/>
            <a:ext cx="11031269" cy="101422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Integrated HealthCare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AA8563-6AB8-40FB-A3A1-E8978A52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6" y="2301331"/>
            <a:ext cx="9155669" cy="4387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Operates several Alternative Response Units</a:t>
            </a:r>
            <a:endParaRPr lang="en-US" sz="3500" dirty="0"/>
          </a:p>
          <a:p>
            <a:pPr lvl="1"/>
            <a:r>
              <a:rPr lang="en-US" sz="3000" dirty="0" smtClean="0"/>
              <a:t>Opioids, behavioral health, maternal heath, PIA</a:t>
            </a:r>
            <a:endParaRPr lang="en-US" sz="3000" dirty="0"/>
          </a:p>
          <a:p>
            <a:r>
              <a:rPr lang="en-US" sz="3500" dirty="0" smtClean="0"/>
              <a:t>Has wheelchair accessible van</a:t>
            </a:r>
          </a:p>
          <a:p>
            <a:r>
              <a:rPr lang="en-US" sz="3500" dirty="0"/>
              <a:t>T</a:t>
            </a:r>
            <a:r>
              <a:rPr lang="en-US" sz="3500" dirty="0" smtClean="0"/>
              <a:t>raditionally only staffed </a:t>
            </a:r>
            <a:r>
              <a:rPr lang="en-US" sz="3500" dirty="0"/>
              <a:t>during day</a:t>
            </a:r>
          </a:p>
          <a:p>
            <a:r>
              <a:rPr lang="en-US" sz="3500" dirty="0"/>
              <a:t>Now 24/7 to </a:t>
            </a:r>
            <a:r>
              <a:rPr lang="en-US" sz="3500" dirty="0" smtClean="0"/>
              <a:t>recover patients’ wheelchairs</a:t>
            </a:r>
            <a:endParaRPr lang="en-US" sz="3500" dirty="0"/>
          </a:p>
          <a:p>
            <a:r>
              <a:rPr lang="en-US" sz="3500" dirty="0" smtClean="0"/>
              <a:t>From </a:t>
            </a:r>
            <a:r>
              <a:rPr lang="en-US" sz="3500" dirty="0"/>
              <a:t>April 29-June </a:t>
            </a:r>
            <a:r>
              <a:rPr lang="en-US" sz="3500" dirty="0" smtClean="0"/>
              <a:t>3, 54 transported </a:t>
            </a:r>
          </a:p>
          <a:p>
            <a:r>
              <a:rPr lang="en-US" sz="3500" dirty="0" smtClean="0"/>
              <a:t>Another way MIH can meet our pts’ needs</a:t>
            </a:r>
            <a:endParaRPr lang="en-US" sz="35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F0961-0168-29CF-C27C-D405D38907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31" y="3065830"/>
            <a:ext cx="2252351" cy="2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695" y="389583"/>
            <a:ext cx="974987" cy="9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363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Wheelin’ and Dealin’ with Leg-Reelin’:  How Should EMS Manage the Accelerating # of Persons  Requiring Wheelchairs?</vt:lpstr>
      <vt:lpstr>Three Questions</vt:lpstr>
      <vt:lpstr>The Challenge</vt:lpstr>
      <vt:lpstr>The Challenge</vt:lpstr>
      <vt:lpstr>The Issues</vt:lpstr>
      <vt:lpstr>A Solution?</vt:lpstr>
      <vt:lpstr>How It Works</vt:lpstr>
      <vt:lpstr>Mobile Integrated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patients</dc:title>
  <dc:creator>Crawford Mechem</dc:creator>
  <cp:lastModifiedBy>Mechem, Crawford</cp:lastModifiedBy>
  <cp:revision>90</cp:revision>
  <dcterms:created xsi:type="dcterms:W3CDTF">2025-04-07T17:28:32Z</dcterms:created>
  <dcterms:modified xsi:type="dcterms:W3CDTF">2025-06-13T03:21:39Z</dcterms:modified>
</cp:coreProperties>
</file>