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8"/>
  </p:notesMasterIdLst>
  <p:sldIdLst>
    <p:sldId id="256" r:id="rId2"/>
    <p:sldId id="263" r:id="rId3"/>
    <p:sldId id="309" r:id="rId4"/>
    <p:sldId id="257" r:id="rId5"/>
    <p:sldId id="259" r:id="rId6"/>
    <p:sldId id="315" r:id="rId7"/>
    <p:sldId id="273" r:id="rId8"/>
    <p:sldId id="314" r:id="rId9"/>
    <p:sldId id="261" r:id="rId10"/>
    <p:sldId id="267" r:id="rId11"/>
    <p:sldId id="311" r:id="rId12"/>
    <p:sldId id="310" r:id="rId13"/>
    <p:sldId id="279" r:id="rId14"/>
    <p:sldId id="277" r:id="rId15"/>
    <p:sldId id="280" r:id="rId16"/>
    <p:sldId id="283" r:id="rId17"/>
    <p:sldId id="278" r:id="rId18"/>
    <p:sldId id="324" r:id="rId19"/>
    <p:sldId id="326" r:id="rId20"/>
    <p:sldId id="337" r:id="rId21"/>
    <p:sldId id="286" r:id="rId22"/>
    <p:sldId id="289" r:id="rId23"/>
    <p:sldId id="287" r:id="rId24"/>
    <p:sldId id="288" r:id="rId25"/>
    <p:sldId id="290" r:id="rId26"/>
    <p:sldId id="292" r:id="rId27"/>
    <p:sldId id="296" r:id="rId28"/>
    <p:sldId id="300" r:id="rId29"/>
    <p:sldId id="298" r:id="rId30"/>
    <p:sldId id="299" r:id="rId31"/>
    <p:sldId id="304" r:id="rId32"/>
    <p:sldId id="328" r:id="rId33"/>
    <p:sldId id="329" r:id="rId34"/>
    <p:sldId id="334" r:id="rId35"/>
    <p:sldId id="331" r:id="rId36"/>
    <p:sldId id="31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9"/>
    <p:restoredTop sz="81843"/>
  </p:normalViewPr>
  <p:slideViewPr>
    <p:cSldViewPr snapToGrid="0">
      <p:cViewPr varScale="1">
        <p:scale>
          <a:sx n="88" d="100"/>
          <a:sy n="88" d="100"/>
        </p:scale>
        <p:origin x="1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4C070-2E80-094B-9D07-5234F8995A2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DBB26-C96B-8A48-8B02-45173FE9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BB26-C96B-8A48-8B02-45173FE970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1 - https://</a:t>
            </a:r>
            <a:r>
              <a:rPr lang="en-US" dirty="0" err="1"/>
              <a:t>ccforum.biomedcentral.com</a:t>
            </a:r>
            <a:r>
              <a:rPr lang="en-US" dirty="0"/>
              <a:t>/articles/10.1186/s13054-020-2773-2</a:t>
            </a:r>
          </a:p>
          <a:p>
            <a:r>
              <a:rPr lang="en-US" dirty="0"/>
              <a:t>2 - https://</a:t>
            </a:r>
            <a:r>
              <a:rPr lang="en-US" dirty="0" err="1"/>
              <a:t>mycares.net</a:t>
            </a:r>
            <a:r>
              <a:rPr lang="en-US" dirty="0"/>
              <a:t>/</a:t>
            </a:r>
            <a:r>
              <a:rPr lang="en-US" dirty="0" err="1"/>
              <a:t>sitepages</a:t>
            </a:r>
            <a:r>
              <a:rPr lang="en-US" dirty="0"/>
              <a:t>/uploads/2024/2023_flipbook/</a:t>
            </a:r>
            <a:r>
              <a:rPr lang="en-US" dirty="0" err="1"/>
              <a:t>index.html?page</a:t>
            </a:r>
            <a:r>
              <a:rPr lang="en-US" dirty="0"/>
              <a:t>=6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BB26-C96B-8A48-8B02-45173FE970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2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nchs</a:t>
            </a:r>
            <a:r>
              <a:rPr lang="en-US" dirty="0"/>
              <a:t>/</a:t>
            </a:r>
            <a:r>
              <a:rPr lang="en-US" dirty="0" err="1"/>
              <a:t>nvss</a:t>
            </a:r>
            <a:r>
              <a:rPr lang="en-US" dirty="0"/>
              <a:t>/</a:t>
            </a:r>
            <a:r>
              <a:rPr lang="en-US" dirty="0" err="1"/>
              <a:t>vsrr</a:t>
            </a:r>
            <a:r>
              <a:rPr lang="en-US" dirty="0"/>
              <a:t>/drug-overdose-</a:t>
            </a:r>
            <a:r>
              <a:rPr lang="en-US" dirty="0" err="1"/>
              <a:t>data.htm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BB26-C96B-8A48-8B02-45173FE970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Dezfulian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C, Orkin AM, Maron BA, Elmer J,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Girotra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S, Gladwin MT, Merchant RM, Panchal AR,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Perman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SM, Starks MA, van Diepen S,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Lavonas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EJ; American Heart Association Council on Cardiopulmonary, Critical Care, Perioperative and Resuscitation; Council on Arteriosclerosis, Thrombosis and Vascular Biology; Council on Cardiovascular and Stroke Nursing; Council on Quality of Care and Outcomes Research; and Council on Clinical Cardiology. Opioid-Associated Out-of-Hospital Cardiac Arrest: Distinctive Clinical Features and Implications for Health Care and Public Responses: A Scientific Statement From the American Heart Association. Circulation. 2021 Apr 20;143(16):e836-e870.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: 10.1161/CIR.0000000000000958.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Mar 8. PMID: 33682423.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BB26-C96B-8A48-8B02-45173FE970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www.annualreviews.org</a:t>
            </a:r>
            <a:r>
              <a:rPr lang="en-US" dirty="0"/>
              <a:t>/</a:t>
            </a:r>
            <a:r>
              <a:rPr lang="en-US" dirty="0" err="1"/>
              <a:t>docserver</a:t>
            </a:r>
            <a:r>
              <a:rPr lang="en-US" dirty="0"/>
              <a:t>/</a:t>
            </a:r>
            <a:r>
              <a:rPr lang="en-US" dirty="0" err="1"/>
              <a:t>fulltext</a:t>
            </a:r>
            <a:r>
              <a:rPr lang="en-US" dirty="0"/>
              <a:t>/med/67/1/annurev-med-062613-093100.pdf?expires=1727385142&amp;id=</a:t>
            </a:r>
            <a:r>
              <a:rPr lang="en-US" dirty="0" err="1"/>
              <a:t>id&amp;accname</a:t>
            </a:r>
            <a:r>
              <a:rPr lang="en-US" dirty="0"/>
              <a:t>=ar-229737&amp;checksum=5BD2419DF67FFDFAD7079AB70D8490CB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BB26-C96B-8A48-8B02-45173FE970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Cohen AL, Li T, Becker LB, Owens C, Singh N, Gold A, Nelson MJ, Jafari D, Haddad G,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Nello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AV, Rolston DM; Northwell Health Biostatistics Unit. Femoral artery Doppler ultrasound is more accurate than manual palpation for pulse detection in cardiac arrest. Resuscitation. 2022 Apr;173:156-165.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: 10.1016/j.resuscitation.2022.01.030.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2022 Feb 4. PMID: 35131404.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BB26-C96B-8A48-8B02-45173FE970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1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registry has the date/time and route/dose of naloxone (initial and subsequent doses)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BB26-C96B-8A48-8B02-45173FE970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2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BB26-C96B-8A48-8B02-45173FE970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2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6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5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1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2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0432D-0569-D2F9-175C-42F5C94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Early Naloxone in Non-Shockable Cardiac Arrest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C6CA6-6436-3C46-EE0A-908059F04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Jonathan Jui MD, MPH</a:t>
            </a:r>
          </a:p>
          <a:p>
            <a:endParaRPr lang="en-US" sz="1800" dirty="0"/>
          </a:p>
          <a:p>
            <a:r>
              <a:rPr lang="en-US" sz="1800" dirty="0"/>
              <a:t>Credits : Josh Lupton MD</a:t>
            </a:r>
          </a:p>
        </p:txBody>
      </p:sp>
      <p:pic>
        <p:nvPicPr>
          <p:cNvPr id="4" name="Picture 3" descr="A picture of an electromagnetic radiation">
            <a:extLst>
              <a:ext uri="{FF2B5EF4-FFF2-40B4-BE49-F238E27FC236}">
                <a16:creationId xmlns:a16="http://schemas.microsoft.com/office/drawing/2014/main" id="{189AE0EB-5868-4687-E2D5-23982939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35" r="27424" b="2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2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2CC34-ACC6-EDEC-8223-45A0A114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5344-9E66-B78A-8BAF-FD751B1D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Opioid Receptors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4F601-29BD-D127-6DC0-ACD4C93CAA89}"/>
              </a:ext>
            </a:extLst>
          </p:cNvPr>
          <p:cNvSpPr txBox="1"/>
          <p:nvPr/>
        </p:nvSpPr>
        <p:spPr>
          <a:xfrm>
            <a:off x="8961120" y="6309360"/>
            <a:ext cx="323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Stein, 2016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EADF27-69E8-58EB-9F67-719408D76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27154"/>
              </p:ext>
            </p:extLst>
          </p:nvPr>
        </p:nvGraphicFramePr>
        <p:xfrm>
          <a:off x="457201" y="2038662"/>
          <a:ext cx="11287123" cy="42707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1661">
                  <a:extLst>
                    <a:ext uri="{9D8B030D-6E8A-4147-A177-3AD203B41FA5}">
                      <a16:colId xmlns:a16="http://schemas.microsoft.com/office/drawing/2014/main" val="2626048372"/>
                    </a:ext>
                  </a:extLst>
                </a:gridCol>
                <a:gridCol w="2034938">
                  <a:extLst>
                    <a:ext uri="{9D8B030D-6E8A-4147-A177-3AD203B41FA5}">
                      <a16:colId xmlns:a16="http://schemas.microsoft.com/office/drawing/2014/main" val="2048376718"/>
                    </a:ext>
                  </a:extLst>
                </a:gridCol>
                <a:gridCol w="2428360">
                  <a:extLst>
                    <a:ext uri="{9D8B030D-6E8A-4147-A177-3AD203B41FA5}">
                      <a16:colId xmlns:a16="http://schemas.microsoft.com/office/drawing/2014/main" val="3816558647"/>
                    </a:ext>
                  </a:extLst>
                </a:gridCol>
                <a:gridCol w="3079539">
                  <a:extLst>
                    <a:ext uri="{9D8B030D-6E8A-4147-A177-3AD203B41FA5}">
                      <a16:colId xmlns:a16="http://schemas.microsoft.com/office/drawing/2014/main" val="2479569660"/>
                    </a:ext>
                  </a:extLst>
                </a:gridCol>
                <a:gridCol w="2482625">
                  <a:extLst>
                    <a:ext uri="{9D8B030D-6E8A-4147-A177-3AD203B41FA5}">
                      <a16:colId xmlns:a16="http://schemas.microsoft.com/office/drawing/2014/main" val="457528514"/>
                    </a:ext>
                  </a:extLst>
                </a:gridCol>
              </a:tblGrid>
              <a:tr h="55373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Receptor</a:t>
                      </a:r>
                    </a:p>
                  </a:txBody>
                  <a:tcPr marL="21075" marR="21075" marT="21075" marB="2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7030A0"/>
                          </a:solidFill>
                          <a:effectLst/>
                        </a:rPr>
                        <a:t>Site of Action</a:t>
                      </a:r>
                    </a:p>
                  </a:txBody>
                  <a:tcPr marL="21075" marR="21075" marT="21075" marB="2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7030A0"/>
                          </a:solidFill>
                          <a:effectLst/>
                        </a:rPr>
                        <a:t>Effects</a:t>
                      </a:r>
                    </a:p>
                  </a:txBody>
                  <a:tcPr marL="21075" marR="21075" marT="21075" marB="2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Agonist</a:t>
                      </a:r>
                    </a:p>
                  </a:txBody>
                  <a:tcPr marL="21075" marR="21075" marT="21075" marB="2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Antagonist</a:t>
                      </a:r>
                    </a:p>
                  </a:txBody>
                  <a:tcPr marL="21075" marR="21075" marT="21075" marB="21075" anchor="ctr"/>
                </a:tc>
                <a:extLst>
                  <a:ext uri="{0D108BD9-81ED-4DB2-BD59-A6C34878D82A}">
                    <a16:rowId xmlns:a16="http://schemas.microsoft.com/office/drawing/2014/main" val="3306990831"/>
                  </a:ext>
                </a:extLst>
              </a:tr>
              <a:tr h="148976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Mu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Systemic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Analgesia, euphoria, constipation, respiratory depression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DAMGO, morphine,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fentanyl, </a:t>
                      </a:r>
                      <a:r>
                        <a:rPr lang="en-US" sz="1800" b="1" dirty="0" err="1">
                          <a:effectLst/>
                        </a:rPr>
                        <a:t>endomorphins</a:t>
                      </a:r>
                      <a:r>
                        <a:rPr lang="en-US" sz="1800" b="1" dirty="0">
                          <a:effectLst/>
                        </a:rPr>
                        <a:t>, beta-endorphin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CTOP, naloxone</a:t>
                      </a:r>
                    </a:p>
                  </a:txBody>
                  <a:tcPr marL="21075" marR="21075" marT="21075" marB="21075"/>
                </a:tc>
                <a:extLst>
                  <a:ext uri="{0D108BD9-81ED-4DB2-BD59-A6C34878D82A}">
                    <a16:rowId xmlns:a16="http://schemas.microsoft.com/office/drawing/2014/main" val="1876293680"/>
                  </a:ext>
                </a:extLst>
              </a:tr>
              <a:tr h="121108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Delta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Systemic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Analgesia, convulsions, anxiolysis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DPDPE, SNC 80, enkephalins, deltorphin, beta-endorphin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effectLst/>
                        </a:rPr>
                        <a:t>Naltrindole</a:t>
                      </a:r>
                      <a:r>
                        <a:rPr lang="en-US" sz="1800" b="1" dirty="0">
                          <a:effectLst/>
                        </a:rPr>
                        <a:t>; ICI 174,864; naloxone</a:t>
                      </a:r>
                    </a:p>
                  </a:txBody>
                  <a:tcPr marL="21075" marR="21075" marT="21075" marB="21075"/>
                </a:tc>
                <a:extLst>
                  <a:ext uri="{0D108BD9-81ED-4DB2-BD59-A6C34878D82A}">
                    <a16:rowId xmlns:a16="http://schemas.microsoft.com/office/drawing/2014/main" val="2329027568"/>
                  </a:ext>
                </a:extLst>
              </a:tr>
              <a:tr h="1016117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Kappa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Systemic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Analgesia, diuresis, dysphoria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U-69593; U50,488; </a:t>
                      </a:r>
                      <a:r>
                        <a:rPr lang="en-US" sz="1800" b="1" dirty="0" err="1">
                          <a:effectLst/>
                        </a:rPr>
                        <a:t>bremazocine</a:t>
                      </a:r>
                      <a:r>
                        <a:rPr lang="en-US" sz="1800" b="1" dirty="0">
                          <a:effectLst/>
                        </a:rPr>
                        <a:t>; dynorphin</a:t>
                      </a:r>
                    </a:p>
                  </a:txBody>
                  <a:tcPr marL="21075" marR="21075" marT="21075" marB="210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Norbinaltorphimine, naloxone</a:t>
                      </a:r>
                    </a:p>
                  </a:txBody>
                  <a:tcPr marL="21075" marR="21075" marT="21075" marB="21075"/>
                </a:tc>
                <a:extLst>
                  <a:ext uri="{0D108BD9-81ED-4DB2-BD59-A6C34878D82A}">
                    <a16:rowId xmlns:a16="http://schemas.microsoft.com/office/drawing/2014/main" val="107789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12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50B17-67A7-647B-CB48-898E1CE1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Naloxone and Cardiac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741B9-10EB-E532-1D00-CD81B9DF3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How might naloxone improve outcomes from OA-OHCA and/or OHCA from any cause?</a:t>
            </a:r>
          </a:p>
        </p:txBody>
      </p:sp>
    </p:spTree>
    <p:extLst>
      <p:ext uri="{BB962C8B-B14F-4D97-AF65-F5344CB8AC3E}">
        <p14:creationId xmlns:p14="http://schemas.microsoft.com/office/powerpoint/2010/main" val="203594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9EFC2-15BE-00B0-85B3-04795EC9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84D0-D585-1E27-595B-8DE5BDDC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Opioid-Associated OHCA Mechanism</a:t>
            </a:r>
          </a:p>
        </p:txBody>
      </p:sp>
      <p:pic>
        <p:nvPicPr>
          <p:cNvPr id="12" name="Graphic 11" descr="Lungs with solid fill">
            <a:extLst>
              <a:ext uri="{FF2B5EF4-FFF2-40B4-BE49-F238E27FC236}">
                <a16:creationId xmlns:a16="http://schemas.microsoft.com/office/drawing/2014/main" id="{8458E4DF-C8AC-E6BC-0D21-848237849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9184" y="2129190"/>
            <a:ext cx="1115188" cy="1115188"/>
          </a:xfrm>
          <a:prstGeom prst="rect">
            <a:avLst/>
          </a:prstGeom>
        </p:spPr>
      </p:pic>
      <p:pic>
        <p:nvPicPr>
          <p:cNvPr id="15" name="Graphic 14" descr="Heart organ outline">
            <a:extLst>
              <a:ext uri="{FF2B5EF4-FFF2-40B4-BE49-F238E27FC236}">
                <a16:creationId xmlns:a16="http://schemas.microsoft.com/office/drawing/2014/main" id="{FE9633CD-169D-D066-CB90-3D21388EB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7623" y="2229584"/>
            <a:ext cx="914400" cy="914400"/>
          </a:xfrm>
          <a:prstGeom prst="rect">
            <a:avLst/>
          </a:prstGeom>
        </p:spPr>
      </p:pic>
      <p:pic>
        <p:nvPicPr>
          <p:cNvPr id="18" name="Graphic 17" descr="Heartbeat with solid fill">
            <a:extLst>
              <a:ext uri="{FF2B5EF4-FFF2-40B4-BE49-F238E27FC236}">
                <a16:creationId xmlns:a16="http://schemas.microsoft.com/office/drawing/2014/main" id="{0AE17BD6-A3E0-DA4F-2530-3A0BC89D4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3995" y="2329976"/>
            <a:ext cx="914400" cy="914400"/>
          </a:xfrm>
          <a:prstGeom prst="rect">
            <a:avLst/>
          </a:prstGeom>
        </p:spPr>
      </p:pic>
      <p:pic>
        <p:nvPicPr>
          <p:cNvPr id="20" name="Graphic 19" descr="Needle with solid fill">
            <a:extLst>
              <a:ext uri="{FF2B5EF4-FFF2-40B4-BE49-F238E27FC236}">
                <a16:creationId xmlns:a16="http://schemas.microsoft.com/office/drawing/2014/main" id="{B4FFD083-D5C1-5082-500E-A54997607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3691" y="2129190"/>
            <a:ext cx="1115188" cy="11151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050444-E93A-29E3-03F6-A504DD2E15AB}"/>
              </a:ext>
            </a:extLst>
          </p:cNvPr>
          <p:cNvSpPr txBox="1"/>
          <p:nvPr/>
        </p:nvSpPr>
        <p:spPr>
          <a:xfrm>
            <a:off x="339760" y="3244377"/>
            <a:ext cx="140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Opioid 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6CBD90-EC82-2A39-4E11-20F81B234788}"/>
              </a:ext>
            </a:extLst>
          </p:cNvPr>
          <p:cNvSpPr txBox="1"/>
          <p:nvPr/>
        </p:nvSpPr>
        <p:spPr>
          <a:xfrm>
            <a:off x="1921575" y="3244376"/>
            <a:ext cx="281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Respiratory Depression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56CDC9-91C5-35C3-062B-0AA0BCAB221B}"/>
              </a:ext>
            </a:extLst>
          </p:cNvPr>
          <p:cNvSpPr txBox="1"/>
          <p:nvPr/>
        </p:nvSpPr>
        <p:spPr>
          <a:xfrm>
            <a:off x="7694867" y="3244376"/>
            <a:ext cx="15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Bradycardia</a:t>
            </a:r>
          </a:p>
        </p:txBody>
      </p:sp>
      <p:pic>
        <p:nvPicPr>
          <p:cNvPr id="28" name="Graphic 27" descr="Cpr with solid fill">
            <a:extLst>
              <a:ext uri="{FF2B5EF4-FFF2-40B4-BE49-F238E27FC236}">
                <a16:creationId xmlns:a16="http://schemas.microsoft.com/office/drawing/2014/main" id="{B4A32A07-08D7-0E75-4959-6720B9B812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71865" y="2229584"/>
            <a:ext cx="914400" cy="9144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EDA4DC-9DFB-D92A-FA7D-FA12B7B19CDD}"/>
              </a:ext>
            </a:extLst>
          </p:cNvPr>
          <p:cNvCxnSpPr>
            <a:cxnSpLocks/>
          </p:cNvCxnSpPr>
          <p:nvPr/>
        </p:nvCxnSpPr>
        <p:spPr>
          <a:xfrm>
            <a:off x="7873145" y="2787176"/>
            <a:ext cx="3702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Heartbeat with solid fill">
            <a:extLst>
              <a:ext uri="{FF2B5EF4-FFF2-40B4-BE49-F238E27FC236}">
                <a16:creationId xmlns:a16="http://schemas.microsoft.com/office/drawing/2014/main" id="{1F6D30DB-D26E-7292-2327-2D65706EB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131" y="2329520"/>
            <a:ext cx="914400" cy="9144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28EA4BC-912A-BD17-AA3C-73B3C1C636EB}"/>
              </a:ext>
            </a:extLst>
          </p:cNvPr>
          <p:cNvCxnSpPr>
            <a:cxnSpLocks/>
          </p:cNvCxnSpPr>
          <p:nvPr/>
        </p:nvCxnSpPr>
        <p:spPr>
          <a:xfrm>
            <a:off x="8950423" y="2786720"/>
            <a:ext cx="914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9BC5D96-CAF7-E352-7945-F965AD0DDE3A}"/>
              </a:ext>
            </a:extLst>
          </p:cNvPr>
          <p:cNvSpPr txBox="1"/>
          <p:nvPr/>
        </p:nvSpPr>
        <p:spPr>
          <a:xfrm>
            <a:off x="10049343" y="3248230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Cardiac Arrest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641775-06FC-C338-DFE3-C7208A14205D}"/>
              </a:ext>
            </a:extLst>
          </p:cNvPr>
          <p:cNvCxnSpPr>
            <a:cxnSpLocks/>
          </p:cNvCxnSpPr>
          <p:nvPr/>
        </p:nvCxnSpPr>
        <p:spPr>
          <a:xfrm>
            <a:off x="1717835" y="3429042"/>
            <a:ext cx="3373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17958D-1231-4BDF-7551-A3CB7D0643C3}"/>
              </a:ext>
            </a:extLst>
          </p:cNvPr>
          <p:cNvCxnSpPr>
            <a:cxnSpLocks/>
          </p:cNvCxnSpPr>
          <p:nvPr/>
        </p:nvCxnSpPr>
        <p:spPr>
          <a:xfrm>
            <a:off x="4591028" y="3452696"/>
            <a:ext cx="3373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B07B96-32C5-530D-AE76-E2E052EB921E}"/>
              </a:ext>
            </a:extLst>
          </p:cNvPr>
          <p:cNvCxnSpPr>
            <a:cxnSpLocks/>
          </p:cNvCxnSpPr>
          <p:nvPr/>
        </p:nvCxnSpPr>
        <p:spPr>
          <a:xfrm>
            <a:off x="7380683" y="3466369"/>
            <a:ext cx="28694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Brain in head with solid fill">
            <a:extLst>
              <a:ext uri="{FF2B5EF4-FFF2-40B4-BE49-F238E27FC236}">
                <a16:creationId xmlns:a16="http://schemas.microsoft.com/office/drawing/2014/main" id="{CA749780-3269-A97B-35F5-0C1CBC39CF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5889" y="222958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E1E21E0-1791-8352-471B-EB00A2A789E9}"/>
              </a:ext>
            </a:extLst>
          </p:cNvPr>
          <p:cNvSpPr txBox="1"/>
          <p:nvPr/>
        </p:nvSpPr>
        <p:spPr>
          <a:xfrm>
            <a:off x="4812766" y="3242224"/>
            <a:ext cx="255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Loss of Consciousness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A4A8E0A-52CB-0C95-8B1A-9BF2781E0575}"/>
              </a:ext>
            </a:extLst>
          </p:cNvPr>
          <p:cNvCxnSpPr>
            <a:cxnSpLocks/>
          </p:cNvCxnSpPr>
          <p:nvPr/>
        </p:nvCxnSpPr>
        <p:spPr>
          <a:xfrm>
            <a:off x="9500757" y="3464214"/>
            <a:ext cx="6081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2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7549-8428-367A-955D-BA5C82BB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cardiac arrest?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6F5D-F5C6-9892-9099-A655A544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Lay Public: “Is the patient conscious?” and “Are they breathing normally?” </a:t>
            </a:r>
          </a:p>
          <a:p>
            <a:pPr lvl="1"/>
            <a:r>
              <a:rPr lang="en-US" dirty="0"/>
              <a:t>No-No-Go</a:t>
            </a:r>
          </a:p>
          <a:p>
            <a:r>
              <a:rPr lang="en-US" dirty="0"/>
              <a:t>Professionals: Loss of consciousness in the absence of palpable pulses?</a:t>
            </a:r>
          </a:p>
          <a:p>
            <a:pPr lvl="1"/>
            <a:r>
              <a:rPr lang="en-US" dirty="0"/>
              <a:t>Manual palpation?</a:t>
            </a:r>
          </a:p>
          <a:p>
            <a:pPr lvl="1"/>
            <a:r>
              <a:rPr lang="en-US" dirty="0"/>
              <a:t>Ultrasound/Doppler?</a:t>
            </a:r>
          </a:p>
          <a:p>
            <a:pPr lvl="1"/>
            <a:r>
              <a:rPr lang="en-US" dirty="0"/>
              <a:t>Arterial Line?</a:t>
            </a:r>
          </a:p>
        </p:txBody>
      </p:sp>
    </p:spTree>
    <p:extLst>
      <p:ext uri="{BB962C8B-B14F-4D97-AF65-F5344CB8AC3E}">
        <p14:creationId xmlns:p14="http://schemas.microsoft.com/office/powerpoint/2010/main" val="32272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E0D5-9D13-D7D7-2183-D1DD3D57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Opioid-Associated OHCA Mechanism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0C5152-A699-D338-A32A-4A3AE9B53A3E}"/>
              </a:ext>
            </a:extLst>
          </p:cNvPr>
          <p:cNvGrpSpPr/>
          <p:nvPr/>
        </p:nvGrpSpPr>
        <p:grpSpPr>
          <a:xfrm>
            <a:off x="339760" y="2129190"/>
            <a:ext cx="11587151" cy="1488372"/>
            <a:chOff x="339760" y="2129190"/>
            <a:chExt cx="11587151" cy="1488372"/>
          </a:xfrm>
        </p:grpSpPr>
        <p:pic>
          <p:nvPicPr>
            <p:cNvPr id="12" name="Graphic 11" descr="Lungs with solid fill">
              <a:extLst>
                <a:ext uri="{FF2B5EF4-FFF2-40B4-BE49-F238E27FC236}">
                  <a16:creationId xmlns:a16="http://schemas.microsoft.com/office/drawing/2014/main" id="{88CB192F-5752-0B35-739B-31DD8520C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9184" y="2129190"/>
              <a:ext cx="1115188" cy="1115188"/>
            </a:xfrm>
            <a:prstGeom prst="rect">
              <a:avLst/>
            </a:prstGeom>
          </p:spPr>
        </p:pic>
        <p:pic>
          <p:nvPicPr>
            <p:cNvPr id="15" name="Graphic 14" descr="Heart organ outline">
              <a:extLst>
                <a:ext uri="{FF2B5EF4-FFF2-40B4-BE49-F238E27FC236}">
                  <a16:creationId xmlns:a16="http://schemas.microsoft.com/office/drawing/2014/main" id="{B090AA29-51A9-FBC6-B642-20F001BD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7623" y="2229584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Heartbeat with solid fill">
              <a:extLst>
                <a:ext uri="{FF2B5EF4-FFF2-40B4-BE49-F238E27FC236}">
                  <a16:creationId xmlns:a16="http://schemas.microsoft.com/office/drawing/2014/main" id="{6E051012-7137-E64A-FC37-922685C6E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53995" y="2329976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Needle with solid fill">
              <a:extLst>
                <a:ext uri="{FF2B5EF4-FFF2-40B4-BE49-F238E27FC236}">
                  <a16:creationId xmlns:a16="http://schemas.microsoft.com/office/drawing/2014/main" id="{3AC40C18-2AF0-ECDA-7E01-E243DA63A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3691" y="2129190"/>
              <a:ext cx="1115188" cy="111518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E4A18C-28DD-1C35-633C-BB18F3E7ED59}"/>
                </a:ext>
              </a:extLst>
            </p:cNvPr>
            <p:cNvSpPr txBox="1"/>
            <p:nvPr/>
          </p:nvSpPr>
          <p:spPr>
            <a:xfrm>
              <a:off x="339760" y="3244377"/>
              <a:ext cx="1402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Opioid Use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A76B23-6585-7F4F-85C2-1DB54EE650F3}"/>
                </a:ext>
              </a:extLst>
            </p:cNvPr>
            <p:cNvSpPr txBox="1"/>
            <p:nvPr/>
          </p:nvSpPr>
          <p:spPr>
            <a:xfrm>
              <a:off x="1921575" y="3244376"/>
              <a:ext cx="2818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Respiratory Depression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8828CD-00FC-1310-FDD7-1C286CE496A8}"/>
                </a:ext>
              </a:extLst>
            </p:cNvPr>
            <p:cNvSpPr txBox="1"/>
            <p:nvPr/>
          </p:nvSpPr>
          <p:spPr>
            <a:xfrm>
              <a:off x="7694867" y="3244376"/>
              <a:ext cx="1556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Bradycardia</a:t>
              </a:r>
            </a:p>
          </p:txBody>
        </p:sp>
        <p:pic>
          <p:nvPicPr>
            <p:cNvPr id="28" name="Graphic 27" descr="Cpr with solid fill">
              <a:extLst>
                <a:ext uri="{FF2B5EF4-FFF2-40B4-BE49-F238E27FC236}">
                  <a16:creationId xmlns:a16="http://schemas.microsoft.com/office/drawing/2014/main" id="{F6B4C07E-0708-1879-471D-82D5874D7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71865" y="2229584"/>
              <a:ext cx="914400" cy="914400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D62A6CA-08B9-0778-1B9B-A650E7FE35E1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5" y="2787176"/>
              <a:ext cx="37023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Graphic 29" descr="Heartbeat with solid fill">
              <a:extLst>
                <a:ext uri="{FF2B5EF4-FFF2-40B4-BE49-F238E27FC236}">
                  <a16:creationId xmlns:a16="http://schemas.microsoft.com/office/drawing/2014/main" id="{D1FF3F00-D194-4145-7735-1A7B2526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48131" y="2329520"/>
              <a:ext cx="914400" cy="914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D0D9B73-A2AE-8A3C-C1FA-36C3B648ABFB}"/>
                </a:ext>
              </a:extLst>
            </p:cNvPr>
            <p:cNvCxnSpPr>
              <a:cxnSpLocks/>
            </p:cNvCxnSpPr>
            <p:nvPr/>
          </p:nvCxnSpPr>
          <p:spPr>
            <a:xfrm>
              <a:off x="8950423" y="2786720"/>
              <a:ext cx="914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751843-6A03-0180-DFBE-D1B4DE1105B0}"/>
                </a:ext>
              </a:extLst>
            </p:cNvPr>
            <p:cNvSpPr txBox="1"/>
            <p:nvPr/>
          </p:nvSpPr>
          <p:spPr>
            <a:xfrm>
              <a:off x="10049343" y="3248230"/>
              <a:ext cx="1877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Cardiac Arrest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7603CAA-68B4-6AA6-2A24-F698E38E61E4}"/>
                </a:ext>
              </a:extLst>
            </p:cNvPr>
            <p:cNvCxnSpPr>
              <a:cxnSpLocks/>
            </p:cNvCxnSpPr>
            <p:nvPr/>
          </p:nvCxnSpPr>
          <p:spPr>
            <a:xfrm>
              <a:off x="1717835" y="3429042"/>
              <a:ext cx="3373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4816FBA-BDDF-CAC9-0485-001574B3A06D}"/>
                </a:ext>
              </a:extLst>
            </p:cNvPr>
            <p:cNvCxnSpPr>
              <a:cxnSpLocks/>
            </p:cNvCxnSpPr>
            <p:nvPr/>
          </p:nvCxnSpPr>
          <p:spPr>
            <a:xfrm>
              <a:off x="4591028" y="3452696"/>
              <a:ext cx="3373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A23E61A-52FA-011E-76BD-39861B232647}"/>
                </a:ext>
              </a:extLst>
            </p:cNvPr>
            <p:cNvCxnSpPr>
              <a:cxnSpLocks/>
            </p:cNvCxnSpPr>
            <p:nvPr/>
          </p:nvCxnSpPr>
          <p:spPr>
            <a:xfrm>
              <a:off x="7380683" y="3466369"/>
              <a:ext cx="28694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Graphic 38" descr="Brain in head with solid fill">
              <a:extLst>
                <a:ext uri="{FF2B5EF4-FFF2-40B4-BE49-F238E27FC236}">
                  <a16:creationId xmlns:a16="http://schemas.microsoft.com/office/drawing/2014/main" id="{08026BCE-00A2-F8B4-7076-6293360EC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55889" y="2229584"/>
              <a:ext cx="914400" cy="914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B5624D-CA81-5208-B738-73CE381F0FFA}"/>
                </a:ext>
              </a:extLst>
            </p:cNvPr>
            <p:cNvSpPr txBox="1"/>
            <p:nvPr/>
          </p:nvSpPr>
          <p:spPr>
            <a:xfrm>
              <a:off x="4812766" y="3242224"/>
              <a:ext cx="255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Loss of Consciousness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A0B5B72-3142-CD9E-2DF4-AE84A05F6D31}"/>
                </a:ext>
              </a:extLst>
            </p:cNvPr>
            <p:cNvCxnSpPr>
              <a:cxnSpLocks/>
            </p:cNvCxnSpPr>
            <p:nvPr/>
          </p:nvCxnSpPr>
          <p:spPr>
            <a:xfrm>
              <a:off x="9500757" y="3464214"/>
              <a:ext cx="6081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08D521-B410-8BB0-B288-FFC8B40E0E63}"/>
              </a:ext>
            </a:extLst>
          </p:cNvPr>
          <p:cNvCxnSpPr/>
          <p:nvPr/>
        </p:nvCxnSpPr>
        <p:spPr>
          <a:xfrm flipV="1">
            <a:off x="6096000" y="3611556"/>
            <a:ext cx="0" cy="10842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28F8280-5F90-A3F3-F828-19E78121D02B}"/>
              </a:ext>
            </a:extLst>
          </p:cNvPr>
          <p:cNvSpPr txBox="1"/>
          <p:nvPr/>
        </p:nvSpPr>
        <p:spPr>
          <a:xfrm>
            <a:off x="5087592" y="4741991"/>
            <a:ext cx="2880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conscious.</a:t>
            </a:r>
          </a:p>
          <a:p>
            <a:r>
              <a:rPr lang="en-US" dirty="0"/>
              <a:t>Not breathing normally.</a:t>
            </a:r>
          </a:p>
          <a:p>
            <a:endParaRPr lang="en-US" dirty="0"/>
          </a:p>
          <a:p>
            <a:r>
              <a:rPr lang="en-US" dirty="0"/>
              <a:t>Cardiac arrest?</a:t>
            </a:r>
          </a:p>
        </p:txBody>
      </p:sp>
    </p:spTree>
    <p:extLst>
      <p:ext uri="{BB962C8B-B14F-4D97-AF65-F5344CB8AC3E}">
        <p14:creationId xmlns:p14="http://schemas.microsoft.com/office/powerpoint/2010/main" val="26189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7ECA-EFD6-1A4C-961D-59EC71DC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accurate in manual pulse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6DE3-315B-9364-0840-01A6F7DF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1988457"/>
            <a:ext cx="11217349" cy="4183743"/>
          </a:xfrm>
        </p:spPr>
        <p:txBody>
          <a:bodyPr>
            <a:noAutofit/>
          </a:bodyPr>
          <a:lstStyle/>
          <a:p>
            <a:r>
              <a:rPr lang="en-US" sz="3200" dirty="0"/>
              <a:t>54 patients and 213 pulse checks with a femoral arterial line</a:t>
            </a:r>
          </a:p>
          <a:p>
            <a:r>
              <a:rPr lang="en-US" sz="3200" dirty="0"/>
              <a:t>40% sensitivity at detecting a pulse (vs. arterial line) </a:t>
            </a:r>
            <a:r>
              <a:rPr lang="en-US" sz="3200" i="1" dirty="0"/>
              <a:t>in the ED</a:t>
            </a:r>
          </a:p>
          <a:p>
            <a:pPr lvl="1"/>
            <a:r>
              <a:rPr lang="en-US" sz="3200" b="1" i="1" dirty="0">
                <a:solidFill>
                  <a:srgbClr val="FF0000"/>
                </a:solidFill>
              </a:rPr>
              <a:t>47% if SBP ≥60 mmHg</a:t>
            </a:r>
          </a:p>
          <a:p>
            <a:pPr lvl="1"/>
            <a:r>
              <a:rPr lang="en-US" sz="3200" i="1" dirty="0"/>
              <a:t>52% if SBP ≥80 mmHg</a:t>
            </a:r>
          </a:p>
          <a:p>
            <a:pPr lvl="1"/>
            <a:r>
              <a:rPr lang="en-US" sz="3200" i="1" dirty="0"/>
              <a:t>62% if SBP ≥ 100 mmHg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CBA0F-7302-7818-6B4D-661219186EC3}"/>
              </a:ext>
            </a:extLst>
          </p:cNvPr>
          <p:cNvSpPr txBox="1"/>
          <p:nvPr/>
        </p:nvSpPr>
        <p:spPr>
          <a:xfrm>
            <a:off x="8961120" y="6519446"/>
            <a:ext cx="323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Cohen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et al.,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14305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E0D5-9D13-D7D7-2183-D1DD3D57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Opioid-Associated OHCA Mechanism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951B589-D400-BED5-5884-754AEEA25830}"/>
              </a:ext>
            </a:extLst>
          </p:cNvPr>
          <p:cNvCxnSpPr>
            <a:cxnSpLocks/>
          </p:cNvCxnSpPr>
          <p:nvPr/>
        </p:nvCxnSpPr>
        <p:spPr>
          <a:xfrm flipV="1">
            <a:off x="1247775" y="4267200"/>
            <a:ext cx="0" cy="18669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BC7373-12AC-01E9-1791-DA211FA7F79D}"/>
              </a:ext>
            </a:extLst>
          </p:cNvPr>
          <p:cNvCxnSpPr>
            <a:cxnSpLocks/>
          </p:cNvCxnSpPr>
          <p:nvPr/>
        </p:nvCxnSpPr>
        <p:spPr>
          <a:xfrm>
            <a:off x="1247775" y="6115050"/>
            <a:ext cx="1020127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B856C1F-61CA-5B55-C5C0-5C5F545BEC30}"/>
              </a:ext>
            </a:extLst>
          </p:cNvPr>
          <p:cNvSpPr txBox="1"/>
          <p:nvPr/>
        </p:nvSpPr>
        <p:spPr>
          <a:xfrm>
            <a:off x="2649854" y="3954868"/>
            <a:ext cx="696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Systolic Blood Pressure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573D7E-DCBF-65F0-2B7A-6F1BC1FB59EE}"/>
              </a:ext>
            </a:extLst>
          </p:cNvPr>
          <p:cNvSpPr txBox="1"/>
          <p:nvPr/>
        </p:nvSpPr>
        <p:spPr>
          <a:xfrm>
            <a:off x="1968817" y="6297563"/>
            <a:ext cx="825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1118B27-309F-E393-8175-3BC128C1D9B3}"/>
              </a:ext>
            </a:extLst>
          </p:cNvPr>
          <p:cNvCxnSpPr/>
          <p:nvPr/>
        </p:nvCxnSpPr>
        <p:spPr>
          <a:xfrm>
            <a:off x="0" y="380047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987761-ABD3-7B8C-8C39-EF1D3357F51D}"/>
              </a:ext>
            </a:extLst>
          </p:cNvPr>
          <p:cNvSpPr txBox="1"/>
          <p:nvPr/>
        </p:nvSpPr>
        <p:spPr>
          <a:xfrm rot="16200000">
            <a:off x="-762957" y="5048387"/>
            <a:ext cx="2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SBP (mmHg)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D85A2E-5515-7953-162A-79A409EE3874}"/>
              </a:ext>
            </a:extLst>
          </p:cNvPr>
          <p:cNvSpPr/>
          <p:nvPr/>
        </p:nvSpPr>
        <p:spPr>
          <a:xfrm>
            <a:off x="1257300" y="4641820"/>
            <a:ext cx="9896475" cy="1473230"/>
          </a:xfrm>
          <a:custGeom>
            <a:avLst/>
            <a:gdLst>
              <a:gd name="connsiteX0" fmla="*/ 0 w 9896475"/>
              <a:gd name="connsiteY0" fmla="*/ 34955 h 1473230"/>
              <a:gd name="connsiteX1" fmla="*/ 2057400 w 9896475"/>
              <a:gd name="connsiteY1" fmla="*/ 44480 h 1473230"/>
              <a:gd name="connsiteX2" fmla="*/ 4152900 w 9896475"/>
              <a:gd name="connsiteY2" fmla="*/ 473105 h 1473230"/>
              <a:gd name="connsiteX3" fmla="*/ 6991350 w 9896475"/>
              <a:gd name="connsiteY3" fmla="*/ 1035080 h 1473230"/>
              <a:gd name="connsiteX4" fmla="*/ 9896475 w 9896475"/>
              <a:gd name="connsiteY4" fmla="*/ 1473230 h 14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6475" h="1473230">
                <a:moveTo>
                  <a:pt x="0" y="34955"/>
                </a:moveTo>
                <a:cubicBezTo>
                  <a:pt x="682625" y="3205"/>
                  <a:pt x="1365250" y="-28545"/>
                  <a:pt x="2057400" y="44480"/>
                </a:cubicBezTo>
                <a:cubicBezTo>
                  <a:pt x="2749550" y="117505"/>
                  <a:pt x="4152900" y="473105"/>
                  <a:pt x="4152900" y="473105"/>
                </a:cubicBezTo>
                <a:cubicBezTo>
                  <a:pt x="4975225" y="638205"/>
                  <a:pt x="6034088" y="868393"/>
                  <a:pt x="6991350" y="1035080"/>
                </a:cubicBezTo>
                <a:cubicBezTo>
                  <a:pt x="7948612" y="1201767"/>
                  <a:pt x="8922543" y="1337498"/>
                  <a:pt x="9896475" y="14732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65751-F42B-A510-A63D-D823D2F77104}"/>
              </a:ext>
            </a:extLst>
          </p:cNvPr>
          <p:cNvSpPr txBox="1"/>
          <p:nvPr/>
        </p:nvSpPr>
        <p:spPr>
          <a:xfrm>
            <a:off x="664109" y="4217390"/>
            <a:ext cx="628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90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60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0C5152-A699-D338-A32A-4A3AE9B53A3E}"/>
              </a:ext>
            </a:extLst>
          </p:cNvPr>
          <p:cNvGrpSpPr/>
          <p:nvPr/>
        </p:nvGrpSpPr>
        <p:grpSpPr>
          <a:xfrm>
            <a:off x="339760" y="2129190"/>
            <a:ext cx="11587151" cy="1488372"/>
            <a:chOff x="339760" y="2129190"/>
            <a:chExt cx="11587151" cy="1488372"/>
          </a:xfrm>
        </p:grpSpPr>
        <p:pic>
          <p:nvPicPr>
            <p:cNvPr id="12" name="Graphic 11" descr="Lungs with solid fill">
              <a:extLst>
                <a:ext uri="{FF2B5EF4-FFF2-40B4-BE49-F238E27FC236}">
                  <a16:creationId xmlns:a16="http://schemas.microsoft.com/office/drawing/2014/main" id="{88CB192F-5752-0B35-739B-31DD8520C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9184" y="2129190"/>
              <a:ext cx="1115188" cy="1115188"/>
            </a:xfrm>
            <a:prstGeom prst="rect">
              <a:avLst/>
            </a:prstGeom>
          </p:spPr>
        </p:pic>
        <p:pic>
          <p:nvPicPr>
            <p:cNvPr id="15" name="Graphic 14" descr="Heart organ outline">
              <a:extLst>
                <a:ext uri="{FF2B5EF4-FFF2-40B4-BE49-F238E27FC236}">
                  <a16:creationId xmlns:a16="http://schemas.microsoft.com/office/drawing/2014/main" id="{B090AA29-51A9-FBC6-B642-20F001BD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7623" y="2229584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Heartbeat with solid fill">
              <a:extLst>
                <a:ext uri="{FF2B5EF4-FFF2-40B4-BE49-F238E27FC236}">
                  <a16:creationId xmlns:a16="http://schemas.microsoft.com/office/drawing/2014/main" id="{6E051012-7137-E64A-FC37-922685C6E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53995" y="2329976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Needle with solid fill">
              <a:extLst>
                <a:ext uri="{FF2B5EF4-FFF2-40B4-BE49-F238E27FC236}">
                  <a16:creationId xmlns:a16="http://schemas.microsoft.com/office/drawing/2014/main" id="{3AC40C18-2AF0-ECDA-7E01-E243DA63A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3691" y="2129190"/>
              <a:ext cx="1115188" cy="111518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E4A18C-28DD-1C35-633C-BB18F3E7ED59}"/>
                </a:ext>
              </a:extLst>
            </p:cNvPr>
            <p:cNvSpPr txBox="1"/>
            <p:nvPr/>
          </p:nvSpPr>
          <p:spPr>
            <a:xfrm>
              <a:off x="339760" y="3244377"/>
              <a:ext cx="1402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Opioid Use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A76B23-6585-7F4F-85C2-1DB54EE650F3}"/>
                </a:ext>
              </a:extLst>
            </p:cNvPr>
            <p:cNvSpPr txBox="1"/>
            <p:nvPr/>
          </p:nvSpPr>
          <p:spPr>
            <a:xfrm>
              <a:off x="1921575" y="3244376"/>
              <a:ext cx="2818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Respiratory Depression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8828CD-00FC-1310-FDD7-1C286CE496A8}"/>
                </a:ext>
              </a:extLst>
            </p:cNvPr>
            <p:cNvSpPr txBox="1"/>
            <p:nvPr/>
          </p:nvSpPr>
          <p:spPr>
            <a:xfrm>
              <a:off x="7694867" y="3244376"/>
              <a:ext cx="1556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Bradycardia</a:t>
              </a:r>
            </a:p>
          </p:txBody>
        </p:sp>
        <p:pic>
          <p:nvPicPr>
            <p:cNvPr id="28" name="Graphic 27" descr="Cpr with solid fill">
              <a:extLst>
                <a:ext uri="{FF2B5EF4-FFF2-40B4-BE49-F238E27FC236}">
                  <a16:creationId xmlns:a16="http://schemas.microsoft.com/office/drawing/2014/main" id="{F6B4C07E-0708-1879-471D-82D5874D7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71865" y="2229584"/>
              <a:ext cx="914400" cy="914400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D62A6CA-08B9-0778-1B9B-A650E7FE35E1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5" y="2787176"/>
              <a:ext cx="37023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Graphic 29" descr="Heartbeat with solid fill">
              <a:extLst>
                <a:ext uri="{FF2B5EF4-FFF2-40B4-BE49-F238E27FC236}">
                  <a16:creationId xmlns:a16="http://schemas.microsoft.com/office/drawing/2014/main" id="{D1FF3F00-D194-4145-7735-1A7B2526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48131" y="2329520"/>
              <a:ext cx="914400" cy="914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D0D9B73-A2AE-8A3C-C1FA-36C3B648ABFB}"/>
                </a:ext>
              </a:extLst>
            </p:cNvPr>
            <p:cNvCxnSpPr>
              <a:cxnSpLocks/>
            </p:cNvCxnSpPr>
            <p:nvPr/>
          </p:nvCxnSpPr>
          <p:spPr>
            <a:xfrm>
              <a:off x="8950423" y="2786720"/>
              <a:ext cx="914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751843-6A03-0180-DFBE-D1B4DE1105B0}"/>
                </a:ext>
              </a:extLst>
            </p:cNvPr>
            <p:cNvSpPr txBox="1"/>
            <p:nvPr/>
          </p:nvSpPr>
          <p:spPr>
            <a:xfrm>
              <a:off x="10049343" y="3248230"/>
              <a:ext cx="1877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Cardiac Arrest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7603CAA-68B4-6AA6-2A24-F698E38E61E4}"/>
                </a:ext>
              </a:extLst>
            </p:cNvPr>
            <p:cNvCxnSpPr>
              <a:cxnSpLocks/>
            </p:cNvCxnSpPr>
            <p:nvPr/>
          </p:nvCxnSpPr>
          <p:spPr>
            <a:xfrm>
              <a:off x="1717835" y="3429042"/>
              <a:ext cx="3373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4816FBA-BDDF-CAC9-0485-001574B3A06D}"/>
                </a:ext>
              </a:extLst>
            </p:cNvPr>
            <p:cNvCxnSpPr>
              <a:cxnSpLocks/>
            </p:cNvCxnSpPr>
            <p:nvPr/>
          </p:nvCxnSpPr>
          <p:spPr>
            <a:xfrm>
              <a:off x="4591028" y="3452696"/>
              <a:ext cx="3373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A23E61A-52FA-011E-76BD-39861B232647}"/>
                </a:ext>
              </a:extLst>
            </p:cNvPr>
            <p:cNvCxnSpPr>
              <a:cxnSpLocks/>
            </p:cNvCxnSpPr>
            <p:nvPr/>
          </p:nvCxnSpPr>
          <p:spPr>
            <a:xfrm>
              <a:off x="7380683" y="3466369"/>
              <a:ext cx="28694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Graphic 38" descr="Brain in head with solid fill">
              <a:extLst>
                <a:ext uri="{FF2B5EF4-FFF2-40B4-BE49-F238E27FC236}">
                  <a16:creationId xmlns:a16="http://schemas.microsoft.com/office/drawing/2014/main" id="{08026BCE-00A2-F8B4-7076-6293360EC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55889" y="2229584"/>
              <a:ext cx="914400" cy="914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B5624D-CA81-5208-B738-73CE381F0FFA}"/>
                </a:ext>
              </a:extLst>
            </p:cNvPr>
            <p:cNvSpPr txBox="1"/>
            <p:nvPr/>
          </p:nvSpPr>
          <p:spPr>
            <a:xfrm>
              <a:off x="4812766" y="3242224"/>
              <a:ext cx="255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Loss of Consciousness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A0B5B72-3142-CD9E-2DF4-AE84A05F6D31}"/>
                </a:ext>
              </a:extLst>
            </p:cNvPr>
            <p:cNvCxnSpPr>
              <a:cxnSpLocks/>
            </p:cNvCxnSpPr>
            <p:nvPr/>
          </p:nvCxnSpPr>
          <p:spPr>
            <a:xfrm>
              <a:off x="9500757" y="3464214"/>
              <a:ext cx="6081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BE4DA9-EB04-6003-BA60-DCCAA71F4BF8}"/>
              </a:ext>
            </a:extLst>
          </p:cNvPr>
          <p:cNvCxnSpPr>
            <a:cxnSpLocks/>
          </p:cNvCxnSpPr>
          <p:nvPr/>
        </p:nvCxnSpPr>
        <p:spPr>
          <a:xfrm flipH="1">
            <a:off x="7694867" y="4641820"/>
            <a:ext cx="3588829" cy="7846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3" grpId="0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E0D5-9D13-D7D7-2183-D1DD3D57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Opioid-Associated OHCA Mechanism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951B589-D400-BED5-5884-754AEEA25830}"/>
              </a:ext>
            </a:extLst>
          </p:cNvPr>
          <p:cNvCxnSpPr>
            <a:cxnSpLocks/>
          </p:cNvCxnSpPr>
          <p:nvPr/>
        </p:nvCxnSpPr>
        <p:spPr>
          <a:xfrm flipV="1">
            <a:off x="1247775" y="4267200"/>
            <a:ext cx="0" cy="18669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BC7373-12AC-01E9-1791-DA211FA7F79D}"/>
              </a:ext>
            </a:extLst>
          </p:cNvPr>
          <p:cNvCxnSpPr>
            <a:cxnSpLocks/>
          </p:cNvCxnSpPr>
          <p:nvPr/>
        </p:nvCxnSpPr>
        <p:spPr>
          <a:xfrm>
            <a:off x="1247775" y="6115050"/>
            <a:ext cx="1020127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B856C1F-61CA-5B55-C5C0-5C5F545BEC30}"/>
              </a:ext>
            </a:extLst>
          </p:cNvPr>
          <p:cNvSpPr txBox="1"/>
          <p:nvPr/>
        </p:nvSpPr>
        <p:spPr>
          <a:xfrm>
            <a:off x="2649854" y="3954868"/>
            <a:ext cx="696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Potential for naloxone to prevent death from OA-OHCA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1BBBD5F-437E-FBD2-ADFB-00AEA76FE2FC}"/>
              </a:ext>
            </a:extLst>
          </p:cNvPr>
          <p:cNvSpPr txBox="1"/>
          <p:nvPr/>
        </p:nvSpPr>
        <p:spPr>
          <a:xfrm>
            <a:off x="41910" y="4184987"/>
            <a:ext cx="1402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100%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75%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50%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573D7E-DCBF-65F0-2B7A-6F1BC1FB59EE}"/>
              </a:ext>
            </a:extLst>
          </p:cNvPr>
          <p:cNvSpPr txBox="1"/>
          <p:nvPr/>
        </p:nvSpPr>
        <p:spPr>
          <a:xfrm>
            <a:off x="1968817" y="6297563"/>
            <a:ext cx="825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6BE965-86DB-35F8-890B-E1C06F005960}"/>
              </a:ext>
            </a:extLst>
          </p:cNvPr>
          <p:cNvSpPr/>
          <p:nvPr/>
        </p:nvSpPr>
        <p:spPr>
          <a:xfrm>
            <a:off x="1238250" y="4362450"/>
            <a:ext cx="10048875" cy="1743075"/>
          </a:xfrm>
          <a:custGeom>
            <a:avLst/>
            <a:gdLst>
              <a:gd name="connsiteX0" fmla="*/ 0 w 10048875"/>
              <a:gd name="connsiteY0" fmla="*/ 0 h 1743075"/>
              <a:gd name="connsiteX1" fmla="*/ 2028825 w 10048875"/>
              <a:gd name="connsiteY1" fmla="*/ 47625 h 1743075"/>
              <a:gd name="connsiteX2" fmla="*/ 4743450 w 10048875"/>
              <a:gd name="connsiteY2" fmla="*/ 95250 h 1743075"/>
              <a:gd name="connsiteX3" fmla="*/ 8258175 w 10048875"/>
              <a:gd name="connsiteY3" fmla="*/ 314325 h 1743075"/>
              <a:gd name="connsiteX4" fmla="*/ 10048875 w 10048875"/>
              <a:gd name="connsiteY4" fmla="*/ 1743075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75" h="1743075">
                <a:moveTo>
                  <a:pt x="0" y="0"/>
                </a:moveTo>
                <a:lnTo>
                  <a:pt x="2028825" y="47625"/>
                </a:lnTo>
                <a:cubicBezTo>
                  <a:pt x="2819400" y="63500"/>
                  <a:pt x="3705225" y="50800"/>
                  <a:pt x="4743450" y="95250"/>
                </a:cubicBezTo>
                <a:cubicBezTo>
                  <a:pt x="5781675" y="139700"/>
                  <a:pt x="7373938" y="39688"/>
                  <a:pt x="8258175" y="314325"/>
                </a:cubicBezTo>
                <a:cubicBezTo>
                  <a:pt x="9142412" y="588962"/>
                  <a:pt x="9595643" y="1166018"/>
                  <a:pt x="10048875" y="174307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1118B27-309F-E393-8175-3BC128C1D9B3}"/>
              </a:ext>
            </a:extLst>
          </p:cNvPr>
          <p:cNvCxnSpPr/>
          <p:nvPr/>
        </p:nvCxnSpPr>
        <p:spPr>
          <a:xfrm>
            <a:off x="0" y="380047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417D0BD-3DD0-5925-6BD8-0331FE35989F}"/>
              </a:ext>
            </a:extLst>
          </p:cNvPr>
          <p:cNvGrpSpPr/>
          <p:nvPr/>
        </p:nvGrpSpPr>
        <p:grpSpPr>
          <a:xfrm>
            <a:off x="339760" y="2129190"/>
            <a:ext cx="11587151" cy="1488372"/>
            <a:chOff x="339760" y="2129190"/>
            <a:chExt cx="11587151" cy="1488372"/>
          </a:xfrm>
        </p:grpSpPr>
        <p:pic>
          <p:nvPicPr>
            <p:cNvPr id="4" name="Graphic 3" descr="Lungs with solid fill">
              <a:extLst>
                <a:ext uri="{FF2B5EF4-FFF2-40B4-BE49-F238E27FC236}">
                  <a16:creationId xmlns:a16="http://schemas.microsoft.com/office/drawing/2014/main" id="{D40DC46D-D9CD-1E7D-9F46-0DB3FCA0B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9184" y="2129190"/>
              <a:ext cx="1115188" cy="1115188"/>
            </a:xfrm>
            <a:prstGeom prst="rect">
              <a:avLst/>
            </a:prstGeom>
          </p:spPr>
        </p:pic>
        <p:pic>
          <p:nvPicPr>
            <p:cNvPr id="6" name="Graphic 5" descr="Heart organ outline">
              <a:extLst>
                <a:ext uri="{FF2B5EF4-FFF2-40B4-BE49-F238E27FC236}">
                  <a16:creationId xmlns:a16="http://schemas.microsoft.com/office/drawing/2014/main" id="{1D0DB370-349A-0AE8-1048-20EF4AE74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7623" y="2229584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Heartbeat with solid fill">
              <a:extLst>
                <a:ext uri="{FF2B5EF4-FFF2-40B4-BE49-F238E27FC236}">
                  <a16:creationId xmlns:a16="http://schemas.microsoft.com/office/drawing/2014/main" id="{B0537611-777F-098C-CAEA-D1E282F2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53995" y="232997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Needle with solid fill">
              <a:extLst>
                <a:ext uri="{FF2B5EF4-FFF2-40B4-BE49-F238E27FC236}">
                  <a16:creationId xmlns:a16="http://schemas.microsoft.com/office/drawing/2014/main" id="{C0916852-4F88-399B-B4C2-E90BEF8B2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3691" y="2129190"/>
              <a:ext cx="1115188" cy="11151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74AB88-DF43-9E54-B4A6-E9D31F548700}"/>
                </a:ext>
              </a:extLst>
            </p:cNvPr>
            <p:cNvSpPr txBox="1"/>
            <p:nvPr/>
          </p:nvSpPr>
          <p:spPr>
            <a:xfrm>
              <a:off x="339760" y="3244377"/>
              <a:ext cx="1402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Opioid Use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A819D2-D332-3B9F-D300-40C9ABDD68E1}"/>
                </a:ext>
              </a:extLst>
            </p:cNvPr>
            <p:cNvSpPr txBox="1"/>
            <p:nvPr/>
          </p:nvSpPr>
          <p:spPr>
            <a:xfrm>
              <a:off x="1921575" y="3244376"/>
              <a:ext cx="2818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Respiratory Depression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759009-78E2-A724-737E-BB7994804B60}"/>
                </a:ext>
              </a:extLst>
            </p:cNvPr>
            <p:cNvSpPr txBox="1"/>
            <p:nvPr/>
          </p:nvSpPr>
          <p:spPr>
            <a:xfrm>
              <a:off x="7694867" y="3244376"/>
              <a:ext cx="1556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Bradycardia</a:t>
              </a:r>
            </a:p>
          </p:txBody>
        </p:sp>
        <p:pic>
          <p:nvPicPr>
            <p:cNvPr id="18" name="Graphic 17" descr="Cpr with solid fill">
              <a:extLst>
                <a:ext uri="{FF2B5EF4-FFF2-40B4-BE49-F238E27FC236}">
                  <a16:creationId xmlns:a16="http://schemas.microsoft.com/office/drawing/2014/main" id="{DD9C7677-6651-E95F-186E-C5BDBC33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71865" y="2229584"/>
              <a:ext cx="914400" cy="91440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BB605E-C77E-CC2A-27D2-AF4A9BD0B1ED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5" y="2787176"/>
              <a:ext cx="37023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Graphic 22" descr="Heartbeat with solid fill">
              <a:extLst>
                <a:ext uri="{FF2B5EF4-FFF2-40B4-BE49-F238E27FC236}">
                  <a16:creationId xmlns:a16="http://schemas.microsoft.com/office/drawing/2014/main" id="{BE178A4C-F398-E9E3-B773-B038AD08B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48131" y="2329520"/>
              <a:ext cx="914400" cy="91440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C0180E-6E1D-69BC-0C6B-5D4C822A0C85}"/>
                </a:ext>
              </a:extLst>
            </p:cNvPr>
            <p:cNvCxnSpPr>
              <a:cxnSpLocks/>
            </p:cNvCxnSpPr>
            <p:nvPr/>
          </p:nvCxnSpPr>
          <p:spPr>
            <a:xfrm>
              <a:off x="8950423" y="2786720"/>
              <a:ext cx="914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687437-C171-05E3-D7E9-E022168F8F9A}"/>
                </a:ext>
              </a:extLst>
            </p:cNvPr>
            <p:cNvSpPr txBox="1"/>
            <p:nvPr/>
          </p:nvSpPr>
          <p:spPr>
            <a:xfrm>
              <a:off x="10049343" y="3248230"/>
              <a:ext cx="1877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Cardiac Arrest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4C06996-0D89-1BB9-1F45-88F5DDE4431F}"/>
                </a:ext>
              </a:extLst>
            </p:cNvPr>
            <p:cNvCxnSpPr>
              <a:cxnSpLocks/>
            </p:cNvCxnSpPr>
            <p:nvPr/>
          </p:nvCxnSpPr>
          <p:spPr>
            <a:xfrm>
              <a:off x="1717835" y="3429042"/>
              <a:ext cx="3373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1664B06-C948-FAFD-C080-734262CBC4AA}"/>
                </a:ext>
              </a:extLst>
            </p:cNvPr>
            <p:cNvCxnSpPr>
              <a:cxnSpLocks/>
            </p:cNvCxnSpPr>
            <p:nvPr/>
          </p:nvCxnSpPr>
          <p:spPr>
            <a:xfrm>
              <a:off x="4591028" y="3452696"/>
              <a:ext cx="3373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758BD78-BA20-B5D8-9270-D7E277B5AD0A}"/>
                </a:ext>
              </a:extLst>
            </p:cNvPr>
            <p:cNvCxnSpPr>
              <a:cxnSpLocks/>
            </p:cNvCxnSpPr>
            <p:nvPr/>
          </p:nvCxnSpPr>
          <p:spPr>
            <a:xfrm>
              <a:off x="7380683" y="3466369"/>
              <a:ext cx="28694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phic 30" descr="Brain in head with solid fill">
              <a:extLst>
                <a:ext uri="{FF2B5EF4-FFF2-40B4-BE49-F238E27FC236}">
                  <a16:creationId xmlns:a16="http://schemas.microsoft.com/office/drawing/2014/main" id="{97BE32C3-6193-4785-BB69-FCB59DB3B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55889" y="222958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B4421F-BF62-8BE5-DFFD-8A338F91DA86}"/>
                </a:ext>
              </a:extLst>
            </p:cNvPr>
            <p:cNvSpPr txBox="1"/>
            <p:nvPr/>
          </p:nvSpPr>
          <p:spPr>
            <a:xfrm>
              <a:off x="4812766" y="3242224"/>
              <a:ext cx="255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Loss of Consciousness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F3B3EC0-0C3A-E718-1A69-5E91CBE3541E}"/>
                </a:ext>
              </a:extLst>
            </p:cNvPr>
            <p:cNvCxnSpPr>
              <a:cxnSpLocks/>
            </p:cNvCxnSpPr>
            <p:nvPr/>
          </p:nvCxnSpPr>
          <p:spPr>
            <a:xfrm>
              <a:off x="9500757" y="3464214"/>
              <a:ext cx="6081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747FBFE-65A0-910D-D29C-E9BAD7C09EE6}"/>
              </a:ext>
            </a:extLst>
          </p:cNvPr>
          <p:cNvSpPr/>
          <p:nvPr/>
        </p:nvSpPr>
        <p:spPr>
          <a:xfrm>
            <a:off x="1245807" y="4374010"/>
            <a:ext cx="10067925" cy="1763727"/>
          </a:xfrm>
          <a:custGeom>
            <a:avLst/>
            <a:gdLst>
              <a:gd name="connsiteX0" fmla="*/ 0 w 10067925"/>
              <a:gd name="connsiteY0" fmla="*/ 1767100 h 1840423"/>
              <a:gd name="connsiteX1" fmla="*/ 3743325 w 10067925"/>
              <a:gd name="connsiteY1" fmla="*/ 1767100 h 1840423"/>
              <a:gd name="connsiteX2" fmla="*/ 5095875 w 10067925"/>
              <a:gd name="connsiteY2" fmla="*/ 1005100 h 1840423"/>
              <a:gd name="connsiteX3" fmla="*/ 6543675 w 10067925"/>
              <a:gd name="connsiteY3" fmla="*/ 719350 h 1840423"/>
              <a:gd name="connsiteX4" fmla="*/ 8296275 w 10067925"/>
              <a:gd name="connsiteY4" fmla="*/ 443125 h 1840423"/>
              <a:gd name="connsiteX5" fmla="*/ 9477375 w 10067925"/>
              <a:gd name="connsiteY5" fmla="*/ 52600 h 1840423"/>
              <a:gd name="connsiteX6" fmla="*/ 10067925 w 10067925"/>
              <a:gd name="connsiteY6" fmla="*/ 14500 h 18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7925" h="1840423">
                <a:moveTo>
                  <a:pt x="0" y="1767100"/>
                </a:moveTo>
                <a:cubicBezTo>
                  <a:pt x="1447006" y="1830600"/>
                  <a:pt x="2894013" y="1894100"/>
                  <a:pt x="3743325" y="1767100"/>
                </a:cubicBezTo>
                <a:cubicBezTo>
                  <a:pt x="4592638" y="1640100"/>
                  <a:pt x="4629150" y="1179725"/>
                  <a:pt x="5095875" y="1005100"/>
                </a:cubicBezTo>
                <a:cubicBezTo>
                  <a:pt x="5562600" y="830475"/>
                  <a:pt x="6010275" y="813012"/>
                  <a:pt x="6543675" y="719350"/>
                </a:cubicBezTo>
                <a:cubicBezTo>
                  <a:pt x="7077075" y="625688"/>
                  <a:pt x="7807325" y="554250"/>
                  <a:pt x="8296275" y="443125"/>
                </a:cubicBezTo>
                <a:cubicBezTo>
                  <a:pt x="8785225" y="332000"/>
                  <a:pt x="9182100" y="124037"/>
                  <a:pt x="9477375" y="52600"/>
                </a:cubicBezTo>
                <a:cubicBezTo>
                  <a:pt x="9772650" y="-18837"/>
                  <a:pt x="9920287" y="-2169"/>
                  <a:pt x="10067925" y="145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D790D7-F610-3FAB-C547-D98D04B184BB}"/>
              </a:ext>
            </a:extLst>
          </p:cNvPr>
          <p:cNvSpPr/>
          <p:nvPr/>
        </p:nvSpPr>
        <p:spPr>
          <a:xfrm>
            <a:off x="4886325" y="4638675"/>
            <a:ext cx="5210175" cy="1495425"/>
          </a:xfrm>
          <a:custGeom>
            <a:avLst/>
            <a:gdLst>
              <a:gd name="connsiteX0" fmla="*/ 0 w 5210175"/>
              <a:gd name="connsiteY0" fmla="*/ 1438275 h 1495425"/>
              <a:gd name="connsiteX1" fmla="*/ 400050 w 5210175"/>
              <a:gd name="connsiteY1" fmla="*/ 1371600 h 1495425"/>
              <a:gd name="connsiteX2" fmla="*/ 657225 w 5210175"/>
              <a:gd name="connsiteY2" fmla="*/ 1285875 h 1495425"/>
              <a:gd name="connsiteX3" fmla="*/ 914400 w 5210175"/>
              <a:gd name="connsiteY3" fmla="*/ 1104900 h 1495425"/>
              <a:gd name="connsiteX4" fmla="*/ 1228725 w 5210175"/>
              <a:gd name="connsiteY4" fmla="*/ 828675 h 1495425"/>
              <a:gd name="connsiteX5" fmla="*/ 1600200 w 5210175"/>
              <a:gd name="connsiteY5" fmla="*/ 657225 h 1495425"/>
              <a:gd name="connsiteX6" fmla="*/ 2209800 w 5210175"/>
              <a:gd name="connsiteY6" fmla="*/ 523875 h 1495425"/>
              <a:gd name="connsiteX7" fmla="*/ 2867025 w 5210175"/>
              <a:gd name="connsiteY7" fmla="*/ 438150 h 1495425"/>
              <a:gd name="connsiteX8" fmla="*/ 3810000 w 5210175"/>
              <a:gd name="connsiteY8" fmla="*/ 295275 h 1495425"/>
              <a:gd name="connsiteX9" fmla="*/ 4410075 w 5210175"/>
              <a:gd name="connsiteY9" fmla="*/ 219075 h 1495425"/>
              <a:gd name="connsiteX10" fmla="*/ 5029200 w 5210175"/>
              <a:gd name="connsiteY10" fmla="*/ 76200 h 1495425"/>
              <a:gd name="connsiteX11" fmla="*/ 5181600 w 5210175"/>
              <a:gd name="connsiteY11" fmla="*/ 0 h 1495425"/>
              <a:gd name="connsiteX12" fmla="*/ 5210175 w 5210175"/>
              <a:gd name="connsiteY12" fmla="*/ 1495425 h 1495425"/>
              <a:gd name="connsiteX13" fmla="*/ 3343275 w 5210175"/>
              <a:gd name="connsiteY13" fmla="*/ 1476375 h 1495425"/>
              <a:gd name="connsiteX14" fmla="*/ 1352550 w 5210175"/>
              <a:gd name="connsiteY14" fmla="*/ 1485900 h 1495425"/>
              <a:gd name="connsiteX15" fmla="*/ 400050 w 5210175"/>
              <a:gd name="connsiteY15" fmla="*/ 1466850 h 1495425"/>
              <a:gd name="connsiteX16" fmla="*/ 0 w 5210175"/>
              <a:gd name="connsiteY16" fmla="*/ 143827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0175" h="1495425">
                <a:moveTo>
                  <a:pt x="0" y="1438275"/>
                </a:moveTo>
                <a:lnTo>
                  <a:pt x="400050" y="1371600"/>
                </a:lnTo>
                <a:lnTo>
                  <a:pt x="657225" y="1285875"/>
                </a:lnTo>
                <a:lnTo>
                  <a:pt x="914400" y="1104900"/>
                </a:lnTo>
                <a:lnTo>
                  <a:pt x="1228725" y="828675"/>
                </a:lnTo>
                <a:lnTo>
                  <a:pt x="1600200" y="657225"/>
                </a:lnTo>
                <a:lnTo>
                  <a:pt x="2209800" y="523875"/>
                </a:lnTo>
                <a:lnTo>
                  <a:pt x="2867025" y="438150"/>
                </a:lnTo>
                <a:lnTo>
                  <a:pt x="3810000" y="295275"/>
                </a:lnTo>
                <a:lnTo>
                  <a:pt x="4410075" y="219075"/>
                </a:lnTo>
                <a:lnTo>
                  <a:pt x="5029200" y="76200"/>
                </a:lnTo>
                <a:lnTo>
                  <a:pt x="5181600" y="0"/>
                </a:lnTo>
                <a:lnTo>
                  <a:pt x="5210175" y="1495425"/>
                </a:lnTo>
                <a:lnTo>
                  <a:pt x="3343275" y="1476375"/>
                </a:lnTo>
                <a:lnTo>
                  <a:pt x="1352550" y="1485900"/>
                </a:lnTo>
                <a:lnTo>
                  <a:pt x="400050" y="1466850"/>
                </a:lnTo>
                <a:lnTo>
                  <a:pt x="0" y="143827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88CB75-A331-803B-38C1-42A041B1C85E}"/>
              </a:ext>
            </a:extLst>
          </p:cNvPr>
          <p:cNvSpPr txBox="1"/>
          <p:nvPr/>
        </p:nvSpPr>
        <p:spPr>
          <a:xfrm>
            <a:off x="7989963" y="519173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Pseudo-PEA?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E2D524-BD44-A767-C643-DD715253437E}"/>
              </a:ext>
            </a:extLst>
          </p:cNvPr>
          <p:cNvCxnSpPr>
            <a:cxnSpLocks/>
          </p:cNvCxnSpPr>
          <p:nvPr/>
        </p:nvCxnSpPr>
        <p:spPr>
          <a:xfrm flipV="1">
            <a:off x="11313733" y="4267200"/>
            <a:ext cx="0" cy="186690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54DFF83-285B-4C95-1AC3-5C6333CD8BA3}"/>
              </a:ext>
            </a:extLst>
          </p:cNvPr>
          <p:cNvSpPr txBox="1"/>
          <p:nvPr/>
        </p:nvSpPr>
        <p:spPr>
          <a:xfrm>
            <a:off x="11243255" y="4217389"/>
            <a:ext cx="628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75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50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E94001-0F6C-D738-E885-96C47D5A369C}"/>
              </a:ext>
            </a:extLst>
          </p:cNvPr>
          <p:cNvSpPr txBox="1"/>
          <p:nvPr/>
        </p:nvSpPr>
        <p:spPr>
          <a:xfrm rot="5400000">
            <a:off x="10655000" y="5010180"/>
            <a:ext cx="2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% in “cardiac arrest”</a:t>
            </a:r>
          </a:p>
        </p:txBody>
      </p:sp>
    </p:spTree>
    <p:extLst>
      <p:ext uri="{BB962C8B-B14F-4D97-AF65-F5344CB8AC3E}">
        <p14:creationId xmlns:p14="http://schemas.microsoft.com/office/powerpoint/2010/main" val="30404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6" grpId="0" animBg="1"/>
      <p:bldP spid="39" grpId="0" animBg="1"/>
      <p:bldP spid="40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C682-B70E-CB4F-E7CE-B5262592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61310-9F31-28A5-D855-7FE783D1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Opioid-associated OHCA is a rising problem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Naloxone’s theoretical activity in OHCA survival</a:t>
            </a:r>
          </a:p>
          <a:p>
            <a:pPr lvl="1"/>
            <a:r>
              <a:rPr lang="en-US" dirty="0"/>
              <a:t>Reversing “pseudo-PEA” (OA-OHCA </a:t>
            </a:r>
            <a:r>
              <a:rPr lang="en-US"/>
              <a:t>in pseudo-PEA)</a:t>
            </a:r>
          </a:p>
          <a:p>
            <a:pPr lvl="1"/>
            <a:r>
              <a:rPr lang="en-US" dirty="0"/>
              <a:t>Hemodynamic support (all OHCA)</a:t>
            </a:r>
          </a:p>
          <a:p>
            <a:pPr lvl="1"/>
            <a:r>
              <a:rPr lang="en-US" dirty="0"/>
              <a:t>Neuroprotection (all OHCA)</a:t>
            </a:r>
          </a:p>
          <a:p>
            <a:pPr lvl="1"/>
            <a:r>
              <a:rPr lang="en-US" dirty="0"/>
              <a:t>Other mechanisms…</a:t>
            </a:r>
          </a:p>
        </p:txBody>
      </p:sp>
    </p:spTree>
    <p:extLst>
      <p:ext uri="{BB962C8B-B14F-4D97-AF65-F5344CB8AC3E}">
        <p14:creationId xmlns:p14="http://schemas.microsoft.com/office/powerpoint/2010/main" val="364973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4CE2-DE2A-AE2B-6B3C-54252D9C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Naloxone's action: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F05-009A-DADA-8EFA-CEEF4A74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Restores respiratory drive 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Hemodynamic benefit: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reversal of bradycardia</a:t>
            </a:r>
          </a:p>
          <a:p>
            <a:pPr lvl="2"/>
            <a:r>
              <a:rPr lang="en-US" dirty="0"/>
              <a:t>reversal of hypotension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Return of Spontaneous Circulation (ROSC)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3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BB17-2A2C-77D8-EBBE-C1D8E164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Naloxone and Cardiac Arrest -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F5933-7BF4-D510-8802-AB4662596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06548"/>
            <a:ext cx="10168128" cy="441289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AHA Focused Updates – 2023</a:t>
            </a:r>
          </a:p>
          <a:p>
            <a:pPr marL="457200" lvl="1" indent="0">
              <a:buNone/>
            </a:pPr>
            <a:r>
              <a:rPr lang="en-US" i="1" dirty="0"/>
              <a:t>“</a:t>
            </a:r>
            <a:r>
              <a:rPr lang="en-US" i="1" dirty="0">
                <a:solidFill>
                  <a:srgbClr val="FF0000"/>
                </a:solidFill>
              </a:rPr>
              <a:t>There are no studies demonstrating improvement in patient outcomes from administration of naloxone during cardiac arrest. </a:t>
            </a:r>
            <a:r>
              <a:rPr lang="en-US" i="1" dirty="0"/>
              <a:t>Provision of CPR should be the focus of initial care. Naloxone can be administered along with standard care if it does not delay components of high-quality CPR.”</a:t>
            </a:r>
          </a:p>
          <a:p>
            <a:r>
              <a:rPr lang="en-US" i="1" dirty="0"/>
              <a:t>AHA Scientific Statement on Opioid-Associated OHCA – 2021</a:t>
            </a:r>
          </a:p>
          <a:p>
            <a:pPr marL="457200" lvl="1" indent="0">
              <a:buNone/>
            </a:pPr>
            <a:r>
              <a:rPr lang="en-US" i="1" dirty="0"/>
              <a:t>“</a:t>
            </a:r>
            <a:r>
              <a:rPr lang="en-US" i="1" dirty="0">
                <a:solidFill>
                  <a:srgbClr val="FF0000"/>
                </a:solidFill>
              </a:rPr>
              <a:t>naloxone does not have a likely benefit in patients with confirmed CA who are receiving standard resuscitation</a:t>
            </a:r>
            <a:r>
              <a:rPr lang="en-US" i="1" dirty="0"/>
              <a:t>, including assisted ventilation, and there are some reasons to suspect that this practice may cause harm by increasing cerebral metabolic demand at a time of hypoxemia and acidosis.”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B1399-EA81-41C1-9A74-986338340988}"/>
              </a:ext>
            </a:extLst>
          </p:cNvPr>
          <p:cNvSpPr txBox="1"/>
          <p:nvPr/>
        </p:nvSpPr>
        <p:spPr>
          <a:xfrm>
            <a:off x="8961119" y="6273225"/>
            <a:ext cx="323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Lavonas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et al., 2023</a:t>
            </a:r>
          </a:p>
          <a:p>
            <a:pPr algn="r"/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Dezfulian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et al., 2023</a:t>
            </a:r>
          </a:p>
        </p:txBody>
      </p:sp>
    </p:spTree>
    <p:extLst>
      <p:ext uri="{BB962C8B-B14F-4D97-AF65-F5344CB8AC3E}">
        <p14:creationId xmlns:p14="http://schemas.microsoft.com/office/powerpoint/2010/main" val="36137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DA21-A890-47DB-E3BE-DD7A3572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Naloxone : CNS Protective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6614-945A-AB67-0108-7F9CA6F55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Inhibition of </a:t>
            </a:r>
            <a:r>
              <a:rPr lang="en-US" dirty="0">
                <a:solidFill>
                  <a:srgbClr val="FF0000"/>
                </a:solidFill>
              </a:rPr>
              <a:t>Microglia Activation</a:t>
            </a:r>
            <a:r>
              <a:rPr lang="en-US" dirty="0"/>
              <a:t>: </a:t>
            </a:r>
          </a:p>
          <a:p>
            <a:r>
              <a:rPr lang="en-US" dirty="0"/>
              <a:t>Inhibition of HSP60-TLR4-NF-$\</a:t>
            </a:r>
            <a:r>
              <a:rPr lang="en-US" dirty="0" err="1"/>
              <a:t>kappa$B</a:t>
            </a:r>
            <a:r>
              <a:rPr lang="en-US" dirty="0"/>
              <a:t> Signaling Pathway: </a:t>
            </a:r>
          </a:p>
          <a:p>
            <a:r>
              <a:rPr lang="en-US" dirty="0"/>
              <a:t>Reduced </a:t>
            </a:r>
            <a:r>
              <a:rPr lang="en-US" dirty="0">
                <a:solidFill>
                  <a:srgbClr val="FF0000"/>
                </a:solidFill>
              </a:rPr>
              <a:t>Inflammatory Cytokines</a:t>
            </a:r>
            <a:r>
              <a:rPr lang="en-US" dirty="0"/>
              <a:t>: </a:t>
            </a:r>
          </a:p>
          <a:p>
            <a:r>
              <a:rPr lang="en-US" dirty="0"/>
              <a:t>Modulation of Excitotoxicity:</a:t>
            </a:r>
          </a:p>
          <a:p>
            <a:r>
              <a:rPr lang="en-US" dirty="0"/>
              <a:t>Direct </a:t>
            </a:r>
            <a:r>
              <a:rPr lang="en-US" dirty="0">
                <a:solidFill>
                  <a:srgbClr val="FF0000"/>
                </a:solidFill>
              </a:rPr>
              <a:t>Neuronal Protection</a:t>
            </a:r>
            <a:r>
              <a:rPr lang="en-US" dirty="0"/>
              <a:t>: </a:t>
            </a:r>
          </a:p>
          <a:p>
            <a:r>
              <a:rPr lang="en-US" dirty="0"/>
              <a:t>improving cell viability and reducing apoptosis.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41E7B-05B3-7663-14E0-CAA006B3B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0" y="569626"/>
            <a:ext cx="10613036" cy="56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0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97FA-E47A-7A10-BDFA-C77DE88C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183C-8A2A-DAEB-5B64-C585FEFF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To evaluate if, in adult OHCA patients with non-shockable initial rhythms, there is an </a:t>
            </a:r>
            <a:r>
              <a:rPr lang="en-US" sz="4000" dirty="0">
                <a:solidFill>
                  <a:srgbClr val="FF0000"/>
                </a:solidFill>
              </a:rPr>
              <a:t>association between early naloxone use and patient outcomes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6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197A-6F24-C9CE-16F9-4E3F2652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design, setting, and population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4ADF5D6-4B89-212F-0F95-06008A8C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22" y="2142621"/>
            <a:ext cx="7831756" cy="41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97FA-E47A-7A10-BDFA-C77DE88C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(naloxone)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183C-8A2A-DAEB-5B64-C585FEFF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Early Naloxone</a:t>
            </a:r>
          </a:p>
          <a:p>
            <a:pPr>
              <a:buFontTx/>
              <a:buChar char="-"/>
            </a:pPr>
            <a:r>
              <a:rPr lang="en-US" dirty="0"/>
              <a:t>Before intravenous or intraosseous access attempted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IN/IM naloxone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Inclusive of law enforcement administered naloxone</a:t>
            </a:r>
          </a:p>
          <a:p>
            <a:pPr lvl="1">
              <a:buFontTx/>
              <a:buChar char="-"/>
            </a:pPr>
            <a:r>
              <a:rPr lang="en-US" i="1" u="sng" dirty="0"/>
              <a:t>Not inclusive/unknown regarding bystander naloxone</a:t>
            </a:r>
          </a:p>
          <a:p>
            <a:pPr marL="0" indent="0">
              <a:buNone/>
            </a:pPr>
            <a:r>
              <a:rPr lang="en-US" dirty="0"/>
              <a:t>Control Group</a:t>
            </a:r>
          </a:p>
          <a:p>
            <a:pPr marL="0" indent="0">
              <a:buNone/>
            </a:pPr>
            <a:r>
              <a:rPr lang="en-US" dirty="0"/>
              <a:t>- No naloxone prior to IV/IO attempt, regardless if given later</a:t>
            </a:r>
          </a:p>
        </p:txBody>
      </p:sp>
    </p:spTree>
    <p:extLst>
      <p:ext uri="{BB962C8B-B14F-4D97-AF65-F5344CB8AC3E}">
        <p14:creationId xmlns:p14="http://schemas.microsoft.com/office/powerpoint/2010/main" val="11832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97FA-E47A-7A10-BDFA-C77DE88C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183C-8A2A-DAEB-5B64-C585FEFF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Return of Spontaneous Circulation (ROSC at any time)</a:t>
            </a:r>
          </a:p>
          <a:p>
            <a:r>
              <a:rPr lang="en-US" dirty="0"/>
              <a:t>Pulses at Hospital arrival (ROSC at ED arrival)</a:t>
            </a:r>
          </a:p>
          <a:p>
            <a:r>
              <a:rPr lang="en-US" dirty="0"/>
              <a:t>Survival Outcomes</a:t>
            </a:r>
          </a:p>
          <a:p>
            <a:pPr lvl="1"/>
            <a:r>
              <a:rPr lang="en-US" dirty="0"/>
              <a:t>Hospital Admission</a:t>
            </a:r>
          </a:p>
          <a:p>
            <a:pPr lvl="1"/>
            <a:r>
              <a:rPr lang="en-US" dirty="0"/>
              <a:t>Hospital Discharge</a:t>
            </a:r>
          </a:p>
          <a:p>
            <a:r>
              <a:rPr lang="en-US" dirty="0"/>
              <a:t>Good Neurologic Outcome</a:t>
            </a:r>
          </a:p>
          <a:p>
            <a:pPr lvl="1"/>
            <a:r>
              <a:rPr lang="en-US" dirty="0"/>
              <a:t>Cerebral Performance Category Score at Discharge 2 or less</a:t>
            </a:r>
          </a:p>
        </p:txBody>
      </p:sp>
    </p:spTree>
    <p:extLst>
      <p:ext uri="{BB962C8B-B14F-4D97-AF65-F5344CB8AC3E}">
        <p14:creationId xmlns:p14="http://schemas.microsoft.com/office/powerpoint/2010/main" val="237583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97FA-E47A-7A10-BDFA-C77DE88C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183C-8A2A-DAEB-5B64-C585FEFF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Mixed effects logistic regression analyses</a:t>
            </a:r>
          </a:p>
          <a:p>
            <a:pPr lvl="1"/>
            <a:r>
              <a:rPr lang="en-US" dirty="0"/>
              <a:t>Adjusting for: age, sex, arrest location, witness status, bystander CPR, time from 911 call to EMS arrival, initial EMS rhythm</a:t>
            </a:r>
          </a:p>
          <a:p>
            <a:r>
              <a:rPr lang="en-US" dirty="0"/>
              <a:t>Subgroups</a:t>
            </a:r>
          </a:p>
          <a:p>
            <a:pPr lvl="1"/>
            <a:r>
              <a:rPr lang="en-US" dirty="0"/>
              <a:t>By rhythm</a:t>
            </a:r>
          </a:p>
          <a:p>
            <a:pPr lvl="1"/>
            <a:r>
              <a:rPr lang="en-US" dirty="0"/>
              <a:t>By presumed etiology subsets</a:t>
            </a:r>
          </a:p>
          <a:p>
            <a:r>
              <a:rPr lang="en-US" dirty="0"/>
              <a:t>Sensitivity</a:t>
            </a:r>
          </a:p>
          <a:p>
            <a:pPr lvl="1"/>
            <a:r>
              <a:rPr lang="en-US" dirty="0"/>
              <a:t>Propensity score matching</a:t>
            </a:r>
          </a:p>
        </p:txBody>
      </p:sp>
    </p:spTree>
    <p:extLst>
      <p:ext uri="{BB962C8B-B14F-4D97-AF65-F5344CB8AC3E}">
        <p14:creationId xmlns:p14="http://schemas.microsoft.com/office/powerpoint/2010/main" val="34965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6FAC-F8D6-0A70-BD0D-032E88CC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Characteristics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D1B8F9-1535-2EC4-E734-EE3358A38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288222"/>
              </p:ext>
            </p:extLst>
          </p:nvPr>
        </p:nvGraphicFramePr>
        <p:xfrm>
          <a:off x="494784" y="2091095"/>
          <a:ext cx="11259066" cy="3576071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4806114">
                  <a:extLst>
                    <a:ext uri="{9D8B030D-6E8A-4147-A177-3AD203B41FA5}">
                      <a16:colId xmlns:a16="http://schemas.microsoft.com/office/drawing/2014/main" val="2894409559"/>
                    </a:ext>
                  </a:extLst>
                </a:gridCol>
                <a:gridCol w="3303720">
                  <a:extLst>
                    <a:ext uri="{9D8B030D-6E8A-4147-A177-3AD203B41FA5}">
                      <a16:colId xmlns:a16="http://schemas.microsoft.com/office/drawing/2014/main" val="1263922366"/>
                    </a:ext>
                  </a:extLst>
                </a:gridCol>
                <a:gridCol w="3149232">
                  <a:extLst>
                    <a:ext uri="{9D8B030D-6E8A-4147-A177-3AD203B41FA5}">
                      <a16:colId xmlns:a16="http://schemas.microsoft.com/office/drawing/2014/main" val="4149538637"/>
                    </a:ext>
                  </a:extLst>
                </a:gridCol>
              </a:tblGrid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sng" kern="100" cap="none" spc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1400" b="0" kern="100" cap="none" spc="0">
                          <a:solidFill>
                            <a:schemeClr val="tx1"/>
                          </a:solidFill>
                          <a:effectLst/>
                        </a:rPr>
                        <a:t> Naloxone Before IV/IO Access (control)</a:t>
                      </a:r>
                      <a:endParaRPr lang="en-US" sz="14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cap="none" spc="0">
                          <a:solidFill>
                            <a:schemeClr val="tx1"/>
                          </a:solidFill>
                          <a:effectLst/>
                        </a:rPr>
                        <a:t>Naloxone Before IV/IO Access (exposure)</a:t>
                      </a:r>
                      <a:endParaRPr lang="en-US" sz="14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81137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(n=1,750)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(n=57)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06244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Route of initial (1st) EMS naloxone dose</a:t>
                      </a:r>
                      <a:endParaRPr lang="en-US" sz="14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304889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     IO (intraosseous)</a:t>
                      </a:r>
                      <a:endParaRPr lang="en-US" sz="14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170 (75.2%)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0 (0.0%)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019548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</a:rPr>
                        <a:t>      IV (intravenous)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46 (20.4%)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0 (0.0%)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10073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</a:rPr>
                        <a:t>      IN (intranasal)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2 (0.9%)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22 (39.3%)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10406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     IM (intramuscular)</a:t>
                      </a:r>
                      <a:endParaRPr lang="en-US" sz="14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8 (3.5%)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34 (60.7%)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205577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Naloxone Given at Any Time</a:t>
                      </a:r>
                      <a:endParaRPr lang="en-US" sz="14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241 (13.8%)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57 (100.0%)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35002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</a:rPr>
                        <a:t>Naloxone Initial dose (mg)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2 (2-2)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2 (2-2)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522631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</a:rPr>
                        <a:t>Law Enforcement Total Dose (mg)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4 (3-6)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71264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</a:rPr>
                        <a:t>Total Epinephrine Doses (doses of 1 mg each)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4 (3-6)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4 (3-5)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35967" marB="35967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67335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A42E35B-6CF6-3EB7-D630-93F6B4B8F521}"/>
              </a:ext>
            </a:extLst>
          </p:cNvPr>
          <p:cNvSpPr/>
          <p:nvPr/>
        </p:nvSpPr>
        <p:spPr>
          <a:xfrm>
            <a:off x="6296025" y="4466823"/>
            <a:ext cx="4610100" cy="3071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6A00A-535B-D0F0-153B-3C820D8D558F}"/>
              </a:ext>
            </a:extLst>
          </p:cNvPr>
          <p:cNvSpPr/>
          <p:nvPr/>
        </p:nvSpPr>
        <p:spPr>
          <a:xfrm>
            <a:off x="6296025" y="5350321"/>
            <a:ext cx="4610100" cy="3071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56CD55-E553-17C4-7859-FB3711B5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Unadjusted Outcomes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46DF48-43AB-1A31-F9AD-96A63B138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65230"/>
              </p:ext>
            </p:extLst>
          </p:nvPr>
        </p:nvGraphicFramePr>
        <p:xfrm>
          <a:off x="549058" y="2166964"/>
          <a:ext cx="11097350" cy="4097137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423425">
                  <a:extLst>
                    <a:ext uri="{9D8B030D-6E8A-4147-A177-3AD203B41FA5}">
                      <a16:colId xmlns:a16="http://schemas.microsoft.com/office/drawing/2014/main" val="3576719411"/>
                    </a:ext>
                  </a:extLst>
                </a:gridCol>
                <a:gridCol w="3436558">
                  <a:extLst>
                    <a:ext uri="{9D8B030D-6E8A-4147-A177-3AD203B41FA5}">
                      <a16:colId xmlns:a16="http://schemas.microsoft.com/office/drawing/2014/main" val="2422292669"/>
                    </a:ext>
                  </a:extLst>
                </a:gridCol>
                <a:gridCol w="3024997">
                  <a:extLst>
                    <a:ext uri="{9D8B030D-6E8A-4147-A177-3AD203B41FA5}">
                      <a16:colId xmlns:a16="http://schemas.microsoft.com/office/drawing/2014/main" val="3812497357"/>
                    </a:ext>
                  </a:extLst>
                </a:gridCol>
                <a:gridCol w="1212370">
                  <a:extLst>
                    <a:ext uri="{9D8B030D-6E8A-4147-A177-3AD203B41FA5}">
                      <a16:colId xmlns:a16="http://schemas.microsoft.com/office/drawing/2014/main" val="1257396006"/>
                    </a:ext>
                  </a:extLst>
                </a:gridCol>
              </a:tblGrid>
              <a:tr h="911392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25219" marB="12609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2200" b="0" i="0" u="sng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2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Naloxone Before IV/IO Access (control)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25219" marB="12609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22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Naloxone Before IV/IO Access (exposure)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25219" marB="12609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22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25219" marB="12609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445579"/>
                  </a:ext>
                </a:extLst>
              </a:tr>
              <a:tr h="456572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(N=1,750)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(N=57)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187579"/>
                  </a:ext>
                </a:extLst>
              </a:tr>
              <a:tr h="537308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</a:pPr>
                      <a:r>
                        <a:rPr lang="en-US" sz="22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ROSC at Any Time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553 (31.6%)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(42.1%)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0.112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72979"/>
                  </a:ext>
                </a:extLst>
              </a:tr>
              <a:tr h="537308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</a:pPr>
                      <a:r>
                        <a:rPr lang="en-US" sz="22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Pulses at ED Arrival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 (21.6%)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(35.1%)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899012"/>
                  </a:ext>
                </a:extLst>
              </a:tr>
              <a:tr h="537308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</a:pPr>
                      <a:r>
                        <a:rPr lang="en-US" sz="22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Survival to Admission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 (22.5%)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(45.6%)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52211"/>
                  </a:ext>
                </a:extLst>
              </a:tr>
              <a:tr h="537308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</a:pPr>
                      <a:r>
                        <a:rPr lang="en-US" sz="22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Survival to Discharge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(3.3%)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(14.0%)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184284"/>
                  </a:ext>
                </a:extLst>
              </a:tr>
              <a:tr h="537308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</a:pPr>
                      <a:r>
                        <a:rPr lang="en-US" sz="22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 Neurologic Outcome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(2.9%)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(12.3%)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</a:pPr>
                      <a:r>
                        <a:rPr lang="en-US" sz="17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96161" marT="37829" marB="12609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9519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FDBBAE5-8AF7-7450-1BAE-747E7FAD81D6}"/>
              </a:ext>
            </a:extLst>
          </p:cNvPr>
          <p:cNvSpPr/>
          <p:nvPr/>
        </p:nvSpPr>
        <p:spPr>
          <a:xfrm>
            <a:off x="10242884" y="4215532"/>
            <a:ext cx="1433118" cy="21852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36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02B6C-E716-B353-A781-4ABD4072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Primary Analyses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graph of a number of electrical activity&#10;&#10;Description automatically generated with medium confidence">
            <a:extLst>
              <a:ext uri="{FF2B5EF4-FFF2-40B4-BE49-F238E27FC236}">
                <a16:creationId xmlns:a16="http://schemas.microsoft.com/office/drawing/2014/main" id="{34772F97-17EA-FBA7-96FF-14A0AFAE9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013" y="146306"/>
            <a:ext cx="8181957" cy="64007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2965E6-209F-88AE-62D3-6E9EB167E7DF}"/>
              </a:ext>
            </a:extLst>
          </p:cNvPr>
          <p:cNvSpPr/>
          <p:nvPr/>
        </p:nvSpPr>
        <p:spPr>
          <a:xfrm>
            <a:off x="3529013" y="3429000"/>
            <a:ext cx="7186612" cy="7613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84B8E-BF6C-48A8-E618-7A9D54CCE493}"/>
              </a:ext>
            </a:extLst>
          </p:cNvPr>
          <p:cNvSpPr/>
          <p:nvPr/>
        </p:nvSpPr>
        <p:spPr>
          <a:xfrm>
            <a:off x="3529013" y="5522012"/>
            <a:ext cx="7958137" cy="74220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D79A-0A1A-80FC-DB27-0F5A2380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41131-ED12-DE4C-CC3D-452C7422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28216"/>
            <a:ext cx="10168128" cy="4443984"/>
          </a:xfrm>
        </p:spPr>
        <p:txBody>
          <a:bodyPr>
            <a:noAutofit/>
          </a:bodyPr>
          <a:lstStyle/>
          <a:p>
            <a:r>
              <a:rPr lang="en-US" sz="3200" dirty="0"/>
              <a:t>Trends in overdose deaths and opioid-associated out-of-hospital cardiac arrest (OHCA)</a:t>
            </a:r>
          </a:p>
          <a:p>
            <a:r>
              <a:rPr lang="en-US" sz="3200" dirty="0"/>
              <a:t>The pathway from opioid overdose to cardiac arrest</a:t>
            </a:r>
          </a:p>
          <a:p>
            <a:r>
              <a:rPr lang="en-US" sz="3200" dirty="0"/>
              <a:t>Mechanisms by which naloxone could benefit OHCA patients</a:t>
            </a:r>
          </a:p>
          <a:p>
            <a:r>
              <a:rPr lang="en-US" sz="3200" dirty="0"/>
              <a:t>Results of our Portland observational study</a:t>
            </a:r>
          </a:p>
        </p:txBody>
      </p:sp>
    </p:spTree>
    <p:extLst>
      <p:ext uri="{BB962C8B-B14F-4D97-AF65-F5344CB8AC3E}">
        <p14:creationId xmlns:p14="http://schemas.microsoft.com/office/powerpoint/2010/main" val="1113039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56CD55-E553-17C4-7859-FB3711B5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Propensity Matched Outcomes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BE3BDA-9C30-B2E5-95E7-260F2FCE1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15813"/>
              </p:ext>
            </p:extLst>
          </p:nvPr>
        </p:nvGraphicFramePr>
        <p:xfrm>
          <a:off x="549058" y="2314524"/>
          <a:ext cx="11097350" cy="3764638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355703">
                  <a:extLst>
                    <a:ext uri="{9D8B030D-6E8A-4147-A177-3AD203B41FA5}">
                      <a16:colId xmlns:a16="http://schemas.microsoft.com/office/drawing/2014/main" val="701968589"/>
                    </a:ext>
                  </a:extLst>
                </a:gridCol>
                <a:gridCol w="3342490">
                  <a:extLst>
                    <a:ext uri="{9D8B030D-6E8A-4147-A177-3AD203B41FA5}">
                      <a16:colId xmlns:a16="http://schemas.microsoft.com/office/drawing/2014/main" val="1005799968"/>
                    </a:ext>
                  </a:extLst>
                </a:gridCol>
                <a:gridCol w="3139954">
                  <a:extLst>
                    <a:ext uri="{9D8B030D-6E8A-4147-A177-3AD203B41FA5}">
                      <a16:colId xmlns:a16="http://schemas.microsoft.com/office/drawing/2014/main" val="2425629531"/>
                    </a:ext>
                  </a:extLst>
                </a:gridCol>
                <a:gridCol w="1259203">
                  <a:extLst>
                    <a:ext uri="{9D8B030D-6E8A-4147-A177-3AD203B41FA5}">
                      <a16:colId xmlns:a16="http://schemas.microsoft.com/office/drawing/2014/main" val="957559320"/>
                    </a:ext>
                  </a:extLst>
                </a:gridCol>
              </a:tblGrid>
              <a:tr h="829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21813" marB="10906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u="sng" kern="100" cap="none" spc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1900" b="0" kern="100" cap="none" spc="0">
                          <a:solidFill>
                            <a:schemeClr val="tx1"/>
                          </a:solidFill>
                          <a:effectLst/>
                        </a:rPr>
                        <a:t> Naloxone Before IV/IO Access (control)</a:t>
                      </a:r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21813" marB="10906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00" cap="none" spc="0">
                          <a:solidFill>
                            <a:schemeClr val="tx1"/>
                          </a:solidFill>
                          <a:effectLst/>
                        </a:rPr>
                        <a:t>Naloxone Before IV/IO Access (exposure)</a:t>
                      </a:r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21813" marB="10906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00" cap="none" spc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21813" marB="10906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437010"/>
                  </a:ext>
                </a:extLst>
              </a:tr>
              <a:tr h="426093">
                <a:tc>
                  <a:txBody>
                    <a:bodyPr/>
                    <a:lstStyle/>
                    <a:p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(n=54)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(n=54)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598684"/>
                  </a:ext>
                </a:extLst>
              </a:tr>
              <a:tr h="500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00" cap="none" spc="0">
                          <a:solidFill>
                            <a:schemeClr val="tx1"/>
                          </a:solidFill>
                          <a:effectLst/>
                        </a:rPr>
                        <a:t>ROSC at Any Time</a:t>
                      </a:r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16 (29.6%)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22 (40.7%)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0.227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61035"/>
                  </a:ext>
                </a:extLst>
              </a:tr>
              <a:tr h="500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00" cap="none" spc="0">
                          <a:solidFill>
                            <a:schemeClr val="tx1"/>
                          </a:solidFill>
                          <a:effectLst/>
                        </a:rPr>
                        <a:t>Pulses at ED Arrival</a:t>
                      </a:r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13 (24.1%)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18 (33.3%)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0.288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07548"/>
                  </a:ext>
                </a:extLst>
              </a:tr>
              <a:tr h="500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00" cap="none" spc="0">
                          <a:solidFill>
                            <a:schemeClr val="tx1"/>
                          </a:solidFill>
                          <a:effectLst/>
                        </a:rPr>
                        <a:t>Survival to Admission</a:t>
                      </a:r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17 (31.5%)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24 (44.4%)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0.165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86675"/>
                  </a:ext>
                </a:extLst>
              </a:tr>
              <a:tr h="500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00" cap="none" spc="0">
                          <a:solidFill>
                            <a:schemeClr val="tx1"/>
                          </a:solidFill>
                          <a:effectLst/>
                        </a:rPr>
                        <a:t>Survival to Discharge</a:t>
                      </a:r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1 (1.9%)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7 (13.0%)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0.027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966359"/>
                  </a:ext>
                </a:extLst>
              </a:tr>
              <a:tr h="500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00" cap="none" spc="0">
                          <a:solidFill>
                            <a:schemeClr val="tx1"/>
                          </a:solidFill>
                          <a:effectLst/>
                        </a:rPr>
                        <a:t>Good Neurologic Outcome</a:t>
                      </a:r>
                      <a:endParaRPr lang="en-US" sz="19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1 (1.9%)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>
                          <a:solidFill>
                            <a:schemeClr val="tx1"/>
                          </a:solidFill>
                          <a:effectLst/>
                        </a:rPr>
                        <a:t>7 (13.0%)</a:t>
                      </a:r>
                      <a:endParaRPr lang="en-US" sz="15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0.027</a:t>
                      </a:r>
                      <a:endParaRPr lang="en-US" sz="15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1799" marT="32719" marB="1090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452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7BF4D8-A88B-9868-08A5-57EF2C28F208}"/>
              </a:ext>
            </a:extLst>
          </p:cNvPr>
          <p:cNvSpPr/>
          <p:nvPr/>
        </p:nvSpPr>
        <p:spPr>
          <a:xfrm>
            <a:off x="5027054" y="5068753"/>
            <a:ext cx="6445476" cy="992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91ED-75DA-6CEF-AD6D-59084C7C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EC2F97-B172-6D2A-CD95-ADC010382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1728216"/>
            <a:ext cx="4937760" cy="823912"/>
          </a:xfrm>
        </p:spPr>
        <p:txBody>
          <a:bodyPr/>
          <a:lstStyle/>
          <a:p>
            <a:r>
              <a:rPr lang="en-US" dirty="0"/>
              <a:t>Quinn </a:t>
            </a:r>
            <a:r>
              <a:rPr lang="en-US" i="1" dirty="0"/>
              <a:t>et al.</a:t>
            </a:r>
            <a:r>
              <a:rPr lang="en-US" dirty="0"/>
              <a:t>, 2024 (JEM)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DCBEEF-CFF5-E2E1-EEEB-AB29119EB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2559253"/>
            <a:ext cx="4937760" cy="401571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Summary</a:t>
            </a:r>
            <a:r>
              <a:rPr lang="en-US" dirty="0"/>
              <a:t>: No difference in naloxone vs. no naloxone in matched cases of all-comers with OHCA</a:t>
            </a:r>
          </a:p>
          <a:p>
            <a:pPr marL="0" indent="0">
              <a:buNone/>
            </a:pPr>
            <a:r>
              <a:rPr lang="en-US" u="sng" dirty="0"/>
              <a:t>Limitations:</a:t>
            </a:r>
            <a:r>
              <a:rPr lang="en-US" dirty="0"/>
              <a:t> Unable to adjust for bystander CPR; did not match on witness status</a:t>
            </a:r>
          </a:p>
          <a:p>
            <a:pPr marL="0" indent="0">
              <a:buNone/>
            </a:pPr>
            <a:r>
              <a:rPr lang="en-US" u="sng" dirty="0"/>
              <a:t>Naloxone group survival:</a:t>
            </a:r>
            <a:r>
              <a:rPr lang="en-US" dirty="0"/>
              <a:t> 5%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8935B9-8E50-CE18-279D-D85F094DB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1728216"/>
            <a:ext cx="4937760" cy="823912"/>
          </a:xfrm>
        </p:spPr>
        <p:txBody>
          <a:bodyPr/>
          <a:lstStyle/>
          <a:p>
            <a:r>
              <a:rPr lang="en-US" dirty="0"/>
              <a:t>Dillon </a:t>
            </a:r>
            <a:r>
              <a:rPr lang="en-US" i="1" dirty="0"/>
              <a:t>et al., </a:t>
            </a:r>
            <a:r>
              <a:rPr lang="en-US" dirty="0"/>
              <a:t>2024 (JAMA Open)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859002-BF8B-DC74-EBE9-915E37640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2559253"/>
            <a:ext cx="4937760" cy="401571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Summary</a:t>
            </a:r>
            <a:r>
              <a:rPr lang="en-US" dirty="0"/>
              <a:t>: Naloxone associated with survival to discharge in OA-OHCA and non-OA-OHCA.</a:t>
            </a:r>
          </a:p>
          <a:p>
            <a:pPr marL="0" indent="0">
              <a:buNone/>
            </a:pPr>
            <a:r>
              <a:rPr lang="en-US" u="sng" dirty="0"/>
              <a:t>Limitations</a:t>
            </a:r>
            <a:r>
              <a:rPr lang="en-US" dirty="0"/>
              <a:t>: Selection bias, timing of naloxone unknown, CARES data limitations</a:t>
            </a:r>
          </a:p>
          <a:p>
            <a:pPr marL="0" indent="0">
              <a:buNone/>
            </a:pPr>
            <a:r>
              <a:rPr lang="en-US" u="sng" dirty="0"/>
              <a:t>Naloxone group survival:</a:t>
            </a:r>
            <a:r>
              <a:rPr lang="en-US" dirty="0"/>
              <a:t> 16%</a:t>
            </a:r>
            <a:endParaRPr lang="en-US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08798-3989-9527-47CE-DF4C4A6CC4A5}"/>
              </a:ext>
            </a:extLst>
          </p:cNvPr>
          <p:cNvSpPr txBox="1"/>
          <p:nvPr/>
        </p:nvSpPr>
        <p:spPr>
          <a:xfrm>
            <a:off x="841974" y="6309360"/>
            <a:ext cx="110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CARES 2023 Overdose survival: 18%   |   Our Study (non-VF/VT only) Naloxone group Survival: 12-13%</a:t>
            </a:r>
          </a:p>
        </p:txBody>
      </p:sp>
    </p:spTree>
    <p:extLst>
      <p:ext uri="{BB962C8B-B14F-4D97-AF65-F5344CB8AC3E}">
        <p14:creationId xmlns:p14="http://schemas.microsoft.com/office/powerpoint/2010/main" val="16458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896FB-ED34-A3FD-7AF3-2EA15965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5" y="959370"/>
            <a:ext cx="11077731" cy="47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2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2C7A56-4D37-9CEE-8066-17BD799E2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899410"/>
            <a:ext cx="10777928" cy="46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2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384A0C-3336-1809-EC2F-9E03015879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8613" y="471488"/>
            <a:ext cx="11515725" cy="6043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2BA21A-0FA6-ED93-18C4-FC5FC5C36D43}"/>
              </a:ext>
            </a:extLst>
          </p:cNvPr>
          <p:cNvSpPr/>
          <p:nvPr/>
        </p:nvSpPr>
        <p:spPr>
          <a:xfrm>
            <a:off x="5957888" y="4986338"/>
            <a:ext cx="5443537" cy="16716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18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8683-419E-D1F1-28A1-2F0BCB4C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1C210-1F89-134A-502D-A0BD26469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/>
              <a:t>In this retrospective cohort of patients with OHCA,</a:t>
            </a:r>
            <a:r>
              <a:rPr lang="en-US" sz="4400" dirty="0">
                <a:solidFill>
                  <a:srgbClr val="FF0000"/>
                </a:solidFill>
              </a:rPr>
              <a:t>EMS-administered naloxone was associated with clinically significant improvements in ROSC and survival to hospital discharge</a:t>
            </a:r>
            <a:r>
              <a:rPr lang="en-US" sz="4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60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653A-32EE-884E-E7EC-01B9C25BF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81797F2-CBD0-66C6-295B-C55907F94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4094-17E4-3D86-3773-5657C12B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Out-of-Hospital Cardiac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6075D-E37C-D9DF-5058-09241FB58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Incidence: 55 per 100,000 person-years worldwide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In the United States: 78 per 100,000 person-years</a:t>
            </a:r>
            <a:r>
              <a:rPr lang="en-US" baseline="30000" dirty="0"/>
              <a:t>2</a:t>
            </a:r>
          </a:p>
          <a:p>
            <a:r>
              <a:rPr lang="en-US" dirty="0"/>
              <a:t>Etiology: 7% due to overdose per EMS in the U.S. in 2023</a:t>
            </a:r>
            <a:r>
              <a:rPr lang="en-US" baseline="30000" dirty="0"/>
              <a:t>2</a:t>
            </a:r>
          </a:p>
          <a:p>
            <a:r>
              <a:rPr lang="en-US" dirty="0"/>
              <a:t>Initial Rhythm: </a:t>
            </a:r>
            <a:r>
              <a:rPr lang="en-US" dirty="0">
                <a:solidFill>
                  <a:srgbClr val="FF0000"/>
                </a:solidFill>
              </a:rPr>
              <a:t>83% non-shockable in the U.S. in 2023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/>
              <a:t>Survival: 10% overall and 18% overdose etiology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Non-Shockable Survival: Asystole 2% | PEA 11% | unknown 16%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2C2BC-07F2-BB53-8F5C-C54B4D74ED00}"/>
              </a:ext>
            </a:extLst>
          </p:cNvPr>
          <p:cNvSpPr txBox="1"/>
          <p:nvPr/>
        </p:nvSpPr>
        <p:spPr>
          <a:xfrm>
            <a:off x="9991897" y="6027003"/>
            <a:ext cx="2200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Yan et al., 2020</a:t>
            </a:r>
          </a:p>
          <a:p>
            <a:pPr marL="342900" indent="-342900">
              <a:buAutoNum type="arabicParenR"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CARES 2023 Annual Report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3D8F3-B94C-A6A9-DDB6-6F7F26ECF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78EC-1AD5-516E-6112-6246E5E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Overdose Deaths Oregon </a:t>
            </a:r>
            <a:br>
              <a:rPr lang="en-US" dirty="0"/>
            </a:br>
            <a:r>
              <a:rPr lang="en-US" dirty="0"/>
              <a:t>2015-2024 July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348FD-9359-289A-E29C-29D7F0254FA3}"/>
              </a:ext>
            </a:extLst>
          </p:cNvPr>
          <p:cNvSpPr txBox="1"/>
          <p:nvPr/>
        </p:nvSpPr>
        <p:spPr>
          <a:xfrm>
            <a:off x="9991897" y="6273225"/>
            <a:ext cx="2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CDC National Center for Health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8D644-86D6-873D-3BAA-FF5F8947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2294020"/>
            <a:ext cx="10872787" cy="42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2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B9F8-42AE-443E-A3B5-227A4240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Change in Overdose Deaths  </a:t>
            </a:r>
            <a:br>
              <a:rPr lang="en-US" dirty="0"/>
            </a:br>
            <a:r>
              <a:rPr lang="en-US" dirty="0"/>
              <a:t>December 2023 to December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CB3C70-FE38-E2B5-8E85-F9D012FD2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936" y="1728216"/>
            <a:ext cx="10375392" cy="4792505"/>
          </a:xfrm>
        </p:spPr>
      </p:pic>
    </p:spTree>
    <p:extLst>
      <p:ext uri="{BB962C8B-B14F-4D97-AF65-F5344CB8AC3E}">
        <p14:creationId xmlns:p14="http://schemas.microsoft.com/office/powerpoint/2010/main" val="12908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3D8F3-B94C-A6A9-DDB6-6F7F26ECF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78EC-1AD5-516E-6112-6246E5E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 Deaths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348FD-9359-289A-E29C-29D7F0254FA3}"/>
              </a:ext>
            </a:extLst>
          </p:cNvPr>
          <p:cNvSpPr txBox="1"/>
          <p:nvPr/>
        </p:nvSpPr>
        <p:spPr>
          <a:xfrm>
            <a:off x="9991897" y="6519446"/>
            <a:ext cx="2200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Dezfulian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et al., 2021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25E5D1D-33BD-4750-9E11-BD18A15D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1728216"/>
            <a:ext cx="9960864" cy="50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B20FD7-C2D6-B62D-2F1B-9A1FC6CB0D70}"/>
              </a:ext>
            </a:extLst>
          </p:cNvPr>
          <p:cNvCxnSpPr/>
          <p:nvPr/>
        </p:nvCxnSpPr>
        <p:spPr>
          <a:xfrm flipH="1" flipV="1">
            <a:off x="7845987" y="5015258"/>
            <a:ext cx="2525486" cy="914400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9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E41C-5BF7-FB9C-77DD-28F476A2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Multnomah County Overdose Deaths </a:t>
            </a:r>
            <a:br>
              <a:rPr lang="en-US" dirty="0"/>
            </a:br>
            <a:r>
              <a:rPr lang="en-US" dirty="0"/>
              <a:t>2023-2025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F03875-2DC9-9F3A-226C-81C858FDC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420" y="2083633"/>
            <a:ext cx="10852878" cy="4586990"/>
          </a:xfrm>
        </p:spPr>
      </p:pic>
    </p:spTree>
    <p:extLst>
      <p:ext uri="{BB962C8B-B14F-4D97-AF65-F5344CB8AC3E}">
        <p14:creationId xmlns:p14="http://schemas.microsoft.com/office/powerpoint/2010/main" val="358829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21F8-82CB-43B6-8907-38B097E3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Naloxone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4271-6C1F-AF20-C7D3-F4F0F928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488" y="2478024"/>
            <a:ext cx="4712208" cy="3694176"/>
          </a:xfrm>
        </p:spPr>
        <p:txBody>
          <a:bodyPr/>
          <a:lstStyle/>
          <a:p>
            <a:r>
              <a:rPr lang="en-US" dirty="0"/>
              <a:t>”Naloxone is an opioid antagonist”</a:t>
            </a:r>
          </a:p>
          <a:p>
            <a:r>
              <a:rPr lang="en-US" dirty="0"/>
              <a:t>“naloxone has no effect on someone who does not have opioids in their system”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BB8EB-C059-AA45-E4A0-B4CAF5A77A7C}"/>
              </a:ext>
            </a:extLst>
          </p:cNvPr>
          <p:cNvSpPr txBox="1"/>
          <p:nvPr/>
        </p:nvSpPr>
        <p:spPr>
          <a:xfrm>
            <a:off x="9741409" y="6309360"/>
            <a:ext cx="245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NIH National Institute on Drug Abuse</a:t>
            </a:r>
          </a:p>
        </p:txBody>
      </p:sp>
      <p:pic>
        <p:nvPicPr>
          <p:cNvPr id="6" name="Picture 5" descr="A chemical formula of a molecule&#10;&#10;Description automatically generated">
            <a:extLst>
              <a:ext uri="{FF2B5EF4-FFF2-40B4-BE49-F238E27FC236}">
                <a16:creationId xmlns:a16="http://schemas.microsoft.com/office/drawing/2014/main" id="{BB865A96-0AD5-0FBF-0B85-406632F8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395728"/>
            <a:ext cx="5461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426"/>
      </a:dk2>
      <a:lt2>
        <a:srgbClr val="E2E3E8"/>
      </a:lt2>
      <a:accent1>
        <a:srgbClr val="AAA081"/>
      </a:accent1>
      <a:accent2>
        <a:srgbClr val="BA947F"/>
      </a:accent2>
      <a:accent3>
        <a:srgbClr val="C59396"/>
      </a:accent3>
      <a:accent4>
        <a:srgbClr val="BA7F9B"/>
      </a:accent4>
      <a:accent5>
        <a:srgbClr val="C38FBD"/>
      </a:accent5>
      <a:accent6>
        <a:srgbClr val="A87FBA"/>
      </a:accent6>
      <a:hlink>
        <a:srgbClr val="6979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1698</Words>
  <Application>Microsoft Macintosh PowerPoint</Application>
  <PresentationFormat>Widescreen</PresentationFormat>
  <Paragraphs>292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BlinkMacSystemFont</vt:lpstr>
      <vt:lpstr>Aptos</vt:lpstr>
      <vt:lpstr>Arial</vt:lpstr>
      <vt:lpstr>Avenir Next LT Pro</vt:lpstr>
      <vt:lpstr>Calibri</vt:lpstr>
      <vt:lpstr>Times New Roman</vt:lpstr>
      <vt:lpstr>AccentBoxVTI</vt:lpstr>
      <vt:lpstr>Early Naloxone in Non-Shockable Cardiac Arrest</vt:lpstr>
      <vt:lpstr>Naloxone and Cardiac Arrest - Guidelines</vt:lpstr>
      <vt:lpstr>Objectives</vt:lpstr>
      <vt:lpstr>Out-of-Hospital Cardiac Arrest</vt:lpstr>
      <vt:lpstr>Overdose Deaths Oregon  2015-2024 July</vt:lpstr>
      <vt:lpstr>Percent Change in Overdose Deaths   December 2023 to December 2024</vt:lpstr>
      <vt:lpstr>Overdose Deaths</vt:lpstr>
      <vt:lpstr>Multnomah County Overdose Deaths  2023-2025</vt:lpstr>
      <vt:lpstr>Naloxone</vt:lpstr>
      <vt:lpstr>Opioid Receptors</vt:lpstr>
      <vt:lpstr>Naloxone and Cardiac Arrest</vt:lpstr>
      <vt:lpstr>Opioid-Associated OHCA Mechanism</vt:lpstr>
      <vt:lpstr>What is cardiac arrest?</vt:lpstr>
      <vt:lpstr>Opioid-Associated OHCA Mechanism</vt:lpstr>
      <vt:lpstr>How accurate in manual pulse detection?</vt:lpstr>
      <vt:lpstr>Opioid-Associated OHCA Mechanism</vt:lpstr>
      <vt:lpstr>Opioid-Associated OHCA Mechanism</vt:lpstr>
      <vt:lpstr>Background Summary</vt:lpstr>
      <vt:lpstr>Naloxone's action: </vt:lpstr>
      <vt:lpstr>Naloxone : CNS Protective Effects</vt:lpstr>
      <vt:lpstr>PowerPoint Presentation</vt:lpstr>
      <vt:lpstr>Our Objective</vt:lpstr>
      <vt:lpstr>Study design, setting, and population</vt:lpstr>
      <vt:lpstr>Exposure (naloxone)</vt:lpstr>
      <vt:lpstr>Outcomes</vt:lpstr>
      <vt:lpstr>Statistical Analysis</vt:lpstr>
      <vt:lpstr>Characteristics</vt:lpstr>
      <vt:lpstr>Unadjusted Outcomes</vt:lpstr>
      <vt:lpstr>Primary Analyses</vt:lpstr>
      <vt:lpstr>Propensity Matched Outcomes</vt:lpstr>
      <vt:lpstr>Comparisons</vt:lpstr>
      <vt:lpstr>PowerPoint Presentation</vt:lpstr>
      <vt:lpstr>PowerPoint Presentation</vt:lpstr>
      <vt:lpstr>PowerPoint Presentation</vt:lpstr>
      <vt:lpstr>Conclusions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Lupton</dc:creator>
  <cp:lastModifiedBy>Jonathan Jui</cp:lastModifiedBy>
  <cp:revision>19</cp:revision>
  <dcterms:created xsi:type="dcterms:W3CDTF">2024-09-24T17:55:22Z</dcterms:created>
  <dcterms:modified xsi:type="dcterms:W3CDTF">2025-06-13T12:05:50Z</dcterms:modified>
</cp:coreProperties>
</file>