
<file path=[Content_Types].xml><?xml version="1.0" encoding="utf-8"?>
<Types xmlns="http://schemas.openxmlformats.org/package/2006/content-types">
  <Default Extension="gif" ContentType="image/gif"/>
  <Default Extension="jpeg" ContentType="image/jpeg"/>
  <Default Extension="mov" ContentType="video/quicktime"/>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3"/>
  </p:sldMasterIdLst>
  <p:notesMasterIdLst>
    <p:notesMasterId r:id="rId17"/>
  </p:notesMasterIdLst>
  <p:sldIdLst>
    <p:sldId id="256" r:id="rId4"/>
    <p:sldId id="257" r:id="rId5"/>
    <p:sldId id="259" r:id="rId6"/>
    <p:sldId id="262" r:id="rId7"/>
    <p:sldId id="263" r:id="rId8"/>
    <p:sldId id="268" r:id="rId9"/>
    <p:sldId id="272" r:id="rId10"/>
    <p:sldId id="1790" r:id="rId11"/>
    <p:sldId id="276" r:id="rId12"/>
    <p:sldId id="277" r:id="rId13"/>
    <p:sldId id="1789" r:id="rId14"/>
    <p:sldId id="275" r:id="rId15"/>
    <p:sldId id="274"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52"/>
    <p:restoredTop sz="84151"/>
  </p:normalViewPr>
  <p:slideViewPr>
    <p:cSldViewPr snapToGrid="0" snapToObjects="1">
      <p:cViewPr varScale="1">
        <p:scale>
          <a:sx n="93" d="100"/>
          <a:sy n="93" d="100"/>
        </p:scale>
        <p:origin x="1182" y="84"/>
      </p:cViewPr>
      <p:guideLst/>
    </p:cSldViewPr>
  </p:slideViewPr>
  <p:notesTextViewPr>
    <p:cViewPr>
      <p:scale>
        <a:sx n="1" d="1"/>
        <a:sy n="1" d="1"/>
      </p:scale>
      <p:origin x="0" y="0"/>
    </p:cViewPr>
  </p:notesTextViewPr>
  <p:sorterViewPr>
    <p:cViewPr>
      <p:scale>
        <a:sx n="120" d="100"/>
        <a:sy n="12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presProps" Target="presProps.xml"/><Relationship Id="rId3" Type="http://schemas.openxmlformats.org/officeDocument/2006/relationships/slideMaster" Target="slideMasters/slideMaster1.xml"/><Relationship Id="rId21"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C8117C-62CD-314B-8243-9FEFC532D33C}" type="datetimeFigureOut">
              <a:rPr lang="en-US" smtClean="0"/>
              <a:t>6/13/2025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ADBC90-87B7-7F43-8A8E-2735DB81B2CE}" type="slidenum">
              <a:rPr lang="en-US" smtClean="0"/>
              <a:t>‹#›</a:t>
            </a:fld>
            <a:endParaRPr lang="en-US"/>
          </a:p>
        </p:txBody>
      </p:sp>
    </p:spTree>
    <p:extLst>
      <p:ext uri="{BB962C8B-B14F-4D97-AF65-F5344CB8AC3E}">
        <p14:creationId xmlns:p14="http://schemas.microsoft.com/office/powerpoint/2010/main" val="583789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“Crown Jewel” of Resuscitation is High Quality CPR</a:t>
            </a:r>
          </a:p>
        </p:txBody>
      </p:sp>
      <p:sp>
        <p:nvSpPr>
          <p:cNvPr id="4" name="Slide Number Placeholder 3"/>
          <p:cNvSpPr>
            <a:spLocks noGrp="1"/>
          </p:cNvSpPr>
          <p:nvPr>
            <p:ph type="sldNum" sz="quarter" idx="5"/>
          </p:nvPr>
        </p:nvSpPr>
        <p:spPr/>
        <p:txBody>
          <a:bodyPr/>
          <a:lstStyle/>
          <a:p>
            <a:fld id="{BBADBC90-87B7-7F43-8A8E-2735DB81B2CE}" type="slidenum">
              <a:rPr lang="en-US" smtClean="0"/>
              <a:t>3</a:t>
            </a:fld>
            <a:endParaRPr lang="en-US"/>
          </a:p>
        </p:txBody>
      </p:sp>
    </p:spTree>
    <p:extLst>
      <p:ext uri="{BB962C8B-B14F-4D97-AF65-F5344CB8AC3E}">
        <p14:creationId xmlns:p14="http://schemas.microsoft.com/office/powerpoint/2010/main" val="16145992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ADBC90-87B7-7F43-8A8E-2735DB81B2CE}" type="slidenum">
              <a:rPr lang="en-US" smtClean="0"/>
              <a:t>4</a:t>
            </a:fld>
            <a:endParaRPr lang="en-US"/>
          </a:p>
        </p:txBody>
      </p:sp>
    </p:spTree>
    <p:extLst>
      <p:ext uri="{BB962C8B-B14F-4D97-AF65-F5344CB8AC3E}">
        <p14:creationId xmlns:p14="http://schemas.microsoft.com/office/powerpoint/2010/main" val="20680355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TTE: Mean Duration Time for Pulse Check time, 19 seconds</a:t>
            </a:r>
          </a:p>
          <a:p>
            <a:pPr marL="171450" indent="-171450">
              <a:buFontTx/>
              <a:buChar char="-"/>
            </a:pPr>
            <a:r>
              <a:rPr lang="en-US" dirty="0"/>
              <a:t>TEE: Mean Duration Time for Pulse Check time, 9 seconds</a:t>
            </a:r>
          </a:p>
          <a:p>
            <a:pPr marL="171450" indent="-171450">
              <a:buFontTx/>
              <a:buChar char="-"/>
            </a:pPr>
            <a:r>
              <a:rPr lang="en-US" dirty="0"/>
              <a:t>Safe for ECMO Cannulation guidance</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BBADBC90-87B7-7F43-8A8E-2735DB81B2CE}" type="slidenum">
              <a:rPr lang="en-US" smtClean="0"/>
              <a:t>6</a:t>
            </a:fld>
            <a:endParaRPr lang="en-US"/>
          </a:p>
        </p:txBody>
      </p:sp>
    </p:spTree>
    <p:extLst>
      <p:ext uri="{BB962C8B-B14F-4D97-AF65-F5344CB8AC3E}">
        <p14:creationId xmlns:p14="http://schemas.microsoft.com/office/powerpoint/2010/main" val="3313051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ADBC90-87B7-7F43-8A8E-2735DB81B2CE}" type="slidenum">
              <a:rPr lang="en-US" smtClean="0"/>
              <a:t>7</a:t>
            </a:fld>
            <a:endParaRPr lang="en-US"/>
          </a:p>
        </p:txBody>
      </p:sp>
    </p:spTree>
    <p:extLst>
      <p:ext uri="{BB962C8B-B14F-4D97-AF65-F5344CB8AC3E}">
        <p14:creationId xmlns:p14="http://schemas.microsoft.com/office/powerpoint/2010/main" val="28567868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ADBC90-87B7-7F43-8A8E-2735DB81B2CE}" type="slidenum">
              <a:rPr lang="en-US" smtClean="0"/>
              <a:t>12</a:t>
            </a:fld>
            <a:endParaRPr lang="en-US"/>
          </a:p>
        </p:txBody>
      </p:sp>
    </p:spTree>
    <p:extLst>
      <p:ext uri="{BB962C8B-B14F-4D97-AF65-F5344CB8AC3E}">
        <p14:creationId xmlns:p14="http://schemas.microsoft.com/office/powerpoint/2010/main" val="21919009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69040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2BBF3-0FED-9349-A3A1-3720F02CA1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86D60F4-3C6C-0348-9DF9-C91C65B65A0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F78451-B19D-834C-A36A-BD8A9BD1FC46}"/>
              </a:ext>
            </a:extLst>
          </p:cNvPr>
          <p:cNvSpPr>
            <a:spLocks noGrp="1"/>
          </p:cNvSpPr>
          <p:nvPr>
            <p:ph type="dt" sz="half" idx="10"/>
          </p:nvPr>
        </p:nvSpPr>
        <p:spPr/>
        <p:txBody>
          <a:bodyPr/>
          <a:lstStyle/>
          <a:p>
            <a:fld id="{EC2E78DE-6C96-F745-84BA-155D3EABD41B}" type="datetimeFigureOut">
              <a:rPr lang="en-US" smtClean="0"/>
              <a:t>6/13/2025</a:t>
            </a:fld>
            <a:endParaRPr lang="en-US"/>
          </a:p>
        </p:txBody>
      </p:sp>
      <p:sp>
        <p:nvSpPr>
          <p:cNvPr id="5" name="Footer Placeholder 4">
            <a:extLst>
              <a:ext uri="{FF2B5EF4-FFF2-40B4-BE49-F238E27FC236}">
                <a16:creationId xmlns:a16="http://schemas.microsoft.com/office/drawing/2014/main" id="{5B630689-C992-E643-A671-995BAB0D70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5A5E88-A854-6641-A23F-99426CEE17FD}"/>
              </a:ext>
            </a:extLst>
          </p:cNvPr>
          <p:cNvSpPr>
            <a:spLocks noGrp="1"/>
          </p:cNvSpPr>
          <p:nvPr>
            <p:ph type="sldNum" sz="quarter" idx="12"/>
          </p:nvPr>
        </p:nvSpPr>
        <p:spPr/>
        <p:txBody>
          <a:bodyPr/>
          <a:lstStyle/>
          <a:p>
            <a:fld id="{6B9C7684-3F8D-2048-80BC-9B7966C9FA8C}" type="slidenum">
              <a:rPr lang="en-US" smtClean="0"/>
              <a:t>‹#›</a:t>
            </a:fld>
            <a:endParaRPr lang="en-US"/>
          </a:p>
        </p:txBody>
      </p:sp>
    </p:spTree>
    <p:extLst>
      <p:ext uri="{BB962C8B-B14F-4D97-AF65-F5344CB8AC3E}">
        <p14:creationId xmlns:p14="http://schemas.microsoft.com/office/powerpoint/2010/main" val="2605597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D4FAEB3-2AB3-8849-A642-03771D82D4C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19F7A38-95F9-8045-8C5F-F0C6ADCB538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829C91-D840-6449-852F-96A923378D6C}"/>
              </a:ext>
            </a:extLst>
          </p:cNvPr>
          <p:cNvSpPr>
            <a:spLocks noGrp="1"/>
          </p:cNvSpPr>
          <p:nvPr>
            <p:ph type="dt" sz="half" idx="10"/>
          </p:nvPr>
        </p:nvSpPr>
        <p:spPr/>
        <p:txBody>
          <a:bodyPr/>
          <a:lstStyle/>
          <a:p>
            <a:fld id="{EC2E78DE-6C96-F745-84BA-155D3EABD41B}" type="datetimeFigureOut">
              <a:rPr lang="en-US" smtClean="0"/>
              <a:t>6/13/2025</a:t>
            </a:fld>
            <a:endParaRPr lang="en-US"/>
          </a:p>
        </p:txBody>
      </p:sp>
      <p:sp>
        <p:nvSpPr>
          <p:cNvPr id="5" name="Footer Placeholder 4">
            <a:extLst>
              <a:ext uri="{FF2B5EF4-FFF2-40B4-BE49-F238E27FC236}">
                <a16:creationId xmlns:a16="http://schemas.microsoft.com/office/drawing/2014/main" id="{FFD4120D-2605-114A-BCAC-42E2C094CD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0AE9FD-CCC9-B44F-831C-826C9DC64BA6}"/>
              </a:ext>
            </a:extLst>
          </p:cNvPr>
          <p:cNvSpPr>
            <a:spLocks noGrp="1"/>
          </p:cNvSpPr>
          <p:nvPr>
            <p:ph type="sldNum" sz="quarter" idx="12"/>
          </p:nvPr>
        </p:nvSpPr>
        <p:spPr/>
        <p:txBody>
          <a:bodyPr/>
          <a:lstStyle/>
          <a:p>
            <a:fld id="{6B9C7684-3F8D-2048-80BC-9B7966C9FA8C}" type="slidenum">
              <a:rPr lang="en-US" smtClean="0"/>
              <a:t>‹#›</a:t>
            </a:fld>
            <a:endParaRPr lang="en-US"/>
          </a:p>
        </p:txBody>
      </p:sp>
    </p:spTree>
    <p:extLst>
      <p:ext uri="{BB962C8B-B14F-4D97-AF65-F5344CB8AC3E}">
        <p14:creationId xmlns:p14="http://schemas.microsoft.com/office/powerpoint/2010/main" val="14194159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4" name="Content Placeholder 3"/>
          <p:cNvSpPr>
            <a:spLocks noGrp="1" noChangeArrowheads="1"/>
          </p:cNvSpPr>
          <p:nvPr>
            <p:ph idx="1"/>
          </p:nvPr>
        </p:nvSpPr>
        <p:spPr bwMode="gray">
          <a:xfrm>
            <a:off x="481041" y="1295400"/>
            <a:ext cx="11373217" cy="498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defRPr b="0" i="0">
                <a:latin typeface="Calibri" panose="020F0502020204030204" pitchFamily="34" charset="0"/>
                <a:cs typeface="Calibri" panose="020F0502020204030204" pitchFamily="34" charset="0"/>
              </a:defRPr>
            </a:lvl1pPr>
            <a:lvl2pPr>
              <a:defRPr b="0" i="0">
                <a:latin typeface="Calibri" panose="020F0502020204030204" pitchFamily="34" charset="0"/>
                <a:cs typeface="Calibri" panose="020F0502020204030204" pitchFamily="34" charset="0"/>
              </a:defRPr>
            </a:lvl2pPr>
            <a:lvl3pPr>
              <a:defRPr b="0" i="0">
                <a:latin typeface="Calibri" panose="020F0502020204030204" pitchFamily="34" charset="0"/>
                <a:cs typeface="Calibri" panose="020F0502020204030204" pitchFamily="34" charset="0"/>
              </a:defRPr>
            </a:lvl3pPr>
            <a:lvl4pPr>
              <a:defRPr b="0" i="0">
                <a:latin typeface="Calibri" panose="020F0502020204030204" pitchFamily="34" charset="0"/>
                <a:cs typeface="Calibri" panose="020F0502020204030204" pitchFamily="34" charset="0"/>
              </a:defRPr>
            </a:lvl4pPr>
            <a:lvl5pPr>
              <a:defRPr b="0" i="0">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1"/>
          <p:cNvSpPr>
            <a:spLocks noGrp="1"/>
          </p:cNvSpPr>
          <p:nvPr>
            <p:ph type="ftr" sz="quarter" idx="3"/>
          </p:nvPr>
        </p:nvSpPr>
        <p:spPr>
          <a:xfrm>
            <a:off x="1120162" y="6477001"/>
            <a:ext cx="3034149"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dirty="0">
                <a:solidFill>
                  <a:prstClr val="black">
                    <a:tint val="75000"/>
                  </a:prstClr>
                </a:solidFill>
              </a:rPr>
              <a:t>Proprietary and Confidential </a:t>
            </a:r>
          </a:p>
        </p:txBody>
      </p:sp>
      <p:sp>
        <p:nvSpPr>
          <p:cNvPr id="6" name="Slide Number Placeholder 2"/>
          <p:cNvSpPr>
            <a:spLocks noGrp="1"/>
          </p:cNvSpPr>
          <p:nvPr>
            <p:ph type="sldNum" sz="quarter" idx="4"/>
          </p:nvPr>
        </p:nvSpPr>
        <p:spPr>
          <a:xfrm>
            <a:off x="152681" y="6477001"/>
            <a:ext cx="85993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2A562FCD-5959-974C-9F53-88A438A2AEFF}" type="slidenum">
              <a:rPr lang="en-US" smtClean="0">
                <a:solidFill>
                  <a:prstClr val="black">
                    <a:tint val="75000"/>
                  </a:prstClr>
                </a:solidFill>
              </a:rPr>
              <a:pPr/>
              <a:t>‹#›</a:t>
            </a:fld>
            <a:endParaRPr lang="en-US" dirty="0">
              <a:solidFill>
                <a:prstClr val="black">
                  <a:tint val="75000"/>
                </a:prstClr>
              </a:solidFill>
            </a:endParaRPr>
          </a:p>
        </p:txBody>
      </p:sp>
      <p:pic>
        <p:nvPicPr>
          <p:cNvPr id="14" name="Picture 13">
            <a:extLst>
              <a:ext uri="{FF2B5EF4-FFF2-40B4-BE49-F238E27FC236}">
                <a16:creationId xmlns:a16="http://schemas.microsoft.com/office/drawing/2014/main" id="{A4103597-B733-478D-9C52-2ED6D9A4C851}"/>
              </a:ext>
            </a:extLst>
          </p:cNvPr>
          <p:cNvPicPr>
            <a:picLocks noChangeAspect="1"/>
          </p:cNvPicPr>
          <p:nvPr userDrawn="1"/>
        </p:nvPicPr>
        <p:blipFill>
          <a:blip r:embed="rId2"/>
          <a:stretch>
            <a:fillRect/>
          </a:stretch>
        </p:blipFill>
        <p:spPr>
          <a:xfrm>
            <a:off x="0" y="-1"/>
            <a:ext cx="12192000" cy="185665"/>
          </a:xfrm>
          <a:prstGeom prst="rect">
            <a:avLst/>
          </a:prstGeom>
        </p:spPr>
      </p:pic>
      <p:sp>
        <p:nvSpPr>
          <p:cNvPr id="15" name="Title 1"/>
          <p:cNvSpPr>
            <a:spLocks noGrp="1"/>
          </p:cNvSpPr>
          <p:nvPr>
            <p:ph type="title"/>
          </p:nvPr>
        </p:nvSpPr>
        <p:spPr>
          <a:xfrm>
            <a:off x="430702" y="168956"/>
            <a:ext cx="11373217" cy="539671"/>
          </a:xfrm>
          <a:prstGeom prst="rect">
            <a:avLst/>
          </a:prstGeom>
        </p:spPr>
        <p:txBody>
          <a:bodyPr/>
          <a:lstStyle>
            <a:lvl1pPr>
              <a:defRPr sz="2800" b="0" i="0">
                <a:solidFill>
                  <a:srgbClr val="009BDE"/>
                </a:solidFill>
                <a:latin typeface="Lato Black"/>
              </a:defRPr>
            </a:lvl1pPr>
          </a:lstStyle>
          <a:p>
            <a:r>
              <a:rPr lang="en-US" dirty="0"/>
              <a:t>Click to edit Master title style</a:t>
            </a:r>
          </a:p>
        </p:txBody>
      </p:sp>
      <p:sp>
        <p:nvSpPr>
          <p:cNvPr id="16" name="Rectángulo 2"/>
          <p:cNvSpPr/>
          <p:nvPr userDrawn="1"/>
        </p:nvSpPr>
        <p:spPr bwMode="auto">
          <a:xfrm>
            <a:off x="0" y="629595"/>
            <a:ext cx="315104" cy="476026"/>
          </a:xfrm>
          <a:prstGeom prst="rect">
            <a:avLst/>
          </a:prstGeom>
          <a:solidFill>
            <a:srgbClr val="009BDE"/>
          </a:solidFill>
          <a:ln w="254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3200" dirty="0">
              <a:solidFill>
                <a:srgbClr val="FFFFFF"/>
              </a:solidFill>
              <a:latin typeface="Times New Roman" charset="0"/>
            </a:endParaRPr>
          </a:p>
        </p:txBody>
      </p:sp>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7829" y="6343566"/>
            <a:ext cx="1624597" cy="454048"/>
          </a:xfrm>
          <a:prstGeom prst="rect">
            <a:avLst/>
          </a:prstGeom>
        </p:spPr>
      </p:pic>
    </p:spTree>
    <p:extLst>
      <p:ext uri="{BB962C8B-B14F-4D97-AF65-F5344CB8AC3E}">
        <p14:creationId xmlns:p14="http://schemas.microsoft.com/office/powerpoint/2010/main" val="9458165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DECF5-0054-E642-9A2F-82518C6B92CD}"/>
              </a:ext>
            </a:extLst>
          </p:cNvPr>
          <p:cNvSpPr>
            <a:spLocks noGrp="1"/>
          </p:cNvSpPr>
          <p:nvPr>
            <p:ph type="title"/>
          </p:nvPr>
        </p:nvSpPr>
        <p:spPr>
          <a:xfrm>
            <a:off x="838200" y="1675672"/>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EF1F40DD-573C-C44F-AB1A-CC5D845E8F8D}"/>
              </a:ext>
            </a:extLst>
          </p:cNvPr>
          <p:cNvSpPr>
            <a:spLocks noGrp="1"/>
          </p:cNvSpPr>
          <p:nvPr>
            <p:ph idx="1"/>
          </p:nvPr>
        </p:nvSpPr>
        <p:spPr>
          <a:xfrm>
            <a:off x="838200" y="3090929"/>
            <a:ext cx="10515600" cy="308603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1007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65D7D-E3E7-4E43-8E9C-98BB3EE2963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0663BEA-1077-B24A-9FCF-2AA8337D61E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0954CD4-4427-644D-9E04-D046AFFEA586}"/>
              </a:ext>
            </a:extLst>
          </p:cNvPr>
          <p:cNvSpPr>
            <a:spLocks noGrp="1"/>
          </p:cNvSpPr>
          <p:nvPr>
            <p:ph type="dt" sz="half" idx="10"/>
          </p:nvPr>
        </p:nvSpPr>
        <p:spPr/>
        <p:txBody>
          <a:bodyPr/>
          <a:lstStyle/>
          <a:p>
            <a:fld id="{EC2E78DE-6C96-F745-84BA-155D3EABD41B}" type="datetimeFigureOut">
              <a:rPr lang="en-US" smtClean="0"/>
              <a:t>6/13/2025</a:t>
            </a:fld>
            <a:endParaRPr lang="en-US"/>
          </a:p>
        </p:txBody>
      </p:sp>
      <p:sp>
        <p:nvSpPr>
          <p:cNvPr id="5" name="Footer Placeholder 4">
            <a:extLst>
              <a:ext uri="{FF2B5EF4-FFF2-40B4-BE49-F238E27FC236}">
                <a16:creationId xmlns:a16="http://schemas.microsoft.com/office/drawing/2014/main" id="{2A7D554B-3C1D-974E-9EB2-9D724252C8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7BAE02-BA5C-C042-8A71-96A7957B19BF}"/>
              </a:ext>
            </a:extLst>
          </p:cNvPr>
          <p:cNvSpPr>
            <a:spLocks noGrp="1"/>
          </p:cNvSpPr>
          <p:nvPr>
            <p:ph type="sldNum" sz="quarter" idx="12"/>
          </p:nvPr>
        </p:nvSpPr>
        <p:spPr/>
        <p:txBody>
          <a:bodyPr/>
          <a:lstStyle/>
          <a:p>
            <a:fld id="{6B9C7684-3F8D-2048-80BC-9B7966C9FA8C}" type="slidenum">
              <a:rPr lang="en-US" smtClean="0"/>
              <a:t>‹#›</a:t>
            </a:fld>
            <a:endParaRPr lang="en-US"/>
          </a:p>
        </p:txBody>
      </p:sp>
    </p:spTree>
    <p:extLst>
      <p:ext uri="{BB962C8B-B14F-4D97-AF65-F5344CB8AC3E}">
        <p14:creationId xmlns:p14="http://schemas.microsoft.com/office/powerpoint/2010/main" val="37230142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DA62E-A274-104B-B6B8-9D0A735874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E927A5-3D03-7240-AB82-CC9ED519EFA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136AFD5-CD79-2B48-853F-75028BDBAC3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C2E487-57C6-D74B-A967-58EF4EEBEDDA}"/>
              </a:ext>
            </a:extLst>
          </p:cNvPr>
          <p:cNvSpPr>
            <a:spLocks noGrp="1"/>
          </p:cNvSpPr>
          <p:nvPr>
            <p:ph type="dt" sz="half" idx="10"/>
          </p:nvPr>
        </p:nvSpPr>
        <p:spPr/>
        <p:txBody>
          <a:bodyPr/>
          <a:lstStyle/>
          <a:p>
            <a:fld id="{EC2E78DE-6C96-F745-84BA-155D3EABD41B}" type="datetimeFigureOut">
              <a:rPr lang="en-US" smtClean="0"/>
              <a:t>6/13/2025</a:t>
            </a:fld>
            <a:endParaRPr lang="en-US"/>
          </a:p>
        </p:txBody>
      </p:sp>
      <p:sp>
        <p:nvSpPr>
          <p:cNvPr id="6" name="Footer Placeholder 5">
            <a:extLst>
              <a:ext uri="{FF2B5EF4-FFF2-40B4-BE49-F238E27FC236}">
                <a16:creationId xmlns:a16="http://schemas.microsoft.com/office/drawing/2014/main" id="{6264309D-05D1-A143-967A-0ED34B3210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E6720E-1373-6E4F-AB1D-6E4952E0ADAC}"/>
              </a:ext>
            </a:extLst>
          </p:cNvPr>
          <p:cNvSpPr>
            <a:spLocks noGrp="1"/>
          </p:cNvSpPr>
          <p:nvPr>
            <p:ph type="sldNum" sz="quarter" idx="12"/>
          </p:nvPr>
        </p:nvSpPr>
        <p:spPr/>
        <p:txBody>
          <a:bodyPr/>
          <a:lstStyle/>
          <a:p>
            <a:fld id="{6B9C7684-3F8D-2048-80BC-9B7966C9FA8C}" type="slidenum">
              <a:rPr lang="en-US" smtClean="0"/>
              <a:t>‹#›</a:t>
            </a:fld>
            <a:endParaRPr lang="en-US"/>
          </a:p>
        </p:txBody>
      </p:sp>
    </p:spTree>
    <p:extLst>
      <p:ext uri="{BB962C8B-B14F-4D97-AF65-F5344CB8AC3E}">
        <p14:creationId xmlns:p14="http://schemas.microsoft.com/office/powerpoint/2010/main" val="1712839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FA030-B4FA-D54D-B8C5-D0C5BF78F5D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4454D3C-16BB-3D4D-88A5-0B23DBA3DF2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0AF3435-1674-3B4D-8939-F911B4B4C54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2A12867-4AB0-9545-B243-EACA1DB2BA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088AED9-B4AA-E942-A7EA-6AD90C83450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BC578C2-31DB-D645-A743-AF49FF6FC1E3}"/>
              </a:ext>
            </a:extLst>
          </p:cNvPr>
          <p:cNvSpPr>
            <a:spLocks noGrp="1"/>
          </p:cNvSpPr>
          <p:nvPr>
            <p:ph type="dt" sz="half" idx="10"/>
          </p:nvPr>
        </p:nvSpPr>
        <p:spPr/>
        <p:txBody>
          <a:bodyPr/>
          <a:lstStyle/>
          <a:p>
            <a:fld id="{EC2E78DE-6C96-F745-84BA-155D3EABD41B}" type="datetimeFigureOut">
              <a:rPr lang="en-US" smtClean="0"/>
              <a:t>6/13/2025</a:t>
            </a:fld>
            <a:endParaRPr lang="en-US"/>
          </a:p>
        </p:txBody>
      </p:sp>
      <p:sp>
        <p:nvSpPr>
          <p:cNvPr id="8" name="Footer Placeholder 7">
            <a:extLst>
              <a:ext uri="{FF2B5EF4-FFF2-40B4-BE49-F238E27FC236}">
                <a16:creationId xmlns:a16="http://schemas.microsoft.com/office/drawing/2014/main" id="{8C6C604C-5D10-7C42-B1AF-FEC402323E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A407A16-5C87-9447-97DE-55CCC2E0906E}"/>
              </a:ext>
            </a:extLst>
          </p:cNvPr>
          <p:cNvSpPr>
            <a:spLocks noGrp="1"/>
          </p:cNvSpPr>
          <p:nvPr>
            <p:ph type="sldNum" sz="quarter" idx="12"/>
          </p:nvPr>
        </p:nvSpPr>
        <p:spPr/>
        <p:txBody>
          <a:bodyPr/>
          <a:lstStyle/>
          <a:p>
            <a:fld id="{6B9C7684-3F8D-2048-80BC-9B7966C9FA8C}" type="slidenum">
              <a:rPr lang="en-US" smtClean="0"/>
              <a:t>‹#›</a:t>
            </a:fld>
            <a:endParaRPr lang="en-US"/>
          </a:p>
        </p:txBody>
      </p:sp>
    </p:spTree>
    <p:extLst>
      <p:ext uri="{BB962C8B-B14F-4D97-AF65-F5344CB8AC3E}">
        <p14:creationId xmlns:p14="http://schemas.microsoft.com/office/powerpoint/2010/main" val="9264868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23E0B-DD85-4248-84BB-AC52EB8C11F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20FD946-C93F-D446-90E4-3CDAAAE173EE}"/>
              </a:ext>
            </a:extLst>
          </p:cNvPr>
          <p:cNvSpPr>
            <a:spLocks noGrp="1"/>
          </p:cNvSpPr>
          <p:nvPr>
            <p:ph type="dt" sz="half" idx="10"/>
          </p:nvPr>
        </p:nvSpPr>
        <p:spPr/>
        <p:txBody>
          <a:bodyPr/>
          <a:lstStyle/>
          <a:p>
            <a:fld id="{EC2E78DE-6C96-F745-84BA-155D3EABD41B}" type="datetimeFigureOut">
              <a:rPr lang="en-US" smtClean="0"/>
              <a:t>6/13/2025</a:t>
            </a:fld>
            <a:endParaRPr lang="en-US"/>
          </a:p>
        </p:txBody>
      </p:sp>
      <p:sp>
        <p:nvSpPr>
          <p:cNvPr id="4" name="Footer Placeholder 3">
            <a:extLst>
              <a:ext uri="{FF2B5EF4-FFF2-40B4-BE49-F238E27FC236}">
                <a16:creationId xmlns:a16="http://schemas.microsoft.com/office/drawing/2014/main" id="{5A4F3CAA-BDB5-B94D-80FB-9C3F6368296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0D22DF4-2439-B546-BD75-674ABD717818}"/>
              </a:ext>
            </a:extLst>
          </p:cNvPr>
          <p:cNvSpPr>
            <a:spLocks noGrp="1"/>
          </p:cNvSpPr>
          <p:nvPr>
            <p:ph type="sldNum" sz="quarter" idx="12"/>
          </p:nvPr>
        </p:nvSpPr>
        <p:spPr/>
        <p:txBody>
          <a:bodyPr/>
          <a:lstStyle/>
          <a:p>
            <a:fld id="{6B9C7684-3F8D-2048-80BC-9B7966C9FA8C}" type="slidenum">
              <a:rPr lang="en-US" smtClean="0"/>
              <a:t>‹#›</a:t>
            </a:fld>
            <a:endParaRPr lang="en-US"/>
          </a:p>
        </p:txBody>
      </p:sp>
    </p:spTree>
    <p:extLst>
      <p:ext uri="{BB962C8B-B14F-4D97-AF65-F5344CB8AC3E}">
        <p14:creationId xmlns:p14="http://schemas.microsoft.com/office/powerpoint/2010/main" val="1822448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C3EFCC-1497-AD45-82AE-B8E3182FCA7C}"/>
              </a:ext>
            </a:extLst>
          </p:cNvPr>
          <p:cNvSpPr>
            <a:spLocks noGrp="1"/>
          </p:cNvSpPr>
          <p:nvPr>
            <p:ph type="dt" sz="half" idx="10"/>
          </p:nvPr>
        </p:nvSpPr>
        <p:spPr/>
        <p:txBody>
          <a:bodyPr/>
          <a:lstStyle/>
          <a:p>
            <a:fld id="{EC2E78DE-6C96-F745-84BA-155D3EABD41B}" type="datetimeFigureOut">
              <a:rPr lang="en-US" smtClean="0"/>
              <a:t>6/13/2025</a:t>
            </a:fld>
            <a:endParaRPr lang="en-US"/>
          </a:p>
        </p:txBody>
      </p:sp>
      <p:sp>
        <p:nvSpPr>
          <p:cNvPr id="3" name="Footer Placeholder 2">
            <a:extLst>
              <a:ext uri="{FF2B5EF4-FFF2-40B4-BE49-F238E27FC236}">
                <a16:creationId xmlns:a16="http://schemas.microsoft.com/office/drawing/2014/main" id="{FB8D50FB-9FBF-9E47-9383-55953B914A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FAD81A6-6129-2649-822A-412D3689CDE3}"/>
              </a:ext>
            </a:extLst>
          </p:cNvPr>
          <p:cNvSpPr>
            <a:spLocks noGrp="1"/>
          </p:cNvSpPr>
          <p:nvPr>
            <p:ph type="sldNum" sz="quarter" idx="12"/>
          </p:nvPr>
        </p:nvSpPr>
        <p:spPr/>
        <p:txBody>
          <a:bodyPr/>
          <a:lstStyle/>
          <a:p>
            <a:fld id="{6B9C7684-3F8D-2048-80BC-9B7966C9FA8C}" type="slidenum">
              <a:rPr lang="en-US" smtClean="0"/>
              <a:t>‹#›</a:t>
            </a:fld>
            <a:endParaRPr lang="en-US"/>
          </a:p>
        </p:txBody>
      </p:sp>
    </p:spTree>
    <p:extLst>
      <p:ext uri="{BB962C8B-B14F-4D97-AF65-F5344CB8AC3E}">
        <p14:creationId xmlns:p14="http://schemas.microsoft.com/office/powerpoint/2010/main" val="8671786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C780D-B9A8-3E48-8212-4F4F52B3D2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DF56623-C0F4-1C42-BCC8-489913340C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342A540-242A-AB47-97F6-9F540772DE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CA67B36-C6ED-9C4F-8C7B-0D5F8532A2C5}"/>
              </a:ext>
            </a:extLst>
          </p:cNvPr>
          <p:cNvSpPr>
            <a:spLocks noGrp="1"/>
          </p:cNvSpPr>
          <p:nvPr>
            <p:ph type="dt" sz="half" idx="10"/>
          </p:nvPr>
        </p:nvSpPr>
        <p:spPr/>
        <p:txBody>
          <a:bodyPr/>
          <a:lstStyle/>
          <a:p>
            <a:fld id="{EC2E78DE-6C96-F745-84BA-155D3EABD41B}" type="datetimeFigureOut">
              <a:rPr lang="en-US" smtClean="0"/>
              <a:t>6/13/2025</a:t>
            </a:fld>
            <a:endParaRPr lang="en-US"/>
          </a:p>
        </p:txBody>
      </p:sp>
      <p:sp>
        <p:nvSpPr>
          <p:cNvPr id="6" name="Footer Placeholder 5">
            <a:extLst>
              <a:ext uri="{FF2B5EF4-FFF2-40B4-BE49-F238E27FC236}">
                <a16:creationId xmlns:a16="http://schemas.microsoft.com/office/drawing/2014/main" id="{924658F0-2DC2-494E-97F3-82EA836B16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3C86DA-8B24-B64A-BEC4-8D96FE02DEBF}"/>
              </a:ext>
            </a:extLst>
          </p:cNvPr>
          <p:cNvSpPr>
            <a:spLocks noGrp="1"/>
          </p:cNvSpPr>
          <p:nvPr>
            <p:ph type="sldNum" sz="quarter" idx="12"/>
          </p:nvPr>
        </p:nvSpPr>
        <p:spPr/>
        <p:txBody>
          <a:bodyPr/>
          <a:lstStyle/>
          <a:p>
            <a:fld id="{6B9C7684-3F8D-2048-80BC-9B7966C9FA8C}" type="slidenum">
              <a:rPr lang="en-US" smtClean="0"/>
              <a:t>‹#›</a:t>
            </a:fld>
            <a:endParaRPr lang="en-US"/>
          </a:p>
        </p:txBody>
      </p:sp>
    </p:spTree>
    <p:extLst>
      <p:ext uri="{BB962C8B-B14F-4D97-AF65-F5344CB8AC3E}">
        <p14:creationId xmlns:p14="http://schemas.microsoft.com/office/powerpoint/2010/main" val="3318791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CAAA9-69AC-E24A-90D6-1F74C0E9B1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AFAF79F-6F2A-F147-9C4C-BA16DA76B12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B94C41D-6092-144C-817D-C2462B21A8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09BF10C-2E8D-6B4F-ABCF-1154C7FE0CCA}"/>
              </a:ext>
            </a:extLst>
          </p:cNvPr>
          <p:cNvSpPr>
            <a:spLocks noGrp="1"/>
          </p:cNvSpPr>
          <p:nvPr>
            <p:ph type="dt" sz="half" idx="10"/>
          </p:nvPr>
        </p:nvSpPr>
        <p:spPr/>
        <p:txBody>
          <a:bodyPr/>
          <a:lstStyle/>
          <a:p>
            <a:fld id="{EC2E78DE-6C96-F745-84BA-155D3EABD41B}" type="datetimeFigureOut">
              <a:rPr lang="en-US" smtClean="0"/>
              <a:t>6/13/2025</a:t>
            </a:fld>
            <a:endParaRPr lang="en-US"/>
          </a:p>
        </p:txBody>
      </p:sp>
      <p:sp>
        <p:nvSpPr>
          <p:cNvPr id="6" name="Footer Placeholder 5">
            <a:extLst>
              <a:ext uri="{FF2B5EF4-FFF2-40B4-BE49-F238E27FC236}">
                <a16:creationId xmlns:a16="http://schemas.microsoft.com/office/drawing/2014/main" id="{05E663D2-4CDC-6949-8210-35D6EA4ED4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714FF0-046A-D940-973F-728340262F26}"/>
              </a:ext>
            </a:extLst>
          </p:cNvPr>
          <p:cNvSpPr>
            <a:spLocks noGrp="1"/>
          </p:cNvSpPr>
          <p:nvPr>
            <p:ph type="sldNum" sz="quarter" idx="12"/>
          </p:nvPr>
        </p:nvSpPr>
        <p:spPr/>
        <p:txBody>
          <a:bodyPr/>
          <a:lstStyle/>
          <a:p>
            <a:fld id="{6B9C7684-3F8D-2048-80BC-9B7966C9FA8C}" type="slidenum">
              <a:rPr lang="en-US" smtClean="0"/>
              <a:t>‹#›</a:t>
            </a:fld>
            <a:endParaRPr lang="en-US"/>
          </a:p>
        </p:txBody>
      </p:sp>
    </p:spTree>
    <p:extLst>
      <p:ext uri="{BB962C8B-B14F-4D97-AF65-F5344CB8AC3E}">
        <p14:creationId xmlns:p14="http://schemas.microsoft.com/office/powerpoint/2010/main" val="27771259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38AF7A-7A7F-E647-852A-B90BE7CF4E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F4795BC-B9D2-D742-8A5E-79D779656D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FE6780A-D864-2B45-87F2-EA95440EC1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2E78DE-6C96-F745-84BA-155D3EABD41B}" type="datetimeFigureOut">
              <a:rPr lang="en-US" smtClean="0"/>
              <a:t>6/13/2025</a:t>
            </a:fld>
            <a:endParaRPr lang="en-US"/>
          </a:p>
        </p:txBody>
      </p:sp>
      <p:sp>
        <p:nvSpPr>
          <p:cNvPr id="5" name="Footer Placeholder 4">
            <a:extLst>
              <a:ext uri="{FF2B5EF4-FFF2-40B4-BE49-F238E27FC236}">
                <a16:creationId xmlns:a16="http://schemas.microsoft.com/office/drawing/2014/main" id="{1C0A0B87-C5D7-4B4B-8043-25B4C90543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245AC6C-E061-4A44-B316-FD2D700E67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9C7684-3F8D-2048-80BC-9B7966C9FA8C}" type="slidenum">
              <a:rPr lang="en-US" smtClean="0"/>
              <a:t>‹#›</a:t>
            </a:fld>
            <a:endParaRPr lang="en-US"/>
          </a:p>
        </p:txBody>
      </p:sp>
      <p:pic>
        <p:nvPicPr>
          <p:cNvPr id="7" name="Picture 6">
            <a:extLst>
              <a:ext uri="{FF2B5EF4-FFF2-40B4-BE49-F238E27FC236}">
                <a16:creationId xmlns:a16="http://schemas.microsoft.com/office/drawing/2014/main" id="{83B21AB7-15EA-1DDC-0C1B-AC34BF38DB2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9229222" y="185738"/>
            <a:ext cx="2469835" cy="1252644"/>
          </a:xfrm>
          <a:prstGeom prst="rect">
            <a:avLst/>
          </a:prstGeom>
        </p:spPr>
      </p:pic>
      <p:pic>
        <p:nvPicPr>
          <p:cNvPr id="8" name="Picture 210" descr="wsomgreen">
            <a:extLst>
              <a:ext uri="{FF2B5EF4-FFF2-40B4-BE49-F238E27FC236}">
                <a16:creationId xmlns:a16="http://schemas.microsoft.com/office/drawing/2014/main" id="{19E1A96A-6F1B-EE7D-20C4-29271E86F4E2}"/>
              </a:ext>
            </a:extLst>
          </p:cNvPr>
          <p:cNvPicPr>
            <a:picLocks noChangeAspect="1" noChangeArrowheads="1"/>
          </p:cNvPicPr>
          <p:nvPr userDrawn="1"/>
        </p:nvPicPr>
        <p:blipFill>
          <a:blip r:embed="rId15"/>
          <a:srcRect/>
          <a:stretch>
            <a:fillRect/>
          </a:stretch>
        </p:blipFill>
        <p:spPr bwMode="auto">
          <a:xfrm>
            <a:off x="229693" y="185738"/>
            <a:ext cx="2544329" cy="1206284"/>
          </a:xfrm>
          <a:prstGeom prst="rect">
            <a:avLst/>
          </a:prstGeom>
          <a:noFill/>
          <a:ln w="9525">
            <a:noFill/>
            <a:miter lim="800000"/>
            <a:headEnd/>
            <a:tailEnd/>
          </a:ln>
        </p:spPr>
      </p:pic>
    </p:spTree>
    <p:extLst>
      <p:ext uri="{BB962C8B-B14F-4D97-AF65-F5344CB8AC3E}">
        <p14:creationId xmlns:p14="http://schemas.microsoft.com/office/powerpoint/2010/main" val="20669942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microsoft.com/office/2007/relationships/media" Target="../media/media2.mov"/><Relationship Id="rId7" Type="http://schemas.openxmlformats.org/officeDocument/2006/relationships/image" Target="../media/image24.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23.png"/><Relationship Id="rId5" Type="http://schemas.openxmlformats.org/officeDocument/2006/relationships/slideLayout" Target="../slideLayouts/slideLayout12.xml"/><Relationship Id="rId4" Type="http://schemas.openxmlformats.org/officeDocument/2006/relationships/video" Target="../media/media2.mov"/></Relationships>
</file>

<file path=ppt/slides/_rels/slide12.xml.rels><?xml version="1.0" encoding="UTF-8" standalone="yes"?>
<Relationships xmlns="http://schemas.openxmlformats.org/package/2006/relationships"><Relationship Id="rId3" Type="http://schemas.openxmlformats.org/officeDocument/2006/relationships/hyperlink" Target="https://doi.org/10.1186/s13054-019-2607-2"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s://doi.org/10.1038/s41598-023-46684-x" TargetMode="External"/><Relationship Id="rId4" Type="http://schemas.openxmlformats.org/officeDocument/2006/relationships/hyperlink" Target="https://cpr.heart.org/-/media/CPR-Files/Resus-Science/High-Quality-CPR/CPR-Statement.pdf"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gif"/></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1CA3911-3E5F-8903-29F5-6FE8E5CD1451}"/>
              </a:ext>
            </a:extLst>
          </p:cNvPr>
          <p:cNvSpPr txBox="1"/>
          <p:nvPr/>
        </p:nvSpPr>
        <p:spPr>
          <a:xfrm>
            <a:off x="697124" y="2427627"/>
            <a:ext cx="11213519" cy="830997"/>
          </a:xfrm>
          <a:prstGeom prst="rect">
            <a:avLst/>
          </a:prstGeom>
          <a:noFill/>
        </p:spPr>
        <p:txBody>
          <a:bodyPr wrap="none" rtlCol="0">
            <a:spAutoFit/>
          </a:bodyPr>
          <a:lstStyle/>
          <a:p>
            <a:r>
              <a:rPr lang="en-US" sz="4800" b="1" dirty="0"/>
              <a:t>Tees-</a:t>
            </a:r>
            <a:r>
              <a:rPr lang="en-US" sz="4800" b="1" dirty="0" err="1"/>
              <a:t>ing</a:t>
            </a:r>
            <a:r>
              <a:rPr lang="en-US" sz="4800" b="1" dirty="0"/>
              <a:t> Out PEA and Quality CPR with TEE</a:t>
            </a:r>
            <a:r>
              <a:rPr lang="en-US" sz="4800" dirty="0"/>
              <a:t> </a:t>
            </a:r>
            <a:endParaRPr lang="en-US" sz="4800" b="1" dirty="0"/>
          </a:p>
        </p:txBody>
      </p:sp>
      <p:sp>
        <p:nvSpPr>
          <p:cNvPr id="3" name="TextBox 2">
            <a:extLst>
              <a:ext uri="{FF2B5EF4-FFF2-40B4-BE49-F238E27FC236}">
                <a16:creationId xmlns:a16="http://schemas.microsoft.com/office/drawing/2014/main" id="{DE96D08E-96B6-8675-0D14-F7E8532C3B4D}"/>
              </a:ext>
            </a:extLst>
          </p:cNvPr>
          <p:cNvSpPr txBox="1"/>
          <p:nvPr/>
        </p:nvSpPr>
        <p:spPr>
          <a:xfrm>
            <a:off x="1074057" y="5103674"/>
            <a:ext cx="3850478" cy="1754326"/>
          </a:xfrm>
          <a:prstGeom prst="rect">
            <a:avLst/>
          </a:prstGeom>
          <a:noFill/>
        </p:spPr>
        <p:txBody>
          <a:bodyPr wrap="none" rtlCol="0">
            <a:spAutoFit/>
          </a:bodyPr>
          <a:lstStyle/>
          <a:p>
            <a:r>
              <a:rPr lang="en-US" b="1" dirty="0">
                <a:ln w="12700" cmpd="sng">
                  <a:noFill/>
                  <a:prstDash val="solid"/>
                </a:ln>
                <a:effectLst>
                  <a:innerShdw blurRad="63500" dist="50800" dir="13500000">
                    <a:prstClr val="black">
                      <a:alpha val="50000"/>
                    </a:prstClr>
                  </a:innerShdw>
                </a:effectLst>
              </a:rPr>
              <a:t>Robert B Dunne, MD FACEP, </a:t>
            </a:r>
            <a:r>
              <a:rPr lang="en-US" b="1" dirty="0" err="1">
                <a:ln w="12700" cmpd="sng">
                  <a:noFill/>
                  <a:prstDash val="solid"/>
                </a:ln>
                <a:effectLst>
                  <a:innerShdw blurRad="63500" dist="50800" dir="13500000">
                    <a:prstClr val="black">
                      <a:alpha val="50000"/>
                    </a:prstClr>
                  </a:innerShdw>
                </a:effectLst>
              </a:rPr>
              <a:t>FAEMS</a:t>
            </a:r>
            <a:endParaRPr lang="en-US" b="1" dirty="0">
              <a:ln w="12700" cmpd="sng">
                <a:noFill/>
                <a:prstDash val="solid"/>
              </a:ln>
              <a:effectLst>
                <a:innerShdw blurRad="63500" dist="50800" dir="13500000">
                  <a:prstClr val="black">
                    <a:alpha val="50000"/>
                  </a:prstClr>
                </a:innerShdw>
              </a:effectLst>
            </a:endParaRPr>
          </a:p>
          <a:p>
            <a:r>
              <a:rPr lang="en-US" b="1" dirty="0">
                <a:ln w="12700" cmpd="sng">
                  <a:noFill/>
                  <a:prstDash val="solid"/>
                </a:ln>
                <a:effectLst>
                  <a:innerShdw blurRad="63500" dist="50800" dir="13500000">
                    <a:prstClr val="black">
                      <a:alpha val="50000"/>
                    </a:prstClr>
                  </a:innerShdw>
                </a:effectLst>
              </a:rPr>
              <a:t>Medical Director</a:t>
            </a:r>
          </a:p>
          <a:p>
            <a:r>
              <a:rPr lang="en-US" b="1" dirty="0">
                <a:ln w="12700" cmpd="sng">
                  <a:noFill/>
                  <a:prstDash val="solid"/>
                </a:ln>
                <a:effectLst>
                  <a:innerShdw blurRad="63500" dist="50800" dir="13500000">
                    <a:prstClr val="black">
                      <a:alpha val="50000"/>
                    </a:prstClr>
                  </a:innerShdw>
                </a:effectLst>
              </a:rPr>
              <a:t>Detroit Fire Department</a:t>
            </a:r>
          </a:p>
          <a:p>
            <a:r>
              <a:rPr lang="en-US" b="1" dirty="0">
                <a:ln w="12700" cmpd="sng">
                  <a:noFill/>
                  <a:prstDash val="solid"/>
                </a:ln>
                <a:effectLst>
                  <a:innerShdw blurRad="63500" dist="50800" dir="13500000">
                    <a:prstClr val="black">
                      <a:alpha val="50000"/>
                    </a:prstClr>
                  </a:innerShdw>
                </a:effectLst>
              </a:rPr>
              <a:t>Detroit East Medical Control Authority</a:t>
            </a:r>
          </a:p>
          <a:p>
            <a:r>
              <a:rPr lang="en-US" b="1" dirty="0" err="1">
                <a:ln w="12700" cmpd="sng">
                  <a:noFill/>
                  <a:prstDash val="solid"/>
                </a:ln>
                <a:effectLst>
                  <a:innerShdw blurRad="63500" dist="50800" dir="13500000">
                    <a:prstClr val="black">
                      <a:alpha val="50000"/>
                    </a:prstClr>
                  </a:innerShdw>
                </a:effectLst>
              </a:rPr>
              <a:t>Dunner@Detroitmi.gov</a:t>
            </a:r>
            <a:endParaRPr lang="en-US" b="1" dirty="0">
              <a:ln w="12700" cmpd="sng">
                <a:noFill/>
                <a:prstDash val="solid"/>
              </a:ln>
              <a:effectLst>
                <a:innerShdw blurRad="63500" dist="50800" dir="13500000">
                  <a:prstClr val="black">
                    <a:alpha val="50000"/>
                  </a:prstClr>
                </a:innerShdw>
              </a:effectLst>
            </a:endParaRPr>
          </a:p>
          <a:p>
            <a:endParaRPr lang="en-US" dirty="0"/>
          </a:p>
        </p:txBody>
      </p:sp>
    </p:spTree>
    <p:extLst>
      <p:ext uri="{BB962C8B-B14F-4D97-AF65-F5344CB8AC3E}">
        <p14:creationId xmlns:p14="http://schemas.microsoft.com/office/powerpoint/2010/main" val="6834183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n ultrasound image of a heart&#10;&#10;Description automatically generated">
            <a:extLst>
              <a:ext uri="{FF2B5EF4-FFF2-40B4-BE49-F238E27FC236}">
                <a16:creationId xmlns:a16="http://schemas.microsoft.com/office/drawing/2014/main" id="{801C2BC9-3E9F-CEF1-AC3F-8FB3530CF0F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2840" y="3140261"/>
            <a:ext cx="5320940" cy="3678936"/>
          </a:xfrm>
          <a:prstGeom prst="rect">
            <a:avLst/>
          </a:prstGeom>
        </p:spPr>
      </p:pic>
      <p:pic>
        <p:nvPicPr>
          <p:cNvPr id="5" name="Picture 4" descr="A close-up of a medical email&#10;&#10;Description automatically generated">
            <a:extLst>
              <a:ext uri="{FF2B5EF4-FFF2-40B4-BE49-F238E27FC236}">
                <a16:creationId xmlns:a16="http://schemas.microsoft.com/office/drawing/2014/main" id="{A7CCFDB3-046D-34A2-3A14-F0AFE8F0547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0042" y="1122073"/>
            <a:ext cx="5617619" cy="2120649"/>
          </a:xfrm>
          <a:prstGeom prst="rect">
            <a:avLst/>
          </a:prstGeom>
        </p:spPr>
      </p:pic>
      <p:pic>
        <p:nvPicPr>
          <p:cNvPr id="6" name="Picture 5">
            <a:extLst>
              <a:ext uri="{FF2B5EF4-FFF2-40B4-BE49-F238E27FC236}">
                <a16:creationId xmlns:a16="http://schemas.microsoft.com/office/drawing/2014/main" id="{E34AC4C0-A1F3-8D57-DAA2-1466A9097D6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78221" y="1338288"/>
            <a:ext cx="3733993" cy="4769711"/>
          </a:xfrm>
          <a:prstGeom prst="rect">
            <a:avLst/>
          </a:prstGeom>
        </p:spPr>
      </p:pic>
    </p:spTree>
    <p:extLst>
      <p:ext uri="{BB962C8B-B14F-4D97-AF65-F5344CB8AC3E}">
        <p14:creationId xmlns:p14="http://schemas.microsoft.com/office/powerpoint/2010/main" val="15805756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F26F4DC-F22F-46D9-2C89-C72BD5661DD9}"/>
              </a:ext>
            </a:extLst>
          </p:cNvPr>
          <p:cNvSpPr>
            <a:spLocks noGrp="1"/>
          </p:cNvSpPr>
          <p:nvPr>
            <p:ph type="title"/>
          </p:nvPr>
        </p:nvSpPr>
        <p:spPr>
          <a:xfrm>
            <a:off x="485460" y="5934756"/>
            <a:ext cx="5829998" cy="539671"/>
          </a:xfrm>
        </p:spPr>
        <p:txBody>
          <a:bodyPr/>
          <a:lstStyle/>
          <a:p>
            <a:r>
              <a:rPr lang="en-US" dirty="0"/>
              <a:t>Midesophageal Five Chamber</a:t>
            </a:r>
          </a:p>
        </p:txBody>
      </p:sp>
      <p:pic>
        <p:nvPicPr>
          <p:cNvPr id="4" name="media27-1.mov">
            <a:hlinkClick r:id="" action="ppaction://media"/>
            <a:extLst>
              <a:ext uri="{FF2B5EF4-FFF2-40B4-BE49-F238E27FC236}">
                <a16:creationId xmlns:a16="http://schemas.microsoft.com/office/drawing/2014/main" id="{FC33ED51-CCCB-EE65-8113-BDFE7F18A05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981200" y="1874520"/>
            <a:ext cx="4038734" cy="3968496"/>
          </a:xfrm>
          <a:prstGeom prst="rect">
            <a:avLst/>
          </a:prstGeom>
        </p:spPr>
      </p:pic>
      <p:pic>
        <p:nvPicPr>
          <p:cNvPr id="5" name="media28-1.mov">
            <a:hlinkClick r:id="" action="ppaction://media"/>
            <a:extLst>
              <a:ext uri="{FF2B5EF4-FFF2-40B4-BE49-F238E27FC236}">
                <a16:creationId xmlns:a16="http://schemas.microsoft.com/office/drawing/2014/main" id="{D839EE18-1CC5-2620-4AAE-7BD1B33B4EE7}"/>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6315457" y="1874520"/>
            <a:ext cx="4038735" cy="3968496"/>
          </a:xfrm>
          <a:prstGeom prst="rect">
            <a:avLst/>
          </a:prstGeom>
        </p:spPr>
      </p:pic>
      <p:sp>
        <p:nvSpPr>
          <p:cNvPr id="6" name="Rectangle 5">
            <a:extLst>
              <a:ext uri="{FF2B5EF4-FFF2-40B4-BE49-F238E27FC236}">
                <a16:creationId xmlns:a16="http://schemas.microsoft.com/office/drawing/2014/main" id="{23107850-F13D-67E1-8203-A48170D54BAB}"/>
              </a:ext>
            </a:extLst>
          </p:cNvPr>
          <p:cNvSpPr/>
          <p:nvPr/>
        </p:nvSpPr>
        <p:spPr>
          <a:xfrm>
            <a:off x="10223500" y="6311900"/>
            <a:ext cx="1714500" cy="5461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0937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20" fill="hold"/>
                                        <p:tgtEl>
                                          <p:spTgt spid="4"/>
                                        </p:tgtEl>
                                      </p:cBhvr>
                                    </p:cmd>
                                  </p:childTnLst>
                                </p:cTn>
                              </p:par>
                            </p:childTnLst>
                          </p:cTn>
                        </p:par>
                        <p:par>
                          <p:cTn id="7" fill="hold">
                            <p:stCondLst>
                              <p:cond delay="3020"/>
                            </p:stCondLst>
                            <p:childTnLst>
                              <p:par>
                                <p:cTn id="8" presetID="1" presetClass="mediacall" presetSubtype="0" fill="hold" nodeType="afterEffect">
                                  <p:stCondLst>
                                    <p:cond delay="0"/>
                                  </p:stCondLst>
                                  <p:childTnLst>
                                    <p:cmd type="call" cmd="playFrom(0.0)">
                                      <p:cBhvr>
                                        <p:cTn id="9" dur="30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4"/>
                </p:tgtEl>
              </p:cMediaNode>
            </p:video>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
                                        </p:tgtEl>
                                      </p:cBhvr>
                                    </p:cmd>
                                  </p:childTnLst>
                                </p:cTn>
                              </p:par>
                            </p:childTnLst>
                          </p:cTn>
                        </p:par>
                      </p:childTnLst>
                    </p:cTn>
                  </p:par>
                </p:childTnLst>
              </p:cTn>
              <p:nextCondLst>
                <p:cond evt="onClick" delay="0">
                  <p:tgtEl>
                    <p:spTgt spid="4"/>
                  </p:tgtEl>
                </p:cond>
              </p:nextCondLst>
            </p:seq>
            <p:video>
              <p:cMediaNode vol="80000">
                <p:cTn id="16" repeatCount="indefinite" fill="hold" display="0">
                  <p:stCondLst>
                    <p:cond delay="indefinite"/>
                  </p:stCondLst>
                </p:cTn>
                <p:tgtEl>
                  <p:spTgt spid="5"/>
                </p:tgtEl>
              </p:cMediaNode>
            </p:video>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D4EC9-18D9-1091-0A28-E3E9CF109A22}"/>
              </a:ext>
            </a:extLst>
          </p:cNvPr>
          <p:cNvSpPr>
            <a:spLocks noGrp="1"/>
          </p:cNvSpPr>
          <p:nvPr>
            <p:ph type="title"/>
          </p:nvPr>
        </p:nvSpPr>
        <p:spPr>
          <a:xfrm>
            <a:off x="838200" y="1154093"/>
            <a:ext cx="10515600" cy="371492"/>
          </a:xfrm>
        </p:spPr>
        <p:txBody>
          <a:bodyPr>
            <a:noAutofit/>
          </a:bodyPr>
          <a:lstStyle/>
          <a:p>
            <a:r>
              <a:rPr lang="en-US" sz="2800" dirty="0"/>
              <a:t>References:</a:t>
            </a:r>
          </a:p>
        </p:txBody>
      </p:sp>
      <p:sp>
        <p:nvSpPr>
          <p:cNvPr id="3" name="Content Placeholder 2">
            <a:extLst>
              <a:ext uri="{FF2B5EF4-FFF2-40B4-BE49-F238E27FC236}">
                <a16:creationId xmlns:a16="http://schemas.microsoft.com/office/drawing/2014/main" id="{484884E5-FEEC-32FD-FE70-963E41222CFC}"/>
              </a:ext>
            </a:extLst>
          </p:cNvPr>
          <p:cNvSpPr>
            <a:spLocks noGrp="1"/>
          </p:cNvSpPr>
          <p:nvPr>
            <p:ph idx="1"/>
          </p:nvPr>
        </p:nvSpPr>
        <p:spPr>
          <a:xfrm>
            <a:off x="838200" y="1573125"/>
            <a:ext cx="10515600" cy="4728577"/>
          </a:xfrm>
        </p:spPr>
        <p:txBody>
          <a:bodyPr>
            <a:noAutofit/>
          </a:bodyPr>
          <a:lstStyle/>
          <a:p>
            <a:r>
              <a:rPr lang="en-US" sz="1000" b="0" i="0" u="none" strike="noStrike" dirty="0" err="1">
                <a:solidFill>
                  <a:srgbClr val="333333"/>
                </a:solidFill>
                <a:effectLst/>
              </a:rPr>
              <a:t>Skulec</a:t>
            </a:r>
            <a:r>
              <a:rPr lang="en-US" sz="1000" b="0" i="0" u="none" strike="noStrike" dirty="0">
                <a:solidFill>
                  <a:srgbClr val="333333"/>
                </a:solidFill>
                <a:effectLst/>
              </a:rPr>
              <a:t>, R., </a:t>
            </a:r>
            <a:r>
              <a:rPr lang="en-US" sz="1000" b="0" i="0" u="none" strike="noStrike" dirty="0" err="1">
                <a:solidFill>
                  <a:srgbClr val="333333"/>
                </a:solidFill>
                <a:effectLst/>
              </a:rPr>
              <a:t>Vojtisek</a:t>
            </a:r>
            <a:r>
              <a:rPr lang="en-US" sz="1000" b="0" i="0" u="none" strike="noStrike" dirty="0">
                <a:solidFill>
                  <a:srgbClr val="333333"/>
                </a:solidFill>
                <a:effectLst/>
              </a:rPr>
              <a:t>, P. &amp; Cerny, V. Correlation between end-tidal carbon dioxide and the degree of compression of heart cavities measured by transthoracic echocardiography during cardiopulmonary resuscitation for out-of-hospital cardiac arrest. </a:t>
            </a:r>
            <a:r>
              <a:rPr lang="en-US" sz="1000" b="0" i="1" u="none" strike="noStrike" dirty="0">
                <a:solidFill>
                  <a:srgbClr val="333333"/>
                </a:solidFill>
                <a:effectLst/>
              </a:rPr>
              <a:t>Crit Care</a:t>
            </a:r>
            <a:r>
              <a:rPr lang="en-US" sz="1000" b="0" i="0" u="none" strike="noStrike" dirty="0">
                <a:solidFill>
                  <a:srgbClr val="333333"/>
                </a:solidFill>
                <a:effectLst/>
              </a:rPr>
              <a:t> </a:t>
            </a:r>
            <a:r>
              <a:rPr lang="en-US" sz="1000" b="1" i="0" u="none" strike="noStrike" dirty="0">
                <a:solidFill>
                  <a:srgbClr val="333333"/>
                </a:solidFill>
                <a:effectLst/>
              </a:rPr>
              <a:t>23</a:t>
            </a:r>
            <a:r>
              <a:rPr lang="en-US" sz="1000" b="0" i="0" u="none" strike="noStrike" dirty="0">
                <a:solidFill>
                  <a:srgbClr val="333333"/>
                </a:solidFill>
                <a:effectLst/>
              </a:rPr>
              <a:t>, 334 (2019). </a:t>
            </a:r>
            <a:r>
              <a:rPr lang="en-US" sz="1000" b="0" i="0" u="none" strike="noStrike" dirty="0">
                <a:solidFill>
                  <a:srgbClr val="333333"/>
                </a:solidFill>
                <a:effectLst/>
                <a:hlinkClick r:id="rId3"/>
              </a:rPr>
              <a:t>https://doi.org/10.1186/s13054-019-2607-2</a:t>
            </a:r>
            <a:endParaRPr lang="en-US" sz="1000" b="0" i="0" u="none" strike="noStrike" dirty="0">
              <a:solidFill>
                <a:srgbClr val="333333"/>
              </a:solidFill>
              <a:effectLst/>
            </a:endParaRPr>
          </a:p>
          <a:p>
            <a:r>
              <a:rPr lang="en-US" sz="1000" b="0" i="0" u="none" strike="noStrike" dirty="0">
                <a:solidFill>
                  <a:srgbClr val="212121"/>
                </a:solidFill>
                <a:effectLst/>
              </a:rPr>
              <a:t>Shin J, Rhee JE, Kim K. Is the inter-nipple line the correct hand position for effective chest compression in adult cardiopulmonary resuscitation? Resuscitation. 2007 Nov;75(2):305-10. </a:t>
            </a:r>
            <a:r>
              <a:rPr lang="en-US" sz="1000" b="0" i="0" u="none" strike="noStrike" dirty="0" err="1">
                <a:solidFill>
                  <a:srgbClr val="212121"/>
                </a:solidFill>
                <a:effectLst/>
              </a:rPr>
              <a:t>doi</a:t>
            </a:r>
            <a:r>
              <a:rPr lang="en-US" sz="1000" b="0" i="0" u="none" strike="noStrike" dirty="0">
                <a:solidFill>
                  <a:srgbClr val="212121"/>
                </a:solidFill>
                <a:effectLst/>
              </a:rPr>
              <a:t>: 10.1016/j.resuscitation.2007.05.003. </a:t>
            </a:r>
            <a:r>
              <a:rPr lang="en-US" sz="1000" b="0" i="0" u="none" strike="noStrike" dirty="0" err="1">
                <a:solidFill>
                  <a:srgbClr val="212121"/>
                </a:solidFill>
                <a:effectLst/>
              </a:rPr>
              <a:t>Epub</a:t>
            </a:r>
            <a:r>
              <a:rPr lang="en-US" sz="1000" b="0" i="0" u="none" strike="noStrike" dirty="0">
                <a:solidFill>
                  <a:srgbClr val="212121"/>
                </a:solidFill>
                <a:effectLst/>
              </a:rPr>
              <a:t> 2007 Jun 21. PMID: 17590258.</a:t>
            </a:r>
            <a:endParaRPr lang="en-US" sz="1000" dirty="0">
              <a:solidFill>
                <a:srgbClr val="333333"/>
              </a:solidFill>
            </a:endParaRPr>
          </a:p>
          <a:p>
            <a:r>
              <a:rPr lang="en-US" sz="1000" b="0" i="0" u="none" strike="noStrike" dirty="0">
                <a:solidFill>
                  <a:srgbClr val="212121"/>
                </a:solidFill>
                <a:effectLst/>
              </a:rPr>
              <a:t>Hwang SO, Zhao PG, Choi HJ, Park KH, Cha KC, Park SM, Kim SC, Kim H, Lee KH. Compression of the left ventricular outflow tract during cardiopulmonary resuscitation. </a:t>
            </a:r>
            <a:r>
              <a:rPr lang="en-US" sz="1000" b="0" i="0" u="none" strike="noStrike" dirty="0" err="1">
                <a:solidFill>
                  <a:srgbClr val="212121"/>
                </a:solidFill>
                <a:effectLst/>
              </a:rPr>
              <a:t>Acad</a:t>
            </a:r>
            <a:r>
              <a:rPr lang="en-US" sz="1000" b="0" i="0" u="none" strike="noStrike" dirty="0">
                <a:solidFill>
                  <a:srgbClr val="212121"/>
                </a:solidFill>
                <a:effectLst/>
              </a:rPr>
              <a:t> </a:t>
            </a:r>
            <a:r>
              <a:rPr lang="en-US" sz="1000" b="0" i="0" u="none" strike="noStrike" dirty="0" err="1">
                <a:solidFill>
                  <a:srgbClr val="212121"/>
                </a:solidFill>
                <a:effectLst/>
              </a:rPr>
              <a:t>Emerg</a:t>
            </a:r>
            <a:r>
              <a:rPr lang="en-US" sz="1000" b="0" i="0" u="none" strike="noStrike" dirty="0">
                <a:solidFill>
                  <a:srgbClr val="212121"/>
                </a:solidFill>
                <a:effectLst/>
              </a:rPr>
              <a:t> Med. 2009 Oct;16(10):928-33. </a:t>
            </a:r>
            <a:r>
              <a:rPr lang="en-US" sz="1000" b="0" i="0" u="none" strike="noStrike" dirty="0" err="1">
                <a:solidFill>
                  <a:srgbClr val="212121"/>
                </a:solidFill>
                <a:effectLst/>
              </a:rPr>
              <a:t>doi</a:t>
            </a:r>
            <a:r>
              <a:rPr lang="en-US" sz="1000" b="0" i="0" u="none" strike="noStrike" dirty="0">
                <a:solidFill>
                  <a:srgbClr val="212121"/>
                </a:solidFill>
                <a:effectLst/>
              </a:rPr>
              <a:t>: 10.1111/j.1553-2712.2009.00497.x. </a:t>
            </a:r>
            <a:r>
              <a:rPr lang="en-US" sz="1000" b="0" i="0" u="none" strike="noStrike" dirty="0" err="1">
                <a:solidFill>
                  <a:srgbClr val="212121"/>
                </a:solidFill>
                <a:effectLst/>
              </a:rPr>
              <a:t>Epub</a:t>
            </a:r>
            <a:r>
              <a:rPr lang="en-US" sz="1000" b="0" i="0" u="none" strike="noStrike" dirty="0">
                <a:solidFill>
                  <a:srgbClr val="212121"/>
                </a:solidFill>
                <a:effectLst/>
              </a:rPr>
              <a:t> 2009 Sep 3. PMID: 19732038.</a:t>
            </a:r>
            <a:endParaRPr lang="en-US" sz="1000" b="0" i="0" u="none" strike="noStrike" dirty="0">
              <a:solidFill>
                <a:srgbClr val="333333"/>
              </a:solidFill>
              <a:effectLst/>
            </a:endParaRPr>
          </a:p>
          <a:p>
            <a:r>
              <a:rPr lang="en-US" sz="1000" b="0" i="0" u="none" strike="noStrike" dirty="0">
                <a:solidFill>
                  <a:srgbClr val="212121"/>
                </a:solidFill>
                <a:effectLst/>
              </a:rPr>
              <a:t>Teran F, Dean AJ, Centeno C, </a:t>
            </a:r>
            <a:r>
              <a:rPr lang="en-US" sz="1000" b="0" i="0" u="none" strike="noStrike" dirty="0" err="1">
                <a:solidFill>
                  <a:srgbClr val="212121"/>
                </a:solidFill>
                <a:effectLst/>
              </a:rPr>
              <a:t>Panebianco</a:t>
            </a:r>
            <a:r>
              <a:rPr lang="en-US" sz="1000" b="0" i="0" u="none" strike="noStrike" dirty="0">
                <a:solidFill>
                  <a:srgbClr val="212121"/>
                </a:solidFill>
                <a:effectLst/>
              </a:rPr>
              <a:t> NL, Zeidan AJ, Chan W, Abella BS. Evaluation of out-of-hospital cardiac arrest using transesophageal echocardiography in the emergency department. Resuscitation. 2019 Apr;137:140-147. </a:t>
            </a:r>
            <a:r>
              <a:rPr lang="en-US" sz="1000" b="0" i="0" u="none" strike="noStrike" dirty="0" err="1">
                <a:solidFill>
                  <a:srgbClr val="212121"/>
                </a:solidFill>
                <a:effectLst/>
              </a:rPr>
              <a:t>doi</a:t>
            </a:r>
            <a:r>
              <a:rPr lang="en-US" sz="1000" b="0" i="0" u="none" strike="noStrike" dirty="0">
                <a:solidFill>
                  <a:srgbClr val="212121"/>
                </a:solidFill>
                <a:effectLst/>
              </a:rPr>
              <a:t>: 10.1016/j.resuscitation.2019.02.013. </a:t>
            </a:r>
            <a:r>
              <a:rPr lang="en-US" sz="1000" b="0" i="0" u="none" strike="noStrike" dirty="0" err="1">
                <a:solidFill>
                  <a:srgbClr val="212121"/>
                </a:solidFill>
                <a:effectLst/>
              </a:rPr>
              <a:t>Epub</a:t>
            </a:r>
            <a:r>
              <a:rPr lang="en-US" sz="1000" b="0" i="0" u="none" strike="noStrike" dirty="0">
                <a:solidFill>
                  <a:srgbClr val="212121"/>
                </a:solidFill>
                <a:effectLst/>
              </a:rPr>
              <a:t> 2019 Feb 16. PMID: 30779977.</a:t>
            </a:r>
            <a:endParaRPr lang="en-US" sz="1000" dirty="0">
              <a:solidFill>
                <a:srgbClr val="333333"/>
              </a:solidFill>
            </a:endParaRPr>
          </a:p>
          <a:p>
            <a:r>
              <a:rPr lang="en-US" sz="1000" b="0" i="0" u="none" strike="noStrike" dirty="0">
                <a:solidFill>
                  <a:srgbClr val="212121"/>
                </a:solidFill>
                <a:effectLst/>
              </a:rPr>
              <a:t>Riendeau </a:t>
            </a:r>
            <a:r>
              <a:rPr lang="en-US" sz="1000" b="0" i="0" u="none" strike="noStrike" dirty="0" err="1">
                <a:solidFill>
                  <a:srgbClr val="212121"/>
                </a:solidFill>
                <a:effectLst/>
              </a:rPr>
              <a:t>Beaulac</a:t>
            </a:r>
            <a:r>
              <a:rPr lang="en-US" sz="1000" b="0" i="0" u="none" strike="noStrike" dirty="0">
                <a:solidFill>
                  <a:srgbClr val="212121"/>
                </a:solidFill>
                <a:effectLst/>
              </a:rPr>
              <a:t> G, Teran F, </a:t>
            </a:r>
            <a:r>
              <a:rPr lang="en-US" sz="1000" b="0" i="0" u="none" strike="noStrike" dirty="0" err="1">
                <a:solidFill>
                  <a:srgbClr val="212121"/>
                </a:solidFill>
                <a:effectLst/>
              </a:rPr>
              <a:t>Lecluyse</a:t>
            </a:r>
            <a:r>
              <a:rPr lang="en-US" sz="1000" b="0" i="0" u="none" strike="noStrike" dirty="0">
                <a:solidFill>
                  <a:srgbClr val="212121"/>
                </a:solidFill>
                <a:effectLst/>
              </a:rPr>
              <a:t> V, </a:t>
            </a:r>
            <a:r>
              <a:rPr lang="en-US" sz="1000" b="0" i="0" u="none" strike="noStrike" dirty="0" err="1">
                <a:solidFill>
                  <a:srgbClr val="212121"/>
                </a:solidFill>
                <a:effectLst/>
              </a:rPr>
              <a:t>Costescu</a:t>
            </a:r>
            <a:r>
              <a:rPr lang="en-US" sz="1000" b="0" i="0" u="none" strike="noStrike" dirty="0">
                <a:solidFill>
                  <a:srgbClr val="212121"/>
                </a:solidFill>
                <a:effectLst/>
              </a:rPr>
              <a:t> A, Belliveau M, Desjardins G, </a:t>
            </a:r>
            <a:r>
              <a:rPr lang="en-US" sz="1000" b="0" i="0" u="none" strike="noStrike" dirty="0" err="1">
                <a:solidFill>
                  <a:srgbClr val="212121"/>
                </a:solidFill>
                <a:effectLst/>
              </a:rPr>
              <a:t>Denault</a:t>
            </a:r>
            <a:r>
              <a:rPr lang="en-US" sz="1000" b="0" i="0" u="none" strike="noStrike" dirty="0">
                <a:solidFill>
                  <a:srgbClr val="212121"/>
                </a:solidFill>
                <a:effectLst/>
              </a:rPr>
              <a:t> A. Transesophageal Echocardiography in Patients in Cardiac Arrest: The Heart and Beyond. Can J </a:t>
            </a:r>
            <a:r>
              <a:rPr lang="en-US" sz="1000" b="0" i="0" u="none" strike="noStrike" dirty="0" err="1">
                <a:solidFill>
                  <a:srgbClr val="212121"/>
                </a:solidFill>
                <a:effectLst/>
              </a:rPr>
              <a:t>Cardiol</a:t>
            </a:r>
            <a:r>
              <a:rPr lang="en-US" sz="1000" b="0" i="0" u="none" strike="noStrike" dirty="0">
                <a:solidFill>
                  <a:srgbClr val="212121"/>
                </a:solidFill>
                <a:effectLst/>
              </a:rPr>
              <a:t>. 2023 Apr;39(4):458-473. </a:t>
            </a:r>
            <a:r>
              <a:rPr lang="en-US" sz="1000" b="0" i="0" u="none" strike="noStrike" dirty="0" err="1">
                <a:solidFill>
                  <a:srgbClr val="212121"/>
                </a:solidFill>
                <a:effectLst/>
              </a:rPr>
              <a:t>doi</a:t>
            </a:r>
            <a:r>
              <a:rPr lang="en-US" sz="1000" b="0" i="0" u="none" strike="noStrike" dirty="0">
                <a:solidFill>
                  <a:srgbClr val="212121"/>
                </a:solidFill>
                <a:effectLst/>
              </a:rPr>
              <a:t>: 10.1016/j.cjca.2022.12.027. </a:t>
            </a:r>
            <a:r>
              <a:rPr lang="en-US" sz="1000" b="0" i="0" u="none" strike="noStrike" dirty="0" err="1">
                <a:solidFill>
                  <a:srgbClr val="212121"/>
                </a:solidFill>
                <a:effectLst/>
              </a:rPr>
              <a:t>Epub</a:t>
            </a:r>
            <a:r>
              <a:rPr lang="en-US" sz="1000" b="0" i="0" u="none" strike="noStrike" dirty="0">
                <a:solidFill>
                  <a:srgbClr val="212121"/>
                </a:solidFill>
                <a:effectLst/>
              </a:rPr>
              <a:t> 2023 Jan 6. PMID: 36621564.</a:t>
            </a:r>
            <a:endParaRPr lang="en-US" sz="1000" b="0" i="0" u="none" strike="noStrike" dirty="0">
              <a:solidFill>
                <a:srgbClr val="333333"/>
              </a:solidFill>
              <a:effectLst/>
            </a:endParaRPr>
          </a:p>
          <a:p>
            <a:r>
              <a:rPr lang="en-US" sz="1000" b="0" i="0" u="none" strike="noStrike" dirty="0">
                <a:solidFill>
                  <a:srgbClr val="212121"/>
                </a:solidFill>
                <a:effectLst/>
              </a:rPr>
              <a:t>Fair J, Tonna J, </a:t>
            </a:r>
            <a:r>
              <a:rPr lang="en-US" sz="1000" b="0" i="0" u="none" strike="noStrike" dirty="0" err="1">
                <a:solidFill>
                  <a:srgbClr val="212121"/>
                </a:solidFill>
                <a:effectLst/>
              </a:rPr>
              <a:t>Ockerse</a:t>
            </a:r>
            <a:r>
              <a:rPr lang="en-US" sz="1000" b="0" i="0" u="none" strike="noStrike" dirty="0">
                <a:solidFill>
                  <a:srgbClr val="212121"/>
                </a:solidFill>
                <a:effectLst/>
              </a:rPr>
              <a:t> P, </a:t>
            </a:r>
            <a:r>
              <a:rPr lang="en-US" sz="1000" b="0" i="0" u="none" strike="noStrike" dirty="0" err="1">
                <a:solidFill>
                  <a:srgbClr val="212121"/>
                </a:solidFill>
                <a:effectLst/>
              </a:rPr>
              <a:t>Galovic</a:t>
            </a:r>
            <a:r>
              <a:rPr lang="en-US" sz="1000" b="0" i="0" u="none" strike="noStrike" dirty="0">
                <a:solidFill>
                  <a:srgbClr val="212121"/>
                </a:solidFill>
                <a:effectLst/>
              </a:rPr>
              <a:t> B, </a:t>
            </a:r>
            <a:r>
              <a:rPr lang="en-US" sz="1000" b="0" i="0" u="none" strike="noStrike" dirty="0" err="1">
                <a:solidFill>
                  <a:srgbClr val="212121"/>
                </a:solidFill>
                <a:effectLst/>
              </a:rPr>
              <a:t>Youngquist</a:t>
            </a:r>
            <a:r>
              <a:rPr lang="en-US" sz="1000" b="0" i="0" u="none" strike="noStrike" dirty="0">
                <a:solidFill>
                  <a:srgbClr val="212121"/>
                </a:solidFill>
                <a:effectLst/>
              </a:rPr>
              <a:t> S, McKellar SH, Mallin M. Emergency physician-performed transesophageal echocardiography for extracorporeal life support vascular cannula placement. Am J </a:t>
            </a:r>
            <a:r>
              <a:rPr lang="en-US" sz="1000" b="0" i="0" u="none" strike="noStrike" dirty="0" err="1">
                <a:solidFill>
                  <a:srgbClr val="212121"/>
                </a:solidFill>
                <a:effectLst/>
              </a:rPr>
              <a:t>Emerg</a:t>
            </a:r>
            <a:r>
              <a:rPr lang="en-US" sz="1000" b="0" i="0" u="none" strike="noStrike" dirty="0">
                <a:solidFill>
                  <a:srgbClr val="212121"/>
                </a:solidFill>
                <a:effectLst/>
              </a:rPr>
              <a:t> Med. 2016 Aug;34(8):1637-9. </a:t>
            </a:r>
            <a:r>
              <a:rPr lang="en-US" sz="1000" b="0" i="0" u="none" strike="noStrike" dirty="0" err="1">
                <a:solidFill>
                  <a:srgbClr val="212121"/>
                </a:solidFill>
                <a:effectLst/>
              </a:rPr>
              <a:t>doi</a:t>
            </a:r>
            <a:r>
              <a:rPr lang="en-US" sz="1000" b="0" i="0" u="none" strike="noStrike" dirty="0">
                <a:solidFill>
                  <a:srgbClr val="212121"/>
                </a:solidFill>
                <a:effectLst/>
              </a:rPr>
              <a:t>: 10.1016/j.ajem.2016.06.038. </a:t>
            </a:r>
            <a:r>
              <a:rPr lang="en-US" sz="1000" b="0" i="0" u="none" strike="noStrike" dirty="0" err="1">
                <a:solidFill>
                  <a:srgbClr val="212121"/>
                </a:solidFill>
                <a:effectLst/>
              </a:rPr>
              <a:t>Epub</a:t>
            </a:r>
            <a:r>
              <a:rPr lang="en-US" sz="1000" b="0" i="0" u="none" strike="noStrike" dirty="0">
                <a:solidFill>
                  <a:srgbClr val="212121"/>
                </a:solidFill>
                <a:effectLst/>
              </a:rPr>
              <a:t> 2016 Jun 7. PMID: 27318746.</a:t>
            </a:r>
            <a:endParaRPr lang="en-US" sz="1000" dirty="0">
              <a:solidFill>
                <a:srgbClr val="333333"/>
              </a:solidFill>
            </a:endParaRPr>
          </a:p>
          <a:p>
            <a:r>
              <a:rPr lang="en-US" sz="1000" b="0" i="0" u="none" strike="noStrike" dirty="0">
                <a:solidFill>
                  <a:srgbClr val="333333"/>
                </a:solidFill>
                <a:effectLst/>
                <a:hlinkClick r:id="rId4"/>
              </a:rPr>
              <a:t>https://cpr.heart.org/-/media/CPR-Files/Resus-Science/High-Quality-CPR/CPR-Statement.pdf</a:t>
            </a:r>
            <a:endParaRPr lang="en-US" sz="1000" b="0" i="0" u="none" strike="noStrike" dirty="0">
              <a:solidFill>
                <a:srgbClr val="333333"/>
              </a:solidFill>
              <a:effectLst/>
            </a:endParaRPr>
          </a:p>
          <a:p>
            <a:r>
              <a:rPr lang="en-US" sz="1000" kern="100" dirty="0" err="1">
                <a:effectLst/>
                <a:ea typeface="Aptos" panose="020B0004020202020204" pitchFamily="34" charset="0"/>
              </a:rPr>
              <a:t>Krammel</a:t>
            </a:r>
            <a:r>
              <a:rPr lang="en-US" sz="1000" kern="100" dirty="0">
                <a:effectLst/>
                <a:ea typeface="Aptos" panose="020B0004020202020204" pitchFamily="34" charset="0"/>
              </a:rPr>
              <a:t>, M., Hamp, T., Hafner, C. </a:t>
            </a:r>
            <a:r>
              <a:rPr lang="en-US" sz="1000" i="1" kern="100" dirty="0">
                <a:effectLst/>
                <a:ea typeface="Aptos" panose="020B0004020202020204" pitchFamily="34" charset="0"/>
              </a:rPr>
              <a:t>et al.</a:t>
            </a:r>
            <a:r>
              <a:rPr lang="en-US" sz="1000" kern="100" dirty="0">
                <a:effectLst/>
                <a:ea typeface="Aptos" panose="020B0004020202020204" pitchFamily="34" charset="0"/>
              </a:rPr>
              <a:t> Feasibility of resuscitative transesophageal echocardiography at out-of-hospital emergency scenes of cardiac arrest. </a:t>
            </a:r>
            <a:r>
              <a:rPr lang="en-US" sz="1000" i="1" kern="100" dirty="0">
                <a:effectLst/>
                <a:ea typeface="Aptos" panose="020B0004020202020204" pitchFamily="34" charset="0"/>
              </a:rPr>
              <a:t>Sci Rep</a:t>
            </a:r>
            <a:r>
              <a:rPr lang="en-US" sz="1000" kern="100" dirty="0">
                <a:effectLst/>
                <a:ea typeface="Aptos" panose="020B0004020202020204" pitchFamily="34" charset="0"/>
              </a:rPr>
              <a:t> </a:t>
            </a:r>
            <a:r>
              <a:rPr lang="en-US" sz="1000" b="1" kern="100" dirty="0">
                <a:effectLst/>
                <a:ea typeface="Aptos" panose="020B0004020202020204" pitchFamily="34" charset="0"/>
              </a:rPr>
              <a:t>13</a:t>
            </a:r>
            <a:r>
              <a:rPr lang="en-US" sz="1000" kern="100" dirty="0">
                <a:effectLst/>
                <a:ea typeface="Aptos" panose="020B0004020202020204" pitchFamily="34" charset="0"/>
              </a:rPr>
              <a:t>, 20085 (2023). </a:t>
            </a:r>
            <a:r>
              <a:rPr lang="en-US" sz="1000" u="sng" kern="100" dirty="0">
                <a:solidFill>
                  <a:srgbClr val="467886"/>
                </a:solidFill>
                <a:effectLst/>
                <a:ea typeface="Aptos" panose="020B0004020202020204" pitchFamily="34" charset="0"/>
                <a:hlinkClick r:id="rId5"/>
              </a:rPr>
              <a:t>https://doi.org/10.1038/s41598-023-46684-x</a:t>
            </a:r>
            <a:endParaRPr lang="en-US" sz="1000" b="0" i="0" u="none" strike="noStrike" dirty="0">
              <a:solidFill>
                <a:srgbClr val="333333"/>
              </a:solidFill>
              <a:effectLst/>
            </a:endParaRPr>
          </a:p>
          <a:p>
            <a:r>
              <a:rPr lang="en-US" sz="1000" b="0" i="0" u="none" strike="noStrike" dirty="0">
                <a:solidFill>
                  <a:srgbClr val="212121"/>
                </a:solidFill>
                <a:effectLst/>
              </a:rPr>
              <a:t>Chu SE, Huang CY, Cheng CY, Chan CH, Chen HA, Chang CH, Tsai KC, Chiu KM, Ma MH, Chiang WC, Sun JT. Cardiopulmonary Resuscitation Without Aortic Valve Compression Increases the Chances of Return of Spontaneous Circulation in Out-of-Hospital Cardiac Arrest: A Prospective Observational Cohort Study. Crit Care Med. 2024 Sep 1;52(9):1367-1379. </a:t>
            </a:r>
            <a:r>
              <a:rPr lang="en-US" sz="1000" b="0" i="0" u="none" strike="noStrike" dirty="0" err="1">
                <a:solidFill>
                  <a:srgbClr val="212121"/>
                </a:solidFill>
                <a:effectLst/>
              </a:rPr>
              <a:t>doi</a:t>
            </a:r>
            <a:r>
              <a:rPr lang="en-US" sz="1000" b="0" i="0" u="none" strike="noStrike" dirty="0">
                <a:solidFill>
                  <a:srgbClr val="212121"/>
                </a:solidFill>
                <a:effectLst/>
              </a:rPr>
              <a:t>: 10.1097/CCM.0000000000006336. </a:t>
            </a:r>
            <a:r>
              <a:rPr lang="en-US" sz="1000" b="0" i="0" u="none" strike="noStrike" dirty="0" err="1">
                <a:solidFill>
                  <a:srgbClr val="212121"/>
                </a:solidFill>
                <a:effectLst/>
              </a:rPr>
              <a:t>Epub</a:t>
            </a:r>
            <a:r>
              <a:rPr lang="en-US" sz="1000" b="0" i="0" u="none" strike="noStrike" dirty="0">
                <a:solidFill>
                  <a:srgbClr val="212121"/>
                </a:solidFill>
                <a:effectLst/>
              </a:rPr>
              <a:t> 2024 May 23. PMID: 38780398.</a:t>
            </a:r>
            <a:endParaRPr lang="en-US" sz="1000" dirty="0">
              <a:solidFill>
                <a:srgbClr val="333333"/>
              </a:solidFill>
            </a:endParaRPr>
          </a:p>
          <a:p>
            <a:r>
              <a:rPr lang="en-US" sz="1000" b="0" i="0" u="none" strike="noStrike" dirty="0">
                <a:solidFill>
                  <a:srgbClr val="1B1B1B"/>
                </a:solidFill>
                <a:effectLst/>
              </a:rPr>
              <a:t>Fair J 3rd, Mallin MP, Adler A, </a:t>
            </a:r>
            <a:r>
              <a:rPr lang="en-US" sz="1000" b="0" i="0" u="none" strike="noStrike" dirty="0" err="1">
                <a:solidFill>
                  <a:srgbClr val="1B1B1B"/>
                </a:solidFill>
                <a:effectLst/>
              </a:rPr>
              <a:t>Ockerse</a:t>
            </a:r>
            <a:r>
              <a:rPr lang="en-US" sz="1000" b="0" i="0" u="none" strike="noStrike" dirty="0">
                <a:solidFill>
                  <a:srgbClr val="1B1B1B"/>
                </a:solidFill>
                <a:effectLst/>
              </a:rPr>
              <a:t> P, </a:t>
            </a:r>
            <a:r>
              <a:rPr lang="en-US" sz="1000" b="0" i="0" u="none" strike="noStrike" dirty="0" err="1">
                <a:solidFill>
                  <a:srgbClr val="1B1B1B"/>
                </a:solidFill>
                <a:effectLst/>
              </a:rPr>
              <a:t>Steenblik</a:t>
            </a:r>
            <a:r>
              <a:rPr lang="en-US" sz="1000" b="0" i="0" u="none" strike="noStrike" dirty="0">
                <a:solidFill>
                  <a:srgbClr val="1B1B1B"/>
                </a:solidFill>
                <a:effectLst/>
              </a:rPr>
              <a:t> J, Tonna J, </a:t>
            </a:r>
            <a:r>
              <a:rPr lang="en-US" sz="1000" b="0" i="0" u="none" strike="noStrike" dirty="0" err="1">
                <a:solidFill>
                  <a:srgbClr val="1B1B1B"/>
                </a:solidFill>
                <a:effectLst/>
              </a:rPr>
              <a:t>Youngquist</a:t>
            </a:r>
            <a:r>
              <a:rPr lang="en-US" sz="1000" b="0" i="0" u="none" strike="noStrike" dirty="0">
                <a:solidFill>
                  <a:srgbClr val="1B1B1B"/>
                </a:solidFill>
                <a:effectLst/>
              </a:rPr>
              <a:t> ST. Transesophageal Echocardiography During Cardiopulmonary Resuscitation Is Associated With Shorter Compression Pauses Compared With Transthoracic Echocardiography. Ann </a:t>
            </a:r>
            <a:r>
              <a:rPr lang="en-US" sz="1000" b="0" i="0" u="none" strike="noStrike" dirty="0" err="1">
                <a:solidFill>
                  <a:srgbClr val="1B1B1B"/>
                </a:solidFill>
                <a:effectLst/>
              </a:rPr>
              <a:t>Emerg</a:t>
            </a:r>
            <a:r>
              <a:rPr lang="en-US" sz="1000" b="0" i="0" u="none" strike="noStrike" dirty="0">
                <a:solidFill>
                  <a:srgbClr val="1B1B1B"/>
                </a:solidFill>
                <a:effectLst/>
              </a:rPr>
              <a:t> Med. 2019 Jun;73(6):610-616. </a:t>
            </a:r>
            <a:r>
              <a:rPr lang="en-US" sz="1000" b="0" i="0" u="none" strike="noStrike" dirty="0" err="1">
                <a:solidFill>
                  <a:srgbClr val="1B1B1B"/>
                </a:solidFill>
                <a:effectLst/>
              </a:rPr>
              <a:t>doi</a:t>
            </a:r>
            <a:r>
              <a:rPr lang="en-US" sz="1000" b="0" i="0" u="none" strike="noStrike" dirty="0">
                <a:solidFill>
                  <a:srgbClr val="1B1B1B"/>
                </a:solidFill>
                <a:effectLst/>
              </a:rPr>
              <a:t>: 10.1016/j.annemergmed.2019.01.018. </a:t>
            </a:r>
            <a:r>
              <a:rPr lang="en-US" sz="1000" b="0" i="0" u="none" strike="noStrike" dirty="0" err="1">
                <a:solidFill>
                  <a:srgbClr val="1B1B1B"/>
                </a:solidFill>
                <a:effectLst/>
              </a:rPr>
              <a:t>Epub</a:t>
            </a:r>
            <a:r>
              <a:rPr lang="en-US" sz="1000" b="0" i="0" u="none" strike="noStrike" dirty="0">
                <a:solidFill>
                  <a:srgbClr val="1B1B1B"/>
                </a:solidFill>
                <a:effectLst/>
              </a:rPr>
              <a:t> 2019 Feb 14. PMID: 30773413; PMCID: PMC6868764.</a:t>
            </a:r>
          </a:p>
          <a:p>
            <a:r>
              <a:rPr lang="en-US" sz="1000" b="0" i="0" u="none" strike="noStrike" dirty="0">
                <a:solidFill>
                  <a:srgbClr val="1B1B1B"/>
                </a:solidFill>
                <a:effectLst/>
              </a:rPr>
              <a:t>Blanco P, Martínez </a:t>
            </a:r>
            <a:r>
              <a:rPr lang="en-US" sz="1000" b="0" i="0" u="none" strike="noStrike" dirty="0" err="1">
                <a:solidFill>
                  <a:srgbClr val="1B1B1B"/>
                </a:solidFill>
                <a:effectLst/>
              </a:rPr>
              <a:t>Buendía</a:t>
            </a:r>
            <a:r>
              <a:rPr lang="en-US" sz="1000" b="0" i="0" u="none" strike="noStrike" dirty="0">
                <a:solidFill>
                  <a:srgbClr val="1B1B1B"/>
                </a:solidFill>
                <a:effectLst/>
              </a:rPr>
              <a:t> C. Point-of-care ultrasound in cardiopulmonary resuscitation: a concise review. J Ultrasound. 2017 Jul 31;20(3):193-198. </a:t>
            </a:r>
            <a:r>
              <a:rPr lang="en-US" sz="1000" b="0" i="0" u="none" strike="noStrike" dirty="0" err="1">
                <a:solidFill>
                  <a:srgbClr val="1B1B1B"/>
                </a:solidFill>
                <a:effectLst/>
              </a:rPr>
              <a:t>doi</a:t>
            </a:r>
            <a:r>
              <a:rPr lang="en-US" sz="1000" b="0" i="0" u="none" strike="noStrike" dirty="0">
                <a:solidFill>
                  <a:srgbClr val="1B1B1B"/>
                </a:solidFill>
                <a:effectLst/>
              </a:rPr>
              <a:t>: 10.1007/s40477-017-0256-3. PMID: 28900519; PMCID: PMC5573702.</a:t>
            </a:r>
            <a:endParaRPr lang="en-US" sz="1000" b="0" i="0" u="none" strike="noStrike" dirty="0">
              <a:solidFill>
                <a:srgbClr val="333333"/>
              </a:solidFill>
              <a:effectLst/>
            </a:endParaRPr>
          </a:p>
          <a:p>
            <a:r>
              <a:rPr lang="en-US" sz="1000" b="0" i="0" u="none" strike="noStrike" dirty="0">
                <a:solidFill>
                  <a:srgbClr val="000000"/>
                </a:solidFill>
                <a:effectLst/>
              </a:rPr>
              <a:t>Some content and insights in this presentation were supported by OpenAI's ChatGPT.</a:t>
            </a:r>
            <a:endParaRPr lang="en-US" sz="1000" b="0" i="0" u="none" strike="noStrike" dirty="0">
              <a:solidFill>
                <a:srgbClr val="333333"/>
              </a:solidFill>
              <a:effectLst/>
            </a:endParaRPr>
          </a:p>
          <a:p>
            <a:endParaRPr lang="en-US" sz="1000" dirty="0"/>
          </a:p>
        </p:txBody>
      </p:sp>
    </p:spTree>
    <p:extLst>
      <p:ext uri="{BB962C8B-B14F-4D97-AF65-F5344CB8AC3E}">
        <p14:creationId xmlns:p14="http://schemas.microsoft.com/office/powerpoint/2010/main" val="4225211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3B8A8F-41F3-92AF-3A1A-8364F518BE48}"/>
              </a:ext>
            </a:extLst>
          </p:cNvPr>
          <p:cNvSpPr>
            <a:spLocks noGrp="1"/>
          </p:cNvSpPr>
          <p:nvPr>
            <p:ph idx="1"/>
          </p:nvPr>
        </p:nvSpPr>
        <p:spPr/>
        <p:txBody>
          <a:bodyPr>
            <a:normAutofit/>
          </a:bodyPr>
          <a:lstStyle/>
          <a:p>
            <a:pPr marL="0" indent="0" algn="ctr">
              <a:buNone/>
            </a:pPr>
            <a:r>
              <a:rPr lang="en-US" sz="6000" dirty="0"/>
              <a:t>Thank You</a:t>
            </a:r>
          </a:p>
        </p:txBody>
      </p:sp>
    </p:spTree>
    <p:extLst>
      <p:ext uri="{BB962C8B-B14F-4D97-AF65-F5344CB8AC3E}">
        <p14:creationId xmlns:p14="http://schemas.microsoft.com/office/powerpoint/2010/main" val="2624216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0246B-0CAE-E448-A642-B269B84D70A2}"/>
              </a:ext>
            </a:extLst>
          </p:cNvPr>
          <p:cNvSpPr>
            <a:spLocks noGrp="1"/>
          </p:cNvSpPr>
          <p:nvPr>
            <p:ph type="title"/>
          </p:nvPr>
        </p:nvSpPr>
        <p:spPr>
          <a:xfrm>
            <a:off x="2616200" y="367572"/>
            <a:ext cx="8458200" cy="653871"/>
          </a:xfrm>
        </p:spPr>
        <p:txBody>
          <a:bodyPr>
            <a:normAutofit fontScale="90000"/>
          </a:bodyPr>
          <a:lstStyle/>
          <a:p>
            <a:br>
              <a:rPr lang="en-US" dirty="0"/>
            </a:br>
            <a:r>
              <a:rPr lang="en-US" dirty="0"/>
              <a:t>Why Are we talking about this?</a:t>
            </a:r>
          </a:p>
        </p:txBody>
      </p:sp>
      <p:sp>
        <p:nvSpPr>
          <p:cNvPr id="3" name="Content Placeholder 2">
            <a:extLst>
              <a:ext uri="{FF2B5EF4-FFF2-40B4-BE49-F238E27FC236}">
                <a16:creationId xmlns:a16="http://schemas.microsoft.com/office/drawing/2014/main" id="{0B265735-BFB8-AF42-8D38-3E8759FE3FB2}"/>
              </a:ext>
            </a:extLst>
          </p:cNvPr>
          <p:cNvSpPr>
            <a:spLocks noGrp="1"/>
          </p:cNvSpPr>
          <p:nvPr>
            <p:ph idx="1"/>
          </p:nvPr>
        </p:nvSpPr>
        <p:spPr>
          <a:xfrm>
            <a:off x="838200" y="2471057"/>
            <a:ext cx="10515600" cy="3810000"/>
          </a:xfrm>
        </p:spPr>
        <p:txBody>
          <a:bodyPr>
            <a:normAutofit/>
          </a:bodyPr>
          <a:lstStyle/>
          <a:p>
            <a:pPr marL="0" indent="0">
              <a:buNone/>
            </a:pPr>
            <a:r>
              <a:rPr lang="en-US" sz="3600" dirty="0"/>
              <a:t>How do you know your CPR is any good?</a:t>
            </a:r>
          </a:p>
          <a:p>
            <a:pPr marL="0" indent="0">
              <a:buNone/>
            </a:pPr>
            <a:r>
              <a:rPr lang="en-US" sz="3600" dirty="0"/>
              <a:t>What is prehospital TEE?</a:t>
            </a:r>
          </a:p>
          <a:p>
            <a:pPr marL="0" indent="0">
              <a:buNone/>
            </a:pPr>
            <a:r>
              <a:rPr lang="en-US" sz="3600" dirty="0"/>
              <a:t>What new technology is out there?</a:t>
            </a:r>
          </a:p>
          <a:p>
            <a:pPr marL="0" indent="0">
              <a:buNone/>
            </a:pPr>
            <a:endParaRPr lang="en-US" sz="2800" dirty="0"/>
          </a:p>
        </p:txBody>
      </p:sp>
    </p:spTree>
    <p:extLst>
      <p:ext uri="{BB962C8B-B14F-4D97-AF65-F5344CB8AC3E}">
        <p14:creationId xmlns:p14="http://schemas.microsoft.com/office/powerpoint/2010/main" val="14531280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3" name="Rectangle 1032">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C19FDA9-9183-728C-67D8-20833597677F}"/>
              </a:ext>
            </a:extLst>
          </p:cNvPr>
          <p:cNvSpPr>
            <a:spLocks noGrp="1"/>
          </p:cNvSpPr>
          <p:nvPr>
            <p:ph type="title"/>
          </p:nvPr>
        </p:nvSpPr>
        <p:spPr>
          <a:xfrm>
            <a:off x="640080" y="325369"/>
            <a:ext cx="4368602" cy="1956841"/>
          </a:xfrm>
        </p:spPr>
        <p:txBody>
          <a:bodyPr anchor="b">
            <a:normAutofit/>
          </a:bodyPr>
          <a:lstStyle/>
          <a:p>
            <a:pPr algn="ctr"/>
            <a:r>
              <a:rPr lang="en-US" sz="5400" dirty="0"/>
              <a:t>High-Quality CPR</a:t>
            </a:r>
          </a:p>
        </p:txBody>
      </p:sp>
      <p:sp>
        <p:nvSpPr>
          <p:cNvPr id="1035"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A conceptual and artistic representation of the 'Crown Jewel of Resuscitation.' The image features a regal crown made of intricate gold and platinum designs, adorned with glowing gemstones symbolizing life-saving elements like CPR, defibrillation, airway management, and medications. Each gem emits a soft radiant glow, representing the importance of each step in advanced cardiac life support (ACLS). The crown is set against a dramatic black and blue background with subtle light rays symbolizing hope and recovery, creating an inspiring and majestic visual.">
            <a:extLst>
              <a:ext uri="{FF2B5EF4-FFF2-40B4-BE49-F238E27FC236}">
                <a16:creationId xmlns:a16="http://schemas.microsoft.com/office/drawing/2014/main" id="{96350C93-5735-3846-7BB9-CB6D285BB30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pic>
        <p:nvPicPr>
          <p:cNvPr id="4" name="Google Shape;341;p50">
            <a:extLst>
              <a:ext uri="{FF2B5EF4-FFF2-40B4-BE49-F238E27FC236}">
                <a16:creationId xmlns:a16="http://schemas.microsoft.com/office/drawing/2014/main" id="{BA53CECE-E5C3-509E-424E-F0C8E2B1CB50}"/>
              </a:ext>
            </a:extLst>
          </p:cNvPr>
          <p:cNvPicPr preferRelativeResize="0">
            <a:picLocks noGrp="1"/>
          </p:cNvPicPr>
          <p:nvPr>
            <p:ph idx="1"/>
          </p:nvPr>
        </p:nvPicPr>
        <p:blipFill>
          <a:blip r:embed="rId4" cstate="email">
            <a:extLst>
              <a:ext uri="{28A0092B-C50C-407E-A947-70E740481C1C}">
                <a14:useLocalDpi xmlns:a14="http://schemas.microsoft.com/office/drawing/2010/main"/>
              </a:ext>
            </a:extLst>
          </a:blip>
          <a:stretch>
            <a:fillRect/>
          </a:stretch>
        </p:blipFill>
        <p:spPr>
          <a:xfrm>
            <a:off x="424854" y="3390106"/>
            <a:ext cx="4368602" cy="2733098"/>
          </a:xfrm>
          <a:prstGeom prst="rect">
            <a:avLst/>
          </a:prstGeom>
          <a:noFill/>
        </p:spPr>
      </p:pic>
    </p:spTree>
    <p:extLst>
      <p:ext uri="{BB962C8B-B14F-4D97-AF65-F5344CB8AC3E}">
        <p14:creationId xmlns:p14="http://schemas.microsoft.com/office/powerpoint/2010/main" val="37791972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370;p54">
            <a:extLst>
              <a:ext uri="{FF2B5EF4-FFF2-40B4-BE49-F238E27FC236}">
                <a16:creationId xmlns:a16="http://schemas.microsoft.com/office/drawing/2014/main" id="{DD97E349-F927-A188-953E-C90B3D480483}"/>
              </a:ext>
            </a:extLst>
          </p:cNvPr>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6797140" y="1576639"/>
            <a:ext cx="4382768" cy="2281853"/>
          </a:xfrm>
          <a:prstGeom prst="rect">
            <a:avLst/>
          </a:prstGeom>
          <a:noFill/>
          <a:ln>
            <a:noFill/>
          </a:ln>
        </p:spPr>
      </p:pic>
      <p:pic>
        <p:nvPicPr>
          <p:cNvPr id="5" name="Google Shape;377;p55">
            <a:extLst>
              <a:ext uri="{FF2B5EF4-FFF2-40B4-BE49-F238E27FC236}">
                <a16:creationId xmlns:a16="http://schemas.microsoft.com/office/drawing/2014/main" id="{08F9F1C5-E23F-4088-B323-11ECB0FB16F6}"/>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5167745" y="4253344"/>
            <a:ext cx="7034590" cy="2511621"/>
          </a:xfrm>
          <a:prstGeom prst="rect">
            <a:avLst/>
          </a:prstGeom>
          <a:noFill/>
          <a:ln>
            <a:noFill/>
          </a:ln>
        </p:spPr>
      </p:pic>
      <p:pic>
        <p:nvPicPr>
          <p:cNvPr id="6" name="Google Shape;376;p55">
            <a:extLst>
              <a:ext uri="{FF2B5EF4-FFF2-40B4-BE49-F238E27FC236}">
                <a16:creationId xmlns:a16="http://schemas.microsoft.com/office/drawing/2014/main" id="{27E2C45C-23E3-862E-231F-6500DF8E9179}"/>
              </a:ext>
            </a:extLst>
          </p:cNvPr>
          <p:cNvPicPr preferRelativeResize="0"/>
          <p:nvPr/>
        </p:nvPicPr>
        <p:blipFill>
          <a:blip r:embed="rId5" cstate="email">
            <a:alphaModFix/>
            <a:extLst>
              <a:ext uri="{BEBA8EAE-BF5A-486C-A8C5-ECC9F3942E4B}">
                <a14:imgProps xmlns:a14="http://schemas.microsoft.com/office/drawing/2010/main">
                  <a14:imgLayer r:embed="rId6">
                    <a14:imgEffect>
                      <a14:backgroundRemoval t="4384" b="99645" l="5059" r="98235">
                        <a14:foregroundMark x1="87606" y1="43622" x2="88000" y2="44313"/>
                        <a14:foregroundMark x1="74465" y1="20589" x2="86800" y2="42209"/>
                        <a14:foregroundMark x1="88000" y1="44313" x2="89463" y2="52028"/>
                        <a14:foregroundMark x1="96285" y1="49795" x2="96110" y2="50189"/>
                        <a14:foregroundMark x1="30421" y1="14519" x2="20621" y2="24270"/>
                        <a14:foregroundMark x1="68353" y1="32227" x2="37412" y2="26540"/>
                        <a14:foregroundMark x1="37412" y1="26540" x2="28235" y2="30806"/>
                        <a14:foregroundMark x1="28235" y1="30806" x2="28118" y2="42299"/>
                        <a14:foregroundMark x1="28118" y1="42299" x2="36471" y2="61848"/>
                        <a14:foregroundMark x1="36471" y1="61848" x2="43765" y2="68720"/>
                        <a14:foregroundMark x1="43765" y1="68720" x2="54235" y2="68365"/>
                        <a14:foregroundMark x1="54235" y1="68365" x2="65412" y2="63744"/>
                        <a14:foregroundMark x1="65412" y1="63744" x2="72824" y2="57227"/>
                        <a14:foregroundMark x1="72824" y1="57227" x2="72824" y2="43957"/>
                        <a14:foregroundMark x1="72824" y1="43957" x2="67176" y2="33886"/>
                        <a14:foregroundMark x1="67176" y1="33886" x2="55882" y2="24171"/>
                        <a14:foregroundMark x1="64235" y1="24526" x2="42353" y2="22393"/>
                        <a14:foregroundMark x1="42353" y1="22393" x2="32235" y2="17180"/>
                        <a14:foregroundMark x1="21882" y1="44787" x2="35647" y2="71445"/>
                        <a14:foregroundMark x1="35647" y1="71445" x2="49647" y2="72630"/>
                        <a14:foregroundMark x1="49647" y1="72630" x2="79412" y2="60190"/>
                        <a14:foregroundMark x1="79412" y1="60190" x2="81529" y2="51422"/>
                        <a14:foregroundMark x1="79176" y1="66825" x2="37176" y2="80806"/>
                        <a14:foregroundMark x1="43177" y1="99178" x2="37176" y2="98223"/>
                        <a14:foregroundMark x1="98101" y1="50936" x2="98235" y2="50711"/>
                        <a14:foregroundMark x1="21764" y1="20943" x2="12758" y2="38113"/>
                        <a14:foregroundMark x1="12758" y1="38113" x2="10882" y2="48868"/>
                        <a14:foregroundMark x1="16510" y1="28302" x2="11820" y2="36792"/>
                        <a14:foregroundMark x1="11820" y1="36792" x2="9944" y2="46226"/>
                        <a14:foregroundMark x1="9944" y1="46226" x2="13133" y2="65849"/>
                        <a14:foregroundMark x1="13133" y1="65849" x2="18011" y2="74151"/>
                        <a14:foregroundMark x1="18011" y1="74151" x2="32645" y2="86792"/>
                        <a14:foregroundMark x1="32645" y1="86792" x2="51220" y2="90000"/>
                        <a14:foregroundMark x1="51220" y1="90000" x2="71295" y2="84151"/>
                        <a14:foregroundMark x1="71295" y1="84151" x2="83677" y2="69811"/>
                        <a14:foregroundMark x1="83677" y1="69811" x2="88180" y2="51321"/>
                        <a14:foregroundMark x1="85976" y1="43213" x2="80488" y2="23019"/>
                        <a14:foregroundMark x1="88180" y1="51321" x2="85983" y2="43238"/>
                        <a14:foregroundMark x1="80488" y1="23019" x2="54597" y2="11321"/>
                        <a14:foregroundMark x1="54597" y1="11321" x2="35647" y2="12830"/>
                        <a14:foregroundMark x1="35647" y1="12830" x2="26829" y2="17547"/>
                        <a14:foregroundMark x1="26829" y1="17547" x2="26266" y2="18679"/>
                        <a14:foregroundMark x1="83865" y1="68868" x2="87242" y2="59623"/>
                        <a14:foregroundMark x1="87242" y1="59623" x2="87992" y2="49623"/>
                        <a14:foregroundMark x1="86508" y1="42564" x2="85929" y2="39811"/>
                        <a14:foregroundMark x1="87992" y1="49623" x2="86707" y2="43511"/>
                        <a14:foregroundMark x1="85929" y1="39811" x2="80113" y2="30000"/>
                        <a14:foregroundMark x1="80113" y1="30000" x2="87054" y2="36792"/>
                        <a14:foregroundMark x1="87054" y1="36792" x2="81426" y2="27547"/>
                        <a14:foregroundMark x1="81426" y1="27547" x2="84803" y2="36415"/>
                        <a14:foregroundMark x1="84803" y1="36415" x2="74109" y2="19434"/>
                        <a14:foregroundMark x1="74109" y1="19434" x2="57036" y2="11509"/>
                        <a14:foregroundMark x1="57036" y1="11509" x2="47655" y2="10755"/>
                        <a14:foregroundMark x1="47655" y1="10755" x2="39024" y2="13396"/>
                        <a14:foregroundMark x1="87242" y1="59623" x2="88180" y2="50000"/>
                        <a14:foregroundMark x1="88180" y1="50000" x2="86867" y2="60189"/>
                        <a14:foregroundMark x1="86867" y1="60189" x2="88555" y2="50566"/>
                        <a14:foregroundMark x1="87013" y1="41949" x2="86867" y2="41132"/>
                        <a14:foregroundMark x1="88555" y1="50566" x2="87335" y2="43748"/>
                        <a14:foregroundMark x1="86867" y1="41132" x2="83865" y2="36792"/>
                        <a14:foregroundMark x1="87805" y1="45660" x2="86492" y2="36226"/>
                        <a14:foregroundMark x1="87082" y1="43652" x2="87242" y2="45660"/>
                        <a14:foregroundMark x1="86492" y1="36226" x2="86953" y2="42022"/>
                        <a14:foregroundMark x1="87242" y1="45660" x2="87805" y2="37547"/>
                        <a14:foregroundMark x1="71670" y1="18679" x2="63415" y2="13962"/>
                        <a14:foregroundMark x1="63415" y1="13962" x2="71857" y2="18679"/>
                        <a14:foregroundMark x1="71857" y1="18679" x2="64165" y2="13019"/>
                        <a14:foregroundMark x1="64165" y1="13019" x2="68668" y2="16226"/>
                        <a14:backgroundMark x1="96824" y1="23460" x2="98588" y2="14692"/>
                        <a14:backgroundMark x1="94118" y1="8412" x2="87765" y2="1777"/>
                        <a14:backgroundMark x1="97176" y1="30806" x2="92706" y2="11493"/>
                        <a14:backgroundMark x1="85059" y1="91232" x2="91647" y2="87441"/>
                        <a14:backgroundMark x1="65294" y1="98578" x2="65294" y2="98578"/>
                        <a14:backgroundMark x1="98454" y1="49667" x2="99647" y2="35308"/>
                        <a14:backgroundMark x1="98279" y1="51777" x2="98404" y2="50267"/>
                        <a14:backgroundMark x1="97176" y1="65047" x2="98279" y2="51777"/>
                        <a14:backgroundMark x1="62118" y1="99645" x2="62118" y2="99645"/>
                        <a14:backgroundMark x1="30941" y1="98578" x2="34353" y2="99645"/>
                        <a14:backgroundMark x1="34353" y1="98934" x2="34353" y2="98934"/>
                        <a14:backgroundMark x1="35059" y1="99645" x2="35059" y2="99645"/>
                        <a14:backgroundMark x1="50706" y1="8389" x2="41463" y2="5849"/>
                        <a14:backgroundMark x1="62273" y1="11566" x2="61404" y2="11327"/>
                        <a14:backgroundMark x1="79925" y1="16415" x2="68613" y2="13307"/>
                        <a14:backgroundMark x1="41463" y1="5849" x2="23640" y2="14340"/>
                        <a14:backgroundMark x1="15424" y1="26156" x2="6191" y2="39434"/>
                        <a14:backgroundMark x1="23640" y1="14340" x2="19736" y2="19954"/>
                        <a14:backgroundMark x1="6191" y1="39434" x2="4690" y2="49434"/>
                        <a14:backgroundMark x1="10944" y1="68426" x2="14259" y2="78491"/>
                        <a14:backgroundMark x1="10250" y1="66318" x2="10552" y2="67234"/>
                        <a14:backgroundMark x1="4690" y1="49434" x2="9709" y2="64673"/>
                        <a14:backgroundMark x1="36688" y1="90423" x2="40150" y2="92264"/>
                        <a14:backgroundMark x1="31587" y1="87709" x2="31883" y2="87866"/>
                        <a14:backgroundMark x1="14259" y1="78491" x2="24500" y2="83939"/>
                        <a14:backgroundMark x1="40150" y1="92264" x2="67167" y2="93962"/>
                        <a14:backgroundMark x1="67167" y1="93962" x2="75985" y2="89811"/>
                        <a14:backgroundMark x1="75985" y1="89811" x2="82552" y2="82830"/>
                        <a14:backgroundMark x1="90312" y1="58424" x2="92871" y2="50377"/>
                        <a14:backgroundMark x1="82552" y1="82830" x2="89637" y2="60548"/>
                        <a14:backgroundMark x1="92871" y1="50377" x2="93433" y2="40755"/>
                        <a14:backgroundMark x1="93433" y1="40755" x2="84615" y2="23019"/>
                        <a14:backgroundMark x1="84615" y1="23019" x2="77111" y2="15660"/>
                        <a14:backgroundMark x1="4878" y1="32830" x2="1689" y2="41887"/>
                        <a14:backgroundMark x1="1689" y1="41887" x2="2627" y2="52075"/>
                        <a14:backgroundMark x1="2627" y1="52075" x2="4315" y2="40943"/>
                        <a14:backgroundMark x1="4315" y1="40943" x2="14447" y2="21509"/>
                        <a14:backgroundMark x1="14447" y1="21509" x2="38274" y2="4340"/>
                        <a14:backgroundMark x1="38274" y1="4340" x2="49156" y2="3774"/>
                        <a14:backgroundMark x1="49156" y1="3774" x2="72795" y2="10189"/>
                        <a14:backgroundMark x1="72795" y1="10189" x2="79737" y2="16604"/>
                        <a14:backgroundMark x1="79737" y1="16604" x2="94184" y2="41698"/>
                        <a14:backgroundMark x1="94184" y1="41698" x2="92495" y2="51321"/>
                        <a14:backgroundMark x1="92495" y1="51321" x2="94934" y2="61698"/>
                        <a14:backgroundMark x1="94934" y1="61698" x2="90619" y2="71509"/>
                        <a14:backgroundMark x1="90619" y1="71509" x2="74684" y2="81785"/>
                        <a14:backgroundMark x1="96435" y1="53396" x2="96435" y2="43585"/>
                        <a14:backgroundMark x1="96435" y1="43585" x2="86492" y2="20755"/>
                        <a14:backgroundMark x1="86492" y1="20755" x2="79737" y2="13585"/>
                        <a14:backgroundMark x1="79737" y1="13585" x2="68480" y2="8868"/>
                        <a14:backgroundMark x1="68480" y1="8868" x2="34897" y2="4717"/>
                        <a14:backgroundMark x1="34897" y1="4717" x2="25516" y2="8491"/>
                        <a14:backgroundMark x1="25516" y1="8491" x2="10507" y2="22642"/>
                        <a14:backgroundMark x1="10507" y1="22642" x2="5816" y2="31321"/>
                        <a14:backgroundMark x1="5816" y1="31321" x2="3752" y2="43396"/>
                        <a14:backgroundMark x1="3752" y1="43396" x2="7317" y2="52830"/>
                        <a14:backgroundMark x1="7317" y1="52830" x2="8630" y2="74528"/>
                        <a14:backgroundMark x1="8630" y1="74528" x2="22326" y2="89623"/>
                        <a14:backgroundMark x1="22326" y1="89623" x2="51032" y2="94717"/>
                        <a14:backgroundMark x1="72873" y1="83882" x2="78799" y2="80943"/>
                        <a14:backgroundMark x1="51032" y1="94717" x2="62170" y2="89192"/>
                        <a14:backgroundMark x1="78799" y1="80943" x2="89118" y2="63208"/>
                        <a14:backgroundMark x1="90402" y1="45136" x2="91182" y2="34151"/>
                        <a14:backgroundMark x1="90039" y1="50241" x2="90382" y2="45408"/>
                        <a14:backgroundMark x1="89118" y1="63208" x2="89310" y2="60505"/>
                        <a14:backgroundMark x1="91182" y1="34151" x2="91370" y2="33962"/>
                        <a14:backgroundMark x1="89794" y1="37508" x2="89869" y2="36415"/>
                        <a14:backgroundMark x1="89142" y1="47054" x2="89248" y2="45499"/>
                        <a14:backgroundMark x1="89018" y1="48876" x2="89087" y2="47860"/>
                        <a14:backgroundMark x1="88934" y1="50098" x2="88995" y2="49209"/>
                        <a14:backgroundMark x1="89869" y1="36415" x2="90807" y2="33585"/>
                        <a14:backgroundMark x1="97186" y1="54528" x2="81614" y2="82642"/>
                        <a14:backgroundMark x1="81614" y1="82642" x2="73921" y2="88491"/>
                        <a14:backgroundMark x1="73921" y1="88491" x2="93809" y2="63208"/>
                        <a14:backgroundMark x1="93809" y1="63208" x2="96060" y2="53585"/>
                        <a14:backgroundMark x1="96060" y1="53585" x2="88743" y2="20377"/>
                        <a14:backgroundMark x1="88743" y1="20377" x2="81614" y2="14151"/>
                        <a14:backgroundMark x1="81614" y1="14151" x2="86492" y2="19057"/>
                        <a14:backgroundMark x1="71276" y1="14795" x2="70693" y2="14282"/>
                        <a14:backgroundMark x1="75575" y1="18578" x2="73587" y2="16829"/>
                        <a14:backgroundMark x1="73834" y1="16564" x2="76548" y2="18679"/>
                        <a14:backgroundMark x1="70789" y1="14191" x2="72295" y2="15364"/>
                        <a14:backgroundMark x1="76548" y1="18679" x2="79550" y2="11321"/>
                        <a14:backgroundMark x1="76548" y1="10755" x2="75422" y2="8868"/>
                        <a14:backgroundMark x1="79174" y1="10377" x2="41463" y2="2453"/>
                        <a14:backgroundMark x1="41463" y1="2453" x2="22889" y2="6604"/>
                        <a14:backgroundMark x1="22889" y1="6604" x2="23452" y2="7358"/>
                        <a14:backgroundMark x1="96811" y1="55472" x2="94747" y2="44906"/>
                        <a14:backgroundMark x1="94747" y1="44906" x2="96623" y2="46981"/>
                        <a14:backgroundMark x1="97186" y1="52642" x2="97186" y2="52075"/>
                        <a14:backgroundMark x1="96623" y1="46981" x2="98124" y2="46981"/>
                        <a14:backgroundMark x1="82927" y1="13962" x2="82927" y2="13962"/>
                        <a14:backgroundMark x1="77298" y1="10000" x2="81989" y2="13962"/>
                        <a14:backgroundMark x1="87805" y1="23962" x2="89493" y2="24340"/>
                        <a14:backgroundMark x1="88743" y1="22264" x2="87430" y2="21509"/>
                        <a14:backgroundMark x1="97186" y1="50755" x2="96811" y2="52642"/>
                        <a14:backgroundMark x1="98124" y1="50189" x2="98124" y2="50755"/>
                        <a14:backgroundMark x1="97186" y1="51509" x2="96060" y2="52642"/>
                        <a14:backgroundMark x1="17824" y1="21698" x2="13696" y2="24717"/>
                        <a14:backgroundMark x1="87992" y1="40755" x2="89493" y2="41321"/>
                        <a14:backgroundMark x1="55535" y1="98868" x2="46154" y2="98679"/>
                        <a14:backgroundMark x1="46154" y1="98679" x2="55722" y2="98113"/>
                        <a14:backgroundMark x1="55722" y1="98113" x2="52908" y2="98491"/>
                        <a14:backgroundMark x1="44841" y1="99811" x2="46904" y2="99811"/>
                        <a14:backgroundMark x1="42777" y1="99811" x2="47092" y2="99811"/>
                      </a14:backgroundRemoval>
                    </a14:imgEffect>
                  </a14:imgLayer>
                </a14:imgProps>
              </a:ext>
              <a:ext uri="{28A0092B-C50C-407E-A947-70E740481C1C}">
                <a14:useLocalDpi xmlns:a14="http://schemas.microsoft.com/office/drawing/2010/main"/>
              </a:ext>
            </a:extLst>
          </a:blip>
          <a:stretch>
            <a:fillRect/>
          </a:stretch>
        </p:blipFill>
        <p:spPr>
          <a:xfrm>
            <a:off x="101312" y="1343158"/>
            <a:ext cx="5066433" cy="5030668"/>
          </a:xfrm>
          <a:prstGeom prst="rect">
            <a:avLst/>
          </a:prstGeom>
          <a:solidFill>
            <a:schemeClr val="bg1">
              <a:alpha val="0"/>
            </a:schemeClr>
          </a:solidFill>
          <a:ln>
            <a:noFill/>
          </a:ln>
        </p:spPr>
      </p:pic>
    </p:spTree>
    <p:extLst>
      <p:ext uri="{BB962C8B-B14F-4D97-AF65-F5344CB8AC3E}">
        <p14:creationId xmlns:p14="http://schemas.microsoft.com/office/powerpoint/2010/main" val="34316232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B9CF278-D73D-96A8-35F9-4218A4AC48E5}"/>
              </a:ext>
            </a:extLst>
          </p:cNvPr>
          <p:cNvSpPr>
            <a:spLocks noGrp="1"/>
          </p:cNvSpPr>
          <p:nvPr>
            <p:ph idx="1"/>
          </p:nvPr>
        </p:nvSpPr>
        <p:spPr>
          <a:xfrm>
            <a:off x="440635" y="2242790"/>
            <a:ext cx="3815687" cy="3086033"/>
          </a:xfrm>
        </p:spPr>
        <p:txBody>
          <a:bodyPr/>
          <a:lstStyle/>
          <a:p>
            <a:pPr marL="457200" lvl="0" indent="-298450" algn="l" rtl="0">
              <a:spcBef>
                <a:spcPts val="0"/>
              </a:spcBef>
              <a:spcAft>
                <a:spcPts val="0"/>
              </a:spcAft>
              <a:buSzPts val="1100"/>
              <a:buChar char="-"/>
            </a:pPr>
            <a:r>
              <a:rPr lang="en-US" dirty="0"/>
              <a:t>2007, CT study in South Korea, 189 patients</a:t>
            </a:r>
          </a:p>
          <a:p>
            <a:pPr marL="457200" lvl="0" indent="-298450" algn="l" rtl="0">
              <a:spcBef>
                <a:spcPts val="0"/>
              </a:spcBef>
              <a:spcAft>
                <a:spcPts val="0"/>
              </a:spcAft>
              <a:buSzPts val="1100"/>
              <a:buChar char="-"/>
            </a:pPr>
            <a:r>
              <a:rPr lang="en-US" dirty="0"/>
              <a:t>80% was not over the LV</a:t>
            </a:r>
          </a:p>
          <a:p>
            <a:endParaRPr lang="en-US" dirty="0"/>
          </a:p>
        </p:txBody>
      </p:sp>
      <p:pic>
        <p:nvPicPr>
          <p:cNvPr id="4" name="Google Shape;383;p56">
            <a:extLst>
              <a:ext uri="{FF2B5EF4-FFF2-40B4-BE49-F238E27FC236}">
                <a16:creationId xmlns:a16="http://schemas.microsoft.com/office/drawing/2014/main" id="{62F7D044-45F4-C668-E532-9310F15E30A9}"/>
              </a:ext>
            </a:extLst>
          </p:cNvPr>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4653887" y="1296537"/>
            <a:ext cx="7408243" cy="5561464"/>
          </a:xfrm>
          <a:prstGeom prst="rect">
            <a:avLst/>
          </a:prstGeom>
          <a:noFill/>
          <a:ln>
            <a:noFill/>
          </a:ln>
        </p:spPr>
      </p:pic>
    </p:spTree>
    <p:extLst>
      <p:ext uri="{BB962C8B-B14F-4D97-AF65-F5344CB8AC3E}">
        <p14:creationId xmlns:p14="http://schemas.microsoft.com/office/powerpoint/2010/main" val="435746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53960-E040-981B-AEB6-A21B8E30AE7F}"/>
              </a:ext>
            </a:extLst>
          </p:cNvPr>
          <p:cNvSpPr>
            <a:spLocks noGrp="1"/>
          </p:cNvSpPr>
          <p:nvPr>
            <p:ph type="title"/>
          </p:nvPr>
        </p:nvSpPr>
        <p:spPr>
          <a:xfrm>
            <a:off x="838200" y="281183"/>
            <a:ext cx="10515600" cy="662781"/>
          </a:xfrm>
        </p:spPr>
        <p:txBody>
          <a:bodyPr>
            <a:normAutofit fontScale="90000"/>
          </a:bodyPr>
          <a:lstStyle/>
          <a:p>
            <a:pPr algn="ctr"/>
            <a:r>
              <a:rPr lang="en-US" dirty="0"/>
              <a:t>Advantages of TEE</a:t>
            </a:r>
          </a:p>
        </p:txBody>
      </p:sp>
      <p:pic>
        <p:nvPicPr>
          <p:cNvPr id="6" name="Google Shape;425;p61">
            <a:extLst>
              <a:ext uri="{FF2B5EF4-FFF2-40B4-BE49-F238E27FC236}">
                <a16:creationId xmlns:a16="http://schemas.microsoft.com/office/drawing/2014/main" id="{17E7662B-5F8A-8E5C-F43D-9419FD820970}"/>
              </a:ext>
            </a:extLst>
          </p:cNvPr>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96559" y="4544704"/>
            <a:ext cx="5707575" cy="1834032"/>
          </a:xfrm>
          <a:prstGeom prst="rect">
            <a:avLst/>
          </a:prstGeom>
          <a:noFill/>
          <a:ln>
            <a:noFill/>
          </a:ln>
        </p:spPr>
      </p:pic>
      <p:pic>
        <p:nvPicPr>
          <p:cNvPr id="9" name="Picture 8" descr="A close up of a medical document&#10;&#10;Description automatically generated">
            <a:extLst>
              <a:ext uri="{FF2B5EF4-FFF2-40B4-BE49-F238E27FC236}">
                <a16:creationId xmlns:a16="http://schemas.microsoft.com/office/drawing/2014/main" id="{E822744F-6575-87FB-E61C-026FE10C883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04134" y="1379330"/>
            <a:ext cx="6222376" cy="3124430"/>
          </a:xfrm>
          <a:prstGeom prst="rect">
            <a:avLst/>
          </a:prstGeom>
        </p:spPr>
      </p:pic>
      <p:pic>
        <p:nvPicPr>
          <p:cNvPr id="2054" name="Picture 6" descr="Output image">
            <a:extLst>
              <a:ext uri="{FF2B5EF4-FFF2-40B4-BE49-F238E27FC236}">
                <a16:creationId xmlns:a16="http://schemas.microsoft.com/office/drawing/2014/main" id="{05417059-89CE-50A2-3028-BAC4D23F35A8}"/>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96559" y="1794679"/>
            <a:ext cx="5562796" cy="270908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0CB87FB-CF32-85AF-E269-1C6E508A37EE}"/>
              </a:ext>
            </a:extLst>
          </p:cNvPr>
          <p:cNvSpPr txBox="1"/>
          <p:nvPr/>
        </p:nvSpPr>
        <p:spPr>
          <a:xfrm>
            <a:off x="5904134" y="4377480"/>
            <a:ext cx="6336094" cy="2400657"/>
          </a:xfrm>
          <a:prstGeom prst="rect">
            <a:avLst/>
          </a:prstGeom>
          <a:noFill/>
        </p:spPr>
        <p:txBody>
          <a:bodyPr wrap="none" rtlCol="0">
            <a:spAutoFit/>
          </a:bodyPr>
          <a:lstStyle/>
          <a:p>
            <a:pPr marL="285750" indent="-285750">
              <a:buFont typeface="Arial" panose="020B0604020202020204" pitchFamily="34" charset="0"/>
              <a:buChar char="•"/>
            </a:pPr>
            <a:r>
              <a:rPr lang="en-US" sz="2400" dirty="0"/>
              <a:t>No pesky ribs, easy view of the heart</a:t>
            </a:r>
          </a:p>
          <a:p>
            <a:pPr marL="285750" indent="-285750">
              <a:buFont typeface="Arial" panose="020B0604020202020204" pitchFamily="34" charset="0"/>
              <a:buChar char="•"/>
            </a:pPr>
            <a:r>
              <a:rPr lang="en-US" sz="2400" dirty="0"/>
              <a:t>CPR quality monitoring</a:t>
            </a:r>
          </a:p>
          <a:p>
            <a:pPr marL="285750" indent="-285750">
              <a:buFont typeface="Arial" panose="020B0604020202020204" pitchFamily="34" charset="0"/>
              <a:buChar char="•"/>
            </a:pPr>
            <a:r>
              <a:rPr lang="en-US" sz="2400" dirty="0"/>
              <a:t>Best Pulse Check. Ever!</a:t>
            </a:r>
          </a:p>
          <a:p>
            <a:pPr marL="628650" lvl="1" indent="-171450">
              <a:buFontTx/>
              <a:buChar char="-"/>
            </a:pPr>
            <a:r>
              <a:rPr lang="en-US" dirty="0" err="1"/>
              <a:t>TTE</a:t>
            </a:r>
            <a:r>
              <a:rPr lang="en-US" dirty="0"/>
              <a:t>: Mean Duration Time for Pulse Check time, 19 seconds</a:t>
            </a:r>
          </a:p>
          <a:p>
            <a:pPr marL="628650" lvl="1" indent="-171450">
              <a:buFontTx/>
              <a:buChar char="-"/>
            </a:pPr>
            <a:r>
              <a:rPr lang="en-US" dirty="0"/>
              <a:t>TEE: Mean Duration Time for Pulse Check time, 9 seconds</a:t>
            </a:r>
          </a:p>
          <a:p>
            <a:pPr marL="628650" lvl="1" indent="-171450">
              <a:buFontTx/>
              <a:buChar char="-"/>
            </a:pPr>
            <a:r>
              <a:rPr lang="en-US" dirty="0"/>
              <a:t>Safe for ECMO Cannulation guidance</a:t>
            </a:r>
          </a:p>
          <a:p>
            <a:pPr marL="285750" indent="-285750">
              <a:buFont typeface="Arial" panose="020B0604020202020204" pitchFamily="34" charset="0"/>
              <a:buChar char="•"/>
            </a:pPr>
            <a:endParaRPr lang="en-US" sz="2400" dirty="0"/>
          </a:p>
        </p:txBody>
      </p:sp>
    </p:spTree>
    <p:extLst>
      <p:ext uri="{BB962C8B-B14F-4D97-AF65-F5344CB8AC3E}">
        <p14:creationId xmlns:p14="http://schemas.microsoft.com/office/powerpoint/2010/main" val="14410326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441;p63">
            <a:extLst>
              <a:ext uri="{FF2B5EF4-FFF2-40B4-BE49-F238E27FC236}">
                <a16:creationId xmlns:a16="http://schemas.microsoft.com/office/drawing/2014/main" id="{A884E070-1ED7-E435-61F9-90D589C1ED92}"/>
              </a:ext>
            </a:extLst>
          </p:cNvPr>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3002507" y="1323833"/>
            <a:ext cx="6640669" cy="5534167"/>
          </a:xfrm>
          <a:prstGeom prst="rect">
            <a:avLst/>
          </a:prstGeom>
          <a:noFill/>
          <a:ln>
            <a:solidFill>
              <a:schemeClr val="tx1"/>
            </a:solidFill>
          </a:ln>
        </p:spPr>
      </p:pic>
    </p:spTree>
    <p:extLst>
      <p:ext uri="{BB962C8B-B14F-4D97-AF65-F5344CB8AC3E}">
        <p14:creationId xmlns:p14="http://schemas.microsoft.com/office/powerpoint/2010/main" val="6148053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CEB17-1C4D-791C-C2CA-C4A7F16DE6F7}"/>
              </a:ext>
            </a:extLst>
          </p:cNvPr>
          <p:cNvSpPr>
            <a:spLocks noGrp="1"/>
          </p:cNvSpPr>
          <p:nvPr>
            <p:ph type="title"/>
          </p:nvPr>
        </p:nvSpPr>
        <p:spPr>
          <a:xfrm>
            <a:off x="3187700" y="189773"/>
            <a:ext cx="3590471" cy="913314"/>
          </a:xfrm>
        </p:spPr>
        <p:txBody>
          <a:bodyPr/>
          <a:lstStyle/>
          <a:p>
            <a:r>
              <a:rPr lang="en-US" dirty="0"/>
              <a:t>Device Choice</a:t>
            </a:r>
          </a:p>
        </p:txBody>
      </p:sp>
      <p:sp>
        <p:nvSpPr>
          <p:cNvPr id="3" name="Content Placeholder 2">
            <a:extLst>
              <a:ext uri="{FF2B5EF4-FFF2-40B4-BE49-F238E27FC236}">
                <a16:creationId xmlns:a16="http://schemas.microsoft.com/office/drawing/2014/main" id="{73B06077-F42E-8D07-712D-3B856A08A956}"/>
              </a:ext>
            </a:extLst>
          </p:cNvPr>
          <p:cNvSpPr>
            <a:spLocks noGrp="1"/>
          </p:cNvSpPr>
          <p:nvPr>
            <p:ph idx="1"/>
          </p:nvPr>
        </p:nvSpPr>
        <p:spPr>
          <a:xfrm>
            <a:off x="529772" y="1885983"/>
            <a:ext cx="5871029" cy="3086033"/>
          </a:xfrm>
        </p:spPr>
        <p:txBody>
          <a:bodyPr>
            <a:normAutofit fontScale="25000" lnSpcReduction="20000"/>
          </a:bodyPr>
          <a:lstStyle/>
          <a:p>
            <a:r>
              <a:rPr lang="en-US" sz="12800" dirty="0"/>
              <a:t>A disposable, mono-planar TEE probe can remain in the patient for up to 72h</a:t>
            </a:r>
          </a:p>
          <a:p>
            <a:r>
              <a:rPr lang="en-US" sz="12800" dirty="0"/>
              <a:t>Repeated measures of ventricular function and volume status, parameters needed to monitor response to therapy.</a:t>
            </a:r>
          </a:p>
          <a:p>
            <a:r>
              <a:rPr lang="en-US" sz="12800" dirty="0"/>
              <a:t>Can be used with any tablet</a:t>
            </a:r>
          </a:p>
          <a:p>
            <a:pPr marL="0" indent="0">
              <a:buNone/>
            </a:pPr>
            <a:endParaRPr lang="en-US" sz="12800" dirty="0"/>
          </a:p>
          <a:p>
            <a:endParaRPr lang="en-US" dirty="0"/>
          </a:p>
        </p:txBody>
      </p:sp>
      <p:pic>
        <p:nvPicPr>
          <p:cNvPr id="5" name="Picture 4" descr="A person holding a tube to a mannequin&#10;&#10;AI-generated content may be incorrect.">
            <a:extLst>
              <a:ext uri="{FF2B5EF4-FFF2-40B4-BE49-F238E27FC236}">
                <a16:creationId xmlns:a16="http://schemas.microsoft.com/office/drawing/2014/main" id="{762288D5-9D3D-2398-D7A1-E810979C6DC2}"/>
              </a:ext>
            </a:extLst>
          </p:cNvPr>
          <p:cNvPicPr>
            <a:picLocks noChangeAspect="1"/>
          </p:cNvPicPr>
          <p:nvPr/>
        </p:nvPicPr>
        <p:blipFill>
          <a:blip r:embed="rId2"/>
          <a:stretch>
            <a:fillRect/>
          </a:stretch>
        </p:blipFill>
        <p:spPr>
          <a:xfrm>
            <a:off x="8319143" y="189773"/>
            <a:ext cx="3690520" cy="4920693"/>
          </a:xfrm>
          <a:prstGeom prst="rect">
            <a:avLst/>
          </a:prstGeom>
        </p:spPr>
      </p:pic>
      <p:pic>
        <p:nvPicPr>
          <p:cNvPr id="4" name="Google Shape;442;p63">
            <a:extLst>
              <a:ext uri="{FF2B5EF4-FFF2-40B4-BE49-F238E27FC236}">
                <a16:creationId xmlns:a16="http://schemas.microsoft.com/office/drawing/2014/main" id="{50015C95-07B7-B72E-5BFB-DE72AC07BA91}"/>
              </a:ext>
            </a:extLst>
          </p:cNvPr>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5804997" y="3496238"/>
            <a:ext cx="3690520" cy="3228456"/>
          </a:xfrm>
          <a:prstGeom prst="rect">
            <a:avLst/>
          </a:prstGeom>
          <a:noFill/>
          <a:ln>
            <a:noFill/>
          </a:ln>
        </p:spPr>
      </p:pic>
    </p:spTree>
    <p:extLst>
      <p:ext uri="{BB962C8B-B14F-4D97-AF65-F5344CB8AC3E}">
        <p14:creationId xmlns:p14="http://schemas.microsoft.com/office/powerpoint/2010/main" val="19631004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screenshot of a report&#10;&#10;Description automatically generated">
            <a:extLst>
              <a:ext uri="{FF2B5EF4-FFF2-40B4-BE49-F238E27FC236}">
                <a16:creationId xmlns:a16="http://schemas.microsoft.com/office/drawing/2014/main" id="{5632D847-1BE9-DCEA-D664-B58FA038CB51}"/>
              </a:ext>
            </a:extLst>
          </p:cNvPr>
          <p:cNvPicPr>
            <a:picLocks noGrp="1" noChangeAspect="1"/>
          </p:cNvPicPr>
          <p:nvPr>
            <p:ph idx="1"/>
          </p:nvPr>
        </p:nvPicPr>
        <p:blipFill>
          <a:blip r:embed="rId2"/>
          <a:srcRect t="24946"/>
          <a:stretch/>
        </p:blipFill>
        <p:spPr>
          <a:xfrm>
            <a:off x="148192" y="1146411"/>
            <a:ext cx="5753896" cy="1654791"/>
          </a:xfrm>
          <a:prstGeom prst="rect">
            <a:avLst/>
          </a:prstGeom>
        </p:spPr>
      </p:pic>
      <p:sp>
        <p:nvSpPr>
          <p:cNvPr id="13" name="Rectangle 12">
            <a:extLst>
              <a:ext uri="{FF2B5EF4-FFF2-40B4-BE49-F238E27FC236}">
                <a16:creationId xmlns:a16="http://schemas.microsoft.com/office/drawing/2014/main" id="{799448F2-0E5B-42DA-B2D1-11A14E947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280" y="0"/>
            <a:ext cx="9144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E8A7552-20E1-4F34-ADAB-C1DB6634D4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A realistic and detailed illustration of an EMS physician standing next to a paramedic in a professional yet dynamic scene. Both are wearing emergency medical uniforms, with the physician in a jacket displaying 'EMS Physician' and the paramedic in a uniform with visible EMS insignia. They are standing beside an ambulance, with medical equipment like a defibrillator and a stretcher visible in the background. The setting is outdoors, near the ambulance, with a sense of readiness and teamwork depicted in their confident and focused expressions.">
            <a:extLst>
              <a:ext uri="{FF2B5EF4-FFF2-40B4-BE49-F238E27FC236}">
                <a16:creationId xmlns:a16="http://schemas.microsoft.com/office/drawing/2014/main" id="{A9349DE1-D7D3-D453-B7E2-4224FCCF3DE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6928968" y="1264247"/>
            <a:ext cx="4805830" cy="480583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screenshot of a medical report&#10;&#10;Description automatically generated">
            <a:extLst>
              <a:ext uri="{FF2B5EF4-FFF2-40B4-BE49-F238E27FC236}">
                <a16:creationId xmlns:a16="http://schemas.microsoft.com/office/drawing/2014/main" id="{652AE0F5-45BF-E099-9300-B5360486DBBE}"/>
              </a:ext>
            </a:extLst>
          </p:cNvPr>
          <p:cNvPicPr>
            <a:picLocks noChangeAspect="1"/>
          </p:cNvPicPr>
          <p:nvPr/>
        </p:nvPicPr>
        <p:blipFill>
          <a:blip r:embed="rId4"/>
          <a:stretch>
            <a:fillRect/>
          </a:stretch>
        </p:blipFill>
        <p:spPr>
          <a:xfrm>
            <a:off x="0" y="2511188"/>
            <a:ext cx="6050280" cy="4270985"/>
          </a:xfrm>
          <a:prstGeom prst="rect">
            <a:avLst/>
          </a:prstGeom>
        </p:spPr>
      </p:pic>
    </p:spTree>
    <p:extLst>
      <p:ext uri="{BB962C8B-B14F-4D97-AF65-F5344CB8AC3E}">
        <p14:creationId xmlns:p14="http://schemas.microsoft.com/office/powerpoint/2010/main" val="35330672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008C049B8744F45AD36E2E92358A690" ma:contentTypeVersion="16" ma:contentTypeDescription="Create a new document." ma:contentTypeScope="" ma:versionID="56712fe1a1231202afef1291af28bce6">
  <xsd:schema xmlns:xsd="http://www.w3.org/2001/XMLSchema" xmlns:xs="http://www.w3.org/2001/XMLSchema" xmlns:p="http://schemas.microsoft.com/office/2006/metadata/properties" xmlns:ns2="eb2c0094-efde-42e3-ac3e-3d6d8df1a500" xmlns:ns3="e267222b-ec4b-4de7-ba18-f0e0bb880bf3" targetNamespace="http://schemas.microsoft.com/office/2006/metadata/properties" ma:root="true" ma:fieldsID="6ba780e5514fee4348b4b46ba1a8b0a0" ns2:_="" ns3:_="">
    <xsd:import namespace="eb2c0094-efde-42e3-ac3e-3d6d8df1a500"/>
    <xsd:import namespace="e267222b-ec4b-4de7-ba18-f0e0bb880bf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b2c0094-efde-42e3-ac3e-3d6d8df1a50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267222b-ec4b-4de7-ba18-f0e0bb880bf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263BB4C-B166-48E2-B5BB-F59B8F15986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b2c0094-efde-42e3-ac3e-3d6d8df1a500"/>
    <ds:schemaRef ds:uri="e267222b-ec4b-4de7-ba18-f0e0bb880bf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F441065-C621-43ED-A012-F8B7ECA4A44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7569</TotalTime>
  <Words>862</Words>
  <Application>Microsoft Office PowerPoint</Application>
  <PresentationFormat>Widescreen</PresentationFormat>
  <Paragraphs>48</Paragraphs>
  <Slides>13</Slides>
  <Notes>5</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Aptos</vt:lpstr>
      <vt:lpstr>Arial</vt:lpstr>
      <vt:lpstr>Calibri</vt:lpstr>
      <vt:lpstr>Lato Black</vt:lpstr>
      <vt:lpstr>Times New Roman</vt:lpstr>
      <vt:lpstr>Office Theme</vt:lpstr>
      <vt:lpstr>PowerPoint Presentation</vt:lpstr>
      <vt:lpstr> Why Are we talking about this?</vt:lpstr>
      <vt:lpstr>High-Quality CPR</vt:lpstr>
      <vt:lpstr>PowerPoint Presentation</vt:lpstr>
      <vt:lpstr>PowerPoint Presentation</vt:lpstr>
      <vt:lpstr>Advantages of TEE</vt:lpstr>
      <vt:lpstr>PowerPoint Presentation</vt:lpstr>
      <vt:lpstr>Device Choice</vt:lpstr>
      <vt:lpstr>PowerPoint Presentation</vt:lpstr>
      <vt:lpstr>PowerPoint Presentation</vt:lpstr>
      <vt:lpstr>Midesophageal Five Chamber</vt:lpstr>
      <vt:lpstr>References: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Shirley Soda</dc:creator>
  <cp:lastModifiedBy>Jason Neu</cp:lastModifiedBy>
  <cp:revision>22</cp:revision>
  <dcterms:created xsi:type="dcterms:W3CDTF">2023-09-11T15:44:37Z</dcterms:created>
  <dcterms:modified xsi:type="dcterms:W3CDTF">2025-06-13T10:32:17Z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-805546082</vt:i4>
  </property>
  <property fmtid="{D5CDD505-2E9C-101B-9397-08002B2CF9AE}" pid="3" name="_NewReviewCycle">
    <vt:lpwstr/>
  </property>
  <property fmtid="{D5CDD505-2E9C-101B-9397-08002B2CF9AE}" pid="4" name="_EmailSubject">
    <vt:lpwstr>NAEMSP - Disclosure Slide Update AND URL Link to PPT Slide Deck for Speaker Letters Request</vt:lpwstr>
  </property>
  <property fmtid="{D5CDD505-2E9C-101B-9397-08002B2CF9AE}" pid="5" name="_AuthorEmail">
    <vt:lpwstr>PFerchland-Bingham@kellencompany.com</vt:lpwstr>
  </property>
  <property fmtid="{D5CDD505-2E9C-101B-9397-08002B2CF9AE}" pid="6" name="_AuthorEmailDisplayName">
    <vt:lpwstr>Patricia Ferchland Bingham</vt:lpwstr>
  </property>
  <property fmtid="{D5CDD505-2E9C-101B-9397-08002B2CF9AE}" pid="7" name="_PreviousAdHocReviewCycleID">
    <vt:i4>252592492</vt:i4>
  </property>
</Properties>
</file>