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73" r:id="rId5"/>
    <p:sldId id="274" r:id="rId6"/>
    <p:sldId id="2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E6000-02A0-4EA8-F3BD-DE2164BB3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C2B363-321E-4A98-94A6-29BD09633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40EC0-EC48-936D-CF80-5587A9032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FCB7-B9DD-4F63-BE2C-96FAE99DC71F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94CEE-800E-4F35-6374-EBA9DF139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3A958-DCF9-AD22-C1B4-DC16D087F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6306-42D6-4505-8829-F38756F1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2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2741-E1BD-A3A5-4D5B-88ABCC3AD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BFDB9B-5047-D027-9852-8DB205923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A9F5B-2788-6EAB-A619-198844150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FCB7-B9DD-4F63-BE2C-96FAE99DC71F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2DE4-C442-3382-A769-99D16E6F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2BCC1-8248-9B2B-3417-39BFF9ACF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6306-42D6-4505-8829-F38756F1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9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31B3C1-6B0F-E9D6-EFE3-DE3A59C943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3AF1D6-7393-4367-040F-674795291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55CCF-15A3-B5DF-477E-8915756EA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FCB7-B9DD-4F63-BE2C-96FAE99DC71F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DDA8A-02FF-5CC5-99D6-25B85F242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B6D9C-E371-6FB9-69BA-28E5D731F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6306-42D6-4505-8829-F38756F1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2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4FACA-312C-7C5A-088E-6A44CF48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DECA0-3273-9FB0-BD17-2D31D4D25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9DCE8-C09F-41A0-E7DD-A74844CDE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FCB7-B9DD-4F63-BE2C-96FAE99DC71F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13911-98F0-E033-C509-D4C3557E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3702-5BEE-4164-9713-BD6108A8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6306-42D6-4505-8829-F38756F1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2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9D96F-E5DD-874C-0AF0-3B4CF443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C8E33-E5B3-99AE-3D3D-62660C17B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43FCB-7E20-EF88-38FF-BBDF2781D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FCB7-B9DD-4F63-BE2C-96FAE99DC71F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0A030-2FCF-FEA4-52D9-4788CFBF5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911C8-A96A-C379-1E98-26734EAED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6306-42D6-4505-8829-F38756F1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1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DEC87-A0D5-138A-2E4A-1560268AF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54A73-D53E-908D-35F3-CDF243572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7542C-CEC0-067A-96BE-BB075E8A3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C26A3-60CC-5E71-5C88-CF66BABA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FCB7-B9DD-4F63-BE2C-96FAE99DC71F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4A733-5B93-2526-02C2-27001FAC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5A6F3-C5B2-7722-CF21-37ED36D4F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6306-42D6-4505-8829-F38756F1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1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65B0B-446B-FD2F-2B63-CDD12BCC7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8BD1F-FD5E-AB32-8F23-CE591C5E2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8E7B8-C9F4-AFCC-5C8D-DEAB72E5B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BA9C86-6A69-BB26-5055-E805F190F2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0A4BE0-D6E1-5266-3939-EC26A7C269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000D2D-2FBA-C481-E6AB-12B95EC13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FCB7-B9DD-4F63-BE2C-96FAE99DC71F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60921-145D-8058-7563-3E50EE34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C26895-0CC0-2539-7F0B-0D91D4F9B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6306-42D6-4505-8829-F38756F1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2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2CE70-5163-3C51-BB67-0E6D2280B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D231F5-B80F-52FC-C380-CAFA5B4E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FCB7-B9DD-4F63-BE2C-96FAE99DC71F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236C28-BD72-71FB-54B1-A9F6D74C5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9B5EBE-E795-2495-E6B5-CAD1585CE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6306-42D6-4505-8829-F38756F1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2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68ED78-6F01-8A72-24AD-36288BD43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FCB7-B9DD-4F63-BE2C-96FAE99DC71F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9A37C-8874-C08F-50F1-A4728DEB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62063-92D8-6454-3C74-1D6FF37C4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6306-42D6-4505-8829-F38756F1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8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30CA6-1FFB-B01B-68BA-A6848E87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8F8E7-5F3B-40AD-E987-EB637AF82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55636-35DA-2621-169B-524E9048D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99BD81-EB83-F8B8-C077-EA74972C3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FCB7-B9DD-4F63-BE2C-96FAE99DC71F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60CF0-68A2-789D-2E4E-E6B9E7611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477C9-B115-8F0A-A697-6581EF6AD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6306-42D6-4505-8829-F38756F1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6F558-EB3D-AD50-CA80-BD820F7C7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B37174-A9E0-07A5-CA34-2534079AA2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639CD-F087-583B-5F24-5CB11C620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351DB-C021-8B21-8EAC-BC92B7F65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FCB7-B9DD-4F63-BE2C-96FAE99DC71F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F73C4-3CE5-6B50-AFE4-613E70AF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79830-5AE8-3802-299D-D0F792F1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6306-42D6-4505-8829-F38756F1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4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50CDDA-55D7-F48E-9FD9-797BC486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4203A-F9AE-327C-0FA7-B962EF822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E5367-0788-CE70-C83C-67B5767C88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08FCB7-B9DD-4F63-BE2C-96FAE99DC71F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511F6-F2D1-2907-322E-5F921A180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47578-D26A-2495-31CE-BFF0B160D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AC6306-42D6-4505-8829-F38756F1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6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9B7384-7FB9-5F4E-C3D5-474BB50F1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47795"/>
            <a:ext cx="9144000" cy="890656"/>
          </a:xfrm>
        </p:spPr>
        <p:txBody>
          <a:bodyPr/>
          <a:lstStyle/>
          <a:p>
            <a:r>
              <a:rPr lang="en-US" b="1" dirty="0"/>
              <a:t>Adjuncts, Adjuvants, Aerosols, and Abatement: </a:t>
            </a:r>
            <a:br>
              <a:rPr lang="en-US" b="1" dirty="0"/>
            </a:br>
            <a:r>
              <a:rPr lang="en-US" b="1" dirty="0"/>
              <a:t>Chitosan Based Dry Powder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690180-2FF1-3CB5-7A9F-4B9DDAE65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510" y="1"/>
            <a:ext cx="5349703" cy="527741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007616-CAE4-D30B-656E-BE60F00FA459}"/>
              </a:ext>
            </a:extLst>
          </p:cNvPr>
          <p:cNvSpPr/>
          <p:nvPr/>
        </p:nvSpPr>
        <p:spPr>
          <a:xfrm>
            <a:off x="1022555" y="5286855"/>
            <a:ext cx="9783097" cy="1379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Benjamin Lawner, DO, MS, EMT-P, FACEP</a:t>
            </a:r>
            <a:br>
              <a:rPr lang="en-US" dirty="0"/>
            </a:br>
            <a:r>
              <a:rPr lang="en-US" dirty="0"/>
              <a:t>Associate Professor, Department of Emergency Medicine</a:t>
            </a:r>
            <a:br>
              <a:rPr lang="en-US" dirty="0"/>
            </a:br>
            <a:r>
              <a:rPr lang="en-US" dirty="0"/>
              <a:t>University of Maryland School of Medicine</a:t>
            </a:r>
            <a:br>
              <a:rPr lang="en-US" dirty="0"/>
            </a:br>
            <a:r>
              <a:rPr lang="en-US" dirty="0"/>
              <a:t>Medical Director, Baltimore City Fire Department</a:t>
            </a:r>
            <a:br>
              <a:rPr lang="en-US" dirty="0"/>
            </a:br>
            <a:r>
              <a:rPr lang="en-US" dirty="0"/>
              <a:t>Medical Director, Maryland ExpressCare Critical Care Transport</a:t>
            </a:r>
          </a:p>
        </p:txBody>
      </p:sp>
    </p:spTree>
    <p:extLst>
      <p:ext uri="{BB962C8B-B14F-4D97-AF65-F5344CB8AC3E}">
        <p14:creationId xmlns:p14="http://schemas.microsoft.com/office/powerpoint/2010/main" val="189518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3ECC6-79A5-5E94-9CD3-9EBB05C3B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93671"/>
            <a:ext cx="12192000" cy="661936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What other strategies/therapies exist to “stop the bleed” and slow the vicious cycle of traumatic hemorrhage?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417DE5-3D94-EFE0-D1FD-271A886489FD}"/>
              </a:ext>
            </a:extLst>
          </p:cNvPr>
          <p:cNvSpPr/>
          <p:nvPr/>
        </p:nvSpPr>
        <p:spPr>
          <a:xfrm>
            <a:off x="245806" y="4165351"/>
            <a:ext cx="11700387" cy="218276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987499-D6A3-221D-D9F7-B052D523C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496" y="4395019"/>
            <a:ext cx="2917021" cy="15464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992CA4-6AE1-30B9-9451-B84CBAED3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517" y="4395019"/>
            <a:ext cx="3669134" cy="15464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75FE5D-E409-A2EA-721C-B9124CFDA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130" y="4395019"/>
            <a:ext cx="2716366" cy="154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41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A4D98-0541-9643-4227-CBB5F7D9C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755"/>
            <a:ext cx="10515600" cy="1325563"/>
          </a:xfrm>
        </p:spPr>
        <p:txBody>
          <a:bodyPr/>
          <a:lstStyle/>
          <a:p>
            <a:r>
              <a:rPr lang="en-US" b="1" u="sng" dirty="0"/>
              <a:t>Aerosolized Chitosan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BDEEC-63AB-30B2-E762-429825492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01610"/>
            <a:ext cx="10515600" cy="2667716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 dirty="0"/>
              <a:t>Deploys at 80 psi </a:t>
            </a:r>
          </a:p>
          <a:p>
            <a:r>
              <a:rPr lang="en-US" dirty="0"/>
              <a:t>Powdered chitosan forms stabilized matrix on wound</a:t>
            </a:r>
          </a:p>
          <a:p>
            <a:r>
              <a:rPr lang="en-US" dirty="0"/>
              <a:t>Over the counter availability</a:t>
            </a:r>
          </a:p>
          <a:p>
            <a:r>
              <a:rPr lang="en-US" dirty="0"/>
              <a:t>Authorized by Maryland Medical Protocols</a:t>
            </a:r>
          </a:p>
          <a:p>
            <a:r>
              <a:rPr lang="en-US" dirty="0"/>
              <a:t>Trial began 03/2025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B2FDE-C416-C1A5-3745-F86F46447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165" y="953507"/>
            <a:ext cx="1550667" cy="18518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55759B-2C6F-0ED8-8F00-101E2823F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328" y="888674"/>
            <a:ext cx="1890976" cy="198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24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FBED9-50BA-22F3-6E73-0FBEFBB1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93" y="306133"/>
            <a:ext cx="9881419" cy="1050720"/>
          </a:xfrm>
        </p:spPr>
        <p:txBody>
          <a:bodyPr/>
          <a:lstStyle/>
          <a:p>
            <a:pPr algn="ctr"/>
            <a:r>
              <a:rPr lang="en-US" b="1" u="sng" dirty="0"/>
              <a:t>Topical Hemostatic Agents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47F9D-AE56-7168-7DF9-E972A1A46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93" y="1814305"/>
            <a:ext cx="9881419" cy="459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3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0B4FA-3BC5-BED3-7669-C6931181E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162" y="1984411"/>
            <a:ext cx="8981142" cy="26170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Long shelf life</a:t>
            </a:r>
          </a:p>
          <a:p>
            <a:r>
              <a:rPr lang="en-US" dirty="0"/>
              <a:t>Stabilized at temperature</a:t>
            </a:r>
          </a:p>
          <a:p>
            <a:r>
              <a:rPr lang="en-US" dirty="0"/>
              <a:t>Relatively low cost</a:t>
            </a:r>
          </a:p>
          <a:p>
            <a:r>
              <a:rPr lang="en-US" dirty="0"/>
              <a:t>Easily irrigated </a:t>
            </a:r>
          </a:p>
          <a:p>
            <a:r>
              <a:rPr lang="en-US" dirty="0"/>
              <a:t>Pilot program not applicable to pediatrics though no medical contraindication exists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334C2-C54B-1842-84F9-097C70363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33" y="998726"/>
            <a:ext cx="2410161" cy="46393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84E654-4E48-EDF0-713E-544B63884BAF}"/>
              </a:ext>
            </a:extLst>
          </p:cNvPr>
          <p:cNvSpPr/>
          <p:nvPr/>
        </p:nvSpPr>
        <p:spPr>
          <a:xfrm>
            <a:off x="1290797" y="3647768"/>
            <a:ext cx="924232" cy="4326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37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E377D-AD1E-CFB4-452C-A36C2371A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183" y="2472338"/>
            <a:ext cx="4471219" cy="413937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PRELIMINARY TRIAL DATA:</a:t>
            </a:r>
          </a:p>
          <a:p>
            <a:r>
              <a:rPr lang="en-US" sz="2600" dirty="0"/>
              <a:t>1 exposure, non-significant</a:t>
            </a:r>
          </a:p>
          <a:p>
            <a:r>
              <a:rPr lang="en-US" sz="2600" dirty="0"/>
              <a:t>Good hemostasis</a:t>
            </a:r>
          </a:p>
          <a:p>
            <a:r>
              <a:rPr lang="en-US" sz="2600" dirty="0"/>
              <a:t>No reported complications</a:t>
            </a:r>
          </a:p>
          <a:p>
            <a:r>
              <a:rPr lang="en-US" sz="2600" dirty="0"/>
              <a:t>Adequate hemostasis </a:t>
            </a:r>
          </a:p>
          <a:p>
            <a:r>
              <a:rPr lang="en-US" sz="2600" dirty="0"/>
              <a:t>Bleeding controlled in “minutes” with direct pressure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C06D27-BB27-2ED2-92AC-8A5CA5433971}"/>
              </a:ext>
            </a:extLst>
          </p:cNvPr>
          <p:cNvSpPr txBox="1">
            <a:spLocks/>
          </p:cNvSpPr>
          <p:nvPr/>
        </p:nvSpPr>
        <p:spPr>
          <a:xfrm>
            <a:off x="6915177" y="2472338"/>
            <a:ext cx="4471219" cy="410005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chemeClr val="bg1"/>
                </a:solidFill>
              </a:rPr>
              <a:t>TAKE HOME POINTS: </a:t>
            </a:r>
          </a:p>
          <a:p>
            <a:r>
              <a:rPr lang="en-US" sz="2600" dirty="0">
                <a:solidFill>
                  <a:schemeClr val="bg1"/>
                </a:solidFill>
              </a:rPr>
              <a:t>Spray comes out, “cool” </a:t>
            </a:r>
          </a:p>
          <a:p>
            <a:r>
              <a:rPr lang="en-US" sz="2600" dirty="0">
                <a:solidFill>
                  <a:schemeClr val="bg1"/>
                </a:solidFill>
              </a:rPr>
              <a:t>Significant pressure from nozzle; recommend 6-10” from wound</a:t>
            </a:r>
          </a:p>
          <a:p>
            <a:r>
              <a:rPr lang="en-US" sz="2600" dirty="0">
                <a:solidFill>
                  <a:schemeClr val="bg1"/>
                </a:solidFill>
              </a:rPr>
              <a:t>Avoid deployment in closed spaces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585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177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Aerosolized Chitosan</vt:lpstr>
      <vt:lpstr>Topical Hemostatic Agents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Lawner, Ben</dc:creator>
  <cp:lastModifiedBy>Lawner, Ben</cp:lastModifiedBy>
  <cp:revision>22</cp:revision>
  <dcterms:created xsi:type="dcterms:W3CDTF">2025-06-10T12:56:19Z</dcterms:created>
  <dcterms:modified xsi:type="dcterms:W3CDTF">2025-06-12T14:00:08Z</dcterms:modified>
</cp:coreProperties>
</file>