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</p:sldMasterIdLst>
  <p:notesMasterIdLst>
    <p:notesMasterId r:id="rId14"/>
  </p:notesMasterIdLst>
  <p:handoutMasterIdLst>
    <p:handoutMasterId r:id="rId15"/>
  </p:handoutMasterIdLst>
  <p:sldIdLst>
    <p:sldId id="864" r:id="rId2"/>
    <p:sldId id="865" r:id="rId3"/>
    <p:sldId id="854" r:id="rId4"/>
    <p:sldId id="866" r:id="rId5"/>
    <p:sldId id="857" r:id="rId6"/>
    <p:sldId id="856" r:id="rId7"/>
    <p:sldId id="672" r:id="rId8"/>
    <p:sldId id="855" r:id="rId9"/>
    <p:sldId id="862" r:id="rId10"/>
    <p:sldId id="863" r:id="rId11"/>
    <p:sldId id="861" r:id="rId12"/>
    <p:sldId id="315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C1B2E0-3AC8-6604-A436-033AED50CBE9}" name="Banerjee, Paul" initials="BP" userId="S::PaulBanerjee@flpolkcounty.onmicrosoft.com::7625e768-a8a0-47c7-8d5e-c4fedd3693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820000"/>
    <a:srgbClr val="640000"/>
    <a:srgbClr val="27F8FD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2A2B4-66E0-4F01-B8A2-11A813CB7053}" v="17" dt="2025-06-12T17:46:01.102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79088" autoAdjust="0"/>
  </p:normalViewPr>
  <p:slideViewPr>
    <p:cSldViewPr>
      <p:cViewPr varScale="1">
        <p:scale>
          <a:sx n="60" d="100"/>
          <a:sy n="60" d="100"/>
        </p:scale>
        <p:origin x="993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3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20"/>
    </p:cViewPr>
  </p:sorterViewPr>
  <p:notesViewPr>
    <p:cSldViewPr>
      <p:cViewPr varScale="1">
        <p:scale>
          <a:sx n="83" d="100"/>
          <a:sy n="83" d="100"/>
        </p:scale>
        <p:origin x="-3138" y="-96"/>
      </p:cViewPr>
      <p:guideLst>
        <p:guide orient="horz" pos="2928"/>
        <p:guide pos="2160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681A2-41F2-4D6D-A02B-1426E0A62161}" type="doc">
      <dgm:prSet loTypeId="urn:microsoft.com/office/officeart/2005/8/layout/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6A49B0-5DC3-475F-981B-B20E2894649B}">
      <dgm:prSet custT="1"/>
      <dgm:spPr>
        <a:solidFill>
          <a:srgbClr val="FFC000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Immediate placement of I-Gel – NO ET intubation</a:t>
          </a:r>
        </a:p>
      </dgm:t>
    </dgm:pt>
    <dgm:pt modelId="{0B87EFD7-5C31-473E-AB96-F7E235FDFDFE}" type="parTrans" cxnId="{4C0547B1-CA83-4865-A58E-8C7F3AE3A092}">
      <dgm:prSet/>
      <dgm:spPr/>
      <dgm:t>
        <a:bodyPr/>
        <a:lstStyle/>
        <a:p>
          <a:endParaRPr lang="en-US"/>
        </a:p>
      </dgm:t>
    </dgm:pt>
    <dgm:pt modelId="{6A2BB7A7-4BFD-4062-BD11-4848FC5CB1C5}" type="sibTrans" cxnId="{4C0547B1-CA83-4865-A58E-8C7F3AE3A092}">
      <dgm:prSet/>
      <dgm:spPr/>
      <dgm:t>
        <a:bodyPr/>
        <a:lstStyle/>
        <a:p>
          <a:endParaRPr lang="en-US"/>
        </a:p>
      </dgm:t>
    </dgm:pt>
    <dgm:pt modelId="{C36B0562-D483-4B56-93A7-AEB714C21873}">
      <dgm:prSet custT="1"/>
      <dgm:spPr>
        <a:solidFill>
          <a:srgbClr val="FFC000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Keep EtCO2 between 35-45mmHg</a:t>
          </a:r>
        </a:p>
      </dgm:t>
    </dgm:pt>
    <dgm:pt modelId="{6CA24A5D-4FB5-422B-9793-1CE47422A2AA}" type="parTrans" cxnId="{65DF508F-7D0D-46AB-9F8A-FD0EF0D9B59E}">
      <dgm:prSet/>
      <dgm:spPr/>
      <dgm:t>
        <a:bodyPr/>
        <a:lstStyle/>
        <a:p>
          <a:endParaRPr lang="en-US"/>
        </a:p>
      </dgm:t>
    </dgm:pt>
    <dgm:pt modelId="{4DC456DF-1743-441C-A45B-A87F5F16ED19}" type="sibTrans" cxnId="{65DF508F-7D0D-46AB-9F8A-FD0EF0D9B59E}">
      <dgm:prSet/>
      <dgm:spPr/>
      <dgm:t>
        <a:bodyPr/>
        <a:lstStyle/>
        <a:p>
          <a:endParaRPr lang="en-US"/>
        </a:p>
      </dgm:t>
    </dgm:pt>
    <dgm:pt modelId="{9BAAF31B-8504-4142-9CDB-7975E524520D}">
      <dgm:prSet custT="1"/>
      <dgm:spPr>
        <a:solidFill>
          <a:srgbClr val="FFC000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Narcan 2mg IV</a:t>
          </a:r>
        </a:p>
      </dgm:t>
    </dgm:pt>
    <dgm:pt modelId="{C4716882-FDFF-4EB9-869D-47E2FFB8E1C7}" type="parTrans" cxnId="{EE23B3E1-C2F0-438E-9BDC-95F1AE01FD3F}">
      <dgm:prSet/>
      <dgm:spPr/>
      <dgm:t>
        <a:bodyPr/>
        <a:lstStyle/>
        <a:p>
          <a:endParaRPr lang="en-US"/>
        </a:p>
      </dgm:t>
    </dgm:pt>
    <dgm:pt modelId="{9690DB75-C60C-4811-A2B7-7551EC760982}" type="sibTrans" cxnId="{EE23B3E1-C2F0-438E-9BDC-95F1AE01FD3F}">
      <dgm:prSet/>
      <dgm:spPr/>
      <dgm:t>
        <a:bodyPr/>
        <a:lstStyle/>
        <a:p>
          <a:endParaRPr lang="en-US"/>
        </a:p>
      </dgm:t>
    </dgm:pt>
    <dgm:pt modelId="{1EF908AB-CFE5-4F8A-8129-12171D4F0EA6}" type="pres">
      <dgm:prSet presAssocID="{6F1681A2-41F2-4D6D-A02B-1426E0A62161}" presName="Name0" presStyleCnt="0">
        <dgm:presLayoutVars>
          <dgm:dir/>
          <dgm:animLvl val="lvl"/>
          <dgm:resizeHandles val="exact"/>
        </dgm:presLayoutVars>
      </dgm:prSet>
      <dgm:spPr/>
    </dgm:pt>
    <dgm:pt modelId="{A2D30630-BDEE-46F5-B5E7-86510C384F58}" type="pres">
      <dgm:prSet presAssocID="{9BAAF31B-8504-4142-9CDB-7975E524520D}" presName="boxAndChildren" presStyleCnt="0"/>
      <dgm:spPr/>
    </dgm:pt>
    <dgm:pt modelId="{CB40C599-E533-4121-86C9-5FCC10B70DB0}" type="pres">
      <dgm:prSet presAssocID="{9BAAF31B-8504-4142-9CDB-7975E524520D}" presName="parentTextBox" presStyleLbl="node1" presStyleIdx="0" presStyleCnt="3"/>
      <dgm:spPr/>
    </dgm:pt>
    <dgm:pt modelId="{84E82A06-C404-415A-B8B5-51FFA572BB0C}" type="pres">
      <dgm:prSet presAssocID="{4DC456DF-1743-441C-A45B-A87F5F16ED19}" presName="sp" presStyleCnt="0"/>
      <dgm:spPr/>
    </dgm:pt>
    <dgm:pt modelId="{21A4BB57-1807-441F-AB5D-6042D5411096}" type="pres">
      <dgm:prSet presAssocID="{C36B0562-D483-4B56-93A7-AEB714C21873}" presName="arrowAndChildren" presStyleCnt="0"/>
      <dgm:spPr/>
    </dgm:pt>
    <dgm:pt modelId="{D825D041-0849-433B-9557-2FF1D5C80F4E}" type="pres">
      <dgm:prSet presAssocID="{C36B0562-D483-4B56-93A7-AEB714C21873}" presName="parentTextArrow" presStyleLbl="node1" presStyleIdx="1" presStyleCnt="3"/>
      <dgm:spPr/>
    </dgm:pt>
    <dgm:pt modelId="{A2BA923B-1FBA-4043-BB71-710D8D6CA221}" type="pres">
      <dgm:prSet presAssocID="{6A2BB7A7-4BFD-4062-BD11-4848FC5CB1C5}" presName="sp" presStyleCnt="0"/>
      <dgm:spPr/>
    </dgm:pt>
    <dgm:pt modelId="{8A2A1969-741D-4DCC-A4B9-7A4EC3DA2DB7}" type="pres">
      <dgm:prSet presAssocID="{126A49B0-5DC3-475F-981B-B20E2894649B}" presName="arrowAndChildren" presStyleCnt="0"/>
      <dgm:spPr/>
    </dgm:pt>
    <dgm:pt modelId="{0112CB6E-B618-4746-B1C1-BFC34A1F0367}" type="pres">
      <dgm:prSet presAssocID="{126A49B0-5DC3-475F-981B-B20E2894649B}" presName="parentTextArrow" presStyleLbl="node1" presStyleIdx="2" presStyleCnt="3"/>
      <dgm:spPr/>
    </dgm:pt>
  </dgm:ptLst>
  <dgm:cxnLst>
    <dgm:cxn modelId="{C3AB6F13-A3CE-417A-8486-38C236E6B857}" type="presOf" srcId="{6F1681A2-41F2-4D6D-A02B-1426E0A62161}" destId="{1EF908AB-CFE5-4F8A-8129-12171D4F0EA6}" srcOrd="0" destOrd="0" presId="urn:microsoft.com/office/officeart/2005/8/layout/process4"/>
    <dgm:cxn modelId="{9B24DA7A-CC9C-4322-A204-5496F4AB51F4}" type="presOf" srcId="{126A49B0-5DC3-475F-981B-B20E2894649B}" destId="{0112CB6E-B618-4746-B1C1-BFC34A1F0367}" srcOrd="0" destOrd="0" presId="urn:microsoft.com/office/officeart/2005/8/layout/process4"/>
    <dgm:cxn modelId="{AC861181-FCAB-4B95-9824-DEA435182C2E}" type="presOf" srcId="{C36B0562-D483-4B56-93A7-AEB714C21873}" destId="{D825D041-0849-433B-9557-2FF1D5C80F4E}" srcOrd="0" destOrd="0" presId="urn:microsoft.com/office/officeart/2005/8/layout/process4"/>
    <dgm:cxn modelId="{65DF508F-7D0D-46AB-9F8A-FD0EF0D9B59E}" srcId="{6F1681A2-41F2-4D6D-A02B-1426E0A62161}" destId="{C36B0562-D483-4B56-93A7-AEB714C21873}" srcOrd="1" destOrd="0" parTransId="{6CA24A5D-4FB5-422B-9793-1CE47422A2AA}" sibTransId="{4DC456DF-1743-441C-A45B-A87F5F16ED19}"/>
    <dgm:cxn modelId="{4C0547B1-CA83-4865-A58E-8C7F3AE3A092}" srcId="{6F1681A2-41F2-4D6D-A02B-1426E0A62161}" destId="{126A49B0-5DC3-475F-981B-B20E2894649B}" srcOrd="0" destOrd="0" parTransId="{0B87EFD7-5C31-473E-AB96-F7E235FDFDFE}" sibTransId="{6A2BB7A7-4BFD-4062-BD11-4848FC5CB1C5}"/>
    <dgm:cxn modelId="{A65280B3-2490-4971-B874-6E175B64F614}" type="presOf" srcId="{9BAAF31B-8504-4142-9CDB-7975E524520D}" destId="{CB40C599-E533-4121-86C9-5FCC10B70DB0}" srcOrd="0" destOrd="0" presId="urn:microsoft.com/office/officeart/2005/8/layout/process4"/>
    <dgm:cxn modelId="{EE23B3E1-C2F0-438E-9BDC-95F1AE01FD3F}" srcId="{6F1681A2-41F2-4D6D-A02B-1426E0A62161}" destId="{9BAAF31B-8504-4142-9CDB-7975E524520D}" srcOrd="2" destOrd="0" parTransId="{C4716882-FDFF-4EB9-869D-47E2FFB8E1C7}" sibTransId="{9690DB75-C60C-4811-A2B7-7551EC760982}"/>
    <dgm:cxn modelId="{6F946065-4CD6-4134-96FE-0C0AFCFA0DE6}" type="presParOf" srcId="{1EF908AB-CFE5-4F8A-8129-12171D4F0EA6}" destId="{A2D30630-BDEE-46F5-B5E7-86510C384F58}" srcOrd="0" destOrd="0" presId="urn:microsoft.com/office/officeart/2005/8/layout/process4"/>
    <dgm:cxn modelId="{18AC79C5-2952-4A76-B71F-CA6F7FB8F517}" type="presParOf" srcId="{A2D30630-BDEE-46F5-B5E7-86510C384F58}" destId="{CB40C599-E533-4121-86C9-5FCC10B70DB0}" srcOrd="0" destOrd="0" presId="urn:microsoft.com/office/officeart/2005/8/layout/process4"/>
    <dgm:cxn modelId="{254A3312-CD62-4026-A774-134A6EE83EAA}" type="presParOf" srcId="{1EF908AB-CFE5-4F8A-8129-12171D4F0EA6}" destId="{84E82A06-C404-415A-B8B5-51FFA572BB0C}" srcOrd="1" destOrd="0" presId="urn:microsoft.com/office/officeart/2005/8/layout/process4"/>
    <dgm:cxn modelId="{E894359F-1DD3-47F5-803D-D387CE8CB616}" type="presParOf" srcId="{1EF908AB-CFE5-4F8A-8129-12171D4F0EA6}" destId="{21A4BB57-1807-441F-AB5D-6042D5411096}" srcOrd="2" destOrd="0" presId="urn:microsoft.com/office/officeart/2005/8/layout/process4"/>
    <dgm:cxn modelId="{F3A964BA-FD22-43BA-9FC5-8D5A6FD35D53}" type="presParOf" srcId="{21A4BB57-1807-441F-AB5D-6042D5411096}" destId="{D825D041-0849-433B-9557-2FF1D5C80F4E}" srcOrd="0" destOrd="0" presId="urn:microsoft.com/office/officeart/2005/8/layout/process4"/>
    <dgm:cxn modelId="{CBD3D935-B360-4D0D-AEB8-254959D50F19}" type="presParOf" srcId="{1EF908AB-CFE5-4F8A-8129-12171D4F0EA6}" destId="{A2BA923B-1FBA-4043-BB71-710D8D6CA221}" srcOrd="3" destOrd="0" presId="urn:microsoft.com/office/officeart/2005/8/layout/process4"/>
    <dgm:cxn modelId="{9C1280A3-9B2D-4E7E-8782-04977DA9A08F}" type="presParOf" srcId="{1EF908AB-CFE5-4F8A-8129-12171D4F0EA6}" destId="{8A2A1969-741D-4DCC-A4B9-7A4EC3DA2DB7}" srcOrd="4" destOrd="0" presId="urn:microsoft.com/office/officeart/2005/8/layout/process4"/>
    <dgm:cxn modelId="{B43BEF1D-DD0F-4A87-881F-C271D468BC80}" type="presParOf" srcId="{8A2A1969-741D-4DCC-A4B9-7A4EC3DA2DB7}" destId="{0112CB6E-B618-4746-B1C1-BFC34A1F03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803F6-55E9-49C7-99DC-BDC8CF519EA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94D7DB-47C1-4819-BEAE-CA6970CA23AA}">
      <dgm:prSet custT="1"/>
      <dgm:spPr/>
      <dgm:t>
        <a:bodyPr anchor="ctr"/>
        <a:lstStyle/>
        <a:p>
          <a:pPr algn="ctr"/>
          <a:r>
            <a:rPr lang="en-US" sz="4000" i="0" dirty="0">
              <a:latin typeface="Georgia Pro" panose="02040502050405020303" pitchFamily="18" charset="0"/>
            </a:rPr>
            <a:t>8195 patients with OHCA treated in 3 Northern California counties between 2015 - 2023</a:t>
          </a:r>
          <a:endParaRPr lang="en-US" sz="4000" dirty="0">
            <a:latin typeface="Georgia Pro" panose="02040502050405020303" pitchFamily="18" charset="0"/>
          </a:endParaRPr>
        </a:p>
      </dgm:t>
    </dgm:pt>
    <dgm:pt modelId="{44D1A468-88A9-44BE-96A5-E7F9DB138203}" type="parTrans" cxnId="{172283F8-A7DB-455F-A468-1EDBE2C82F3D}">
      <dgm:prSet/>
      <dgm:spPr/>
      <dgm:t>
        <a:bodyPr/>
        <a:lstStyle/>
        <a:p>
          <a:endParaRPr lang="en-US"/>
        </a:p>
      </dgm:t>
    </dgm:pt>
    <dgm:pt modelId="{C4B392D1-2511-4F3C-B992-B43A0C41FE3F}" type="sibTrans" cxnId="{172283F8-A7DB-455F-A468-1EDBE2C82F3D}">
      <dgm:prSet/>
      <dgm:spPr/>
      <dgm:t>
        <a:bodyPr/>
        <a:lstStyle/>
        <a:p>
          <a:endParaRPr lang="en-US"/>
        </a:p>
      </dgm:t>
    </dgm:pt>
    <dgm:pt modelId="{44597CA8-C12A-4E8F-857C-A90AAFE194C2}">
      <dgm:prSet custT="1"/>
      <dgm:spPr/>
      <dgm:t>
        <a:bodyPr anchor="ctr"/>
        <a:lstStyle/>
        <a:p>
          <a:pPr algn="ctr"/>
          <a:r>
            <a:rPr lang="en-US" sz="4000" i="0" dirty="0">
              <a:latin typeface="Georgia Pro" panose="02040502050405020303" pitchFamily="18" charset="0"/>
            </a:rPr>
            <a:t>EMS management of OHCA was associated with increased ROSC and survival to hospital discharge</a:t>
          </a:r>
          <a:endParaRPr lang="en-US" sz="4000" dirty="0">
            <a:latin typeface="Georgia Pro" panose="02040502050405020303" pitchFamily="18" charset="0"/>
          </a:endParaRPr>
        </a:p>
      </dgm:t>
    </dgm:pt>
    <dgm:pt modelId="{EB5855CE-4AD5-46FF-B2B1-5CB3A4BB1FF6}" type="parTrans" cxnId="{115A4F6F-9C73-4D92-A34F-C0D89FF1D9C3}">
      <dgm:prSet/>
      <dgm:spPr/>
      <dgm:t>
        <a:bodyPr/>
        <a:lstStyle/>
        <a:p>
          <a:endParaRPr lang="en-US"/>
        </a:p>
      </dgm:t>
    </dgm:pt>
    <dgm:pt modelId="{21E600EF-D0D5-4998-B46A-520BCE125CAF}" type="sibTrans" cxnId="{115A4F6F-9C73-4D92-A34F-C0D89FF1D9C3}">
      <dgm:prSet/>
      <dgm:spPr/>
      <dgm:t>
        <a:bodyPr/>
        <a:lstStyle/>
        <a:p>
          <a:endParaRPr lang="en-US"/>
        </a:p>
      </dgm:t>
    </dgm:pt>
    <dgm:pt modelId="{465D319C-26E4-44BF-99A8-B02901D641EF}" type="pres">
      <dgm:prSet presAssocID="{370803F6-55E9-49C7-99DC-BDC8CF519EA2}" presName="vert0" presStyleCnt="0">
        <dgm:presLayoutVars>
          <dgm:dir/>
          <dgm:animOne val="branch"/>
          <dgm:animLvl val="lvl"/>
        </dgm:presLayoutVars>
      </dgm:prSet>
      <dgm:spPr/>
    </dgm:pt>
    <dgm:pt modelId="{71181CCD-5E4C-405D-B406-BB50062D8C32}" type="pres">
      <dgm:prSet presAssocID="{2594D7DB-47C1-4819-BEAE-CA6970CA23AA}" presName="thickLine" presStyleLbl="alignNode1" presStyleIdx="0" presStyleCnt="2"/>
      <dgm:spPr/>
    </dgm:pt>
    <dgm:pt modelId="{360329DB-53BC-449A-8E6C-567124D94C67}" type="pres">
      <dgm:prSet presAssocID="{2594D7DB-47C1-4819-BEAE-CA6970CA23AA}" presName="horz1" presStyleCnt="0"/>
      <dgm:spPr/>
    </dgm:pt>
    <dgm:pt modelId="{ADDE94C8-5137-4E43-BEB1-66B0B8605796}" type="pres">
      <dgm:prSet presAssocID="{2594D7DB-47C1-4819-BEAE-CA6970CA23AA}" presName="tx1" presStyleLbl="revTx" presStyleIdx="0" presStyleCnt="2"/>
      <dgm:spPr/>
    </dgm:pt>
    <dgm:pt modelId="{689DC5D9-5A5A-4BBB-B5BD-D3E55B19D729}" type="pres">
      <dgm:prSet presAssocID="{2594D7DB-47C1-4819-BEAE-CA6970CA23AA}" presName="vert1" presStyleCnt="0"/>
      <dgm:spPr/>
    </dgm:pt>
    <dgm:pt modelId="{6FB00FB1-07FF-4964-8261-2558875FE904}" type="pres">
      <dgm:prSet presAssocID="{44597CA8-C12A-4E8F-857C-A90AAFE194C2}" presName="thickLine" presStyleLbl="alignNode1" presStyleIdx="1" presStyleCnt="2"/>
      <dgm:spPr/>
    </dgm:pt>
    <dgm:pt modelId="{5EF36C0E-3855-418C-9EA7-67878AEF7F23}" type="pres">
      <dgm:prSet presAssocID="{44597CA8-C12A-4E8F-857C-A90AAFE194C2}" presName="horz1" presStyleCnt="0"/>
      <dgm:spPr/>
    </dgm:pt>
    <dgm:pt modelId="{BBE083CD-4D27-423B-8F88-84ACD1A85F10}" type="pres">
      <dgm:prSet presAssocID="{44597CA8-C12A-4E8F-857C-A90AAFE194C2}" presName="tx1" presStyleLbl="revTx" presStyleIdx="1" presStyleCnt="2"/>
      <dgm:spPr/>
    </dgm:pt>
    <dgm:pt modelId="{BBE00DFF-FA98-49B5-8021-4BCC7DA6C523}" type="pres">
      <dgm:prSet presAssocID="{44597CA8-C12A-4E8F-857C-A90AAFE194C2}" presName="vert1" presStyleCnt="0"/>
      <dgm:spPr/>
    </dgm:pt>
  </dgm:ptLst>
  <dgm:cxnLst>
    <dgm:cxn modelId="{EBA4690F-A405-4DC2-9E02-41CB77B3135F}" type="presOf" srcId="{370803F6-55E9-49C7-99DC-BDC8CF519EA2}" destId="{465D319C-26E4-44BF-99A8-B02901D641EF}" srcOrd="0" destOrd="0" presId="urn:microsoft.com/office/officeart/2008/layout/LinedList"/>
    <dgm:cxn modelId="{115A4F6F-9C73-4D92-A34F-C0D89FF1D9C3}" srcId="{370803F6-55E9-49C7-99DC-BDC8CF519EA2}" destId="{44597CA8-C12A-4E8F-857C-A90AAFE194C2}" srcOrd="1" destOrd="0" parTransId="{EB5855CE-4AD5-46FF-B2B1-5CB3A4BB1FF6}" sibTransId="{21E600EF-D0D5-4998-B46A-520BCE125CAF}"/>
    <dgm:cxn modelId="{AA1EFE9D-EE24-46DF-BFF6-FFEA9C176235}" type="presOf" srcId="{44597CA8-C12A-4E8F-857C-A90AAFE194C2}" destId="{BBE083CD-4D27-423B-8F88-84ACD1A85F10}" srcOrd="0" destOrd="0" presId="urn:microsoft.com/office/officeart/2008/layout/LinedList"/>
    <dgm:cxn modelId="{E16E28BF-5F10-4BB6-8876-2D2FC9992A32}" type="presOf" srcId="{2594D7DB-47C1-4819-BEAE-CA6970CA23AA}" destId="{ADDE94C8-5137-4E43-BEB1-66B0B8605796}" srcOrd="0" destOrd="0" presId="urn:microsoft.com/office/officeart/2008/layout/LinedList"/>
    <dgm:cxn modelId="{172283F8-A7DB-455F-A468-1EDBE2C82F3D}" srcId="{370803F6-55E9-49C7-99DC-BDC8CF519EA2}" destId="{2594D7DB-47C1-4819-BEAE-CA6970CA23AA}" srcOrd="0" destOrd="0" parTransId="{44D1A468-88A9-44BE-96A5-E7F9DB138203}" sibTransId="{C4B392D1-2511-4F3C-B992-B43A0C41FE3F}"/>
    <dgm:cxn modelId="{D34D7586-A2DC-4E62-BC19-D6F20B4A1DC5}" type="presParOf" srcId="{465D319C-26E4-44BF-99A8-B02901D641EF}" destId="{71181CCD-5E4C-405D-B406-BB50062D8C32}" srcOrd="0" destOrd="0" presId="urn:microsoft.com/office/officeart/2008/layout/LinedList"/>
    <dgm:cxn modelId="{AC41FD36-B58E-44F3-B632-F8C3843C6119}" type="presParOf" srcId="{465D319C-26E4-44BF-99A8-B02901D641EF}" destId="{360329DB-53BC-449A-8E6C-567124D94C67}" srcOrd="1" destOrd="0" presId="urn:microsoft.com/office/officeart/2008/layout/LinedList"/>
    <dgm:cxn modelId="{020A3E4C-E5F0-4536-ACB6-8B692C23BC1E}" type="presParOf" srcId="{360329DB-53BC-449A-8E6C-567124D94C67}" destId="{ADDE94C8-5137-4E43-BEB1-66B0B8605796}" srcOrd="0" destOrd="0" presId="urn:microsoft.com/office/officeart/2008/layout/LinedList"/>
    <dgm:cxn modelId="{DF518C88-C1F7-4930-BE66-13CC731E5164}" type="presParOf" srcId="{360329DB-53BC-449A-8E6C-567124D94C67}" destId="{689DC5D9-5A5A-4BBB-B5BD-D3E55B19D729}" srcOrd="1" destOrd="0" presId="urn:microsoft.com/office/officeart/2008/layout/LinedList"/>
    <dgm:cxn modelId="{C0E30EFB-7B84-43BC-901C-EBFDA201B674}" type="presParOf" srcId="{465D319C-26E4-44BF-99A8-B02901D641EF}" destId="{6FB00FB1-07FF-4964-8261-2558875FE904}" srcOrd="2" destOrd="0" presId="urn:microsoft.com/office/officeart/2008/layout/LinedList"/>
    <dgm:cxn modelId="{50DCA300-B858-403C-AAC2-6D393740E197}" type="presParOf" srcId="{465D319C-26E4-44BF-99A8-B02901D641EF}" destId="{5EF36C0E-3855-418C-9EA7-67878AEF7F23}" srcOrd="3" destOrd="0" presId="urn:microsoft.com/office/officeart/2008/layout/LinedList"/>
    <dgm:cxn modelId="{93FFD115-3040-452C-B9CE-066B1B15AE4E}" type="presParOf" srcId="{5EF36C0E-3855-418C-9EA7-67878AEF7F23}" destId="{BBE083CD-4D27-423B-8F88-84ACD1A85F10}" srcOrd="0" destOrd="0" presId="urn:microsoft.com/office/officeart/2008/layout/LinedList"/>
    <dgm:cxn modelId="{F9EC3AD3-AAF2-4572-B14C-33AC37C729CC}" type="presParOf" srcId="{5EF36C0E-3855-418C-9EA7-67878AEF7F23}" destId="{BBE00DFF-FA98-49B5-8021-4BCC7DA6C5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0C599-E533-4121-86C9-5FCC10B70DB0}">
      <dsp:nvSpPr>
        <dsp:cNvPr id="0" name=""/>
        <dsp:cNvSpPr/>
      </dsp:nvSpPr>
      <dsp:spPr>
        <a:xfrm>
          <a:off x="0" y="3774989"/>
          <a:ext cx="8452338" cy="1239035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Narcan 2mg IV</a:t>
          </a:r>
        </a:p>
      </dsp:txBody>
      <dsp:txXfrm>
        <a:off x="0" y="3774989"/>
        <a:ext cx="8452338" cy="1239035"/>
      </dsp:txXfrm>
    </dsp:sp>
    <dsp:sp modelId="{D825D041-0849-433B-9557-2FF1D5C80F4E}">
      <dsp:nvSpPr>
        <dsp:cNvPr id="0" name=""/>
        <dsp:cNvSpPr/>
      </dsp:nvSpPr>
      <dsp:spPr>
        <a:xfrm rot="10800000">
          <a:off x="0" y="1887938"/>
          <a:ext cx="8452338" cy="1905637"/>
        </a:xfrm>
        <a:prstGeom prst="upArrowCallou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Keep EtCO2 between 35-45mmHg</a:t>
          </a:r>
        </a:p>
      </dsp:txBody>
      <dsp:txXfrm rot="10800000">
        <a:off x="0" y="1887938"/>
        <a:ext cx="8452338" cy="1238226"/>
      </dsp:txXfrm>
    </dsp:sp>
    <dsp:sp modelId="{0112CB6E-B618-4746-B1C1-BFC34A1F0367}">
      <dsp:nvSpPr>
        <dsp:cNvPr id="0" name=""/>
        <dsp:cNvSpPr/>
      </dsp:nvSpPr>
      <dsp:spPr>
        <a:xfrm rot="10800000">
          <a:off x="0" y="886"/>
          <a:ext cx="8452338" cy="1905637"/>
        </a:xfrm>
        <a:prstGeom prst="upArrowCallou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Immediate placement of I-Gel – NO ET intubation</a:t>
          </a:r>
        </a:p>
      </dsp:txBody>
      <dsp:txXfrm rot="10800000">
        <a:off x="0" y="886"/>
        <a:ext cx="8452338" cy="1238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81CCD-5E4C-405D-B406-BB50062D8C32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E94C8-5137-4E43-BEB1-66B0B8605796}">
      <dsp:nvSpPr>
        <dsp:cNvPr id="0" name=""/>
        <dsp:cNvSpPr/>
      </dsp:nvSpPr>
      <dsp:spPr>
        <a:xfrm>
          <a:off x="0" y="0"/>
          <a:ext cx="8534400" cy="240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0" kern="1200" dirty="0">
              <a:latin typeface="Georgia Pro" panose="02040502050405020303" pitchFamily="18" charset="0"/>
            </a:rPr>
            <a:t>8195 patients with OHCA treated in 3 Northern California counties between 2015 - 2023</a:t>
          </a:r>
          <a:endParaRPr lang="en-US" sz="4000" kern="1200" dirty="0">
            <a:latin typeface="Georgia Pro" panose="02040502050405020303" pitchFamily="18" charset="0"/>
          </a:endParaRPr>
        </a:p>
      </dsp:txBody>
      <dsp:txXfrm>
        <a:off x="0" y="0"/>
        <a:ext cx="8534400" cy="2401888"/>
      </dsp:txXfrm>
    </dsp:sp>
    <dsp:sp modelId="{6FB00FB1-07FF-4964-8261-2558875FE904}">
      <dsp:nvSpPr>
        <dsp:cNvPr id="0" name=""/>
        <dsp:cNvSpPr/>
      </dsp:nvSpPr>
      <dsp:spPr>
        <a:xfrm>
          <a:off x="0" y="2401888"/>
          <a:ext cx="8534400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083CD-4D27-423B-8F88-84ACD1A85F10}">
      <dsp:nvSpPr>
        <dsp:cNvPr id="0" name=""/>
        <dsp:cNvSpPr/>
      </dsp:nvSpPr>
      <dsp:spPr>
        <a:xfrm>
          <a:off x="0" y="2401888"/>
          <a:ext cx="8534400" cy="240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0" kern="1200" dirty="0">
              <a:latin typeface="Georgia Pro" panose="02040502050405020303" pitchFamily="18" charset="0"/>
            </a:rPr>
            <a:t>EMS management of OHCA was associated with increased ROSC and survival to hospital discharge</a:t>
          </a:r>
          <a:endParaRPr lang="en-US" sz="4000" kern="1200" dirty="0">
            <a:latin typeface="Georgia Pro" panose="02040502050405020303" pitchFamily="18" charset="0"/>
          </a:endParaRPr>
        </a:p>
      </dsp:txBody>
      <dsp:txXfrm>
        <a:off x="0" y="2401888"/>
        <a:ext cx="8534400" cy="2401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FD729F0-CC74-4CE2-9AA2-D66D95B81EF8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6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6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4D97D87-6D28-4556-B856-C001437C3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2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17D1276-CA7D-4990-A581-EC7D9055AD62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0"/>
            <a:ext cx="5607050" cy="4183063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6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6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6CBF28F-4A7C-452B-A316-60A47D1B46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4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BF28F-4A7C-452B-A316-60A47D1B46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0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6D4-E2E3-4FE4-A737-65270D5F1142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4E4-4B5D-4DC4-9D17-23E85B0D18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6325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6D4-E2E3-4FE4-A737-65270D5F1142}" type="datetimeFigureOut">
              <a:rPr lang="en-US" smtClean="0">
                <a:solidFill>
                  <a:srgbClr val="000000"/>
                </a:solidFill>
              </a:rPr>
              <a:pPr/>
              <a:t>6/13/2025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4E4-4B5D-4DC4-9D17-23E85B0D1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1718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6D4-E2E3-4FE4-A737-65270D5F1142}" type="datetimeFigureOut">
              <a:rPr lang="en-US" smtClean="0">
                <a:solidFill>
                  <a:srgbClr val="000000"/>
                </a:solidFill>
              </a:rPr>
              <a:pPr/>
              <a:t>6/13/2025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4E4-4B5D-4DC4-9D17-23E85B0D1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3924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7FF8163-0C3F-D44E-9AB9-D4D8E5C53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A50C2-FAC9-B741-B28A-D47950EF90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4"/>
            <a:ext cx="6858000" cy="1976437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BA4C6-030A-FB44-BF41-2FB8A06A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813-6D17-2E4F-8A48-1FFF627A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7082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9180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1640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62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25098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552B-5448-4E30-8A9E-AF1282E99D79}" type="datetimeFigureOut">
              <a:rPr lang="en-US" smtClean="0">
                <a:solidFill>
                  <a:srgbClr val="877852"/>
                </a:solidFill>
              </a:rPr>
              <a:pPr/>
              <a:t>6/13/2025</a:t>
            </a:fld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877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FC94-BFCD-49A4-8217-EA8CF7A908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916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6D4-E2E3-4FE4-A737-65270D5F1142}" type="datetimeFigureOut">
              <a:rPr lang="en-US" smtClean="0">
                <a:solidFill>
                  <a:srgbClr val="000000"/>
                </a:solidFill>
              </a:rPr>
              <a:pPr/>
              <a:t>6/13/2025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4E4-4B5D-4DC4-9D17-23E85B0D1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7656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6D4-E2E3-4FE4-A737-65270D5F1142}" type="datetimeFigureOut">
              <a:rPr lang="en-US" smtClean="0">
                <a:solidFill>
                  <a:srgbClr val="000000"/>
                </a:solidFill>
              </a:rPr>
              <a:pPr/>
              <a:t>6/13/2025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4E4-4B5D-4DC4-9D17-23E85B0D1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9523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6D4-E2E3-4FE4-A737-65270D5F1142}" type="datetimeFigureOut">
              <a:rPr lang="en-US" smtClean="0">
                <a:solidFill>
                  <a:srgbClr val="000000"/>
                </a:solidFill>
              </a:rPr>
              <a:pPr/>
              <a:t>6/13/2025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4E4-4B5D-4DC4-9D17-23E85B0D1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301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6D4-E2E3-4FE4-A737-65270D5F1142}" type="datetimeFigureOut">
              <a:rPr lang="en-US" smtClean="0">
                <a:solidFill>
                  <a:srgbClr val="000000"/>
                </a:solidFill>
              </a:rPr>
              <a:pPr/>
              <a:t>6/13/2025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4E4-4B5D-4DC4-9D17-23E85B0D1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0538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6D4-E2E3-4FE4-A737-65270D5F1142}" type="datetimeFigureOut">
              <a:rPr lang="en-US" smtClean="0">
                <a:solidFill>
                  <a:srgbClr val="000000"/>
                </a:solidFill>
              </a:rPr>
              <a:pPr/>
              <a:t>6/13/2025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4E4-4B5D-4DC4-9D17-23E85B0D1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4047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6D4-E2E3-4FE4-A737-65270D5F1142}" type="datetimeFigureOut">
              <a:rPr lang="en-US" smtClean="0">
                <a:solidFill>
                  <a:srgbClr val="000000"/>
                </a:solidFill>
              </a:rPr>
              <a:pPr/>
              <a:t>6/13/2025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4E4-4B5D-4DC4-9D17-23E85B0D18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3068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6D4-E2E3-4FE4-A737-65270D5F1142}" type="datetimeFigureOut">
              <a:rPr lang="en-US" smtClean="0">
                <a:solidFill>
                  <a:srgbClr val="000000"/>
                </a:solidFill>
              </a:rPr>
              <a:pPr/>
              <a:t>6/13/2025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4E4-4B5D-4DC4-9D17-23E85B0D1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1176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6D4-E2E3-4FE4-A737-65270D5F1142}" type="datetimeFigureOut">
              <a:rPr lang="en-US" smtClean="0">
                <a:solidFill>
                  <a:srgbClr val="000000"/>
                </a:solidFill>
              </a:rPr>
              <a:pPr/>
              <a:t>6/13/2025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4E4-4B5D-4DC4-9D17-23E85B0D1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3388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4C346D4-E2E3-4FE4-A737-65270D5F1142}" type="datetimeFigureOut">
              <a:rPr lang="en-US" smtClean="0">
                <a:solidFill>
                  <a:srgbClr val="000000"/>
                </a:solidFill>
              </a:rPr>
              <a:pPr/>
              <a:t>6/13/2025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244D4E4-4B5D-4DC4-9D17-23E85B0D1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8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281" r:id="rId13"/>
    <p:sldLayoutId id="2147484282" r:id="rId14"/>
    <p:sldLayoutId id="2147484283" r:id="rId15"/>
    <p:sldLayoutId id="2147484284" r:id="rId16"/>
    <p:sldLayoutId id="2147484285" r:id="rId17"/>
    <p:sldLayoutId id="2147484286" r:id="rId18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638F84-9374-38D5-AAAB-E32D53B0E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18" y="597145"/>
            <a:ext cx="3223260" cy="1128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Georgia Pro" panose="02040502050405020303" pitchFamily="18" charset="0"/>
              </a:rPr>
              <a:t>Bundling Up for PEA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56357" y="2224322"/>
            <a:ext cx="3997960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</a:pPr>
            <a:endParaRPr lang="en-US" sz="2400" spc="141" dirty="0">
              <a:latin typeface="Georgia Pro" panose="02040502050405020303" pitchFamily="18" charset="0"/>
            </a:endParaRPr>
          </a:p>
          <a:p>
            <a:pPr algn="ctr" defTabSz="9144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</a:pPr>
            <a:r>
              <a:rPr lang="en-US" sz="2400" spc="141" dirty="0">
                <a:latin typeface="Georgia Pro" panose="02040502050405020303" pitchFamily="18" charset="0"/>
              </a:rPr>
              <a:t>Dr </a:t>
            </a:r>
            <a:r>
              <a:rPr lang="en-US" sz="2400" spc="141" dirty="0" err="1">
                <a:latin typeface="Georgia Pro" panose="02040502050405020303" pitchFamily="18" charset="0"/>
              </a:rPr>
              <a:t>P.R.Banerjee</a:t>
            </a:r>
            <a:r>
              <a:rPr lang="en-US" sz="2400" spc="141" dirty="0">
                <a:latin typeface="Georgia Pro" panose="02040502050405020303" pitchFamily="18" charset="0"/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</a:pPr>
            <a:r>
              <a:rPr lang="en-US" sz="2400" spc="141" dirty="0">
                <a:latin typeface="Georgia Pro" panose="02040502050405020303" pitchFamily="18" charset="0"/>
              </a:rPr>
              <a:t>Medical Director Polk County Fire Rescue</a:t>
            </a:r>
          </a:p>
          <a:p>
            <a:pPr algn="ctr" defTabSz="9144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</a:pPr>
            <a:r>
              <a:rPr lang="en-US" sz="2400" spc="141" dirty="0">
                <a:latin typeface="Georgia Pro" panose="02040502050405020303" pitchFamily="18" charset="0"/>
              </a:rPr>
              <a:t>Polk County Sheriffs Office SWAT Team</a:t>
            </a:r>
          </a:p>
          <a:p>
            <a:pPr algn="ctr" defTabSz="9144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</a:pPr>
            <a:r>
              <a:rPr lang="en-US" sz="2400" spc="141" dirty="0">
                <a:latin typeface="Georgia Pro" panose="02040502050405020303" pitchFamily="18" charset="0"/>
              </a:rPr>
              <a:t>Assistant Professor of Emergency Medicine NOVA Southeastern College of Medicine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Logo&#10;&#10;AI-generated content may be incorrect."/>
          <p:cNvPicPr>
            <a:picLocks noChangeAspect="1"/>
          </p:cNvPicPr>
          <p:nvPr/>
        </p:nvPicPr>
        <p:blipFill>
          <a:blip r:embed="rId2"/>
          <a:srcRect l="11783" r="12398" b="3"/>
          <a:stretch>
            <a:fillRect/>
          </a:stretch>
        </p:blipFill>
        <p:spPr>
          <a:xfrm>
            <a:off x="4449617" y="799034"/>
            <a:ext cx="4069057" cy="5259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F8A14-4706-73EF-D2F9-275661D2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1"/>
            <a:ext cx="8210550" cy="1538288"/>
          </a:xfrm>
        </p:spPr>
        <p:txBody>
          <a:bodyPr>
            <a:noAutofit/>
          </a:bodyPr>
          <a:lstStyle/>
          <a:p>
            <a:pPr algn="ctr"/>
            <a:r>
              <a:rPr lang="en-US" sz="4000" b="1" i="0" dirty="0">
                <a:solidFill>
                  <a:srgbClr val="FFC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Naloxone and Patient Outcomes in Out-of-Hospital Cardiac Arrests in California</a:t>
            </a:r>
            <a:endParaRPr lang="en-US" sz="40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630D37-2337-197A-2F14-622DC7078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229002"/>
              </p:ext>
            </p:extLst>
          </p:nvPr>
        </p:nvGraphicFramePr>
        <p:xfrm>
          <a:off x="304800" y="1825624"/>
          <a:ext cx="8534400" cy="480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45606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2DD3-37A1-74EB-9E4B-1033E8295E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2024 PCFR Cardiac Arrest Outcomes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42586A-E5E8-1213-32B9-D944D00A8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878960"/>
              </p:ext>
            </p:extLst>
          </p:nvPr>
        </p:nvGraphicFramePr>
        <p:xfrm>
          <a:off x="228600" y="2133600"/>
          <a:ext cx="8686798" cy="47244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292598">
                  <a:extLst>
                    <a:ext uri="{9D8B030D-6E8A-4147-A177-3AD203B41FA5}">
                      <a16:colId xmlns:a16="http://schemas.microsoft.com/office/drawing/2014/main" val="2731239642"/>
                    </a:ext>
                  </a:extLst>
                </a:gridCol>
                <a:gridCol w="2131400">
                  <a:extLst>
                    <a:ext uri="{9D8B030D-6E8A-4147-A177-3AD203B41FA5}">
                      <a16:colId xmlns:a16="http://schemas.microsoft.com/office/drawing/2014/main" val="2665463773"/>
                    </a:ext>
                  </a:extLst>
                </a:gridCol>
                <a:gridCol w="2131400">
                  <a:extLst>
                    <a:ext uri="{9D8B030D-6E8A-4147-A177-3AD203B41FA5}">
                      <a16:colId xmlns:a16="http://schemas.microsoft.com/office/drawing/2014/main" val="2136712915"/>
                    </a:ext>
                  </a:extLst>
                </a:gridCol>
                <a:gridCol w="2131400">
                  <a:extLst>
                    <a:ext uri="{9D8B030D-6E8A-4147-A177-3AD203B41FA5}">
                      <a16:colId xmlns:a16="http://schemas.microsoft.com/office/drawing/2014/main" val="4218039860"/>
                    </a:ext>
                  </a:extLst>
                </a:gridCol>
              </a:tblGrid>
              <a:tr h="123591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ROSC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ROSC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Survival to Discharge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881237"/>
                  </a:ext>
                </a:extLst>
              </a:tr>
              <a:tr h="316992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567</a:t>
                      </a:r>
                    </a:p>
                  </a:txBody>
                  <a:tcPr anchor="ctr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179</a:t>
                      </a:r>
                    </a:p>
                  </a:txBody>
                  <a:tcPr anchor="ctr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32%</a:t>
                      </a:r>
                    </a:p>
                  </a:txBody>
                  <a:tcPr anchor="ctr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179560"/>
                  </a:ext>
                </a:extLst>
              </a:tr>
            </a:tbl>
          </a:graphicData>
        </a:graphic>
      </p:graphicFrame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D50B622-1242-CF1E-F2C0-37C86945C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09999"/>
            <a:ext cx="6477000" cy="304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8262F-CDE8-295E-7FC7-9817BD222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38818"/>
            <a:ext cx="6553201" cy="29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869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4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9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PaulBanerjee@Polk-County.Net</a:t>
            </a:r>
            <a:br>
              <a:rPr lang="en-US" sz="4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sz="4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Image result for tony evans quo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8" y="2819400"/>
            <a:ext cx="9144000" cy="52578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11C47-688B-D00A-FA94-038F165BB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8202"/>
            <a:ext cx="9144000" cy="22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3391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09039-E815-F121-697F-3F87DAED9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BEE6CB-7982-29C6-7C4B-5BE769AE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1" kern="1200" dirty="0">
                <a:solidFill>
                  <a:srgbClr val="FFC000"/>
                </a:solidFill>
                <a:latin typeface="Georgia Pro" panose="02040502050405020303" pitchFamily="18" charset="0"/>
              </a:rPr>
              <a:t>PEA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BDE029A-760D-5894-1C04-A00C4BA5C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687" y="2517349"/>
            <a:ext cx="8164833" cy="363945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en-US" sz="4300" b="0" i="0" dirty="0">
                <a:effectLst/>
                <a:latin typeface="Georgia Pro" panose="02040502050405020303" pitchFamily="18" charset="0"/>
              </a:rPr>
              <a:t>Pulseless electrical activity (PEA) </a:t>
            </a:r>
            <a:r>
              <a:rPr lang="en-US" sz="4300" dirty="0">
                <a:latin typeface="Georgia Pro" panose="02040502050405020303" pitchFamily="18" charset="0"/>
              </a:rPr>
              <a:t>occurs</a:t>
            </a:r>
            <a:r>
              <a:rPr lang="en-US" sz="43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4300" dirty="0">
                <a:latin typeface="Georgia Pro" panose="02040502050405020303" pitchFamily="18" charset="0"/>
              </a:rPr>
              <a:t>when the </a:t>
            </a:r>
            <a:r>
              <a:rPr lang="en-US" sz="4300" b="0" i="0" dirty="0">
                <a:effectLst/>
                <a:latin typeface="Georgia Pro" panose="02040502050405020303" pitchFamily="18" charset="0"/>
              </a:rPr>
              <a:t>electrical activity generated is </a:t>
            </a:r>
            <a:r>
              <a:rPr lang="en-US" sz="4300" i="0" dirty="0">
                <a:effectLst/>
                <a:latin typeface="Georgia Pro" panose="02040502050405020303" pitchFamily="18" charset="0"/>
              </a:rPr>
              <a:t>not</a:t>
            </a:r>
            <a:r>
              <a:rPr lang="en-US" sz="4300" b="0" i="0" dirty="0">
                <a:effectLst/>
                <a:latin typeface="Georgia Pro" panose="02040502050405020303" pitchFamily="18" charset="0"/>
              </a:rPr>
              <a:t> sufficient to generate a heartbeat</a:t>
            </a:r>
          </a:p>
          <a:p>
            <a:pPr algn="ctr"/>
            <a:endParaRPr lang="en-US" sz="4300" dirty="0">
              <a:latin typeface="Georgia Pro" panose="02040502050405020303" pitchFamily="18" charset="0"/>
            </a:endParaRPr>
          </a:p>
          <a:p>
            <a:pPr algn="ctr"/>
            <a:r>
              <a:rPr lang="en-US" sz="4300" dirty="0">
                <a:latin typeface="Georgia Pro" panose="02040502050405020303" pitchFamily="18" charset="0"/>
              </a:rPr>
              <a:t>S</a:t>
            </a:r>
            <a:r>
              <a:rPr lang="en-US" sz="4300" b="0" i="0" dirty="0">
                <a:effectLst/>
                <a:latin typeface="Georgia Pro" panose="02040502050405020303" pitchFamily="18" charset="0"/>
              </a:rPr>
              <a:t>urvival to discharge &lt; 5% </a:t>
            </a:r>
            <a:endParaRPr lang="en-US" sz="4300" dirty="0">
              <a:latin typeface="Georgia Pro" panose="02040502050405020303" pitchFamily="18" charset="0"/>
            </a:endParaRPr>
          </a:p>
          <a:p>
            <a:endParaRPr lang="en-US" sz="17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3410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FA0136E-DB1B-9EF8-403C-183CD619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6"/>
            <a:ext cx="7829550" cy="132556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Main Types of PEA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520569-C0D9-C293-3637-49A58827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829550" cy="4953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2322C8-3E1A-469B-BAE9-35E5B34C1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85" y="1846385"/>
            <a:ext cx="3804628" cy="4646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11A15-03D4-CCB5-4019-A2D473CDC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199" y="1828800"/>
            <a:ext cx="4029808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828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C5480C-E19D-C991-CCF7-E88AE989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Georgia Pro" panose="02040502050405020303" pitchFamily="18" charset="0"/>
              </a:rPr>
              <a:t>PEA : </a:t>
            </a:r>
            <a:br>
              <a:rPr lang="en-US" b="1" dirty="0">
                <a:solidFill>
                  <a:srgbClr val="FFC000"/>
                </a:solidFill>
                <a:latin typeface="Georgia Pro" panose="02040502050405020303" pitchFamily="18" charset="0"/>
              </a:rPr>
            </a:br>
            <a:r>
              <a:rPr lang="en-US" b="1" dirty="0">
                <a:solidFill>
                  <a:srgbClr val="FFC000"/>
                </a:solidFill>
                <a:latin typeface="Georgia Pro" panose="02040502050405020303" pitchFamily="18" charset="0"/>
              </a:rPr>
              <a:t>Narrow vs. Wide QRS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5C4F1F-D307-19EA-E4C8-C565619AB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2"/>
            <a:ext cx="4040982" cy="1290637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Georgia Pro" panose="02040502050405020303" pitchFamily="18" charset="0"/>
              </a:rPr>
              <a:t>Narrow QRS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E47CE5-BC41-4F97-7700-CBB92478EB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latin typeface="Georgia Pro" panose="02040502050405020303" pitchFamily="18" charset="0"/>
            </a:endParaRPr>
          </a:p>
          <a:p>
            <a:pPr marL="0" indent="0" algn="ctr">
              <a:buNone/>
            </a:pPr>
            <a:endParaRPr lang="en-US" sz="4800" dirty="0">
              <a:latin typeface="Georgia Pro" panose="02040502050405020303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Georgia Pro" panose="02040502050405020303" pitchFamily="18" charset="0"/>
              </a:rPr>
              <a:t>QRS &lt; 0.12 </a:t>
            </a:r>
            <a:r>
              <a:rPr lang="en-US" sz="4800" b="0" i="0" dirty="0">
                <a:effectLst/>
                <a:latin typeface="Georgia Pro" panose="02040502050405020303" pitchFamily="18" charset="0"/>
              </a:rPr>
              <a:t> with no pulse</a:t>
            </a:r>
            <a:endParaRPr lang="en-US" sz="4800" dirty="0">
              <a:latin typeface="Georgia Pro" panose="02040502050405020303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A3637A-46FF-6ACD-ADF2-D4D04A514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133850" cy="1290636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Georgia Pro" panose="02040502050405020303" pitchFamily="18" charset="0"/>
              </a:rPr>
              <a:t>Wide QRS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99CE4A8-2A3A-0F22-3724-671B096653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latin typeface="Georgia Pro" panose="02040502050405020303" pitchFamily="18" charset="0"/>
            </a:endParaRPr>
          </a:p>
          <a:p>
            <a:pPr marL="0" indent="0" algn="ctr">
              <a:buNone/>
            </a:pPr>
            <a:endParaRPr lang="en-US" sz="4800" dirty="0">
              <a:latin typeface="Georgia Pro" panose="02040502050405020303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Georgia Pro" panose="02040502050405020303" pitchFamily="18" charset="0"/>
              </a:rPr>
              <a:t>QRS &gt; 0.12 with no pulse</a:t>
            </a:r>
          </a:p>
        </p:txBody>
      </p:sp>
    </p:spTree>
    <p:extLst>
      <p:ext uri="{BB962C8B-B14F-4D97-AF65-F5344CB8AC3E}">
        <p14:creationId xmlns:p14="http://schemas.microsoft.com/office/powerpoint/2010/main" val="259191929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6BBAF-6E97-3E0D-939A-E0A12665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1" kern="1200" dirty="0">
                <a:solidFill>
                  <a:srgbClr val="FFC000"/>
                </a:solidFill>
                <a:latin typeface="Georgia Pro" panose="02040502050405020303" pitchFamily="18" charset="0"/>
              </a:rPr>
              <a:t>PEA Management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AI-generated content may be incorrect.">
            <a:extLst>
              <a:ext uri="{FF2B5EF4-FFF2-40B4-BE49-F238E27FC236}">
                <a16:creationId xmlns:a16="http://schemas.microsoft.com/office/drawing/2014/main" id="{D999521E-8F32-8C7E-0E4C-9A822121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8382000" cy="445002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348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D0640-DB7E-C5A2-294A-81AC2E1E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2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PEA Management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AI-generated content may be incorrect.">
            <a:extLst>
              <a:ext uri="{FF2B5EF4-FFF2-40B4-BE49-F238E27FC236}">
                <a16:creationId xmlns:a16="http://schemas.microsoft.com/office/drawing/2014/main" id="{12A86286-94A1-B1AE-E236-18BE5BC3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67014"/>
            <a:ext cx="8305801" cy="45147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3690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AI-generated content may be incorrect.">
            <a:extLst>
              <a:ext uri="{FF2B5EF4-FFF2-40B4-BE49-F238E27FC236}">
                <a16:creationId xmlns:a16="http://schemas.microsoft.com/office/drawing/2014/main" id="{5CA08D5D-6AB1-95A8-2057-1F0FB51C00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5000"/>
          <a:stretch>
            <a:fillRect/>
          </a:stretch>
        </p:blipFill>
        <p:spPr>
          <a:xfrm>
            <a:off x="76210" y="-35169"/>
            <a:ext cx="89915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9398"/>
            <a:ext cx="78867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Georgia Pro" panose="02040502050405020303" pitchFamily="18" charset="0"/>
                <a:ea typeface="Cambria" panose="02040503050406030204" pitchFamily="18" charset="0"/>
              </a:rPr>
              <a:t>PEA : Bundle of Care</a:t>
            </a:r>
            <a:br>
              <a:rPr lang="en-US" sz="4000" b="1" dirty="0">
                <a:solidFill>
                  <a:srgbClr val="FFC000"/>
                </a:solidFill>
                <a:latin typeface="Georgia Pro" panose="02040502050405020303" pitchFamily="18" charset="0"/>
                <a:ea typeface="Cambria" panose="02040503050406030204" pitchFamily="18" charset="0"/>
              </a:rPr>
            </a:br>
            <a:r>
              <a:rPr lang="en-US" sz="4000" b="1" i="1" dirty="0">
                <a:solidFill>
                  <a:srgbClr val="FFC000"/>
                </a:solidFill>
                <a:latin typeface="Georgia Pro" panose="02040502050405020303" pitchFamily="18" charset="0"/>
                <a:ea typeface="Cambria" panose="02040503050406030204" pitchFamily="18" charset="0"/>
              </a:rPr>
              <a:t>Phase 1 : Airway Phase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01BD63-267E-5E1C-2EAF-17E29E827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129884"/>
              </p:ext>
            </p:extLst>
          </p:nvPr>
        </p:nvGraphicFramePr>
        <p:xfrm>
          <a:off x="345831" y="1632198"/>
          <a:ext cx="8452338" cy="501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18437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FD815-B157-835E-655D-02A9DBE4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pPr algn="ctr"/>
            <a:r>
              <a:rPr lang="en-US" sz="3900" b="1" dirty="0">
                <a:solidFill>
                  <a:srgbClr val="FFC000"/>
                </a:solidFill>
                <a:latin typeface="Georgia Pro" panose="02040502050405020303" pitchFamily="18" charset="0"/>
                <a:ea typeface="Cambria" panose="02040503050406030204" pitchFamily="18" charset="0"/>
              </a:rPr>
              <a:t>PEA : Bundle of Care</a:t>
            </a:r>
            <a:br>
              <a:rPr lang="en-US" sz="3900" b="1" dirty="0">
                <a:solidFill>
                  <a:srgbClr val="FFC000"/>
                </a:solidFill>
                <a:latin typeface="Georgia Pro" panose="02040502050405020303" pitchFamily="18" charset="0"/>
                <a:ea typeface="Cambria" panose="02040503050406030204" pitchFamily="18" charset="0"/>
              </a:rPr>
            </a:br>
            <a:r>
              <a:rPr lang="en-US" sz="3900" b="1" i="1" dirty="0">
                <a:solidFill>
                  <a:srgbClr val="FFC000"/>
                </a:solidFill>
                <a:latin typeface="Georgia Pro" panose="02040502050405020303" pitchFamily="18" charset="0"/>
                <a:ea typeface="Cambria" panose="02040503050406030204" pitchFamily="18" charset="0"/>
              </a:rPr>
              <a:t>Phase 2 : Medication Phase</a:t>
            </a:r>
            <a:endParaRPr lang="en-US" sz="3900" b="1" i="1" dirty="0">
              <a:solidFill>
                <a:srgbClr val="FFC000"/>
              </a:solidFill>
              <a:latin typeface="Georgia Pro" panose="02040502050405020303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B049-DCDA-58BA-F26A-F12DDF17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2389218"/>
            <a:ext cx="5105399" cy="4357152"/>
          </a:xfrm>
        </p:spPr>
        <p:txBody>
          <a:bodyPr anchor="ctr">
            <a:normAutofit fontScale="70000" lnSpcReduction="20000"/>
          </a:bodyPr>
          <a:lstStyle/>
          <a:p>
            <a:pPr lvl="1"/>
            <a:r>
              <a:rPr lang="en-US" sz="4500" dirty="0">
                <a:latin typeface="Georgia Pro" panose="02040502050405020303" pitchFamily="18" charset="0"/>
                <a:ea typeface="Cambria" panose="02040503050406030204" pitchFamily="18" charset="0"/>
              </a:rPr>
              <a:t>1mg Epi IV</a:t>
            </a:r>
          </a:p>
          <a:p>
            <a:pPr lvl="1"/>
            <a:r>
              <a:rPr lang="en-US" sz="4500" dirty="0">
                <a:latin typeface="Georgia Pro" panose="02040502050405020303" pitchFamily="18" charset="0"/>
                <a:ea typeface="Cambria" panose="02040503050406030204" pitchFamily="18" charset="0"/>
              </a:rPr>
              <a:t>1-amp HCO3 IV</a:t>
            </a:r>
          </a:p>
          <a:p>
            <a:pPr lvl="1"/>
            <a:r>
              <a:rPr lang="en-US" sz="4500" dirty="0">
                <a:latin typeface="Georgia Pro" panose="02040502050405020303" pitchFamily="18" charset="0"/>
                <a:ea typeface="Cambria" panose="02040503050406030204" pitchFamily="18" charset="0"/>
              </a:rPr>
              <a:t>1-amp </a:t>
            </a:r>
            <a:r>
              <a:rPr lang="en-US" sz="4500" dirty="0" err="1">
                <a:latin typeface="Georgia Pro" panose="02040502050405020303" pitchFamily="18" charset="0"/>
                <a:ea typeface="Cambria" panose="02040503050406030204" pitchFamily="18" charset="0"/>
              </a:rPr>
              <a:t>CaCl</a:t>
            </a:r>
            <a:r>
              <a:rPr lang="en-US" sz="4500" dirty="0">
                <a:latin typeface="Georgia Pro" panose="02040502050405020303" pitchFamily="18" charset="0"/>
                <a:ea typeface="Cambria" panose="02040503050406030204" pitchFamily="18" charset="0"/>
              </a:rPr>
              <a:t> IV</a:t>
            </a:r>
          </a:p>
          <a:p>
            <a:pPr lvl="1"/>
            <a:r>
              <a:rPr lang="en-US" sz="4500" dirty="0">
                <a:latin typeface="Georgia Pro" panose="02040502050405020303" pitchFamily="18" charset="0"/>
                <a:ea typeface="Cambria" panose="02040503050406030204" pitchFamily="18" charset="0"/>
              </a:rPr>
              <a:t>1-amp D10W IV</a:t>
            </a:r>
          </a:p>
          <a:p>
            <a:pPr lvl="1"/>
            <a:r>
              <a:rPr lang="en-US" sz="4500" dirty="0">
                <a:latin typeface="Georgia Pro" panose="02040502050405020303" pitchFamily="18" charset="0"/>
                <a:ea typeface="Cambria" panose="02040503050406030204" pitchFamily="18" charset="0"/>
              </a:rPr>
              <a:t>500ml NS bolus</a:t>
            </a:r>
          </a:p>
          <a:p>
            <a:pPr lvl="1"/>
            <a:endParaRPr lang="en-US" sz="4500" dirty="0">
              <a:latin typeface="Georgia Pro" panose="02040502050405020303" pitchFamily="18" charset="0"/>
              <a:ea typeface="Cambria" panose="02040503050406030204" pitchFamily="18" charset="0"/>
            </a:endParaRPr>
          </a:p>
          <a:p>
            <a:pPr lvl="1"/>
            <a:r>
              <a:rPr lang="en-US" sz="4500" dirty="0">
                <a:latin typeface="Georgia Pro" panose="02040502050405020303" pitchFamily="18" charset="0"/>
                <a:ea typeface="Cambria" panose="02040503050406030204" pitchFamily="18" charset="0"/>
              </a:rPr>
              <a:t>Repeat Narcan 2mg IV              if OD suspected </a:t>
            </a:r>
          </a:p>
          <a:p>
            <a:pPr lvl="1"/>
            <a:endParaRPr lang="en-US" sz="4500" dirty="0">
              <a:latin typeface="Georgia Pro" panose="02040502050405020303" pitchFamily="18" charset="0"/>
              <a:ea typeface="Cambria" panose="02040503050406030204" pitchFamily="18" charset="0"/>
            </a:endParaRPr>
          </a:p>
          <a:p>
            <a:pPr lvl="1"/>
            <a:r>
              <a:rPr lang="en-US" sz="4500" dirty="0">
                <a:latin typeface="Georgia Pro" panose="02040502050405020303" pitchFamily="18" charset="0"/>
                <a:ea typeface="Cambria" panose="02040503050406030204" pitchFamily="18" charset="0"/>
              </a:rPr>
              <a:t>Needle Decompression             if trauma is suspected</a:t>
            </a:r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5A623-B2CF-D55B-065D-4291E8B90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9" y="2274794"/>
            <a:ext cx="4495801" cy="426799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3932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BC12-A296-1FB4-D1CB-C055B4F0F9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Narcan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3A4CD-7222-9F7A-0FB7-A9C0DBC1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839200" cy="4724400"/>
          </a:xfrm>
        </p:spPr>
        <p:txBody>
          <a:bodyPr>
            <a:normAutofit/>
          </a:bodyPr>
          <a:lstStyle/>
          <a:p>
            <a:pPr algn="ctr"/>
            <a:r>
              <a:rPr lang="en-US" sz="3600" b="1" i="0" dirty="0">
                <a:solidFill>
                  <a:srgbClr val="FFC000"/>
                </a:solidFill>
                <a:effectLst/>
                <a:latin typeface="Georgia Pro" panose="02040502050405020303" pitchFamily="18" charset="0"/>
                <a:ea typeface="Cambria" panose="02040503050406030204" pitchFamily="18" charset="0"/>
              </a:rPr>
              <a:t>1400% </a:t>
            </a:r>
            <a:r>
              <a:rPr lang="en-US" sz="3600" b="1" dirty="0">
                <a:solidFill>
                  <a:srgbClr val="FFC000"/>
                </a:solidFill>
                <a:latin typeface="Georgia Pro" panose="02040502050405020303" pitchFamily="18" charset="0"/>
                <a:ea typeface="Cambria" panose="02040503050406030204" pitchFamily="18" charset="0"/>
              </a:rPr>
              <a:t>increase </a:t>
            </a:r>
            <a:r>
              <a:rPr lang="en-US" sz="3600" b="1" dirty="0">
                <a:latin typeface="Georgia Pro" panose="02040502050405020303" pitchFamily="18" charset="0"/>
                <a:ea typeface="Cambria" panose="02040503050406030204" pitchFamily="18" charset="0"/>
              </a:rPr>
              <a:t>in</a:t>
            </a:r>
            <a:r>
              <a:rPr lang="en-US" sz="3600" b="1" dirty="0">
                <a:solidFill>
                  <a:srgbClr val="FFC000"/>
                </a:solidFill>
                <a:latin typeface="Georgia Pro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latin typeface="Georgia Pro" panose="02040502050405020303" pitchFamily="18" charset="0"/>
                <a:ea typeface="Cambria" panose="02040503050406030204" pitchFamily="18" charset="0"/>
              </a:rPr>
              <a:t>o</a:t>
            </a:r>
            <a:r>
              <a:rPr lang="en-US" sz="3600" i="0" dirty="0">
                <a:effectLst/>
                <a:latin typeface="Georgia Pro" panose="02040502050405020303" pitchFamily="18" charset="0"/>
                <a:ea typeface="Cambria" panose="02040503050406030204" pitchFamily="18" charset="0"/>
              </a:rPr>
              <a:t>pioi</a:t>
            </a:r>
            <a:r>
              <a:rPr lang="en-US" sz="3600" i="0" dirty="0">
                <a:solidFill>
                  <a:schemeClr val="tx2"/>
                </a:solidFill>
                <a:effectLst/>
                <a:latin typeface="Georgia Pro" panose="02040502050405020303" pitchFamily="18" charset="0"/>
                <a:ea typeface="Cambria" panose="02040503050406030204" pitchFamily="18" charset="0"/>
              </a:rPr>
              <a:t>d-associated out-of-hospital cardiac arrest (OA-OHCA</a:t>
            </a:r>
            <a:r>
              <a:rPr lang="en-US" sz="3600" b="1" dirty="0">
                <a:solidFill>
                  <a:srgbClr val="FFC000"/>
                </a:solidFill>
                <a:latin typeface="Georgia Pro" panose="02040502050405020303" pitchFamily="18" charset="0"/>
                <a:ea typeface="Cambria" panose="02040503050406030204" pitchFamily="18" charset="0"/>
              </a:rPr>
              <a:t>~</a:t>
            </a:r>
            <a:r>
              <a:rPr lang="en-US" sz="3600" b="1" i="0" dirty="0">
                <a:solidFill>
                  <a:srgbClr val="FFC000"/>
                </a:solidFill>
                <a:effectLst/>
                <a:latin typeface="Georgia Pro" panose="02040502050405020303" pitchFamily="18" charset="0"/>
                <a:ea typeface="Cambria" panose="02040503050406030204" pitchFamily="18" charset="0"/>
              </a:rPr>
              <a:t>20 years</a:t>
            </a:r>
          </a:p>
          <a:p>
            <a:pPr algn="ctr"/>
            <a:endParaRPr lang="en-US" sz="3600" dirty="0">
              <a:solidFill>
                <a:schemeClr val="tx2"/>
              </a:solidFill>
              <a:latin typeface="Georgia Pro" panose="02040502050405020303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i="0" dirty="0">
                <a:solidFill>
                  <a:schemeClr val="tx2"/>
                </a:solidFill>
                <a:effectLst/>
                <a:latin typeface="Georgia Pro" panose="02040502050405020303" pitchFamily="18" charset="0"/>
                <a:ea typeface="Cambria" panose="02040503050406030204" pitchFamily="18" charset="0"/>
              </a:rPr>
              <a:t>Naloxone </a:t>
            </a:r>
            <a:r>
              <a:rPr lang="en-US" sz="3600" dirty="0">
                <a:solidFill>
                  <a:schemeClr val="tx2"/>
                </a:solidFill>
                <a:latin typeface="Georgia Pro" panose="02040502050405020303" pitchFamily="18" charset="0"/>
                <a:ea typeface="Cambria" panose="02040503050406030204" pitchFamily="18" charset="0"/>
              </a:rPr>
              <a:t>is</a:t>
            </a:r>
            <a:r>
              <a:rPr lang="en-US" sz="3600" i="0" dirty="0">
                <a:solidFill>
                  <a:schemeClr val="tx2"/>
                </a:solidFill>
                <a:effectLst/>
                <a:latin typeface="Georgia Pro" panose="02040502050405020303" pitchFamily="18" charset="0"/>
                <a:ea typeface="Cambria" panose="02040503050406030204" pitchFamily="18" charset="0"/>
              </a:rPr>
              <a:t> beneficial in PEA associated with opioid overdose, by reversing  neurological and respiratory depression</a:t>
            </a:r>
          </a:p>
          <a:p>
            <a:endParaRPr lang="en-US" sz="3200" b="1" i="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0" i="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0980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34613</TotalTime>
  <Words>251</Words>
  <Application>Microsoft Office PowerPoint</Application>
  <PresentationFormat>On-screen Show (4:3)</PresentationFormat>
  <Paragraphs>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</vt:lpstr>
      <vt:lpstr>Georgia Pro</vt:lpstr>
      <vt:lpstr>Office Theme</vt:lpstr>
      <vt:lpstr>Bundling Up for PEA  </vt:lpstr>
      <vt:lpstr>PEA</vt:lpstr>
      <vt:lpstr>2 Main Types of PEA</vt:lpstr>
      <vt:lpstr>PEA :  Narrow vs. Wide QRS</vt:lpstr>
      <vt:lpstr>PEA Management </vt:lpstr>
      <vt:lpstr>PEA Management</vt:lpstr>
      <vt:lpstr>PEA : Bundle of Care Phase 1 : Airway Phase</vt:lpstr>
      <vt:lpstr>PEA : Bundle of Care Phase 2 : Medication Phase</vt:lpstr>
      <vt:lpstr>Why Narcan ?</vt:lpstr>
      <vt:lpstr>Naloxone and Patient Outcomes in Out-of-Hospital Cardiac Arrests in California</vt:lpstr>
      <vt:lpstr>2024 PCFR Cardiac Arrest Outcomes</vt:lpstr>
      <vt:lpstr> PaulBanerjee@Polk-County.Net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arrest</dc:title>
  <dc:creator>Paul Banerjee</dc:creator>
  <cp:lastModifiedBy>Banerjee, Paul</cp:lastModifiedBy>
  <cp:revision>1618</cp:revision>
  <cp:lastPrinted>2015-12-16T16:28:23Z</cp:lastPrinted>
  <dcterms:created xsi:type="dcterms:W3CDTF">2011-07-05T13:17:17Z</dcterms:created>
  <dcterms:modified xsi:type="dcterms:W3CDTF">2025-06-13T11:52:43Z</dcterms:modified>
</cp:coreProperties>
</file>