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3" r:id="rId6"/>
    <p:sldId id="261" r:id="rId7"/>
    <p:sldId id="262" r:id="rId8"/>
    <p:sldId id="265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8F44A2F1-9E1F-4B54-A3A2-5F16C0AD49E2}" styleName="">
    <a:tblBg/>
    <a:wholeTbl>
      <a:tcTxStyle b="off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1"/>
  </p:normalViewPr>
  <p:slideViewPr>
    <p:cSldViewPr snapToGrid="0">
      <p:cViewPr>
        <p:scale>
          <a:sx n="35" d="100"/>
          <a:sy n="35" d="100"/>
        </p:scale>
        <p:origin x="217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mberrice/Library/CloudStorage/Box-Box/(AR)%20GRFD/stroke%20benchmark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6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6000"/>
              <a:t>EMS witnessed OHCA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Total Non-traumatic OHCA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Sheet2!$B$1:$C$1</c:f>
              <c:numCache>
                <c:formatCode>General</c:formatCode>
                <c:ptCount val="2"/>
                <c:pt idx="0">
                  <c:v>2022</c:v>
                </c:pt>
                <c:pt idx="1">
                  <c:v>2024</c:v>
                </c:pt>
              </c:numCache>
            </c:numRef>
          </c:cat>
          <c:val>
            <c:numRef>
              <c:f>Sheet2!$B$2:$C$2</c:f>
              <c:numCache>
                <c:formatCode>General</c:formatCode>
                <c:ptCount val="2"/>
                <c:pt idx="0">
                  <c:v>109</c:v>
                </c:pt>
                <c:pt idx="1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6F-2947-B8EA-EA8D1EB4B6B6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EMS witnessed OHCA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Sheet2!$B$1:$C$1</c:f>
              <c:numCache>
                <c:formatCode>General</c:formatCode>
                <c:ptCount val="2"/>
                <c:pt idx="0">
                  <c:v>2022</c:v>
                </c:pt>
                <c:pt idx="1">
                  <c:v>2024</c:v>
                </c:pt>
              </c:numCache>
            </c:numRef>
          </c:cat>
          <c:val>
            <c:numRef>
              <c:f>Sheet2!$B$3:$C$3</c:f>
              <c:numCache>
                <c:formatCode>General</c:formatCode>
                <c:ptCount val="2"/>
                <c:pt idx="0">
                  <c:v>17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6F-2947-B8EA-EA8D1EB4B6B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74800464"/>
        <c:axId val="80924127"/>
      </c:barChart>
      <c:catAx>
        <c:axId val="127480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24127"/>
        <c:crosses val="autoZero"/>
        <c:auto val="1"/>
        <c:lblAlgn val="ctr"/>
        <c:lblOffset val="100"/>
        <c:noMultiLvlLbl val="0"/>
      </c:catAx>
      <c:valAx>
        <c:axId val="809241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80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C8587-4E95-42AB-8197-03F43EEBB094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CA93A50-F0A1-447A-A7E8-25450DD41102}">
      <dgm:prSet/>
      <dgm:spPr/>
      <dgm:t>
        <a:bodyPr/>
        <a:lstStyle/>
        <a:p>
          <a:r>
            <a:rPr lang="en-US" b="0" i="0" baseline="0"/>
            <a:t>Simplified protocol to reduce diagnostic uncertainty</a:t>
          </a:r>
          <a:endParaRPr lang="en-US"/>
        </a:p>
      </dgm:t>
    </dgm:pt>
    <dgm:pt modelId="{19975277-93F4-4D74-882D-874912234E5B}" type="parTrans" cxnId="{5A9FA39A-EA6A-411E-894C-4DAE9E71896B}">
      <dgm:prSet/>
      <dgm:spPr/>
      <dgm:t>
        <a:bodyPr/>
        <a:lstStyle/>
        <a:p>
          <a:endParaRPr lang="en-US"/>
        </a:p>
      </dgm:t>
    </dgm:pt>
    <dgm:pt modelId="{5EF77438-8AC4-4CF4-9E16-FDF677FA1CAB}" type="sibTrans" cxnId="{5A9FA39A-EA6A-411E-894C-4DAE9E71896B}">
      <dgm:prSet/>
      <dgm:spPr/>
      <dgm:t>
        <a:bodyPr/>
        <a:lstStyle/>
        <a:p>
          <a:endParaRPr lang="en-US"/>
        </a:p>
      </dgm:t>
    </dgm:pt>
    <dgm:pt modelId="{BCBBEBC9-5392-4F9E-B2D7-8482B5654A2F}">
      <dgm:prSet/>
      <dgm:spPr/>
      <dgm:t>
        <a:bodyPr/>
        <a:lstStyle/>
        <a:p>
          <a:r>
            <a:rPr lang="en-US" b="0" i="0" baseline="0" dirty="0"/>
            <a:t>Institution of a CQI review process of all patients with SBP &lt;70 mmHg</a:t>
          </a:r>
          <a:endParaRPr lang="en-US" dirty="0"/>
        </a:p>
      </dgm:t>
    </dgm:pt>
    <dgm:pt modelId="{6A00E2A2-AEBD-41E8-BF2F-310B23EA9A0D}" type="parTrans" cxnId="{87E40A95-8E40-4E73-B8DA-C2B9E80ED95A}">
      <dgm:prSet/>
      <dgm:spPr/>
      <dgm:t>
        <a:bodyPr/>
        <a:lstStyle/>
        <a:p>
          <a:endParaRPr lang="en-US"/>
        </a:p>
      </dgm:t>
    </dgm:pt>
    <dgm:pt modelId="{42861ED0-5939-4784-B88D-A2DB6FE5BD01}" type="sibTrans" cxnId="{87E40A95-8E40-4E73-B8DA-C2B9E80ED95A}">
      <dgm:prSet/>
      <dgm:spPr/>
      <dgm:t>
        <a:bodyPr/>
        <a:lstStyle/>
        <a:p>
          <a:endParaRPr lang="en-US"/>
        </a:p>
      </dgm:t>
    </dgm:pt>
    <dgm:pt modelId="{389921DB-4CA9-40BC-B8F1-9A6AD24A867F}">
      <dgm:prSet/>
      <dgm:spPr/>
      <dgm:t>
        <a:bodyPr/>
        <a:lstStyle/>
        <a:p>
          <a:r>
            <a:rPr lang="en-US" b="0" i="0" baseline="0" dirty="0"/>
            <a:t>Direct feedback to providers for missed cases </a:t>
          </a:r>
          <a:endParaRPr lang="en-US" dirty="0"/>
        </a:p>
      </dgm:t>
    </dgm:pt>
    <dgm:pt modelId="{1694FCE4-4C9A-444E-A404-64804C2D4B5D}" type="parTrans" cxnId="{53499777-6960-4100-8332-96E6D8585924}">
      <dgm:prSet/>
      <dgm:spPr/>
      <dgm:t>
        <a:bodyPr/>
        <a:lstStyle/>
        <a:p>
          <a:endParaRPr lang="en-US"/>
        </a:p>
      </dgm:t>
    </dgm:pt>
    <dgm:pt modelId="{F2B23997-05C3-49B0-8675-660772D43093}" type="sibTrans" cxnId="{53499777-6960-4100-8332-96E6D8585924}">
      <dgm:prSet/>
      <dgm:spPr/>
      <dgm:t>
        <a:bodyPr/>
        <a:lstStyle/>
        <a:p>
          <a:endParaRPr lang="en-US"/>
        </a:p>
      </dgm:t>
    </dgm:pt>
    <dgm:pt modelId="{83FCEC64-C627-4692-BAE8-603FA699CA9B}">
      <dgm:prSet/>
      <dgm:spPr/>
      <dgm:t>
        <a:bodyPr/>
        <a:lstStyle/>
        <a:p>
          <a:r>
            <a:rPr lang="en-US" b="0" i="0" baseline="0"/>
            <a:t>Informal focus groups to identify barriers</a:t>
          </a:r>
          <a:endParaRPr lang="en-US"/>
        </a:p>
      </dgm:t>
    </dgm:pt>
    <dgm:pt modelId="{95414705-5734-4F66-97B6-B5E8C9528B80}" type="parTrans" cxnId="{A03D2E86-9BED-4F8B-B8DA-DD01C523CD70}">
      <dgm:prSet/>
      <dgm:spPr/>
      <dgm:t>
        <a:bodyPr/>
        <a:lstStyle/>
        <a:p>
          <a:endParaRPr lang="en-US"/>
        </a:p>
      </dgm:t>
    </dgm:pt>
    <dgm:pt modelId="{E2D8CA76-6C24-417D-BB35-159A207FA1BD}" type="sibTrans" cxnId="{A03D2E86-9BED-4F8B-B8DA-DD01C523CD70}">
      <dgm:prSet/>
      <dgm:spPr/>
      <dgm:t>
        <a:bodyPr/>
        <a:lstStyle/>
        <a:p>
          <a:endParaRPr lang="en-US"/>
        </a:p>
      </dgm:t>
    </dgm:pt>
    <dgm:pt modelId="{FB1A35AF-78AE-7343-8712-23614349DC19}" type="pres">
      <dgm:prSet presAssocID="{58DC8587-4E95-42AB-8197-03F43EEBB094}" presName="outerComposite" presStyleCnt="0">
        <dgm:presLayoutVars>
          <dgm:chMax val="5"/>
          <dgm:dir/>
          <dgm:resizeHandles val="exact"/>
        </dgm:presLayoutVars>
      </dgm:prSet>
      <dgm:spPr/>
    </dgm:pt>
    <dgm:pt modelId="{28ECACE1-195A-F346-A349-82F1201FFFC4}" type="pres">
      <dgm:prSet presAssocID="{58DC8587-4E95-42AB-8197-03F43EEBB094}" presName="dummyMaxCanvas" presStyleCnt="0">
        <dgm:presLayoutVars/>
      </dgm:prSet>
      <dgm:spPr/>
    </dgm:pt>
    <dgm:pt modelId="{919DE9A5-8EBE-1244-9140-DF640EA1DFD5}" type="pres">
      <dgm:prSet presAssocID="{58DC8587-4E95-42AB-8197-03F43EEBB094}" presName="FourNodes_1" presStyleLbl="node1" presStyleIdx="0" presStyleCnt="4">
        <dgm:presLayoutVars>
          <dgm:bulletEnabled val="1"/>
        </dgm:presLayoutVars>
      </dgm:prSet>
      <dgm:spPr/>
    </dgm:pt>
    <dgm:pt modelId="{668F0BB7-C3E4-024C-B7C3-FA8B507D2FFE}" type="pres">
      <dgm:prSet presAssocID="{58DC8587-4E95-42AB-8197-03F43EEBB094}" presName="FourNodes_2" presStyleLbl="node1" presStyleIdx="1" presStyleCnt="4">
        <dgm:presLayoutVars>
          <dgm:bulletEnabled val="1"/>
        </dgm:presLayoutVars>
      </dgm:prSet>
      <dgm:spPr/>
    </dgm:pt>
    <dgm:pt modelId="{C2A8B38E-FA94-1143-88B8-E1A952740E6F}" type="pres">
      <dgm:prSet presAssocID="{58DC8587-4E95-42AB-8197-03F43EEBB094}" presName="FourNodes_3" presStyleLbl="node1" presStyleIdx="2" presStyleCnt="4">
        <dgm:presLayoutVars>
          <dgm:bulletEnabled val="1"/>
        </dgm:presLayoutVars>
      </dgm:prSet>
      <dgm:spPr/>
    </dgm:pt>
    <dgm:pt modelId="{365A4C6A-9D2E-A749-9F58-265B6CEA2488}" type="pres">
      <dgm:prSet presAssocID="{58DC8587-4E95-42AB-8197-03F43EEBB094}" presName="FourNodes_4" presStyleLbl="node1" presStyleIdx="3" presStyleCnt="4">
        <dgm:presLayoutVars>
          <dgm:bulletEnabled val="1"/>
        </dgm:presLayoutVars>
      </dgm:prSet>
      <dgm:spPr/>
    </dgm:pt>
    <dgm:pt modelId="{0AE777E2-7107-F144-AC5E-EC3648037123}" type="pres">
      <dgm:prSet presAssocID="{58DC8587-4E95-42AB-8197-03F43EEBB094}" presName="FourConn_1-2" presStyleLbl="fgAccFollowNode1" presStyleIdx="0" presStyleCnt="3">
        <dgm:presLayoutVars>
          <dgm:bulletEnabled val="1"/>
        </dgm:presLayoutVars>
      </dgm:prSet>
      <dgm:spPr/>
    </dgm:pt>
    <dgm:pt modelId="{024D9DA8-E8FA-CC43-8FC6-73A24DE95993}" type="pres">
      <dgm:prSet presAssocID="{58DC8587-4E95-42AB-8197-03F43EEBB094}" presName="FourConn_2-3" presStyleLbl="fgAccFollowNode1" presStyleIdx="1" presStyleCnt="3">
        <dgm:presLayoutVars>
          <dgm:bulletEnabled val="1"/>
        </dgm:presLayoutVars>
      </dgm:prSet>
      <dgm:spPr/>
    </dgm:pt>
    <dgm:pt modelId="{4C2F2BE8-D057-8949-B138-D3A9A7AA18D8}" type="pres">
      <dgm:prSet presAssocID="{58DC8587-4E95-42AB-8197-03F43EEBB094}" presName="FourConn_3-4" presStyleLbl="fgAccFollowNode1" presStyleIdx="2" presStyleCnt="3">
        <dgm:presLayoutVars>
          <dgm:bulletEnabled val="1"/>
        </dgm:presLayoutVars>
      </dgm:prSet>
      <dgm:spPr/>
    </dgm:pt>
    <dgm:pt modelId="{CF135A77-C896-8347-B690-62C122CB6B58}" type="pres">
      <dgm:prSet presAssocID="{58DC8587-4E95-42AB-8197-03F43EEBB094}" presName="FourNodes_1_text" presStyleLbl="node1" presStyleIdx="3" presStyleCnt="4">
        <dgm:presLayoutVars>
          <dgm:bulletEnabled val="1"/>
        </dgm:presLayoutVars>
      </dgm:prSet>
      <dgm:spPr/>
    </dgm:pt>
    <dgm:pt modelId="{63923C36-8090-4548-BEA4-E1401A761562}" type="pres">
      <dgm:prSet presAssocID="{58DC8587-4E95-42AB-8197-03F43EEBB094}" presName="FourNodes_2_text" presStyleLbl="node1" presStyleIdx="3" presStyleCnt="4">
        <dgm:presLayoutVars>
          <dgm:bulletEnabled val="1"/>
        </dgm:presLayoutVars>
      </dgm:prSet>
      <dgm:spPr/>
    </dgm:pt>
    <dgm:pt modelId="{F0D87A0D-C832-464D-8F0F-0D2051AA0EAF}" type="pres">
      <dgm:prSet presAssocID="{58DC8587-4E95-42AB-8197-03F43EEBB094}" presName="FourNodes_3_text" presStyleLbl="node1" presStyleIdx="3" presStyleCnt="4">
        <dgm:presLayoutVars>
          <dgm:bulletEnabled val="1"/>
        </dgm:presLayoutVars>
      </dgm:prSet>
      <dgm:spPr/>
    </dgm:pt>
    <dgm:pt modelId="{0016CECA-1562-424D-B71B-5CA2F4E4BDEB}" type="pres">
      <dgm:prSet presAssocID="{58DC8587-4E95-42AB-8197-03F43EEBB09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012932B-CD00-0148-8CA5-8456A42EFC47}" type="presOf" srcId="{83FCEC64-C627-4692-BAE8-603FA699CA9B}" destId="{0016CECA-1562-424D-B71B-5CA2F4E4BDEB}" srcOrd="1" destOrd="0" presId="urn:microsoft.com/office/officeart/2005/8/layout/vProcess5"/>
    <dgm:cxn modelId="{9EC17F2F-5C31-2B4A-8EF9-6A04C2532BA5}" type="presOf" srcId="{83FCEC64-C627-4692-BAE8-603FA699CA9B}" destId="{365A4C6A-9D2E-A749-9F58-265B6CEA2488}" srcOrd="0" destOrd="0" presId="urn:microsoft.com/office/officeart/2005/8/layout/vProcess5"/>
    <dgm:cxn modelId="{21F0C53C-DE19-1E41-A6B0-D02F0B4B4A4E}" type="presOf" srcId="{BCBBEBC9-5392-4F9E-B2D7-8482B5654A2F}" destId="{668F0BB7-C3E4-024C-B7C3-FA8B507D2FFE}" srcOrd="0" destOrd="0" presId="urn:microsoft.com/office/officeart/2005/8/layout/vProcess5"/>
    <dgm:cxn modelId="{1D847152-0284-6348-8FD7-E67985A74298}" type="presOf" srcId="{F2B23997-05C3-49B0-8675-660772D43093}" destId="{4C2F2BE8-D057-8949-B138-D3A9A7AA18D8}" srcOrd="0" destOrd="0" presId="urn:microsoft.com/office/officeart/2005/8/layout/vProcess5"/>
    <dgm:cxn modelId="{DCEA5F74-6BF4-0345-9EDE-6C24CA4F8A92}" type="presOf" srcId="{6CA93A50-F0A1-447A-A7E8-25450DD41102}" destId="{CF135A77-C896-8347-B690-62C122CB6B58}" srcOrd="1" destOrd="0" presId="urn:microsoft.com/office/officeart/2005/8/layout/vProcess5"/>
    <dgm:cxn modelId="{53499777-6960-4100-8332-96E6D8585924}" srcId="{58DC8587-4E95-42AB-8197-03F43EEBB094}" destId="{389921DB-4CA9-40BC-B8F1-9A6AD24A867F}" srcOrd="2" destOrd="0" parTransId="{1694FCE4-4C9A-444E-A404-64804C2D4B5D}" sibTransId="{F2B23997-05C3-49B0-8675-660772D43093}"/>
    <dgm:cxn modelId="{460AAC7D-8E51-1543-9E77-BEFF62F74956}" type="presOf" srcId="{6CA93A50-F0A1-447A-A7E8-25450DD41102}" destId="{919DE9A5-8EBE-1244-9140-DF640EA1DFD5}" srcOrd="0" destOrd="0" presId="urn:microsoft.com/office/officeart/2005/8/layout/vProcess5"/>
    <dgm:cxn modelId="{A03D2E86-9BED-4F8B-B8DA-DD01C523CD70}" srcId="{58DC8587-4E95-42AB-8197-03F43EEBB094}" destId="{83FCEC64-C627-4692-BAE8-603FA699CA9B}" srcOrd="3" destOrd="0" parTransId="{95414705-5734-4F66-97B6-B5E8C9528B80}" sibTransId="{E2D8CA76-6C24-417D-BB35-159A207FA1BD}"/>
    <dgm:cxn modelId="{87E40A95-8E40-4E73-B8DA-C2B9E80ED95A}" srcId="{58DC8587-4E95-42AB-8197-03F43EEBB094}" destId="{BCBBEBC9-5392-4F9E-B2D7-8482B5654A2F}" srcOrd="1" destOrd="0" parTransId="{6A00E2A2-AEBD-41E8-BF2F-310B23EA9A0D}" sibTransId="{42861ED0-5939-4784-B88D-A2DB6FE5BD01}"/>
    <dgm:cxn modelId="{5A9FA39A-EA6A-411E-894C-4DAE9E71896B}" srcId="{58DC8587-4E95-42AB-8197-03F43EEBB094}" destId="{6CA93A50-F0A1-447A-A7E8-25450DD41102}" srcOrd="0" destOrd="0" parTransId="{19975277-93F4-4D74-882D-874912234E5B}" sibTransId="{5EF77438-8AC4-4CF4-9E16-FDF677FA1CAB}"/>
    <dgm:cxn modelId="{8A89669E-C78B-0246-9229-A1514C1FD342}" type="presOf" srcId="{389921DB-4CA9-40BC-B8F1-9A6AD24A867F}" destId="{C2A8B38E-FA94-1143-88B8-E1A952740E6F}" srcOrd="0" destOrd="0" presId="urn:microsoft.com/office/officeart/2005/8/layout/vProcess5"/>
    <dgm:cxn modelId="{7CBBC1BD-BC22-D347-8AF4-3E6413FDD910}" type="presOf" srcId="{389921DB-4CA9-40BC-B8F1-9A6AD24A867F}" destId="{F0D87A0D-C832-464D-8F0F-0D2051AA0EAF}" srcOrd="1" destOrd="0" presId="urn:microsoft.com/office/officeart/2005/8/layout/vProcess5"/>
    <dgm:cxn modelId="{8EC59DC9-71FF-204D-91D3-3F17AAB99D8E}" type="presOf" srcId="{42861ED0-5939-4784-B88D-A2DB6FE5BD01}" destId="{024D9DA8-E8FA-CC43-8FC6-73A24DE95993}" srcOrd="0" destOrd="0" presId="urn:microsoft.com/office/officeart/2005/8/layout/vProcess5"/>
    <dgm:cxn modelId="{3AA2BED9-B7A0-B54A-8BF6-038E24602D03}" type="presOf" srcId="{58DC8587-4E95-42AB-8197-03F43EEBB094}" destId="{FB1A35AF-78AE-7343-8712-23614349DC19}" srcOrd="0" destOrd="0" presId="urn:microsoft.com/office/officeart/2005/8/layout/vProcess5"/>
    <dgm:cxn modelId="{CCE841DD-CBD8-9B45-B8D3-95E9189479C1}" type="presOf" srcId="{BCBBEBC9-5392-4F9E-B2D7-8482B5654A2F}" destId="{63923C36-8090-4548-BEA4-E1401A761562}" srcOrd="1" destOrd="0" presId="urn:microsoft.com/office/officeart/2005/8/layout/vProcess5"/>
    <dgm:cxn modelId="{E73035FB-3304-3F49-8B0B-5EA0EE8C46B5}" type="presOf" srcId="{5EF77438-8AC4-4CF4-9E16-FDF677FA1CAB}" destId="{0AE777E2-7107-F144-AC5E-EC3648037123}" srcOrd="0" destOrd="0" presId="urn:microsoft.com/office/officeart/2005/8/layout/vProcess5"/>
    <dgm:cxn modelId="{0CADDA31-0C55-8342-BFA0-DAD4336C3E98}" type="presParOf" srcId="{FB1A35AF-78AE-7343-8712-23614349DC19}" destId="{28ECACE1-195A-F346-A349-82F1201FFFC4}" srcOrd="0" destOrd="0" presId="urn:microsoft.com/office/officeart/2005/8/layout/vProcess5"/>
    <dgm:cxn modelId="{AF31BFB5-8922-6D40-B669-D9A6CDCE865A}" type="presParOf" srcId="{FB1A35AF-78AE-7343-8712-23614349DC19}" destId="{919DE9A5-8EBE-1244-9140-DF640EA1DFD5}" srcOrd="1" destOrd="0" presId="urn:microsoft.com/office/officeart/2005/8/layout/vProcess5"/>
    <dgm:cxn modelId="{F8E4CE8A-CFC1-344E-A662-6F3A600462C4}" type="presParOf" srcId="{FB1A35AF-78AE-7343-8712-23614349DC19}" destId="{668F0BB7-C3E4-024C-B7C3-FA8B507D2FFE}" srcOrd="2" destOrd="0" presId="urn:microsoft.com/office/officeart/2005/8/layout/vProcess5"/>
    <dgm:cxn modelId="{F9640904-CBE4-EE44-B475-910E6DB2EF00}" type="presParOf" srcId="{FB1A35AF-78AE-7343-8712-23614349DC19}" destId="{C2A8B38E-FA94-1143-88B8-E1A952740E6F}" srcOrd="3" destOrd="0" presId="urn:microsoft.com/office/officeart/2005/8/layout/vProcess5"/>
    <dgm:cxn modelId="{688F03D0-7F3F-934E-A540-DCA453F277DA}" type="presParOf" srcId="{FB1A35AF-78AE-7343-8712-23614349DC19}" destId="{365A4C6A-9D2E-A749-9F58-265B6CEA2488}" srcOrd="4" destOrd="0" presId="urn:microsoft.com/office/officeart/2005/8/layout/vProcess5"/>
    <dgm:cxn modelId="{97145060-7876-C449-8463-7A77BB6909BF}" type="presParOf" srcId="{FB1A35AF-78AE-7343-8712-23614349DC19}" destId="{0AE777E2-7107-F144-AC5E-EC3648037123}" srcOrd="5" destOrd="0" presId="urn:microsoft.com/office/officeart/2005/8/layout/vProcess5"/>
    <dgm:cxn modelId="{D588CCC5-6CFF-4C4D-97CA-74F2E8E9C881}" type="presParOf" srcId="{FB1A35AF-78AE-7343-8712-23614349DC19}" destId="{024D9DA8-E8FA-CC43-8FC6-73A24DE95993}" srcOrd="6" destOrd="0" presId="urn:microsoft.com/office/officeart/2005/8/layout/vProcess5"/>
    <dgm:cxn modelId="{F87336C0-B80E-8340-96FD-394E0DE240C5}" type="presParOf" srcId="{FB1A35AF-78AE-7343-8712-23614349DC19}" destId="{4C2F2BE8-D057-8949-B138-D3A9A7AA18D8}" srcOrd="7" destOrd="0" presId="urn:microsoft.com/office/officeart/2005/8/layout/vProcess5"/>
    <dgm:cxn modelId="{DB1DE9E1-B541-C44D-8EFF-7CAE55941CB2}" type="presParOf" srcId="{FB1A35AF-78AE-7343-8712-23614349DC19}" destId="{CF135A77-C896-8347-B690-62C122CB6B58}" srcOrd="8" destOrd="0" presId="urn:microsoft.com/office/officeart/2005/8/layout/vProcess5"/>
    <dgm:cxn modelId="{CAC424C2-791A-784D-8F19-83706BA111C0}" type="presParOf" srcId="{FB1A35AF-78AE-7343-8712-23614349DC19}" destId="{63923C36-8090-4548-BEA4-E1401A761562}" srcOrd="9" destOrd="0" presId="urn:microsoft.com/office/officeart/2005/8/layout/vProcess5"/>
    <dgm:cxn modelId="{117A94E0-747E-F446-B7C7-A2B6BB4F5F15}" type="presParOf" srcId="{FB1A35AF-78AE-7343-8712-23614349DC19}" destId="{F0D87A0D-C832-464D-8F0F-0D2051AA0EAF}" srcOrd="10" destOrd="0" presId="urn:microsoft.com/office/officeart/2005/8/layout/vProcess5"/>
    <dgm:cxn modelId="{99F946F0-11D6-0444-94C2-CBB1B960F41E}" type="presParOf" srcId="{FB1A35AF-78AE-7343-8712-23614349DC19}" destId="{0016CECA-1562-424D-B71B-5CA2F4E4BD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DE9A5-8EBE-1244-9140-DF640EA1DFD5}">
      <dsp:nvSpPr>
        <dsp:cNvPr id="0" name=""/>
        <dsp:cNvSpPr/>
      </dsp:nvSpPr>
      <dsp:spPr>
        <a:xfrm>
          <a:off x="0" y="0"/>
          <a:ext cx="17576800" cy="19151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b="0" i="0" kern="1200" baseline="0"/>
            <a:t>Simplified protocol to reduce diagnostic uncertainty</a:t>
          </a:r>
          <a:endParaRPr lang="en-US" sz="5100" kern="1200"/>
        </a:p>
      </dsp:txBody>
      <dsp:txXfrm>
        <a:off x="56092" y="56092"/>
        <a:ext cx="15348409" cy="1802935"/>
      </dsp:txXfrm>
    </dsp:sp>
    <dsp:sp modelId="{668F0BB7-C3E4-024C-B7C3-FA8B507D2FFE}">
      <dsp:nvSpPr>
        <dsp:cNvPr id="0" name=""/>
        <dsp:cNvSpPr/>
      </dsp:nvSpPr>
      <dsp:spPr>
        <a:xfrm>
          <a:off x="1472056" y="2263322"/>
          <a:ext cx="17576800" cy="19151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b="0" i="0" kern="1200" baseline="0" dirty="0"/>
            <a:t>Institution of a CQI review process of all patients with SBP &lt;70 mmHg</a:t>
          </a:r>
          <a:endParaRPr lang="en-US" sz="5100" kern="1200" dirty="0"/>
        </a:p>
      </dsp:txBody>
      <dsp:txXfrm>
        <a:off x="1528148" y="2319414"/>
        <a:ext cx="14747731" cy="1802935"/>
      </dsp:txXfrm>
    </dsp:sp>
    <dsp:sp modelId="{C2A8B38E-FA94-1143-88B8-E1A952740E6F}">
      <dsp:nvSpPr>
        <dsp:cNvPr id="0" name=""/>
        <dsp:cNvSpPr/>
      </dsp:nvSpPr>
      <dsp:spPr>
        <a:xfrm>
          <a:off x="2922142" y="4526645"/>
          <a:ext cx="17576800" cy="19151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b="0" i="0" kern="1200" baseline="0" dirty="0"/>
            <a:t>Direct feedback to providers for missed cases </a:t>
          </a:r>
          <a:endParaRPr lang="en-US" sz="5100" kern="1200" dirty="0"/>
        </a:p>
      </dsp:txBody>
      <dsp:txXfrm>
        <a:off x="2978234" y="4582737"/>
        <a:ext cx="14769702" cy="1802935"/>
      </dsp:txXfrm>
    </dsp:sp>
    <dsp:sp modelId="{365A4C6A-9D2E-A749-9F58-265B6CEA2488}">
      <dsp:nvSpPr>
        <dsp:cNvPr id="0" name=""/>
        <dsp:cNvSpPr/>
      </dsp:nvSpPr>
      <dsp:spPr>
        <a:xfrm>
          <a:off x="4394199" y="6789968"/>
          <a:ext cx="17576800" cy="19151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b="0" i="0" kern="1200" baseline="0"/>
            <a:t>Informal focus groups to identify barriers</a:t>
          </a:r>
          <a:endParaRPr lang="en-US" sz="5100" kern="1200"/>
        </a:p>
      </dsp:txBody>
      <dsp:txXfrm>
        <a:off x="4450291" y="6846060"/>
        <a:ext cx="14747731" cy="1802935"/>
      </dsp:txXfrm>
    </dsp:sp>
    <dsp:sp modelId="{0AE777E2-7107-F144-AC5E-EC3648037123}">
      <dsp:nvSpPr>
        <dsp:cNvPr id="0" name=""/>
        <dsp:cNvSpPr/>
      </dsp:nvSpPr>
      <dsp:spPr>
        <a:xfrm>
          <a:off x="16331972" y="1466807"/>
          <a:ext cx="1244827" cy="124482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6612058" y="1466807"/>
        <a:ext cx="684655" cy="936732"/>
      </dsp:txXfrm>
    </dsp:sp>
    <dsp:sp modelId="{024D9DA8-E8FA-CC43-8FC6-73A24DE95993}">
      <dsp:nvSpPr>
        <dsp:cNvPr id="0" name=""/>
        <dsp:cNvSpPr/>
      </dsp:nvSpPr>
      <dsp:spPr>
        <a:xfrm>
          <a:off x="17804029" y="3730130"/>
          <a:ext cx="1244827" cy="124482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8084115" y="3730130"/>
        <a:ext cx="684655" cy="936732"/>
      </dsp:txXfrm>
    </dsp:sp>
    <dsp:sp modelId="{4C2F2BE8-D057-8949-B138-D3A9A7AA18D8}">
      <dsp:nvSpPr>
        <dsp:cNvPr id="0" name=""/>
        <dsp:cNvSpPr/>
      </dsp:nvSpPr>
      <dsp:spPr>
        <a:xfrm>
          <a:off x="19254115" y="5993453"/>
          <a:ext cx="1244827" cy="124482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19534201" y="5993453"/>
        <a:ext cx="684655" cy="93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Bundles, Not Bumbles, for EMS-Witnessed Cardiac Arrests: A Strategy for Identifying Pre-Arrest States and Avoiding CPR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EMEWS showed a similar ability to predict EMS-witnessed cardiac arrest compared to MEWS-T, despite being significantly simpler to compute.</a:t>
            </a:r>
          </a:p>
        </p:txBody>
      </p:sp>
    </p:spTree>
    <p:extLst>
      <p:ext uri="{BB962C8B-B14F-4D97-AF65-F5344CB8AC3E}">
        <p14:creationId xmlns:p14="http://schemas.microsoft.com/office/powerpoint/2010/main" val="3966048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Does not involve calculation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2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7FC7A-FBED-25D1-0259-0FA12A8FC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>
            <a:extLst>
              <a:ext uri="{FF2B5EF4-FFF2-40B4-BE49-F238E27FC236}">
                <a16:creationId xmlns:a16="http://schemas.microsoft.com/office/drawing/2014/main" id="{52DB1CA7-8743-905E-C754-8ABAD2AD18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3" name="Shape 173">
            <a:extLst>
              <a:ext uri="{FF2B5EF4-FFF2-40B4-BE49-F238E27FC236}">
                <a16:creationId xmlns:a16="http://schemas.microsoft.com/office/drawing/2014/main" id="{D2E1E863-079E-6C5D-852E-5820083F55AD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We try and move the needle on OHCA survival.  </a:t>
            </a:r>
          </a:p>
          <a:p>
            <a:endParaRPr/>
          </a:p>
          <a:p>
            <a:r>
              <a:t>We know that with every rearrest, we are decreasing chances of survival, but what we don’t know is how much preventing the arrest in the first place will improve outcomes.  </a:t>
            </a:r>
          </a:p>
        </p:txBody>
      </p:sp>
    </p:spTree>
    <p:extLst>
      <p:ext uri="{BB962C8B-B14F-4D97-AF65-F5344CB8AC3E}">
        <p14:creationId xmlns:p14="http://schemas.microsoft.com/office/powerpoint/2010/main" val="1773070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Short transport times - perception that “we’ll be there in 5 minutes” often deters proactive treatment. 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Transport delay - fear that initiating push dose pressors may delay transport—especially if there’s only one provider or if IV access is challenging. 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Misunderstanding about how long it actually takes to initiate pressors after ED arrival.  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Initial version of the protocol gave option for pressors as second line treatment leaving medics hesitant to initiate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Unfamiliarity with mixing and administration of push dose pressors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dirty="0"/>
              <a:t>Perception that they could harm the patient with epinephrine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7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170402">
              <a:defRPr sz="5568" spc="-111"/>
            </a:pPr>
            <a:r>
              <a:rPr lang="en-US" dirty="0"/>
              <a:t>Should severely abnormal vital signs (e.g., SBP &lt;70, </a:t>
            </a:r>
            <a:r>
              <a:rPr lang="en-US" dirty="0" err="1"/>
              <a:t>SpO</a:t>
            </a:r>
            <a:r>
              <a:rPr lang="en-US" dirty="0"/>
              <a:t>₂ &lt;85%) trigger a proactive resuscitative response, regardless of underlying diagnosis?]</a:t>
            </a:r>
          </a:p>
          <a:p>
            <a:pPr defTabSz="1170402">
              <a:defRPr sz="5568" spc="-111"/>
            </a:pPr>
            <a:endParaRPr lang="en-US" dirty="0"/>
          </a:p>
          <a:p>
            <a:pPr defTabSz="1170402">
              <a:defRPr sz="5568" spc="-111"/>
            </a:pPr>
            <a:r>
              <a:rPr lang="en-US" dirty="0"/>
              <a:t>Or</a:t>
            </a:r>
          </a:p>
          <a:p>
            <a:pPr defTabSz="1170402">
              <a:defRPr sz="5568" spc="-111"/>
            </a:pPr>
            <a:endParaRPr lang="en-US" dirty="0"/>
          </a:p>
          <a:p>
            <a:pPr defTabSz="1170402">
              <a:defRPr sz="5568" spc="-111"/>
            </a:pPr>
            <a:r>
              <a:rPr lang="en-US" dirty="0"/>
              <a:t>As the simplified approach to pit crew CPR has improved performance under pressure, should this simplified approach be extended to the peri-arrest patient, regardless of underlying diagnosis?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9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-air balloons viewed from below against a blue sky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Close-up of the top of a hot-air balloon viewed from above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Hot-air balloons viewed from below against a blue sky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-air balloons viewed from below against a blue sky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-air balloon viewed from above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-air balloon viewed from below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Hot-air balloons viewed from below against a blue sky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mber Rice, MD FAEMS"/>
          <p:cNvSpPr txBox="1">
            <a:spLocks noGrp="1"/>
          </p:cNvSpPr>
          <p:nvPr>
            <p:ph type="body" idx="21"/>
          </p:nvPr>
        </p:nvSpPr>
        <p:spPr>
          <a:xfrm>
            <a:off x="1201340" y="10204704"/>
            <a:ext cx="21971003" cy="22794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lnSpcReduction="10000"/>
          </a:bodyPr>
          <a:lstStyle/>
          <a:p>
            <a:r>
              <a:rPr dirty="0"/>
              <a:t>Amber Rice, MD FAEMS</a:t>
            </a:r>
            <a:endParaRPr lang="en-US" dirty="0"/>
          </a:p>
          <a:p>
            <a:r>
              <a:rPr lang="en-US" dirty="0"/>
              <a:t>Associate Professor Emergency Medicine</a:t>
            </a:r>
          </a:p>
          <a:p>
            <a:r>
              <a:rPr lang="en-US" dirty="0"/>
              <a:t>University of Arizona</a:t>
            </a:r>
          </a:p>
          <a:p>
            <a:r>
              <a:rPr lang="en-US" dirty="0" err="1"/>
              <a:t>arice@aemrc.arizona.edu</a:t>
            </a:r>
            <a:endParaRPr lang="en-US" dirty="0"/>
          </a:p>
          <a:p>
            <a:endParaRPr dirty="0"/>
          </a:p>
        </p:txBody>
      </p:sp>
      <p:sp>
        <p:nvSpPr>
          <p:cNvPr id="152" name="Bundles, Not Bumbles, for EMS-Witnessed Cardiac Arrest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2365188">
              <a:defRPr sz="11252" spc="-225"/>
            </a:lvl1pPr>
          </a:lstStyle>
          <a:p>
            <a:r>
              <a:t>Bundles, Not Bumbles, for EMS-Witnessed Cardiac Arrests</a:t>
            </a:r>
          </a:p>
        </p:txBody>
      </p:sp>
      <p:sp>
        <p:nvSpPr>
          <p:cNvPr id="153" name="A Strategy for Identifying Pre-Arrest States and Avoiding CPR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 defTabSz="1267936">
              <a:lnSpc>
                <a:spcPct val="80000"/>
              </a:lnSpc>
              <a:defRPr sz="6032" spc="-120">
                <a:solidFill>
                  <a:srgbClr val="FFFFFF"/>
                </a:solidFill>
              </a:defRPr>
            </a:lvl1pPr>
          </a:lstStyle>
          <a:p>
            <a:r>
              <a:rPr dirty="0"/>
              <a:t>A Strategy for Identifying Pre-Arrest States and Avoiding CPR</a:t>
            </a:r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A8E038C8-1CCD-3070-C811-160474A86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5358" y="11922190"/>
            <a:ext cx="4036985" cy="9521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age" descr="Image"/>
          <p:cNvPicPr>
            <a:picLocks noChangeAspect="1"/>
          </p:cNvPicPr>
          <p:nvPr/>
        </p:nvPicPr>
        <p:blipFill>
          <a:blip>
            <a:alphaModFix amt="18593"/>
          </a:blip>
          <a:stretch>
            <a:fillRect/>
          </a:stretch>
        </p:blipFill>
        <p:spPr>
          <a:xfrm>
            <a:off x="13691936" y="0"/>
            <a:ext cx="19765429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Recognize warning sig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8000" dirty="0"/>
              <a:t>Recognize warning signs</a:t>
            </a:r>
          </a:p>
        </p:txBody>
      </p:sp>
      <p:sp>
        <p:nvSpPr>
          <p:cNvPr id="163" name="EMS-witnessed cardiac arrests are often preceded by warning signs—profound hypotension, hypoxia, or altered mentation.…"/>
          <p:cNvSpPr txBox="1">
            <a:spLocks noGrp="1"/>
          </p:cNvSpPr>
          <p:nvPr>
            <p:ph type="body" sz="half" idx="1"/>
          </p:nvPr>
        </p:nvSpPr>
        <p:spPr>
          <a:xfrm>
            <a:off x="1206500" y="4248504"/>
            <a:ext cx="10752889" cy="82560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2063" indent="-512063" defTabSz="2048204">
              <a:spcBef>
                <a:spcPts val="3700"/>
              </a:spcBef>
              <a:defRPr sz="4032"/>
            </a:pPr>
            <a:r>
              <a:rPr dirty="0">
                <a:latin typeface="+mj-lt"/>
              </a:rPr>
              <a:t>EMS-witnessed cardiac arrests are </a:t>
            </a:r>
            <a:r>
              <a:rPr lang="en-US" dirty="0">
                <a:latin typeface="+mj-lt"/>
              </a:rPr>
              <a:t>almost always</a:t>
            </a:r>
            <a:r>
              <a:rPr dirty="0">
                <a:latin typeface="+mj-lt"/>
              </a:rPr>
              <a:t> preceded by warning signs—profound hypotension, hypoxia, or altered mentation. 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rPr dirty="0">
                <a:latin typeface="+mj-lt"/>
              </a:rPr>
              <a:t>These are not sudden events, but delayed resuscitations. </a:t>
            </a:r>
            <a:endParaRPr lang="en-US" dirty="0">
              <a:latin typeface="+mj-lt"/>
            </a:endParaRP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rPr lang="en-US" b="0" i="0" dirty="0" err="1">
                <a:solidFill>
                  <a:srgbClr val="2A2A2A"/>
                </a:solidFill>
                <a:effectLst/>
                <a:latin typeface="+mj-lt"/>
              </a:rPr>
              <a:t>Deaken</a:t>
            </a:r>
            <a:r>
              <a:rPr lang="en-US" b="0" i="0" dirty="0">
                <a:solidFill>
                  <a:srgbClr val="2A2A2A"/>
                </a:solidFill>
                <a:effectLst/>
                <a:latin typeface="+mj-lt"/>
              </a:rPr>
              <a:t> et al. 2019 - 9.4% of all OHCA had been assessed by EMS in the previous 48 h</a:t>
            </a:r>
          </a:p>
          <a:p>
            <a:pPr marL="1121663" lvl="1" indent="-512063" defTabSz="2048204">
              <a:spcBef>
                <a:spcPts val="3700"/>
              </a:spcBef>
              <a:defRPr sz="4032"/>
            </a:pPr>
            <a:r>
              <a:rPr lang="en-US" dirty="0">
                <a:solidFill>
                  <a:srgbClr val="2A2A2A"/>
                </a:solidFill>
                <a:latin typeface="+mj-lt"/>
              </a:rPr>
              <a:t>Many had abnormal vital signs (elevated NEWS score) on initial evaluation</a:t>
            </a:r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rPr lang="en-US" dirty="0">
                <a:solidFill>
                  <a:srgbClr val="2A2A2A"/>
                </a:solidFill>
                <a:latin typeface="+mj-lt"/>
              </a:rPr>
              <a:t>Clemency et al. 2021 - EMEWS score was predictive of EMS-witnessed cardiac arrest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F10C8-72F8-20A2-A3F7-C3001D9D4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ognize warning signs">
            <a:extLst>
              <a:ext uri="{FF2B5EF4-FFF2-40B4-BE49-F238E27FC236}">
                <a16:creationId xmlns:a16="http://schemas.microsoft.com/office/drawing/2014/main" id="{0A3FE2BB-AE4C-BFBA-A9CD-06B40F9E54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Simplify management</a:t>
            </a:r>
            <a:endParaRPr lang="en-US" dirty="0"/>
          </a:p>
        </p:txBody>
      </p:sp>
      <p:sp>
        <p:nvSpPr>
          <p:cNvPr id="162" name="Slide Subtitle">
            <a:extLst>
              <a:ext uri="{FF2B5EF4-FFF2-40B4-BE49-F238E27FC236}">
                <a16:creationId xmlns:a16="http://schemas.microsoft.com/office/drawing/2014/main" id="{87B1682F-A629-2EE1-22D8-307A42957D03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3" name="EMS-witnessed cardiac arrests are often preceded by warning signs—profound hypotension, hypoxia, or altered mentation.…">
            <a:extLst>
              <a:ext uri="{FF2B5EF4-FFF2-40B4-BE49-F238E27FC236}">
                <a16:creationId xmlns:a16="http://schemas.microsoft.com/office/drawing/2014/main" id="{0485F03E-7D4B-5639-7014-D45B7C48DBF1}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1206500" y="4248504"/>
            <a:ext cx="12794417" cy="8256012"/>
          </a:xfrm>
          <a:prstGeom prst="rect">
            <a:avLst/>
          </a:prstGeom>
        </p:spPr>
        <p:txBody>
          <a:bodyPr/>
          <a:lstStyle/>
          <a:p>
            <a:pPr marL="512063" indent="-512063" defTabSz="2048204">
              <a:spcBef>
                <a:spcPts val="3700"/>
              </a:spcBef>
              <a:defRPr sz="4032"/>
            </a:pPr>
            <a:r>
              <a:rPr dirty="0"/>
              <a:t>Implem</a:t>
            </a:r>
            <a:r>
              <a:rPr lang="en-US" dirty="0"/>
              <a:t>en</a:t>
            </a:r>
            <a:r>
              <a:rPr dirty="0"/>
              <a:t>ted a "crashing patient" bundle for individuals with SBP &lt;70 mmHg (with or without hypoxia)</a:t>
            </a:r>
            <a:endParaRPr lang="en-US" dirty="0"/>
          </a:p>
          <a:p>
            <a:pPr marL="512063" indent="-512063" defTabSz="2048204">
              <a:spcBef>
                <a:spcPts val="3700"/>
              </a:spcBef>
              <a:defRPr sz="4032"/>
            </a:pPr>
            <a:r>
              <a:rPr dirty="0"/>
              <a:t>Immediate airway optimization and push-dose epinephrine—framed as a rescue bundle, not a diagnosis-driven treatment.</a:t>
            </a:r>
          </a:p>
        </p:txBody>
      </p:sp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FC628C93-529B-A35A-CAF2-AF920D9ED1E0}"/>
              </a:ext>
            </a:extLst>
          </p:cNvPr>
          <p:cNvPicPr>
            <a:picLocks noChangeAspect="1"/>
          </p:cNvPicPr>
          <p:nvPr/>
        </p:nvPicPr>
        <p:blipFill>
          <a:blip>
            <a:alphaModFix amt="18593"/>
          </a:blip>
          <a:stretch>
            <a:fillRect/>
          </a:stretch>
        </p:blipFill>
        <p:spPr>
          <a:xfrm>
            <a:off x="14000917" y="0"/>
            <a:ext cx="19765429" cy="1371600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9642785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vercoming treatment variability"/>
          <p:cNvSpPr txBox="1">
            <a:spLocks noGrp="1"/>
          </p:cNvSpPr>
          <p:nvPr>
            <p:ph type="title"/>
          </p:nvPr>
        </p:nvSpPr>
        <p:spPr>
          <a:xfrm>
            <a:off x="1206500" y="952500"/>
            <a:ext cx="21971000" cy="1433163"/>
          </a:xfrm>
        </p:spPr>
        <p:txBody>
          <a:bodyPr anchor="ctr">
            <a:normAutofit/>
          </a:bodyPr>
          <a:lstStyle/>
          <a:p>
            <a:r>
              <a:rPr lang="en-US" sz="10700"/>
              <a:t>Overcoming treatment variability</a:t>
            </a:r>
          </a:p>
        </p:txBody>
      </p:sp>
      <p:graphicFrame>
        <p:nvGraphicFramePr>
          <p:cNvPr id="169" name="Simplified protocol to reduce diagnostic uncertainty…">
            <a:extLst>
              <a:ext uri="{FF2B5EF4-FFF2-40B4-BE49-F238E27FC236}">
                <a16:creationId xmlns:a16="http://schemas.microsoft.com/office/drawing/2014/main" id="{A28612AB-096E-074F-1EF1-B51382684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994418"/>
              </p:ext>
            </p:extLst>
          </p:nvPr>
        </p:nvGraphicFramePr>
        <p:xfrm>
          <a:off x="1206500" y="2576163"/>
          <a:ext cx="21971000" cy="870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0EFCC3E2-6716-9DB1-2F12-6100F334E1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5358" y="11922190"/>
            <a:ext cx="4036985" cy="9521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170DE-8E8C-E21F-35D6-C03F0D229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rashing patient pilot">
            <a:extLst>
              <a:ext uri="{FF2B5EF4-FFF2-40B4-BE49-F238E27FC236}">
                <a16:creationId xmlns:a16="http://schemas.microsoft.com/office/drawing/2014/main" id="{1692C88D-F3F1-F89B-3146-2124DE694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Crashing patient pilot 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D4E93D5-73BD-4DAB-1875-844D9F121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016213"/>
              </p:ext>
            </p:extLst>
          </p:nvPr>
        </p:nvGraphicFramePr>
        <p:xfrm>
          <a:off x="2791326" y="2911643"/>
          <a:ext cx="17157032" cy="957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5DE2A8C3-191F-27CE-EA61-369D38BE0D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79"/>
          <a:stretch/>
        </p:blipFill>
        <p:spPr>
          <a:xfrm>
            <a:off x="22098015" y="11811108"/>
            <a:ext cx="1530081" cy="138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017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Barriers and lessons learne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Barriers</a:t>
            </a:r>
          </a:p>
        </p:txBody>
      </p:sp>
      <p:sp>
        <p:nvSpPr>
          <p:cNvPr id="176" name="Slide Subtitle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7" name="Short transport times - perception that “we’ll be there in 5 minutes” often deters proactive treatment.…"/>
          <p:cNvSpPr txBox="1">
            <a:spLocks noGrp="1"/>
          </p:cNvSpPr>
          <p:nvPr>
            <p:ph type="body" idx="1"/>
          </p:nvPr>
        </p:nvSpPr>
        <p:spPr>
          <a:xfrm>
            <a:off x="1206500" y="4248503"/>
            <a:ext cx="21971000" cy="835768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Short transport times to the hospital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Transport delay 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Misunderstanding about how long it takes to initiate pressors after ED arrival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Vague protocol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Unfamiliarity with mixing and administration of push dose pressors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rPr lang="en-US" sz="4400" dirty="0"/>
              <a:t>Fear of causing harm</a:t>
            </a:r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64DCFA23-3D5F-2C4F-C991-432DC243A6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79"/>
          <a:stretch/>
        </p:blipFill>
        <p:spPr>
          <a:xfrm>
            <a:off x="22098015" y="11811108"/>
            <a:ext cx="1530081" cy="138681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Image" descr="Image"/>
          <p:cNvPicPr>
            <a:picLocks noChangeAspect="1"/>
          </p:cNvPicPr>
          <p:nvPr/>
        </p:nvPicPr>
        <p:blipFill>
          <a:blip>
            <a:alphaModFix amt="13259"/>
          </a:blip>
          <a:stretch>
            <a:fillRect/>
          </a:stretch>
        </p:blipFill>
        <p:spPr>
          <a:xfrm>
            <a:off x="-232729" y="-586108"/>
            <a:ext cx="24849458" cy="16536185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Should severely abnormal vital signs (e.g., SBP &lt;70, SpO₂ &lt;85%) trigger a proactive resuscitative response, regardless of underlying diagnosis?]…"/>
          <p:cNvSpPr txBox="1">
            <a:spLocks noGrp="1"/>
          </p:cNvSpPr>
          <p:nvPr>
            <p:ph type="body" idx="1"/>
          </p:nvPr>
        </p:nvSpPr>
        <p:spPr>
          <a:xfrm>
            <a:off x="1206499" y="2048256"/>
            <a:ext cx="21971001" cy="8448766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1170402">
              <a:defRPr sz="5568" spc="-111"/>
            </a:pPr>
            <a:endParaRPr sz="6600" dirty="0"/>
          </a:p>
          <a:p>
            <a:pPr defTabSz="1170402">
              <a:defRPr sz="5568" spc="-111"/>
            </a:pPr>
            <a:r>
              <a:rPr lang="en-US" sz="6600" dirty="0"/>
              <a:t>A simplified approach improved </a:t>
            </a:r>
            <a:r>
              <a:rPr sz="6600" dirty="0"/>
              <a:t>performance under pressure</a:t>
            </a:r>
            <a:r>
              <a:rPr lang="en-US" sz="6600" dirty="0"/>
              <a:t> in the undifferentiated </a:t>
            </a:r>
            <a:r>
              <a:rPr sz="6600" dirty="0"/>
              <a:t>peri-arrest patient</a:t>
            </a:r>
            <a:r>
              <a:rPr lang="en-US" sz="6600" dirty="0"/>
              <a:t>s and increased the quality of on scene care provided before cardiac arrest occurs</a:t>
            </a:r>
            <a:endParaRPr sz="6600" dirty="0"/>
          </a:p>
        </p:txBody>
      </p:sp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CB903B42-3510-0149-C088-57E793A391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79"/>
          <a:stretch/>
        </p:blipFill>
        <p:spPr>
          <a:xfrm>
            <a:off x="22098015" y="11811108"/>
            <a:ext cx="1530081" cy="138681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CB77AC-BAA7-80B7-FE21-3EAE23E7F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96" y="4533900"/>
            <a:ext cx="21971004" cy="4648200"/>
          </a:xfrm>
        </p:spPr>
        <p:txBody>
          <a:bodyPr anchor="ctr">
            <a:normAutofit/>
          </a:bodyPr>
          <a:lstStyle/>
          <a:p>
            <a:r>
              <a:rPr lang="en-US" sz="20000" dirty="0"/>
              <a:t>Questions?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8CD8FB2-0076-2023-83E6-C8E0A7D937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5358" y="11922190"/>
            <a:ext cx="4036985" cy="95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643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509</Words>
  <Application>Microsoft Macintosh PowerPoint</Application>
  <PresentationFormat>Custom</PresentationFormat>
  <Paragraphs>49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Helvetica Neue</vt:lpstr>
      <vt:lpstr>Helvetica Neue Medium</vt:lpstr>
      <vt:lpstr>30_BasicColor</vt:lpstr>
      <vt:lpstr>Bundles, Not Bumbles, for EMS-Witnessed Cardiac Arrests</vt:lpstr>
      <vt:lpstr>Recognize warning signs</vt:lpstr>
      <vt:lpstr>Simplify management</vt:lpstr>
      <vt:lpstr>Overcoming treatment variability</vt:lpstr>
      <vt:lpstr>Crashing patient pilot  </vt:lpstr>
      <vt:lpstr>Barriers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Rice, Amber D - (rice1)</cp:lastModifiedBy>
  <cp:revision>7</cp:revision>
  <dcterms:modified xsi:type="dcterms:W3CDTF">2025-06-13T11:40:09Z</dcterms:modified>
</cp:coreProperties>
</file>