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20"/>
  </p:notesMasterIdLst>
  <p:sldIdLst>
    <p:sldId id="256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1" r:id="rId14"/>
    <p:sldId id="350" r:id="rId15"/>
    <p:sldId id="352" r:id="rId16"/>
    <p:sldId id="353" r:id="rId17"/>
    <p:sldId id="333" r:id="rId18"/>
    <p:sldId id="33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1710" autoAdjust="0"/>
  </p:normalViewPr>
  <p:slideViewPr>
    <p:cSldViewPr snapToGrid="0">
      <p:cViewPr varScale="1">
        <p:scale>
          <a:sx n="71" d="100"/>
          <a:sy n="71" d="100"/>
        </p:scale>
        <p:origin x="9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4E0AA-F0EA-4AA0-AE9D-FCDEFAD30F3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2A248-858B-4E78-AA14-B2250C04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15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A248-858B-4E78-AA14-B2250C04B3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69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A248-858B-4E78-AA14-B2250C04B3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9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A248-858B-4E78-AA14-B2250C04B3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8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A248-858B-4E78-AA14-B2250C04B3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84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43D51-791B-8440-BC48-E1F3A40FF2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86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43D51-791B-8440-BC48-E1F3A40FF2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788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A248-858B-4E78-AA14-B2250C04B3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0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A248-858B-4E78-AA14-B2250C04B3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70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A248-858B-4E78-AA14-B2250C04B3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22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A248-858B-4E78-AA14-B2250C04B3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98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A248-858B-4E78-AA14-B2250C04B3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66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A248-858B-4E78-AA14-B2250C04B3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83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A248-858B-4E78-AA14-B2250C04B3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9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2A248-858B-4E78-AA14-B2250C04B3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5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roads and buildings&#10;&#10;Description automatically generated">
            <a:extLst>
              <a:ext uri="{FF2B5EF4-FFF2-40B4-BE49-F238E27FC236}">
                <a16:creationId xmlns:a16="http://schemas.microsoft.com/office/drawing/2014/main" id="{7C9C7E2B-6E5D-790A-2CB4-A3CA4D9972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4000"/>
                    </a14:imgEffect>
                    <a14:imgEffect>
                      <a14:brightnessContrast bright="-2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F01C49-B68E-40F5-88F3-592450631579}"/>
              </a:ext>
            </a:extLst>
          </p:cNvPr>
          <p:cNvSpPr/>
          <p:nvPr userDrawn="1"/>
        </p:nvSpPr>
        <p:spPr>
          <a:xfrm>
            <a:off x="0" y="5181600"/>
            <a:ext cx="12192000" cy="1676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BF9233-0888-432B-8391-BD1A02BE8004}"/>
              </a:ext>
            </a:extLst>
          </p:cNvPr>
          <p:cNvSpPr/>
          <p:nvPr userDrawn="1"/>
        </p:nvSpPr>
        <p:spPr>
          <a:xfrm>
            <a:off x="0" y="4627878"/>
            <a:ext cx="9032240" cy="1569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CFA96-BF55-479A-8361-DADA0F7E9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27879"/>
            <a:ext cx="9144000" cy="100552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B79E4-8EBB-4B06-9174-9F1F85085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80" y="5567678"/>
            <a:ext cx="8986520" cy="629921"/>
          </a:xfrm>
          <a:solidFill>
            <a:schemeClr val="accent1"/>
          </a:solidFill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F536-C8B5-49DF-A7F4-7F765EE99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3042-B6EA-44D8-98DD-4D07720F967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0099A-5BC7-45A3-A98B-C2CAD6A9E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red and yellow logo&#10;&#10;Description automatically generated">
            <a:extLst>
              <a:ext uri="{FF2B5EF4-FFF2-40B4-BE49-F238E27FC236}">
                <a16:creationId xmlns:a16="http://schemas.microsoft.com/office/drawing/2014/main" id="{E7B66AAB-190A-4E31-9C8F-068FAF5259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0220" y="95409"/>
            <a:ext cx="1407160" cy="14071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78F4C-A8D6-468D-A6AC-AFBCFB2C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509-A4EE-467B-93E6-140C0F43EEF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ogo of a medical director&#10;&#10;Description automatically generated">
            <a:extLst>
              <a:ext uri="{FF2B5EF4-FFF2-40B4-BE49-F238E27FC236}">
                <a16:creationId xmlns:a16="http://schemas.microsoft.com/office/drawing/2014/main" id="{D3B884F9-198C-42BC-967F-2654B4556C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060" y="95409"/>
            <a:ext cx="1407160" cy="14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05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E392-FF0F-4C87-A607-9ADFA433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2124"/>
            <a:ext cx="4343400" cy="874395"/>
          </a:xfrm>
        </p:spPr>
        <p:txBody>
          <a:bodyPr anchor="ctr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FC21C-1ECB-46F1-92BB-64EBFC4E6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194FD-DE14-4C97-BBAA-D32360561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C0A0-AD55-4AA2-8C9B-3FCAEC814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3042-B6EA-44D8-98DD-4D07720F967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3C305-E6C1-4A2E-BA68-B8C340A4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17460-C7F1-479F-9A53-2939A073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509-A4EE-467B-93E6-140C0F43E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1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22604-75F0-4212-BDDD-5EFE95A1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8000"/>
            <a:ext cx="5510212" cy="863600"/>
          </a:xfrm>
        </p:spPr>
        <p:txBody>
          <a:bodyPr anchor="ctr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82D27E-ACA2-441B-8220-F66D92699F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95433-117B-49CA-822C-8F4FD4959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F5569-5ACE-4291-B07E-31661315F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3042-B6EA-44D8-98DD-4D07720F967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F3F47-4371-4466-974C-A1389A2F8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EF5A7-E953-46BB-98F0-37F6B9198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509-A4EE-467B-93E6-140C0F43E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69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E5556-EFFB-1A85-B19F-9F4ED89E7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BE4BAF-022F-9F0D-F0B1-56A228A72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1FFE0-30C6-008B-C37E-8465C7F7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8040-D06A-40A0-B39F-A8C40F4163A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8ACAC-8531-9F52-22CF-EBAF7FE23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5F85-BB08-F702-8917-76ADF1B14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128B-1B04-42AC-B40D-1A108A34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01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F0673-6A37-C427-C8B1-4DBE025F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56892-3F03-7AFE-FBF4-5A024D9C1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84377-4A0B-99D6-DBE0-7848B2B2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8040-D06A-40A0-B39F-A8C40F4163A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B1717-FC17-4A37-4589-FC880BB0F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48F2E-2CAB-2267-12A2-B6715BA43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128B-1B04-42AC-B40D-1A108A34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58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810D-55E3-B852-22D0-3C03A2A2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611CF-BEE3-032A-05BE-809A8DA32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5F9C5-2792-10F3-171A-43D7C862D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8040-D06A-40A0-B39F-A8C40F4163A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40637-6A27-6540-A474-E38FE48BA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89C34-369A-6DAE-FBBD-25AB89AEF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128B-1B04-42AC-B40D-1A108A34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68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7A60-E4B0-07E3-4AA2-1A8A8EFB0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9DF78-81D1-0BB1-8359-D8CB9DB3F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D6374-77E3-52F8-709A-C735B8C5A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403B3-7AC7-30D6-CDC2-F8E8C780E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8040-D06A-40A0-B39F-A8C40F4163A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68D74-6DB5-5099-CB16-A580730E8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E24BB-FFA1-0E5A-DB8F-9B4781A3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128B-1B04-42AC-B40D-1A108A34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F37BB-7F11-77F7-D5F5-A5B15F464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791BF-7665-6D2C-8BDD-7AFCDC6E5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6A73B-FE75-61A1-F27A-F04CCBB61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0043F5-E07B-084B-DBCA-76C12BA6B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D63D3-96AA-B857-F620-7D3C3295A6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3A5204-E11B-404E-7E2B-6F31AC4B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8040-D06A-40A0-B39F-A8C40F4163A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0778D5-1EE6-5FEE-5E9D-93D638F8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C9368-790D-300B-1FA5-30DD4A4CE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128B-1B04-42AC-B40D-1A108A34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81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8626-CFD2-B431-1957-8F4F51F35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68862-9443-9C0A-6D00-A27F50887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8040-D06A-40A0-B39F-A8C40F4163A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C641B6-8121-C5F9-DDB9-3ED37B994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D46F14-783D-7199-06BE-D6712AD4A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128B-1B04-42AC-B40D-1A108A34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91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E56F77-8E90-EB3E-377D-C004F6AFC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8040-D06A-40A0-B39F-A8C40F4163A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5AFA38-E680-0F91-4864-46C44D1C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F6487-1C6E-A7E3-98AE-8AF2DA60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128B-1B04-42AC-B40D-1A108A34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75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9D78-186F-7B57-191F-265366228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E08C3-53F4-9D5B-5BD1-9F71B64C4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63647-0161-76F3-B442-8E7113D6E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17273-CF4A-6CFB-87B4-CB11FEF3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8040-D06A-40A0-B39F-A8C40F4163A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184A3C-9F65-ED50-B8FD-22F0FBA1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E5BE0-524F-57C2-78A4-3453BB013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128B-1B04-42AC-B40D-1A108A34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9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2D51259C-E8D1-4675-99E5-4597BA77D06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F01C49-B68E-40F5-88F3-592450631579}"/>
              </a:ext>
            </a:extLst>
          </p:cNvPr>
          <p:cNvSpPr/>
          <p:nvPr userDrawn="1"/>
        </p:nvSpPr>
        <p:spPr>
          <a:xfrm>
            <a:off x="0" y="5181600"/>
            <a:ext cx="12192000" cy="1676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BF9233-0888-432B-8391-BD1A02BE8004}"/>
              </a:ext>
            </a:extLst>
          </p:cNvPr>
          <p:cNvSpPr/>
          <p:nvPr userDrawn="1"/>
        </p:nvSpPr>
        <p:spPr>
          <a:xfrm>
            <a:off x="0" y="4627878"/>
            <a:ext cx="9032240" cy="1569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CFA96-BF55-479A-8361-DADA0F7E9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627879"/>
            <a:ext cx="9144000" cy="100552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B79E4-8EBB-4B06-9174-9F1F85085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480" y="5567678"/>
            <a:ext cx="8986520" cy="629921"/>
          </a:xfrm>
          <a:solidFill>
            <a:schemeClr val="accent1"/>
          </a:solidFill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F536-C8B5-49DF-A7F4-7F765EE99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3042-B6EA-44D8-98DD-4D07720F967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0099A-5BC7-45A3-A98B-C2CAD6A9E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red and yellow logo&#10;&#10;Description automatically generated">
            <a:extLst>
              <a:ext uri="{FF2B5EF4-FFF2-40B4-BE49-F238E27FC236}">
                <a16:creationId xmlns:a16="http://schemas.microsoft.com/office/drawing/2014/main" id="{E7B66AAB-190A-4E31-9C8F-068FAF5259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0220" y="95409"/>
            <a:ext cx="1407160" cy="14071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78F4C-A8D6-468D-A6AC-AFBCFB2C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509-A4EE-467B-93E6-140C0F43EEF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ogo of a medical director&#10;&#10;Description automatically generated">
            <a:extLst>
              <a:ext uri="{FF2B5EF4-FFF2-40B4-BE49-F238E27FC236}">
                <a16:creationId xmlns:a16="http://schemas.microsoft.com/office/drawing/2014/main" id="{D3B884F9-198C-42BC-967F-2654B4556C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3060" y="95409"/>
            <a:ext cx="1407160" cy="14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77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E7D5D-F8F1-A780-9286-E9B8DA4DE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80BA7-1EE1-480B-84F0-F1CF65C5A7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67087-4B99-EB0C-15EB-BEF5A3CB6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3DDD6-15A6-38F1-65A9-DE63DBEF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8040-D06A-40A0-B39F-A8C40F4163A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28F12-58B9-9471-F51D-12518E345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15A51-C40A-E152-1F86-652402F2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128B-1B04-42AC-B40D-1A108A34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43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FE840-2BDF-40F9-76FF-C16CCD53B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B77E2E-60BC-F34D-1BF7-F3BDC6007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9F442-A23A-A1DB-37EF-B8E1D337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8040-D06A-40A0-B39F-A8C40F4163A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11DC5-E4AA-B428-6686-0C7084BC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95CB7-EB39-8312-80BD-FC765669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128B-1B04-42AC-B40D-1A108A34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77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4D16DD-7ADC-C0AB-92B9-35E428D5BE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B3B87-1CBE-FB22-4D8F-B177C7BEE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7903B-F276-E17C-83AA-96D6A0ECF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8040-D06A-40A0-B39F-A8C40F4163A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28040-ECB2-5A09-BCC5-7178E2934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DF012-EE49-CA9E-7DF1-B485553C0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128B-1B04-42AC-B40D-1A108A34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8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F44F-B964-4888-87A1-A00FBA82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230B8-FF40-4DE9-914E-22BF07BF5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372E8-2276-4ECA-9EBD-8EFA00A92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3042-B6EA-44D8-98DD-4D07720F967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FE7B4-7F30-4C63-8B64-756C5F99F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49D65-61FD-4908-8592-C68F1591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509-A4EE-467B-93E6-140C0F43E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2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 with many roads and buildings&#10;&#10;Description automatically generated">
            <a:extLst>
              <a:ext uri="{FF2B5EF4-FFF2-40B4-BE49-F238E27FC236}">
                <a16:creationId xmlns:a16="http://schemas.microsoft.com/office/drawing/2014/main" id="{1B5325F2-ED3B-45A0-A547-9A06D83D6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C7E25-EED6-47F0-842D-997DF682E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680" y="3550920"/>
            <a:ext cx="6532880" cy="2992120"/>
          </a:xfr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5760" rIns="365760" bIns="365760" rtlCol="0" anchor="ctr"/>
          <a:lstStyle>
            <a:lvl1pPr>
              <a:defRPr lang="en-US" sz="54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6D74E-B235-4D7B-9798-9B14085DD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3042-B6EA-44D8-98DD-4D07720F967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EB7CC-3E51-4E88-807E-5F7735F3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74F99-D76E-44CF-B7B9-8269C8185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509-A4EE-467B-93E6-140C0F43E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5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E491-9E4A-4717-BFD1-E88BF106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383280"/>
            <a:ext cx="10515600" cy="117919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CD50B-2940-41DA-90E3-0BBBB7497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2FBF3-3C84-4C8D-B90B-10490F94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3042-B6EA-44D8-98DD-4D07720F967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880AF-7345-4A3F-AFCE-89557E938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EF297-D25E-4892-BDE7-6058E45A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509-A4EE-467B-93E6-140C0F43E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18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A042A-411E-4019-93DD-1560B7763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30A30-69A6-4AB1-B3CD-DC5AB64CF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1A7928-DDEE-4B68-9FE4-ECF6D2D85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2B134-09D3-495B-AAA4-97C84833E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3042-B6EA-44D8-98DD-4D07720F967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5A8A4-9BEA-47D3-AB60-EC850A6C5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DF567-88F9-4CED-9E39-1F7FAAA10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509-A4EE-467B-93E6-140C0F43E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5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CAB3-64D0-420F-8910-411B6AFA1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12128"/>
            <a:ext cx="5489892" cy="823912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4F08D-B7E3-4786-87B4-3665042F3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9B4BC-D36F-407B-BBED-3A1BDE61D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057A3-B825-4609-8246-28B3E23570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6793CF-C562-43CA-87CD-8B7C0AF07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AE5BD8-7EE9-4D54-B594-34890B07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3042-B6EA-44D8-98DD-4D07720F967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5ECE2-3B79-400A-BCEC-6736DE1C4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5E9BF4-623E-4C36-9B92-85D9EAEF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509-A4EE-467B-93E6-140C0F43E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45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A40F4-01AD-4672-9012-16128E49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257BA-474E-462D-935F-62C4FDB3F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3042-B6EA-44D8-98DD-4D07720F967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9A519-6FAF-4E1E-8B7E-8D746EBD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09DF5-65AE-4F2B-B712-B66F7EA00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509-A4EE-467B-93E6-140C0F43E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6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7DAB4B-D931-44FD-9B1F-8F2B534DCA01}"/>
              </a:ext>
            </a:extLst>
          </p:cNvPr>
          <p:cNvSpPr/>
          <p:nvPr userDrawn="1"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6C4CD2-EB6A-4A6C-B04A-16104072D964}"/>
              </a:ext>
            </a:extLst>
          </p:cNvPr>
          <p:cNvSpPr/>
          <p:nvPr userDrawn="1"/>
        </p:nvSpPr>
        <p:spPr>
          <a:xfrm>
            <a:off x="0" y="0"/>
            <a:ext cx="12192000" cy="7518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of a medical director&#10;&#10;Description automatically generated">
            <a:extLst>
              <a:ext uri="{FF2B5EF4-FFF2-40B4-BE49-F238E27FC236}">
                <a16:creationId xmlns:a16="http://schemas.microsoft.com/office/drawing/2014/main" id="{06C80D13-EF4E-42BE-9A97-C97239AC96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133" y="5837809"/>
            <a:ext cx="932178" cy="932178"/>
          </a:xfrm>
          <a:prstGeom prst="rect">
            <a:avLst/>
          </a:prstGeom>
        </p:spPr>
      </p:pic>
      <p:pic>
        <p:nvPicPr>
          <p:cNvPr id="8" name="Picture 7" descr="A red and yellow logo&#10;&#10;Description automatically generated">
            <a:extLst>
              <a:ext uri="{FF2B5EF4-FFF2-40B4-BE49-F238E27FC236}">
                <a16:creationId xmlns:a16="http://schemas.microsoft.com/office/drawing/2014/main" id="{4D85FBA5-6AAD-4D57-A4F1-5736B654B4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6311" y="5837809"/>
            <a:ext cx="932178" cy="93217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9394AE-B235-4F9C-A19A-12F95F685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63042-B6EA-44D8-98DD-4D07720F967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08FDE-EAAE-491D-880D-1BDEB9A0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1F14B-ACC4-409D-8533-6ABBF64B9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509-A4EE-467B-93E6-140C0F43E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01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C243EA-2C19-450A-AC84-19FC9DC4D204}"/>
              </a:ext>
            </a:extLst>
          </p:cNvPr>
          <p:cNvSpPr/>
          <p:nvPr userDrawn="1"/>
        </p:nvSpPr>
        <p:spPr>
          <a:xfrm>
            <a:off x="0" y="6176962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B38404-BBA3-4CA9-B4D3-80340AB4716E}"/>
              </a:ext>
            </a:extLst>
          </p:cNvPr>
          <p:cNvSpPr/>
          <p:nvPr userDrawn="1"/>
        </p:nvSpPr>
        <p:spPr>
          <a:xfrm>
            <a:off x="0" y="0"/>
            <a:ext cx="12192000" cy="7518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BC869-4AA8-4E43-A758-451B71F2D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8600"/>
            <a:ext cx="10515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2F252-56EA-430C-9D36-25E1EE17A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63042-B6EA-44D8-98DD-4D07720F967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3A127-39F8-44F2-BA24-60A8032B0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03276-84AD-49DE-A873-7DA308A6E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C1509-A4EE-467B-93E6-140C0F43EE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3C53FF-53C1-4DB4-B88F-F3497D44A3B0}"/>
              </a:ext>
            </a:extLst>
          </p:cNvPr>
          <p:cNvSpPr/>
          <p:nvPr userDrawn="1"/>
        </p:nvSpPr>
        <p:spPr>
          <a:xfrm>
            <a:off x="0" y="492761"/>
            <a:ext cx="6355080" cy="8788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4CA2F2-BD3C-4576-8A33-45C5EB061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2760"/>
            <a:ext cx="6929120" cy="8788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logo of a medical director&#10;&#10;Description automatically generated">
            <a:extLst>
              <a:ext uri="{FF2B5EF4-FFF2-40B4-BE49-F238E27FC236}">
                <a16:creationId xmlns:a16="http://schemas.microsoft.com/office/drawing/2014/main" id="{766EED34-E189-4877-9341-6CA97EA0526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133" y="5837809"/>
            <a:ext cx="932178" cy="932178"/>
          </a:xfrm>
          <a:prstGeom prst="rect">
            <a:avLst/>
          </a:prstGeom>
        </p:spPr>
      </p:pic>
      <p:pic>
        <p:nvPicPr>
          <p:cNvPr id="13" name="Picture 12" descr="A red and yellow logo&#10;&#10;Description automatically generated">
            <a:extLst>
              <a:ext uri="{FF2B5EF4-FFF2-40B4-BE49-F238E27FC236}">
                <a16:creationId xmlns:a16="http://schemas.microsoft.com/office/drawing/2014/main" id="{C75F49D8-36C6-4504-814E-35E110DCF43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6311" y="5837809"/>
            <a:ext cx="932178" cy="93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7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Bahnschrift SemiBold Condense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9E182-3606-F60F-0ADB-E7C51ED56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159D1-4AE5-5E07-546C-066E53498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762A8-E363-69CA-28C9-4379022A3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C08040-D06A-40A0-B39F-A8C40F4163A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06D11-5DB2-1F3D-7B18-9DC7FE0B6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FDDC8-E89C-1AFB-4125-C9A1FDAA1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FE128B-1B04-42AC-B40D-1A108A341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5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red ambulance parked in a parking lot with a city in the background&#10;&#10;AI-generated content may be incorrect.">
            <a:extLst>
              <a:ext uri="{FF2B5EF4-FFF2-40B4-BE49-F238E27FC236}">
                <a16:creationId xmlns:a16="http://schemas.microsoft.com/office/drawing/2014/main" id="{FAE94004-34FE-2DB9-7043-B18D389DE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5" r="10765" b="995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4E4625-724B-F447-8FDD-CB1515E6670F}"/>
              </a:ext>
            </a:extLst>
          </p:cNvPr>
          <p:cNvSpPr/>
          <p:nvPr/>
        </p:nvSpPr>
        <p:spPr>
          <a:xfrm>
            <a:off x="-3049" y="0"/>
            <a:ext cx="3850906" cy="6858000"/>
          </a:xfrm>
          <a:prstGeom prst="rect">
            <a:avLst/>
          </a:prstGeom>
          <a:solidFill>
            <a:srgbClr val="02000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92F34B-9455-2B69-D3E2-389F3063C87C}"/>
              </a:ext>
            </a:extLst>
          </p:cNvPr>
          <p:cNvSpPr txBox="1"/>
          <p:nvPr/>
        </p:nvSpPr>
        <p:spPr>
          <a:xfrm>
            <a:off x="-3048" y="217013"/>
            <a:ext cx="38478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9BE00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Life After Death: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9BE00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The Role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9BE00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of EMS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9BE00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Organ Donation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9BE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146F61-97CF-2697-2BDA-E217E7E8EAAE}"/>
              </a:ext>
            </a:extLst>
          </p:cNvPr>
          <p:cNvSpPr txBox="1"/>
          <p:nvPr/>
        </p:nvSpPr>
        <p:spPr>
          <a:xfrm>
            <a:off x="0" y="4122253"/>
            <a:ext cx="384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SemiBold" panose="020B0004020202020204" pitchFamily="34" charset="0"/>
                <a:ea typeface="+mn-ea"/>
                <a:cs typeface="+mn-cs"/>
              </a:rPr>
              <a:t>Brian Miller, MD, FACEP, FAEMS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SemiBold" panose="020B0004020202020204" pitchFamily="34" charset="0"/>
                <a:ea typeface="+mn-ea"/>
                <a:cs typeface="+mn-cs"/>
              </a:rPr>
              <a:t>Senior Deputy Medical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SemiBold" panose="020B0004020202020204" pitchFamily="34" charset="0"/>
                <a:ea typeface="+mn-ea"/>
                <a:cs typeface="+mn-cs"/>
              </a:rPr>
              <a:t>Dallas Fire-Rescue Department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6CCE86-F85E-30B7-9093-A0E19861112C}"/>
              </a:ext>
            </a:extLst>
          </p:cNvPr>
          <p:cNvGrpSpPr/>
          <p:nvPr/>
        </p:nvGrpSpPr>
        <p:grpSpPr>
          <a:xfrm>
            <a:off x="614494" y="5319664"/>
            <a:ext cx="2612774" cy="1356587"/>
            <a:chOff x="484233" y="5319664"/>
            <a:chExt cx="2612774" cy="1356587"/>
          </a:xfrm>
        </p:grpSpPr>
        <p:pic>
          <p:nvPicPr>
            <p:cNvPr id="10" name="Picture 9" descr="A circular logo with text and images&#10;&#10;AI-generated content may be incorrect.">
              <a:extLst>
                <a:ext uri="{FF2B5EF4-FFF2-40B4-BE49-F238E27FC236}">
                  <a16:creationId xmlns:a16="http://schemas.microsoft.com/office/drawing/2014/main" id="{D6702D4E-C10C-FDBF-699F-6DC3869AE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233" y="5319664"/>
              <a:ext cx="1356587" cy="1356587"/>
            </a:xfrm>
            <a:prstGeom prst="rect">
              <a:avLst/>
            </a:prstGeom>
          </p:spPr>
        </p:pic>
        <p:pic>
          <p:nvPicPr>
            <p:cNvPr id="5" name="Picture 4" descr="A red and yellow logo&#10;&#10;AI-generated content may be incorrect.">
              <a:extLst>
                <a:ext uri="{FF2B5EF4-FFF2-40B4-BE49-F238E27FC236}">
                  <a16:creationId xmlns:a16="http://schemas.microsoft.com/office/drawing/2014/main" id="{1101F896-B93C-0118-81E3-86746989A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0820" y="5369863"/>
              <a:ext cx="1256187" cy="1256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396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map of texas with text&#10;&#10;AI-generated content may be incorrect.">
            <a:extLst>
              <a:ext uri="{FF2B5EF4-FFF2-40B4-BE49-F238E27FC236}">
                <a16:creationId xmlns:a16="http://schemas.microsoft.com/office/drawing/2014/main" id="{1C713DC7-B296-09BB-1406-15CEA414C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46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men in uniform&#10;&#10;AI-generated content may be incorrect.">
            <a:extLst>
              <a:ext uri="{FF2B5EF4-FFF2-40B4-BE49-F238E27FC236}">
                <a16:creationId xmlns:a16="http://schemas.microsoft.com/office/drawing/2014/main" id="{350CE5BF-152F-EE8F-6901-C67D7F372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etter&#10;&#10;AI-generated content may be incorrect.">
            <a:extLst>
              <a:ext uri="{FF2B5EF4-FFF2-40B4-BE49-F238E27FC236}">
                <a16:creationId xmlns:a16="http://schemas.microsoft.com/office/drawing/2014/main" id="{BE555471-5BA8-FA86-DD65-31D85858E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01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586" y="595348"/>
            <a:ext cx="4817762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pc="-5" dirty="0"/>
              <a:t>Summary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746556" y="6600253"/>
            <a:ext cx="2317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100" marR="0" lvl="0" indent="0" algn="l" defTabSz="914400" rtl="0" eaLnBrk="1" fontAlgn="auto" latinLnBrk="0" hangingPunct="1">
                <a:lnSpc>
                  <a:spcPts val="1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9723" y="1987259"/>
            <a:ext cx="11412553" cy="2883482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lang="en-US" sz="3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 about your local OPOs and cultivate a relationship</a:t>
            </a: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endParaRPr kumimoji="0" lang="en-US" sz="3200" b="1" i="0" u="none" strike="noStrike" kern="1200" cap="none" spc="-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469265" algn="l"/>
                <a:tab pos="469900" algn="l"/>
              </a:tabLst>
              <a:defRPr/>
            </a:pPr>
            <a:r>
              <a:rPr kumimoji="0" lang="en-US" sz="3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Obtain outcomes related to organ donation for your EMS</a:t>
            </a:r>
            <a:r>
              <a:rPr lang="en-US" sz="3200" b="1" spc="-5" dirty="0">
                <a:solidFill>
                  <a:srgbClr val="000000"/>
                </a:solidFill>
                <a:latin typeface="Arial"/>
                <a:cs typeface="Arial"/>
              </a:rPr>
              <a:t> clinicians and</a:t>
            </a:r>
            <a:r>
              <a:rPr kumimoji="0" lang="en-US" sz="32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recognize them for the key role they play in this process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  <a:tab pos="469900" algn="l"/>
              </a:tabLst>
              <a:defRPr/>
            </a:pPr>
            <a:endParaRPr kumimoji="0" lang="en-US" sz="2400" b="1" i="0" u="none" strike="noStrike" kern="1200" cap="none" spc="-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0222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934" y="586398"/>
            <a:ext cx="515479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/>
              <a:t>Acknowledgements</a:t>
            </a:r>
            <a:endParaRPr lang="en-US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746556" y="6600253"/>
            <a:ext cx="2317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1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100" marR="0" lvl="0" indent="0" algn="l" defTabSz="914400" rtl="0" eaLnBrk="1" fontAlgn="auto" latinLnBrk="0" hangingPunct="1">
                <a:lnSpc>
                  <a:spcPts val="12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55FE330-374B-A576-1895-6D103ED3027B}"/>
              </a:ext>
            </a:extLst>
          </p:cNvPr>
          <p:cNvSpPr txBox="1"/>
          <p:nvPr/>
        </p:nvSpPr>
        <p:spPr>
          <a:xfrm>
            <a:off x="119885" y="2146917"/>
            <a:ext cx="5577530" cy="2564163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76213" marR="5080" lvl="0" indent="-163513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699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Dr. Marshal Isaacs, Chief Medical Officer</a:t>
            </a:r>
          </a:p>
          <a:p>
            <a:pPr marL="176213" marR="5080" lvl="0" indent="-163513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699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Dr. Al Lulla, Deputy Medical Director – QM</a:t>
            </a:r>
          </a:p>
          <a:p>
            <a:pPr marL="176213" marR="5080" lvl="0" indent="-163513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699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Lt. Casey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Mantyh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EMS Lieutenant</a:t>
            </a:r>
          </a:p>
          <a:p>
            <a:pPr marL="176213" marR="5080" lvl="0" indent="-163513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699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Chief Scott Clumpner, Deputy Chief of EMS</a:t>
            </a:r>
          </a:p>
          <a:p>
            <a:pPr marL="176213" marR="5080" lvl="0" indent="-163513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699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Chief Chris Chiara, Section Chief of EMS</a:t>
            </a:r>
          </a:p>
          <a:p>
            <a:pPr marL="176213" marR="5080" lvl="0" indent="-163513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699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Lt. Rudy Woolridge, QA/QI Lieutenant</a:t>
            </a:r>
          </a:p>
          <a:p>
            <a:pPr marL="176213" marR="5080" lvl="0" indent="-163513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699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Chief Dominque Artis, Chief of Public Safety</a:t>
            </a:r>
          </a:p>
          <a:p>
            <a:pPr marL="176213" marR="5080" lvl="0" indent="-163513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69900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Chief Justin Ball, Fire Chief</a:t>
            </a:r>
          </a:p>
        </p:txBody>
      </p:sp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7B663386-BF7F-08EE-8EA9-313E580AC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r="1345" b="24787"/>
          <a:stretch>
            <a:fillRect/>
          </a:stretch>
        </p:blipFill>
        <p:spPr bwMode="auto">
          <a:xfrm>
            <a:off x="5697415" y="1715059"/>
            <a:ext cx="6497393" cy="342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59A8E3B0-B4DB-CCB7-7603-368A55A53A8D}"/>
              </a:ext>
            </a:extLst>
          </p:cNvPr>
          <p:cNvSpPr txBox="1"/>
          <p:nvPr/>
        </p:nvSpPr>
        <p:spPr>
          <a:xfrm>
            <a:off x="119885" y="5574797"/>
            <a:ext cx="7033950" cy="381515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 lvl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tabLst>
                <a:tab pos="46990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Contact: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Brian.Miller</a:t>
            </a:r>
            <a:r>
              <a:rPr lang="en-US" sz="2400" b="1" dirty="0">
                <a:latin typeface="Arial"/>
                <a:cs typeface="Arial"/>
              </a:rPr>
              <a:t>@utsouthwestern.edu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800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FE0B7-6614-B19E-D517-DB782E1D0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next to a house&#10;&#10;AI-generated content may be incorrect.">
            <a:extLst>
              <a:ext uri="{FF2B5EF4-FFF2-40B4-BE49-F238E27FC236}">
                <a16:creationId xmlns:a16="http://schemas.microsoft.com/office/drawing/2014/main" id="{4B5C8AFB-4AE3-7DBD-45B0-64E868B95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7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airs in a yard&#10;&#10;AI-generated content may be incorrect.">
            <a:extLst>
              <a:ext uri="{FF2B5EF4-FFF2-40B4-BE49-F238E27FC236}">
                <a16:creationId xmlns:a16="http://schemas.microsoft.com/office/drawing/2014/main" id="{BC531B8A-E9D2-7F71-955C-073A230D4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30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next to a house&#10;&#10;AI-generated content may be incorrect.">
            <a:extLst>
              <a:ext uri="{FF2B5EF4-FFF2-40B4-BE49-F238E27FC236}">
                <a16:creationId xmlns:a16="http://schemas.microsoft.com/office/drawing/2014/main" id="{2496A174-79C7-FCBC-5826-DFA82E9AE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12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text&#10;&#10;AI-generated content may be incorrect.">
            <a:extLst>
              <a:ext uri="{FF2B5EF4-FFF2-40B4-BE49-F238E27FC236}">
                <a16:creationId xmlns:a16="http://schemas.microsoft.com/office/drawing/2014/main" id="{B08F5899-BD8D-22AA-87BF-6C32A924B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06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ue shirt&#10;&#10;AI-generated content may be incorrect.">
            <a:extLst>
              <a:ext uri="{FF2B5EF4-FFF2-40B4-BE49-F238E27FC236}">
                <a16:creationId xmlns:a16="http://schemas.microsoft.com/office/drawing/2014/main" id="{C59EB192-1719-DEF9-F8FC-EDB2665D1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70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s holding a couple of human organs&#10;&#10;AI-generated content may be incorrect.">
            <a:extLst>
              <a:ext uri="{FF2B5EF4-FFF2-40B4-BE49-F238E27FC236}">
                <a16:creationId xmlns:a16="http://schemas.microsoft.com/office/drawing/2014/main" id="{B26FA89F-729E-66D2-CCBF-2410F422A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83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126D51EA-FB7A-B559-59AF-B3B0EE52A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45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organ donation&#10;&#10;AI-generated content may be incorrect.">
            <a:extLst>
              <a:ext uri="{FF2B5EF4-FFF2-40B4-BE49-F238E27FC236}">
                <a16:creationId xmlns:a16="http://schemas.microsoft.com/office/drawing/2014/main" id="{4D955201-013C-1140-32BC-6E55EACEC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666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DFR Colors">
      <a:dk1>
        <a:srgbClr val="000000"/>
      </a:dk1>
      <a:lt1>
        <a:sysClr val="window" lastClr="FFFFFF"/>
      </a:lt1>
      <a:dk2>
        <a:srgbClr val="083350"/>
      </a:dk2>
      <a:lt2>
        <a:srgbClr val="E7E6E6"/>
      </a:lt2>
      <a:accent1>
        <a:srgbClr val="FFC000"/>
      </a:accent1>
      <a:accent2>
        <a:srgbClr val="D70000"/>
      </a:accent2>
      <a:accent3>
        <a:srgbClr val="A5A5A5"/>
      </a:accent3>
      <a:accent4>
        <a:srgbClr val="5DD5FD"/>
      </a:accent4>
      <a:accent5>
        <a:srgbClr val="083350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Bahnschrift SemiBold SemiConden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th_Settings xmlns="daac280c-0dae-4daa-b03e-4e6dec3d2ead" xsi:nil="true"/>
    <Templates xmlns="daac280c-0dae-4daa-b03e-4e6dec3d2ead" xsi:nil="true"/>
    <Has_Teacher_Only_SectionGroup xmlns="daac280c-0dae-4daa-b03e-4e6dec3d2ead" xsi:nil="true"/>
    <DefaultSectionNames xmlns="daac280c-0dae-4daa-b03e-4e6dec3d2ead" xsi:nil="true"/>
    <Is_Collaboration_Space_Locked xmlns="daac280c-0dae-4daa-b03e-4e6dec3d2ead" xsi:nil="true"/>
    <Teams_Channel_Section_Location xmlns="daac280c-0dae-4daa-b03e-4e6dec3d2ead" xsi:nil="true"/>
    <AppVersion xmlns="daac280c-0dae-4daa-b03e-4e6dec3d2ead" xsi:nil="true"/>
    <Invited_Teachers xmlns="daac280c-0dae-4daa-b03e-4e6dec3d2ead" xsi:nil="true"/>
    <Invited_Students xmlns="daac280c-0dae-4daa-b03e-4e6dec3d2ead" xsi:nil="true"/>
    <Owner xmlns="daac280c-0dae-4daa-b03e-4e6dec3d2ead">
      <UserInfo>
        <DisplayName/>
        <AccountId xsi:nil="true"/>
        <AccountType/>
      </UserInfo>
    </Owner>
    <Teachers xmlns="daac280c-0dae-4daa-b03e-4e6dec3d2ead">
      <UserInfo>
        <DisplayName/>
        <AccountId xsi:nil="true"/>
        <AccountType/>
      </UserInfo>
    </Teachers>
    <NotebookType xmlns="daac280c-0dae-4daa-b03e-4e6dec3d2ead" xsi:nil="true"/>
    <CultureName xmlns="daac280c-0dae-4daa-b03e-4e6dec3d2ead" xsi:nil="true"/>
    <LMS_Mappings xmlns="daac280c-0dae-4daa-b03e-4e6dec3d2ead" xsi:nil="true"/>
    <FolderType xmlns="daac280c-0dae-4daa-b03e-4e6dec3d2ead" xsi:nil="true"/>
    <Students xmlns="daac280c-0dae-4daa-b03e-4e6dec3d2ead">
      <UserInfo>
        <DisplayName/>
        <AccountId xsi:nil="true"/>
        <AccountType/>
      </UserInfo>
    </Students>
    <Student_Groups xmlns="daac280c-0dae-4daa-b03e-4e6dec3d2ead">
      <UserInfo>
        <DisplayName/>
        <AccountId xsi:nil="true"/>
        <AccountType/>
      </UserInfo>
    </Student_Groups>
    <Distribution_Groups xmlns="daac280c-0dae-4daa-b03e-4e6dec3d2ead" xsi:nil="true"/>
    <_activity xmlns="daac280c-0dae-4daa-b03e-4e6dec3d2ead" xsi:nil="true"/>
    <Self_Registration_Enabled xmlns="daac280c-0dae-4daa-b03e-4e6dec3d2ead" xsi:nil="true"/>
    <TeamsChannelId xmlns="daac280c-0dae-4daa-b03e-4e6dec3d2ead" xsi:nil="true"/>
    <IsNotebookLocked xmlns="daac280c-0dae-4daa-b03e-4e6dec3d2ea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00CB77AB55934E804459334F57A06C" ma:contentTypeVersion="39" ma:contentTypeDescription="Create a new document." ma:contentTypeScope="" ma:versionID="0df57bf80877eb5c6238c65ebabb6452">
  <xsd:schema xmlns:xsd="http://www.w3.org/2001/XMLSchema" xmlns:xs="http://www.w3.org/2001/XMLSchema" xmlns:p="http://schemas.microsoft.com/office/2006/metadata/properties" xmlns:ns3="daac280c-0dae-4daa-b03e-4e6dec3d2ead" xmlns:ns4="c92bbb1c-f640-4dc1-9093-901d2bcc59c7" targetNamespace="http://schemas.microsoft.com/office/2006/metadata/properties" ma:root="true" ma:fieldsID="699925dafa365c5ab394a8854ee3c609" ns3:_="" ns4:_="">
    <xsd:import namespace="daac280c-0dae-4daa-b03e-4e6dec3d2ead"/>
    <xsd:import namespace="c92bbb1c-f640-4dc1-9093-901d2bcc59c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ac280c-0dae-4daa-b03e-4e6dec3d2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NotebookType" ma:index="22" nillable="true" ma:displayName="Notebook Type" ma:internalName="NotebookType">
      <xsd:simpleType>
        <xsd:restriction base="dms:Text"/>
      </xsd:simpleType>
    </xsd:element>
    <xsd:element name="FolderType" ma:index="23" nillable="true" ma:displayName="Folder Type" ma:internalName="FolderType">
      <xsd:simpleType>
        <xsd:restriction base="dms:Text"/>
      </xsd:simpleType>
    </xsd:element>
    <xsd:element name="CultureName" ma:index="24" nillable="true" ma:displayName="Culture Name" ma:internalName="CultureName">
      <xsd:simpleType>
        <xsd:restriction base="dms:Text"/>
      </xsd:simpleType>
    </xsd:element>
    <xsd:element name="AppVersion" ma:index="25" nillable="true" ma:displayName="App Version" ma:internalName="AppVersion">
      <xsd:simpleType>
        <xsd:restriction base="dms:Text"/>
      </xsd:simpleType>
    </xsd:element>
    <xsd:element name="TeamsChannelId" ma:index="26" nillable="true" ma:displayName="Teams Channel Id" ma:internalName="TeamsChannelId">
      <xsd:simpleType>
        <xsd:restriction base="dms:Text"/>
      </xsd:simpleType>
    </xsd:element>
    <xsd:element name="Owner" ma:index="27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8" nillable="true" ma:displayName="Math Settings" ma:internalName="Math_Settings">
      <xsd:simpleType>
        <xsd:restriction base="dms:Text"/>
      </xsd:simpleType>
    </xsd:element>
    <xsd:element name="DefaultSectionNames" ma:index="29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30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1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2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3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4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5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6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7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8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9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40" nillable="true" ma:displayName="Is Collaboration Space Locked" ma:internalName="Is_Collaboration_Space_Locked">
      <xsd:simpleType>
        <xsd:restriction base="dms:Boolean"/>
      </xsd:simpleType>
    </xsd:element>
    <xsd:element name="IsNotebookLocked" ma:index="41" nillable="true" ma:displayName="Is Notebook Locked" ma:internalName="IsNotebookLocked">
      <xsd:simpleType>
        <xsd:restriction base="dms:Boolean"/>
      </xsd:simpleType>
    </xsd:element>
    <xsd:element name="Teams_Channel_Section_Location" ma:index="42" nillable="true" ma:displayName="Teams Channel Section Location" ma:internalName="Teams_Channel_Section_Location">
      <xsd:simpleType>
        <xsd:restriction base="dms:Text"/>
      </xsd:simpleType>
    </xsd:element>
    <xsd:element name="_activity" ma:index="43" nillable="true" ma:displayName="_activity" ma:hidden="true" ma:internalName="_activity">
      <xsd:simpleType>
        <xsd:restriction base="dms:Note"/>
      </xsd:simpleType>
    </xsd:element>
    <xsd:element name="MediaServiceObjectDetectorVersions" ma:index="4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4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4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2bbb1c-f640-4dc1-9093-901d2bcc59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168560-BEDF-4C9E-8474-F58D32DF0C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A57A94-E2C7-49DF-B9BE-16F774C79B4C}">
  <ds:schemaRefs>
    <ds:schemaRef ds:uri="http://purl.org/dc/elements/1.1/"/>
    <ds:schemaRef ds:uri="http://schemas.microsoft.com/office/2006/metadata/properties"/>
    <ds:schemaRef ds:uri="daac280c-0dae-4daa-b03e-4e6dec3d2ead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c92bbb1c-f640-4dc1-9093-901d2bcc59c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96E8768-CF2F-4120-9841-883C4AA2C3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ac280c-0dae-4daa-b03e-4e6dec3d2ead"/>
    <ds:schemaRef ds:uri="c92bbb1c-f640-4dc1-9093-901d2bcc59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148</Words>
  <Application>Microsoft Office PowerPoint</Application>
  <PresentationFormat>Widescreen</PresentationFormat>
  <Paragraphs>37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Aptos Display</vt:lpstr>
      <vt:lpstr>Aptos SemiBold</vt:lpstr>
      <vt:lpstr>Arial</vt:lpstr>
      <vt:lpstr>Bahnschrift SemiBold Condensed</vt:lpstr>
      <vt:lpstr>Calibri</vt:lpstr>
      <vt:lpstr>Franklin Gothic Medium</vt:lpstr>
      <vt:lpstr>Montserrat SemiBold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Brian Miller</dc:creator>
  <cp:lastModifiedBy>Brian Miller</cp:lastModifiedBy>
  <cp:revision>6</cp:revision>
  <dcterms:created xsi:type="dcterms:W3CDTF">2025-06-11T15:54:37Z</dcterms:created>
  <dcterms:modified xsi:type="dcterms:W3CDTF">2025-06-13T12:14:58Z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0x0101000D00CB77AB55934E804459334F57A06C</vt:lpwstr>
  </property>
</Properties>
</file>