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61" r:id="rId4"/>
    <p:sldId id="258" r:id="rId5"/>
    <p:sldId id="259" r:id="rId6"/>
    <p:sldId id="260" r:id="rId7"/>
    <p:sldId id="335" r:id="rId8"/>
    <p:sldId id="336" r:id="rId9"/>
    <p:sldId id="266" r:id="rId10"/>
    <p:sldId id="3516" r:id="rId11"/>
    <p:sldId id="257" r:id="rId12"/>
    <p:sldId id="35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St. Johns County Percent CPC 1 vs 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CPC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2022  n=23</c:v>
                </c:pt>
                <c:pt idx="1">
                  <c:v>2023  n=17</c:v>
                </c:pt>
                <c:pt idx="2">
                  <c:v>2024  n=18</c:v>
                </c:pt>
                <c:pt idx="3">
                  <c:v>2025 YTD  n=8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0.74</c:v>
                </c:pt>
                <c:pt idx="1">
                  <c:v>0.83</c:v>
                </c:pt>
                <c:pt idx="2">
                  <c:v>0.88</c:v>
                </c:pt>
                <c:pt idx="3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DE-F14A-B801-4B07C37032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CPC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2022  n=23</c:v>
                </c:pt>
                <c:pt idx="1">
                  <c:v>2023  n=17</c:v>
                </c:pt>
                <c:pt idx="2">
                  <c:v>2024  n=18</c:v>
                </c:pt>
                <c:pt idx="3">
                  <c:v>2025 YTD  n=8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0.26</c:v>
                </c:pt>
                <c:pt idx="1">
                  <c:v>0.17</c:v>
                </c:pt>
                <c:pt idx="2">
                  <c:v>0.12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DE-F14A-B801-4B07C3703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0755711"/>
        <c:axId val="490757423"/>
      </c:barChart>
      <c:catAx>
        <c:axId val="490755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57423"/>
        <c:crosses val="autoZero"/>
        <c:auto val="1"/>
        <c:lblAlgn val="ctr"/>
        <c:lblOffset val="100"/>
        <c:noMultiLvlLbl val="0"/>
      </c:catAx>
      <c:valAx>
        <c:axId val="4907574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55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118E9-1ECA-4466-AADC-1D6839D6553D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4406D-7E0A-4F80-B261-FE278E5B5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6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B17962-8BBA-4946-98E9-9F6589ED07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8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9944-E0A3-ADE1-3C7D-90A90967F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D5719-815C-CB88-A550-B2363A0DB7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0EC97-42C0-7204-F873-ECCCA3C6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6DE2D-A545-63E9-924C-B56F9FBE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6A52E-744B-3076-FB16-C29C54B8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D36D-DDBB-987C-0DBB-E1A8DCF33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8F3AD-CE91-0BF1-FE10-493FB7C21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3AE8B-A1B8-D306-ED81-50A6224E0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5EB49-08DF-F0D1-6FBC-E8698CFC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A39B0-F45D-EFCC-28D4-904BC2A9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8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A4D4D-D8EA-6405-C715-47BE8D687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895AAE-2564-DB89-1BC8-E7ACFF352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07622-0242-00D3-42E4-8F2F34C2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5D98A-4287-A5A5-849B-DF8C8AB0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7FF55-28FC-932F-5E08-67C3EE67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80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77B12-7E4D-4133-B58D-3078C365FA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31D40-7898-435F-A549-6DF72EECA1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3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1D4DE-E824-F026-D332-260B3B5C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03DAC-4F4E-4953-9CC4-46E5028FE0BB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C8219-8B59-0979-E3D2-5D3C4701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4139F-D0A1-6598-1ADE-2A195BCF1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839B1-F9B4-4621-B3B5-3161E4D44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4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695FE-900C-2D95-2448-5E687361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538CF-6EDC-79A7-DF1B-E391B8E09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3A9F7-4180-2B4C-761F-BE17F975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6C991-0FAA-3B92-CBBA-B7D6CB5F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FD81A-0E85-693C-0F02-9DDE3207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7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81445-4A88-FB1E-123F-08CF72946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718F7-45A4-66EF-E94E-18567183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95B59-B9E1-A600-0C4C-6126EABEA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DE72A-69B7-9773-5713-39F447F4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2AA8-E186-88F6-844C-2D18ADCC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8661-7692-81DD-A745-F45ECD6E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2E8F3-37DB-FB01-0B41-E4A55C2FD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B95C1-6EDD-A93D-541A-BF807DDCD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58E88E-35B8-7D01-37FB-ECD64B7CC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9A030-6A76-47B7-D29E-BFC43E299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133E4-26CA-CDB7-6BE1-8F206074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4915B-153A-8FA7-4174-69BEE93B3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3A3A5-35BF-306E-C196-58108BF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44C4D-075F-4A46-590A-72EEA9C31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9ED7B-DD4D-C45B-D082-0FACBE5AE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A9D81C-E434-A67F-918F-9F0DB2390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31AAE-6492-6132-9651-8A5CAFE1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804D2-3D32-3363-FCF1-B61F5E2A7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444BAD-718C-4340-17D0-D0F45647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66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64CD-D749-D29C-8BA5-C49D4F2DD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45B13-5601-8D93-C0F2-1E264B40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29D45-6EB9-43AF-AC12-F21E48AF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ADF50-1BCD-22FF-30B7-45C825EB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E478A-3E97-A350-CD57-814251672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42BE1-655D-9992-0CCA-9E29FC86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1A384-B04B-7107-9E6B-FDDEA226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4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226D-571B-243E-041E-63CFA64FC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71257-D4EC-552E-16D9-356B483B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23B4F-DA76-612E-ECE2-B78C64003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496DFF-BD47-D22C-BDEE-97A1275C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7EE98-8DCA-37CF-E71C-718EAB9CA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37756-1955-97CB-E513-6AC11785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35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3230-8017-725D-C2F3-227095EF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61A48B-A564-00FF-B862-09D4456F6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526A0-1D64-1C9F-F84F-445D247C5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EE3B5-2BFC-AFF4-D405-51A0EAFFB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5ACB9-B233-F432-B002-D1476BE08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55F4B-5083-AF51-0D7E-6F64E62ED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18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E1845-F333-D597-9149-92F05D85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2629D-9BFC-FF33-E9C3-840A50F60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5D80F-AE1A-C772-0D6A-74C82AE71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4C278-07B2-47FF-922A-27D5F8153EB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A14F1-C6FB-8528-37AA-F1CEB8710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E19B-C973-4A76-2EF5-6E8353FAF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8AB0-73F3-4853-A2CD-F12B93124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77B12-7E4D-4133-B58D-3078C365FA8C}" type="datetimeFigureOut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31D40-7898-435F-A549-6DF72EECA1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2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12" Type="http://schemas.openxmlformats.org/officeDocument/2006/relationships/hyperlink" Target="https://www.ohioemployerlawblog.com/2023/07/x-marks-spot.html" TargetMode="Externa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5.jpg"/><Relationship Id="rId5" Type="http://schemas.openxmlformats.org/officeDocument/2006/relationships/image" Target="../media/image10.jpeg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outdoor, people, transport&#10;&#10;Description automatically generated">
            <a:extLst>
              <a:ext uri="{FF2B5EF4-FFF2-40B4-BE49-F238E27FC236}">
                <a16:creationId xmlns:a16="http://schemas.microsoft.com/office/drawing/2014/main" id="{E03EFD64-C2FE-0B45-4DF2-66BE4E18C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61" b="613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2E1A07-DA7B-EF9D-C697-09DEFB367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0070C0"/>
                </a:solidFill>
              </a:rPr>
              <a:t>CPC-2 in the Rearview Mirror:</a:t>
            </a:r>
            <a:br>
              <a:rPr lang="en-US" sz="5200" b="1" dirty="0">
                <a:solidFill>
                  <a:srgbClr val="0070C0"/>
                </a:solidFill>
              </a:rPr>
            </a:br>
            <a:r>
              <a:rPr lang="en-US" sz="5200" b="1" dirty="0">
                <a:solidFill>
                  <a:srgbClr val="0070C0"/>
                </a:solidFill>
              </a:rPr>
              <a:t>Is Neuroprotective CPR Improving Cardiac Arrest Neuro Outcomes?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7EF87-5F29-C557-F1C1-F6B4AD0E8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Jeffrey M. Goodloe, MD, NRP, FACEP, FAEMS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Chief Medical Officer</a:t>
            </a:r>
          </a:p>
          <a:p>
            <a:r>
              <a:rPr lang="en-US" sz="2000" dirty="0">
                <a:solidFill>
                  <a:srgbClr val="0070C0"/>
                </a:solidFill>
              </a:rPr>
              <a:t>EMS System for Metropolitan Oklahoma City &amp; Tulsa</a:t>
            </a:r>
          </a:p>
          <a:p>
            <a:r>
              <a:rPr lang="en-US" sz="2000" dirty="0">
                <a:solidFill>
                  <a:srgbClr val="0070C0"/>
                </a:solidFill>
              </a:rPr>
              <a:t>Professor &amp; EMS Section Chief</a:t>
            </a:r>
          </a:p>
          <a:p>
            <a:r>
              <a:rPr lang="en-US" sz="2000" dirty="0">
                <a:solidFill>
                  <a:srgbClr val="0070C0"/>
                </a:solidFill>
              </a:rPr>
              <a:t>University of Oklahoma School of Community Medicine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EAB545-4419-7930-748B-2F5D7DF3B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63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Jeff\AppData\Local\Temp\EMS Section color w cream printSPGeorgia-1.jpg">
            <a:extLst>
              <a:ext uri="{FF2B5EF4-FFF2-40B4-BE49-F238E27FC236}">
                <a16:creationId xmlns:a16="http://schemas.microsoft.com/office/drawing/2014/main" id="{4DAC0BC7-0727-7AA3-3729-B35F50B3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15" y="5796773"/>
            <a:ext cx="1470318" cy="8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0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73C5F4-D78D-7C20-0F92-A9122C8D6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19" y="82006"/>
            <a:ext cx="10077561" cy="66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9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zebra tied to a rope">
            <a:extLst>
              <a:ext uri="{FF2B5EF4-FFF2-40B4-BE49-F238E27FC236}">
                <a16:creationId xmlns:a16="http://schemas.microsoft.com/office/drawing/2014/main" id="{9B9E4B56-3D75-085F-E857-A4C5A7EDA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93" y="0"/>
            <a:ext cx="73188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481D1D-A7DB-159B-0D33-1E79571793C2}"/>
              </a:ext>
            </a:extLst>
          </p:cNvPr>
          <p:cNvSpPr txBox="1"/>
          <p:nvPr/>
        </p:nvSpPr>
        <p:spPr>
          <a:xfrm>
            <a:off x="2614863" y="4916905"/>
            <a:ext cx="6023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Thank you!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Jeff Goodloe    </a:t>
            </a:r>
            <a:r>
              <a:rPr lang="en-US" sz="2400" b="1" dirty="0">
                <a:solidFill>
                  <a:schemeClr val="bg1"/>
                </a:solidFill>
              </a:rPr>
              <a:t>jeffrey-goodloe@ouhsc.edu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Joe Holley        </a:t>
            </a:r>
            <a:r>
              <a:rPr lang="en-US" sz="2400" b="1" dirty="0">
                <a:solidFill>
                  <a:schemeClr val="bg1"/>
                </a:solidFill>
              </a:rPr>
              <a:t>joe.holley@memphistn.gov</a:t>
            </a:r>
          </a:p>
        </p:txBody>
      </p:sp>
    </p:spTree>
    <p:extLst>
      <p:ext uri="{BB962C8B-B14F-4D97-AF65-F5344CB8AC3E}">
        <p14:creationId xmlns:p14="http://schemas.microsoft.com/office/powerpoint/2010/main" val="396065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B13C2447-C669-84CF-0CA6-2D242FDEA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0" b="20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C52DB-5C30-A76D-F6C6-ACCF851C9BF2}"/>
              </a:ext>
            </a:extLst>
          </p:cNvPr>
          <p:cNvSpPr txBox="1"/>
          <p:nvPr/>
        </p:nvSpPr>
        <p:spPr>
          <a:xfrm>
            <a:off x="370114" y="157843"/>
            <a:ext cx="3581400" cy="2246769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Population 95,871</a:t>
            </a:r>
          </a:p>
          <a:p>
            <a:r>
              <a:rPr lang="en-US" sz="2800" b="1" dirty="0"/>
              <a:t>City Rank by Pop. 351</a:t>
            </a:r>
          </a:p>
          <a:p>
            <a:r>
              <a:rPr lang="en-US" sz="2800" b="1" dirty="0"/>
              <a:t>EFD Stations 5</a:t>
            </a:r>
          </a:p>
          <a:p>
            <a:r>
              <a:rPr lang="en-US" sz="2800" b="1" dirty="0"/>
              <a:t>Engines/Ladders ALS</a:t>
            </a:r>
          </a:p>
          <a:p>
            <a:r>
              <a:rPr lang="en-US" sz="2800" b="1" dirty="0"/>
              <a:t>1 BLS Squad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A2B8B0-6857-E48E-F546-483CBE28D20A}"/>
              </a:ext>
            </a:extLst>
          </p:cNvPr>
          <p:cNvCxnSpPr/>
          <p:nvPr/>
        </p:nvCxnSpPr>
        <p:spPr>
          <a:xfrm flipV="1">
            <a:off x="3951514" y="1186543"/>
            <a:ext cx="1426029" cy="1034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AFF453C2-8C2F-CD87-9BBD-8E0FAD16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63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Jeff\AppData\Local\Temp\EMS Section color w cream printSPGeorgia-1.jpg">
            <a:extLst>
              <a:ext uri="{FF2B5EF4-FFF2-40B4-BE49-F238E27FC236}">
                <a16:creationId xmlns:a16="http://schemas.microsoft.com/office/drawing/2014/main" id="{BBB5D3E8-157A-8623-E458-B13829FE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15" y="5796773"/>
            <a:ext cx="1470318" cy="8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3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2F7D7E6A-22B6-87FD-5B94-7D168C544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43" y="-2048"/>
            <a:ext cx="9328245" cy="69091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24246B-82FA-E57E-05A4-2EFC4E11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63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Jeff\AppData\Local\Temp\EMS Section color w cream printSPGeorgia-1.jpg">
            <a:extLst>
              <a:ext uri="{FF2B5EF4-FFF2-40B4-BE49-F238E27FC236}">
                <a16:creationId xmlns:a16="http://schemas.microsoft.com/office/drawing/2014/main" id="{49D1542C-9B06-6871-6A2A-D5EFDCC16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15" y="5796773"/>
            <a:ext cx="1470318" cy="8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00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line, diagram, plot, text&#10;&#10;Description automatically generated">
            <a:extLst>
              <a:ext uri="{FF2B5EF4-FFF2-40B4-BE49-F238E27FC236}">
                <a16:creationId xmlns:a16="http://schemas.microsoft.com/office/drawing/2014/main" id="{0CD07427-2966-4F33-E6A5-885340D49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38" y="55008"/>
            <a:ext cx="8550323" cy="68029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98CCA-5DEB-F4D7-E4D6-BC21ACFF7419}"/>
              </a:ext>
            </a:extLst>
          </p:cNvPr>
          <p:cNvSpPr txBox="1"/>
          <p:nvPr/>
        </p:nvSpPr>
        <p:spPr>
          <a:xfrm>
            <a:off x="9027712" y="3882273"/>
            <a:ext cx="11522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*to June 1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3F81C4B-1501-6F4D-E8FF-8EC4EDA2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63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Jeff\AppData\Local\Temp\EMS Section color w cream printSPGeorgia-1.jpg">
            <a:extLst>
              <a:ext uri="{FF2B5EF4-FFF2-40B4-BE49-F238E27FC236}">
                <a16:creationId xmlns:a16="http://schemas.microsoft.com/office/drawing/2014/main" id="{CD9EE82F-5B72-F435-0FE5-419F15E21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15" y="5796773"/>
            <a:ext cx="1470318" cy="8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98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EF72E-1B2A-5916-E6E6-98319762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A790F6-22C9-1F61-F75B-DB6BBD938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1755" y="26226"/>
            <a:ext cx="7936173" cy="6820404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1E8534-EB8A-B814-7988-997B448C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563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Jeff\AppData\Local\Temp\EMS Section color w cream printSPGeorgia-1.jpg">
            <a:extLst>
              <a:ext uri="{FF2B5EF4-FFF2-40B4-BE49-F238E27FC236}">
                <a16:creationId xmlns:a16="http://schemas.microsoft.com/office/drawing/2014/main" id="{75844454-48A1-F1E4-BCD1-43C8FDDE6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815" y="5796773"/>
            <a:ext cx="1470318" cy="82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7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uck driving down a street next to a traffic light at night&#10;&#10;Description automatically generated">
            <a:extLst>
              <a:ext uri="{FF2B5EF4-FFF2-40B4-BE49-F238E27FC236}">
                <a16:creationId xmlns:a16="http://schemas.microsoft.com/office/drawing/2014/main" id="{F0E177B0-1A7C-4396-BC09-29304FF23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48" y="366080"/>
            <a:ext cx="4873155" cy="3672523"/>
          </a:xfrm>
          <a:prstGeom prst="rect">
            <a:avLst/>
          </a:prstGeom>
        </p:spPr>
      </p:pic>
      <p:pic>
        <p:nvPicPr>
          <p:cNvPr id="1026" name="Picture 2" descr="Image result for oklahoma city skyl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3" y="3581403"/>
            <a:ext cx="4621667" cy="3047999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t="7423"/>
          <a:stretch>
            <a:fillRect/>
          </a:stretch>
        </p:blipFill>
        <p:spPr bwMode="auto">
          <a:xfrm>
            <a:off x="4698933" y="228603"/>
            <a:ext cx="5647931" cy="24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6324600" y="4227328"/>
            <a:ext cx="42672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pPr algn="r"/>
            <a:r>
              <a:rPr lang="en-US" sz="2200" b="1" dirty="0">
                <a:solidFill>
                  <a:prstClr val="black"/>
                </a:solidFill>
                <a:latin typeface="Calibri"/>
              </a:rPr>
              <a:t>Contact Info:</a:t>
            </a:r>
          </a:p>
          <a:p>
            <a:pPr algn="r"/>
            <a:r>
              <a:rPr lang="en-US" sz="2200" b="1" dirty="0">
                <a:solidFill>
                  <a:prstClr val="black"/>
                </a:solidFill>
                <a:latin typeface="Calibri"/>
              </a:rPr>
              <a:t>jeffrey-goodloe@ouhsc.edu</a:t>
            </a:r>
          </a:p>
          <a:p>
            <a:pPr algn="r"/>
            <a:r>
              <a:rPr lang="en-US" sz="2200" b="1" dirty="0">
                <a:solidFill>
                  <a:prstClr val="black"/>
                </a:solidFill>
                <a:latin typeface="Calibri"/>
              </a:rPr>
              <a:t>Office of the Medical Director</a:t>
            </a:r>
          </a:p>
          <a:p>
            <a:pPr algn="r"/>
            <a:r>
              <a:rPr lang="en-US" sz="2200" b="1" dirty="0">
                <a:solidFill>
                  <a:prstClr val="black"/>
                </a:solidFill>
                <a:latin typeface="Calibri"/>
              </a:rPr>
              <a:t>www.okctulomd.com</a:t>
            </a:r>
          </a:p>
          <a:p>
            <a:pPr algn="r"/>
            <a:r>
              <a:rPr lang="en-US" sz="2200" b="1" dirty="0">
                <a:solidFill>
                  <a:prstClr val="black"/>
                </a:solidFill>
                <a:latin typeface="Calibri"/>
              </a:rPr>
              <a:t>918-596-3147</a:t>
            </a:r>
          </a:p>
          <a:p>
            <a:pPr algn="r"/>
            <a:r>
              <a:rPr lang="en-US" sz="2200" b="1" dirty="0">
                <a:solidFill>
                  <a:prstClr val="black"/>
                </a:solidFill>
                <a:latin typeface="Calibri"/>
              </a:rPr>
              <a:t>@drjeffgoodloe</a:t>
            </a:r>
          </a:p>
        </p:txBody>
      </p:sp>
      <p:pic>
        <p:nvPicPr>
          <p:cNvPr id="13" name="Picture 12" descr="TFD_logo_hires_300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6203"/>
            <a:ext cx="1600200" cy="159953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01203" y="2202340"/>
            <a:ext cx="3394280" cy="1733555"/>
          </a:xfrm>
          <a:prstGeom prst="rect">
            <a:avLst/>
          </a:prstGeom>
        </p:spPr>
      </p:pic>
      <p:pic>
        <p:nvPicPr>
          <p:cNvPr id="16" name="Picture 15" descr="C:\Users\Jeff\AppData\Local\Temp\EMS Section color w cream printSPGeorgia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570" y="3338808"/>
            <a:ext cx="2209799" cy="124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945931" y="227115"/>
            <a:ext cx="16724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C000"/>
                </a:solidFill>
              </a:rPr>
              <a:t>TULSA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1828800"/>
            <a:ext cx="2939058" cy="293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590800" y="5943600"/>
            <a:ext cx="3799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Calibri"/>
              </a:rPr>
              <a:t>OKLAHOMA CITY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597A1-3172-4907-8B26-4B677737F5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8333903" y="6356570"/>
            <a:ext cx="314234" cy="314234"/>
          </a:xfrm>
          <a:prstGeom prst="rect">
            <a:avLst/>
          </a:prstGeom>
          <a:noFill/>
        </p:spPr>
      </p:pic>
      <p:pic>
        <p:nvPicPr>
          <p:cNvPr id="5" name="Picture 4" descr="A picture containing sky, truck, outdoor, red&#10;&#10;Description automatically generated">
            <a:extLst>
              <a:ext uri="{FF2B5EF4-FFF2-40B4-BE49-F238E27FC236}">
                <a16:creationId xmlns:a16="http://schemas.microsoft.com/office/drawing/2014/main" id="{FF3C3B90-7896-4EAF-A496-413771E739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9" y="4767858"/>
            <a:ext cx="2256387" cy="1269218"/>
          </a:xfrm>
          <a:prstGeom prst="rect">
            <a:avLst/>
          </a:prstGeom>
        </p:spPr>
      </p:pic>
      <p:pic>
        <p:nvPicPr>
          <p:cNvPr id="7" name="Picture 6" descr="A picture containing truck, red, outdoor, transport&#10;&#10;Description automatically generated">
            <a:extLst>
              <a:ext uri="{FF2B5EF4-FFF2-40B4-BE49-F238E27FC236}">
                <a16:creationId xmlns:a16="http://schemas.microsoft.com/office/drawing/2014/main" id="{E5EF2087-8D1E-4BC9-BAC0-8CB7561837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91" y="342901"/>
            <a:ext cx="1777112" cy="1332835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C9B0C36-7435-4888-BE57-E2F0517E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76403" y="2968795"/>
            <a:ext cx="1685815" cy="1682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2ED51-FCEF-EA76-910C-CE887882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32" y="6356569"/>
            <a:ext cx="314235" cy="31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ebook logo - Social media &amp; Logos Icons">
            <a:extLst>
              <a:ext uri="{FF2B5EF4-FFF2-40B4-BE49-F238E27FC236}">
                <a16:creationId xmlns:a16="http://schemas.microsoft.com/office/drawing/2014/main" id="{EAA268A5-51EC-27B3-BF64-CEEF08E0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084" y="6288471"/>
            <a:ext cx="431848" cy="4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52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0148E1A-6C18-3A78-A0C2-FCCEFA6AF407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190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Jason Benjamin">
            <a:extLst>
              <a:ext uri="{FF2B5EF4-FFF2-40B4-BE49-F238E27FC236}">
                <a16:creationId xmlns:a16="http://schemas.microsoft.com/office/drawing/2014/main" id="{A2130444-203F-FF53-0E4D-2B73FA1C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5631">
            <a:off x="801523" y="897219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64F6E-2B0E-ED12-9D43-514C66D8E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9">
            <a:off x="4379593" y="393764"/>
            <a:ext cx="4066051" cy="27080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883D254-1FE2-4A40-5852-55C3A723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741">
            <a:off x="8321386" y="901888"/>
            <a:ext cx="3247159" cy="324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C5578A2-978A-BC43-FFC7-612C928E8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37" y="4201828"/>
            <a:ext cx="2478232" cy="247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C9EFE-8CFF-9010-FE3C-9BA1D2C32D43}"/>
              </a:ext>
            </a:extLst>
          </p:cNvPr>
          <p:cNvSpPr txBox="1"/>
          <p:nvPr/>
        </p:nvSpPr>
        <p:spPr>
          <a:xfrm>
            <a:off x="1304337" y="4318963"/>
            <a:ext cx="132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28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5F80C-F0E9-174B-AF9C-FB8126B10E1D}"/>
              </a:ext>
            </a:extLst>
          </p:cNvPr>
          <p:cNvSpPr txBox="1"/>
          <p:nvPr/>
        </p:nvSpPr>
        <p:spPr>
          <a:xfrm rot="21159613">
            <a:off x="5166995" y="596297"/>
            <a:ext cx="2112329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72 Minutes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5929F-E1FE-D1C5-D4C3-CD2C2EB4964B}"/>
              </a:ext>
            </a:extLst>
          </p:cNvPr>
          <p:cNvSpPr txBox="1"/>
          <p:nvPr/>
        </p:nvSpPr>
        <p:spPr>
          <a:xfrm>
            <a:off x="833231" y="2525467"/>
            <a:ext cx="1064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30 Minutes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64BCB-F1CB-654C-4CC1-CB4418DF0E6E}"/>
              </a:ext>
            </a:extLst>
          </p:cNvPr>
          <p:cNvSpPr txBox="1"/>
          <p:nvPr/>
        </p:nvSpPr>
        <p:spPr>
          <a:xfrm>
            <a:off x="9637524" y="2967335"/>
            <a:ext cx="2116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33 Minutes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180D652-FA02-D9FE-46BE-1582721F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67" y="4029875"/>
            <a:ext cx="2116604" cy="282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B42897-6C13-3994-6C17-B353BBFF6B25}"/>
              </a:ext>
            </a:extLst>
          </p:cNvPr>
          <p:cNvSpPr txBox="1"/>
          <p:nvPr/>
        </p:nvSpPr>
        <p:spPr>
          <a:xfrm>
            <a:off x="8495453" y="4434870"/>
            <a:ext cx="158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29 Minutes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837D9-2359-C335-13E5-B8E3CE836218}"/>
              </a:ext>
            </a:extLst>
          </p:cNvPr>
          <p:cNvSpPr txBox="1"/>
          <p:nvPr/>
        </p:nvSpPr>
        <p:spPr>
          <a:xfrm>
            <a:off x="641268" y="130674"/>
            <a:ext cx="466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 Just Numbers.  Prolonged Arrest Times </a:t>
            </a:r>
            <a:r>
              <a:rPr lang="en-US" b="1" dirty="0">
                <a:sym typeface="Wingdings" pitchFamily="2" charset="2"/>
              </a:rPr>
              <a:t></a:t>
            </a:r>
            <a:r>
              <a:rPr lang="en-US" b="1" dirty="0"/>
              <a:t> Just </a:t>
            </a:r>
            <a:r>
              <a:rPr lang="en-US" b="1" u="sng" dirty="0"/>
              <a:t>Some</a:t>
            </a:r>
            <a:r>
              <a:rPr lang="en-US" b="1" dirty="0"/>
              <a:t> of the Survivors </a:t>
            </a:r>
          </a:p>
        </p:txBody>
      </p:sp>
      <p:pic>
        <p:nvPicPr>
          <p:cNvPr id="12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6C2329-06DE-32F0-C4D1-23E6636336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730" y="3746541"/>
            <a:ext cx="3886707" cy="29188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EFD8EE-7B1B-35F7-6123-7CF676E1B11D}"/>
              </a:ext>
            </a:extLst>
          </p:cNvPr>
          <p:cNvSpPr txBox="1"/>
          <p:nvPr/>
        </p:nvSpPr>
        <p:spPr>
          <a:xfrm>
            <a:off x="6502400" y="5205954"/>
            <a:ext cx="60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30 Min.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FFD71-55F3-4DFF-A5B2-9663B1E93B0D}"/>
              </a:ext>
            </a:extLst>
          </p:cNvPr>
          <p:cNvSpPr txBox="1"/>
          <p:nvPr/>
        </p:nvSpPr>
        <p:spPr>
          <a:xfrm>
            <a:off x="5309556" y="4318963"/>
            <a:ext cx="623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 Min</a:t>
            </a:r>
          </a:p>
        </p:txBody>
      </p:sp>
    </p:spTree>
    <p:extLst>
      <p:ext uri="{BB962C8B-B14F-4D97-AF65-F5344CB8AC3E}">
        <p14:creationId xmlns:p14="http://schemas.microsoft.com/office/powerpoint/2010/main" val="4681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79BD-4A7B-CC39-28E8-169FD722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Very Recent Success Story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DFA97-7F59-D7EA-77BB-C7ACC648D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May 29, 2025 (Memorial Day wknd)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Prominent 64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yo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cardiologist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Nationally recognized leader in American College of Cardiology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28 minutes of arrest on 8</a:t>
            </a:r>
            <a:r>
              <a:rPr lang="en-US" sz="2800" b="0" i="0" u="none" strike="noStrike" baseline="30000" dirty="0">
                <a:solidFill>
                  <a:srgbClr val="000000"/>
                </a:solidFill>
                <a:effectLst/>
                <a:latin typeface="Helvetica" pitchFamily="2" charset="0"/>
              </a:rPr>
              <a:t>th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hole of a golf course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4 shocks, 2 rounds of amiodarone, multiple doses of epi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Awake upon arrival to ED!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Completely neurological intact that same evening 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Back at work reading echocardiograms this past Monday, June 9 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Starting cardiac rehab this Monday</a:t>
            </a:r>
          </a:p>
          <a:p>
            <a:pPr algn="l"/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Wants to attend and tell his story at Eagles next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46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242</Words>
  <Application>Microsoft Office PowerPoint</Application>
  <PresentationFormat>Widescreen</PresentationFormat>
  <Paragraphs>45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Helvetica</vt:lpstr>
      <vt:lpstr>Wingdings</vt:lpstr>
      <vt:lpstr>Office Theme</vt:lpstr>
      <vt:lpstr>2_Office Theme</vt:lpstr>
      <vt:lpstr>CPC-2 in the Rearview Mirror: Is Neuroprotective CPR Improving Cardiac Arrest Neuro Outcomes?</vt:lpstr>
      <vt:lpstr>PowerPoint Presentation</vt:lpstr>
      <vt:lpstr>PowerPoint Presentation</vt:lpstr>
      <vt:lpstr>PowerPoint Presentation</vt:lpstr>
      <vt:lpstr>PowerPoint Presentation</vt:lpstr>
      <vt:lpstr>TULSA</vt:lpstr>
      <vt:lpstr>PowerPoint Presentation</vt:lpstr>
      <vt:lpstr>PowerPoint Presentation</vt:lpstr>
      <vt:lpstr>Very Recent Success Story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Goodloe</dc:creator>
  <cp:lastModifiedBy>Joe Holley</cp:lastModifiedBy>
  <cp:revision>4</cp:revision>
  <dcterms:created xsi:type="dcterms:W3CDTF">2023-06-14T12:50:06Z</dcterms:created>
  <dcterms:modified xsi:type="dcterms:W3CDTF">2025-06-13T11:18:14Z</dcterms:modified>
</cp:coreProperties>
</file>