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60" r:id="rId3"/>
    <p:sldId id="305" r:id="rId4"/>
    <p:sldId id="306" r:id="rId5"/>
    <p:sldId id="307" r:id="rId6"/>
    <p:sldId id="277" r:id="rId7"/>
    <p:sldId id="281" r:id="rId8"/>
    <p:sldId id="1122" r:id="rId9"/>
    <p:sldId id="267" r:id="rId10"/>
    <p:sldId id="298" r:id="rId11"/>
    <p:sldId id="266" r:id="rId12"/>
    <p:sldId id="288" r:id="rId13"/>
    <p:sldId id="303" r:id="rId14"/>
    <p:sldId id="1123" r:id="rId15"/>
    <p:sldId id="1124" r:id="rId16"/>
    <p:sldId id="1125" r:id="rId17"/>
    <p:sldId id="257" r:id="rId18"/>
    <p:sldId id="268" r:id="rId19"/>
    <p:sldId id="300"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Medium"/>
        <a:ea typeface="Avenir Medium"/>
        <a:cs typeface="Avenir Medium"/>
        <a:sym typeface="Avenir Medium"/>
      </a:defRPr>
    </a:lvl1pPr>
    <a:lvl2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Medium"/>
        <a:ea typeface="Avenir Medium"/>
        <a:cs typeface="Avenir Medium"/>
        <a:sym typeface="Avenir Medium"/>
      </a:defRPr>
    </a:lvl2pPr>
    <a:lvl3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Medium"/>
        <a:ea typeface="Avenir Medium"/>
        <a:cs typeface="Avenir Medium"/>
        <a:sym typeface="Avenir Medium"/>
      </a:defRPr>
    </a:lvl3pPr>
    <a:lvl4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Medium"/>
        <a:ea typeface="Avenir Medium"/>
        <a:cs typeface="Avenir Medium"/>
        <a:sym typeface="Avenir Medium"/>
      </a:defRPr>
    </a:lvl4pPr>
    <a:lvl5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Medium"/>
        <a:ea typeface="Avenir Medium"/>
        <a:cs typeface="Avenir Medium"/>
        <a:sym typeface="Avenir Medium"/>
      </a:defRPr>
    </a:lvl5pPr>
    <a:lvl6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Medium"/>
        <a:ea typeface="Avenir Medium"/>
        <a:cs typeface="Avenir Medium"/>
        <a:sym typeface="Avenir Medium"/>
      </a:defRPr>
    </a:lvl6pPr>
    <a:lvl7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Medium"/>
        <a:ea typeface="Avenir Medium"/>
        <a:cs typeface="Avenir Medium"/>
        <a:sym typeface="Avenir Medium"/>
      </a:defRPr>
    </a:lvl7pPr>
    <a:lvl8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Medium"/>
        <a:ea typeface="Avenir Medium"/>
        <a:cs typeface="Avenir Medium"/>
        <a:sym typeface="Avenir Medium"/>
      </a:defRPr>
    </a:lvl8pPr>
    <a:lvl9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Medium"/>
        <a:ea typeface="Avenir Medium"/>
        <a:cs typeface="Avenir Medium"/>
        <a:sym typeface="Avenir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8"/>
    <p:restoredTop sz="93005"/>
  </p:normalViewPr>
  <p:slideViewPr>
    <p:cSldViewPr snapToGrid="0">
      <p:cViewPr varScale="1">
        <p:scale>
          <a:sx n="27" d="100"/>
          <a:sy n="27" d="100"/>
        </p:scale>
        <p:origin x="23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1143000" y="685800"/>
            <a:ext cx="4572000" cy="3429000"/>
          </a:xfrm>
          <a:prstGeom prst="rect">
            <a:avLst/>
          </a:prstGeom>
        </p:spPr>
        <p:txBody>
          <a:bodyPr/>
          <a:lstStyle/>
          <a:p>
            <a:endParaRPr/>
          </a:p>
        </p:txBody>
      </p:sp>
      <p:sp>
        <p:nvSpPr>
          <p:cNvPr id="156" name="Shape 15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Launched in mid 1990s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D21359-48E6-CC48-8873-FD8B331177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712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rPr>
              <a:t>retirement</a:t>
            </a:r>
            <a:r>
              <a:rPr lang="en-US" sz="1200" b="0" i="0" u="none" strike="noStrike" kern="1200" dirty="0">
                <a:solidFill>
                  <a:schemeClr val="tx1"/>
                </a:solidFill>
                <a:effectLst/>
                <a:latin typeface="+mn-lt"/>
                <a:ea typeface="+mn-ea"/>
                <a:cs typeface="+mn-cs"/>
              </a:rPr>
              <a:t> of NASA's </a:t>
            </a:r>
            <a:r>
              <a:rPr lang="en-US" sz="1200" b="1" i="0" u="none" strike="noStrike" kern="1200" dirty="0">
                <a:solidFill>
                  <a:schemeClr val="tx1"/>
                </a:solidFill>
                <a:effectLst/>
                <a:latin typeface="+mn-lt"/>
                <a:ea typeface="+mn-ea"/>
                <a:cs typeface="+mn-cs"/>
              </a:rPr>
              <a:t>Space Shuttle</a:t>
            </a:r>
            <a:r>
              <a:rPr lang="en-US" sz="1200" b="0" i="0" u="none" strike="noStrike" kern="1200" dirty="0">
                <a:solidFill>
                  <a:schemeClr val="tx1"/>
                </a:solidFill>
                <a:effectLst/>
                <a:latin typeface="+mn-lt"/>
                <a:ea typeface="+mn-ea"/>
                <a:cs typeface="+mn-cs"/>
              </a:rPr>
              <a:t> fleet took place from March to July 2011</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D21359-48E6-CC48-8873-FD8B331177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95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Cost between 40-80 mil per seat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D21359-48E6-CC48-8873-FD8B331177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447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2014 – NASA awarded two contracts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D21359-48E6-CC48-8873-FD8B331177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07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Land on land.  </a:t>
            </a:r>
            <a:r>
              <a:rPr lang="en-US"/>
              <a:t>Cost – $1.5 billion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D21359-48E6-CC48-8873-FD8B331177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19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Utah – Dugway Proving Ground</a:t>
            </a:r>
          </a:p>
          <a:p>
            <a:r>
              <a:rPr lang="en-US" dirty="0"/>
              <a:t>New Mexico – White Sands Missile Range</a:t>
            </a:r>
          </a:p>
          <a:p>
            <a:r>
              <a:rPr lang="en-US" dirty="0"/>
              <a:t>Arizona – Wilcox Playa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D21359-48E6-CC48-8873-FD8B331177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584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5112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57300" y="5397500"/>
            <a:ext cx="21869400" cy="5461000"/>
          </a:xfrm>
          <a:prstGeom prst="rect">
            <a:avLst/>
          </a:prstGeom>
        </p:spPr>
        <p:txBody>
          <a:bodyPr/>
          <a:lstStyle>
            <a:lvl1pPr>
              <a:defRPr sz="14900" spc="298">
                <a:solidFill>
                  <a:srgbClr val="FFFFFF"/>
                </a:solidFill>
              </a:defRPr>
            </a:lvl1pPr>
          </a:lstStyle>
          <a:p>
            <a:r>
              <a:t>Title Text</a:t>
            </a:r>
          </a:p>
        </p:txBody>
      </p:sp>
      <p:sp>
        <p:nvSpPr>
          <p:cNvPr id="12" name="Body Level One…"/>
          <p:cNvSpPr txBox="1">
            <a:spLocks noGrp="1"/>
          </p:cNvSpPr>
          <p:nvPr>
            <p:ph type="body" sz="quarter" idx="1"/>
          </p:nvPr>
        </p:nvSpPr>
        <p:spPr>
          <a:xfrm>
            <a:off x="1257300" y="2895600"/>
            <a:ext cx="21869400" cy="2501900"/>
          </a:xfrm>
          <a:prstGeom prst="rect">
            <a:avLst/>
          </a:prstGeom>
        </p:spPr>
        <p:txBody>
          <a:bodyPr anchor="b"/>
          <a:lstStyle>
            <a:lvl1pPr marL="0" indent="0" algn="ctr">
              <a:spcBef>
                <a:spcPts val="0"/>
              </a:spcBef>
              <a:buSzTx/>
              <a:buNone/>
              <a:defRPr sz="7700" cap="all" spc="308">
                <a:solidFill>
                  <a:srgbClr val="FFFFFF"/>
                </a:solidFill>
                <a:latin typeface="+mn-lt"/>
                <a:ea typeface="+mn-ea"/>
                <a:cs typeface="+mn-cs"/>
                <a:sym typeface="Futura"/>
              </a:defRPr>
            </a:lvl1pPr>
            <a:lvl2pPr marL="0" indent="0" algn="ctr">
              <a:spcBef>
                <a:spcPts val="0"/>
              </a:spcBef>
              <a:buSzTx/>
              <a:buNone/>
              <a:defRPr sz="7700" cap="all" spc="308">
                <a:solidFill>
                  <a:srgbClr val="FFFFFF"/>
                </a:solidFill>
                <a:latin typeface="+mn-lt"/>
                <a:ea typeface="+mn-ea"/>
                <a:cs typeface="+mn-cs"/>
                <a:sym typeface="Futura"/>
              </a:defRPr>
            </a:lvl2pPr>
            <a:lvl3pPr marL="0" indent="0" algn="ctr">
              <a:spcBef>
                <a:spcPts val="0"/>
              </a:spcBef>
              <a:buSzTx/>
              <a:buNone/>
              <a:defRPr sz="7700" cap="all" spc="308">
                <a:solidFill>
                  <a:srgbClr val="FFFFFF"/>
                </a:solidFill>
                <a:latin typeface="+mn-lt"/>
                <a:ea typeface="+mn-ea"/>
                <a:cs typeface="+mn-cs"/>
                <a:sym typeface="Futura"/>
              </a:defRPr>
            </a:lvl3pPr>
            <a:lvl4pPr marL="0" indent="0" algn="ctr">
              <a:spcBef>
                <a:spcPts val="0"/>
              </a:spcBef>
              <a:buSzTx/>
              <a:buNone/>
              <a:defRPr sz="7700" cap="all" spc="308">
                <a:solidFill>
                  <a:srgbClr val="FFFFFF"/>
                </a:solidFill>
                <a:latin typeface="+mn-lt"/>
                <a:ea typeface="+mn-ea"/>
                <a:cs typeface="+mn-cs"/>
                <a:sym typeface="Futura"/>
              </a:defRPr>
            </a:lvl4pPr>
            <a:lvl5pPr marL="0" indent="0" algn="ctr">
              <a:spcBef>
                <a:spcPts val="0"/>
              </a:spcBef>
              <a:buSzTx/>
              <a:buNone/>
              <a:defRPr sz="7700" cap="all" spc="308">
                <a:solidFill>
                  <a:srgbClr val="FFFFFF"/>
                </a:solidFill>
                <a:latin typeface="+mn-lt"/>
                <a:ea typeface="+mn-ea"/>
                <a:cs typeface="+mn-cs"/>
                <a:sym typeface="Futura"/>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3" name="”"/>
          <p:cNvSpPr txBox="1">
            <a:spLocks noGrp="1"/>
          </p:cNvSpPr>
          <p:nvPr>
            <p:ph type="body" sz="quarter" idx="21"/>
          </p:nvPr>
        </p:nvSpPr>
        <p:spPr>
          <a:xfrm>
            <a:off x="11470640" y="9931400"/>
            <a:ext cx="1444779" cy="2705100"/>
          </a:xfrm>
          <a:prstGeom prst="rect">
            <a:avLst/>
          </a:prstGeom>
        </p:spPr>
        <p:txBody>
          <a:bodyPr wrap="none">
            <a:spAutoFit/>
          </a:bodyPr>
          <a:lstStyle>
            <a:lvl1pPr marL="0" indent="0" algn="ctr">
              <a:spcBef>
                <a:spcPts val="0"/>
              </a:spcBef>
              <a:buClrTx/>
              <a:buSzTx/>
              <a:buNone/>
              <a:defRPr sz="18000" spc="360">
                <a:latin typeface="Baskerville SemiBold"/>
                <a:ea typeface="Baskerville SemiBold"/>
                <a:cs typeface="Baskerville SemiBold"/>
                <a:sym typeface="Baskerville SemiBold"/>
              </a:defRPr>
            </a:lvl1pPr>
          </a:lstStyle>
          <a:p>
            <a:r>
              <a:t>”</a:t>
            </a:r>
          </a:p>
        </p:txBody>
      </p:sp>
      <p:sp>
        <p:nvSpPr>
          <p:cNvPr id="124" name="“"/>
          <p:cNvSpPr txBox="1">
            <a:spLocks noGrp="1"/>
          </p:cNvSpPr>
          <p:nvPr>
            <p:ph type="body" sz="quarter" idx="22"/>
          </p:nvPr>
        </p:nvSpPr>
        <p:spPr>
          <a:xfrm>
            <a:off x="11470640" y="2514600"/>
            <a:ext cx="1444779" cy="2705100"/>
          </a:xfrm>
          <a:prstGeom prst="rect">
            <a:avLst/>
          </a:prstGeom>
        </p:spPr>
        <p:txBody>
          <a:bodyPr wrap="none">
            <a:spAutoFit/>
          </a:bodyPr>
          <a:lstStyle>
            <a:lvl1pPr marL="0" indent="0" algn="ctr">
              <a:spcBef>
                <a:spcPts val="0"/>
              </a:spcBef>
              <a:buClrTx/>
              <a:buSzTx/>
              <a:buNone/>
              <a:defRPr sz="18000" spc="360">
                <a:latin typeface="Baskerville SemiBold"/>
                <a:ea typeface="Baskerville SemiBold"/>
                <a:cs typeface="Baskerville SemiBold"/>
                <a:sym typeface="Baskerville SemiBold"/>
              </a:defRPr>
            </a:lvl1pPr>
          </a:lstStyle>
          <a:p>
            <a:r>
              <a:t>“</a:t>
            </a:r>
          </a:p>
        </p:txBody>
      </p:sp>
      <p:sp>
        <p:nvSpPr>
          <p:cNvPr id="125" name="— Johnny Appleseed"/>
          <p:cNvSpPr txBox="1">
            <a:spLocks noGrp="1"/>
          </p:cNvSpPr>
          <p:nvPr>
            <p:ph type="body" sz="quarter" idx="23"/>
          </p:nvPr>
        </p:nvSpPr>
        <p:spPr>
          <a:xfrm>
            <a:off x="1257300" y="9118600"/>
            <a:ext cx="21869400" cy="762000"/>
          </a:xfrm>
          <a:prstGeom prst="rect">
            <a:avLst/>
          </a:prstGeom>
        </p:spPr>
        <p:txBody>
          <a:bodyPr anchor="ctr">
            <a:spAutoFit/>
          </a:bodyPr>
          <a:lstStyle>
            <a:lvl1pPr marL="0" indent="0" algn="ctr">
              <a:spcBef>
                <a:spcPts val="0"/>
              </a:spcBef>
              <a:buClrTx/>
              <a:buSzTx/>
              <a:buNone/>
              <a:defRPr sz="3800" i="1" spc="76">
                <a:solidFill>
                  <a:schemeClr val="accent5">
                    <a:satOff val="-10854"/>
                    <a:lumOff val="-10463"/>
                  </a:schemeClr>
                </a:solidFill>
              </a:defRPr>
            </a:lvl1pPr>
          </a:lstStyle>
          <a:p>
            <a:r>
              <a:t>— Johnny Appleseed</a:t>
            </a:r>
          </a:p>
        </p:txBody>
      </p:sp>
      <p:sp>
        <p:nvSpPr>
          <p:cNvPr id="126" name="Type a quote here."/>
          <p:cNvSpPr txBox="1">
            <a:spLocks noGrp="1"/>
          </p:cNvSpPr>
          <p:nvPr>
            <p:ph type="body" sz="quarter" idx="24"/>
          </p:nvPr>
        </p:nvSpPr>
        <p:spPr>
          <a:xfrm>
            <a:off x="1257300" y="7518400"/>
            <a:ext cx="21869400" cy="1447800"/>
          </a:xfrm>
          <a:prstGeom prst="rect">
            <a:avLst/>
          </a:prstGeom>
        </p:spPr>
        <p:txBody>
          <a:bodyPr anchor="b">
            <a:spAutoFit/>
          </a:bodyPr>
          <a:lstStyle>
            <a:lvl1pPr marL="0" indent="0" algn="ctr">
              <a:spcBef>
                <a:spcPts val="500"/>
              </a:spcBef>
              <a:buClrTx/>
              <a:buSzTx/>
              <a:buNone/>
              <a:defRPr sz="8200" cap="all" spc="656">
                <a:latin typeface="+mn-lt"/>
                <a:ea typeface="+mn-ea"/>
                <a:cs typeface="+mn-cs"/>
                <a:sym typeface="Futura"/>
              </a:defRPr>
            </a:lvl1pPr>
          </a:lstStyle>
          <a:p>
            <a:r>
              <a:t>Type a quote here.</a:t>
            </a:r>
          </a:p>
        </p:txBody>
      </p:sp>
      <p:sp>
        <p:nvSpPr>
          <p:cNvPr id="127" name="Slide Number"/>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Sketch of a cityscape"/>
          <p:cNvSpPr>
            <a:spLocks noGrp="1"/>
          </p:cNvSpPr>
          <p:nvPr>
            <p:ph type="pic" idx="21"/>
          </p:nvPr>
        </p:nvSpPr>
        <p:spPr>
          <a:xfrm>
            <a:off x="0" y="0"/>
            <a:ext cx="24384000" cy="15855964"/>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9" name="Slide Number"/>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923882" y="12984738"/>
            <a:ext cx="536237" cy="47192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8016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 name="Title Text"/>
          <p:cNvSpPr txBox="1">
            <a:spLocks noGrp="1"/>
          </p:cNvSpPr>
          <p:nvPr>
            <p:ph type="title"/>
          </p:nvPr>
        </p:nvSpPr>
        <p:spPr>
          <a:xfrm>
            <a:off x="1257300" y="4343400"/>
            <a:ext cx="21869400" cy="5016500"/>
          </a:xfrm>
          <a:prstGeom prst="rect">
            <a:avLst/>
          </a:prstGeom>
        </p:spPr>
        <p:txBody>
          <a:bodyPr anchor="ctr"/>
          <a:lstStyle>
            <a:lvl1pPr>
              <a:defRPr sz="14900" spc="298">
                <a:solidFill>
                  <a:srgbClr val="FFFFFF"/>
                </a:solidFill>
              </a:defRPr>
            </a:lvl1pPr>
          </a:lstStyle>
          <a:p>
            <a:r>
              <a:t>Title Text</a:t>
            </a:r>
          </a:p>
        </p:txBody>
      </p:sp>
      <p:sp>
        <p:nvSpPr>
          <p:cNvPr id="4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1257300" y="4343400"/>
            <a:ext cx="21869400" cy="5016500"/>
          </a:xfrm>
          <a:prstGeom prst="rect">
            <a:avLst/>
          </a:prstGeom>
        </p:spPr>
        <p:txBody>
          <a:bodyPr anchor="ctr"/>
          <a:lstStyle>
            <a:lvl1pPr>
              <a:defRPr sz="14900" spc="298"/>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Sketch of a building exterior with a balcony"/>
          <p:cNvSpPr>
            <a:spLocks noGrp="1"/>
          </p:cNvSpPr>
          <p:nvPr>
            <p:ph type="pic" idx="21"/>
          </p:nvPr>
        </p:nvSpPr>
        <p:spPr>
          <a:xfrm>
            <a:off x="9287692" y="1473939"/>
            <a:ext cx="14798045" cy="10998201"/>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57" name="Title Text"/>
          <p:cNvSpPr txBox="1">
            <a:spLocks noGrp="1"/>
          </p:cNvSpPr>
          <p:nvPr>
            <p:ph type="title"/>
          </p:nvPr>
        </p:nvSpPr>
        <p:spPr>
          <a:xfrm>
            <a:off x="1257300" y="5892800"/>
            <a:ext cx="8483600" cy="5029200"/>
          </a:xfrm>
          <a:prstGeom prst="rect">
            <a:avLst/>
          </a:prstGeom>
        </p:spPr>
        <p:txBody>
          <a:bodyPr/>
          <a:lstStyle>
            <a:lvl1pPr algn="l">
              <a:lnSpc>
                <a:spcPct val="80000"/>
              </a:lnSpc>
              <a:defRPr sz="10500" spc="209"/>
            </a:lvl1pPr>
          </a:lstStyle>
          <a:p>
            <a:r>
              <a:t>Title Text</a:t>
            </a:r>
          </a:p>
        </p:txBody>
      </p:sp>
      <p:sp>
        <p:nvSpPr>
          <p:cNvPr id="58" name="Body Level One…"/>
          <p:cNvSpPr txBox="1">
            <a:spLocks noGrp="1"/>
          </p:cNvSpPr>
          <p:nvPr>
            <p:ph type="body" sz="quarter" idx="1"/>
          </p:nvPr>
        </p:nvSpPr>
        <p:spPr>
          <a:xfrm>
            <a:off x="1257300" y="4000500"/>
            <a:ext cx="8483600" cy="1905000"/>
          </a:xfrm>
          <a:prstGeom prst="rect">
            <a:avLst/>
          </a:prstGeom>
        </p:spPr>
        <p:txBody>
          <a:bodyPr anchor="b"/>
          <a:lstStyle>
            <a:lvl1pPr marL="0" indent="0">
              <a:spcBef>
                <a:spcPts val="0"/>
              </a:spcBef>
              <a:buClrTx/>
              <a:buSzTx/>
              <a:buNone/>
              <a:defRPr sz="5800" cap="all" spc="116">
                <a:latin typeface="+mn-lt"/>
                <a:ea typeface="+mn-ea"/>
                <a:cs typeface="+mn-cs"/>
                <a:sym typeface="Futura"/>
              </a:defRPr>
            </a:lvl1pPr>
            <a:lvl2pPr marL="0" indent="0">
              <a:spcBef>
                <a:spcPts val="0"/>
              </a:spcBef>
              <a:buClrTx/>
              <a:buSzTx/>
              <a:buNone/>
              <a:defRPr sz="5800" cap="all" spc="116">
                <a:latin typeface="+mn-lt"/>
                <a:ea typeface="+mn-ea"/>
                <a:cs typeface="+mn-cs"/>
                <a:sym typeface="Futura"/>
              </a:defRPr>
            </a:lvl2pPr>
            <a:lvl3pPr marL="0" indent="0">
              <a:spcBef>
                <a:spcPts val="0"/>
              </a:spcBef>
              <a:buClrTx/>
              <a:buSzTx/>
              <a:buNone/>
              <a:defRPr sz="5800" cap="all" spc="116">
                <a:latin typeface="+mn-lt"/>
                <a:ea typeface="+mn-ea"/>
                <a:cs typeface="+mn-cs"/>
                <a:sym typeface="Futura"/>
              </a:defRPr>
            </a:lvl3pPr>
            <a:lvl4pPr marL="0" indent="0">
              <a:spcBef>
                <a:spcPts val="0"/>
              </a:spcBef>
              <a:buClrTx/>
              <a:buSzTx/>
              <a:buNone/>
              <a:defRPr sz="5800" cap="all" spc="116">
                <a:latin typeface="+mn-lt"/>
                <a:ea typeface="+mn-ea"/>
                <a:cs typeface="+mn-cs"/>
                <a:sym typeface="Futura"/>
              </a:defRPr>
            </a:lvl4pPr>
            <a:lvl5pPr marL="0" indent="0">
              <a:spcBef>
                <a:spcPts val="0"/>
              </a:spcBef>
              <a:buClrTx/>
              <a:buSzTx/>
              <a:buNone/>
              <a:defRPr sz="5800" cap="all" spc="116">
                <a:latin typeface="+mn-lt"/>
                <a:ea typeface="+mn-ea"/>
                <a:cs typeface="+mn-cs"/>
                <a:sym typeface="Futura"/>
              </a:defRPr>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6" name="donec quis nunc"/>
          <p:cNvSpPr txBox="1">
            <a:spLocks noGrp="1"/>
          </p:cNvSpPr>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sz="3800" cap="all" spc="342">
                <a:latin typeface="+mn-lt"/>
                <a:ea typeface="+mn-ea"/>
                <a:cs typeface="+mn-cs"/>
                <a:sym typeface="Futura"/>
              </a:defRPr>
            </a:lvl1pPr>
          </a:lstStyle>
          <a:p>
            <a:r>
              <a:t>donec quis nunc</a:t>
            </a:r>
          </a:p>
        </p:txBody>
      </p:sp>
      <p:sp>
        <p:nvSpPr>
          <p:cNvPr id="67" name="Title Text"/>
          <p:cNvSpPr txBox="1">
            <a:spLocks noGrp="1"/>
          </p:cNvSpPr>
          <p:nvPr>
            <p:ph type="title"/>
          </p:nvPr>
        </p:nvSpPr>
        <p:spPr>
          <a:prstGeom prst="rect">
            <a:avLst/>
          </a:prstGeom>
        </p:spPr>
        <p:txBody>
          <a:bodyPr/>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 name="donec quis nunc"/>
          <p:cNvSpPr txBox="1">
            <a:spLocks noGrp="1"/>
          </p:cNvSpPr>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sz="3800" cap="all" spc="342">
                <a:latin typeface="+mn-lt"/>
                <a:ea typeface="+mn-ea"/>
                <a:cs typeface="+mn-cs"/>
                <a:sym typeface="Futura"/>
              </a:defRPr>
            </a:lvl1pPr>
          </a:lstStyle>
          <a:p>
            <a:r>
              <a:t>donec quis nunc</a:t>
            </a:r>
          </a:p>
        </p:txBody>
      </p:sp>
      <p:sp>
        <p:nvSpPr>
          <p:cNvPr id="76" name="Title Text"/>
          <p:cNvSpPr txBox="1">
            <a:spLocks noGrp="1"/>
          </p:cNvSpPr>
          <p:nvPr>
            <p:ph type="title"/>
          </p:nvPr>
        </p:nvSpPr>
        <p:spPr>
          <a:prstGeom prst="rect">
            <a:avLst/>
          </a:prstGeom>
        </p:spPr>
        <p:txBody>
          <a:bodyPr/>
          <a:lstStyle/>
          <a:p>
            <a:r>
              <a:t>Title Text</a:t>
            </a:r>
          </a:p>
        </p:txBody>
      </p:sp>
      <p:sp>
        <p:nvSpPr>
          <p:cNvPr id="7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 name="Sketch of a building exterior with a balcony"/>
          <p:cNvSpPr>
            <a:spLocks noGrp="1"/>
          </p:cNvSpPr>
          <p:nvPr>
            <p:ph type="pic" sz="half" idx="21"/>
          </p:nvPr>
        </p:nvSpPr>
        <p:spPr>
          <a:xfrm>
            <a:off x="10477500" y="3124200"/>
            <a:ext cx="12623801" cy="9382260"/>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86" name="Lorem ipsum"/>
          <p:cNvSpPr txBox="1">
            <a:spLocks noGrp="1"/>
          </p:cNvSpPr>
          <p:nvPr>
            <p:ph type="body" sz="quarter" idx="22"/>
          </p:nvPr>
        </p:nvSpPr>
        <p:spPr>
          <a:xfrm>
            <a:off x="1257300" y="1879600"/>
            <a:ext cx="21869400" cy="723900"/>
          </a:xfrm>
          <a:prstGeom prst="rect">
            <a:avLst/>
          </a:prstGeom>
        </p:spPr>
        <p:txBody>
          <a:bodyPr>
            <a:spAutoFit/>
          </a:bodyPr>
          <a:lstStyle>
            <a:lvl1pPr marL="0" indent="0" algn="ctr">
              <a:spcBef>
                <a:spcPts val="0"/>
              </a:spcBef>
              <a:buClrTx/>
              <a:buSzTx/>
              <a:buNone/>
              <a:defRPr sz="3800" cap="all" spc="342">
                <a:latin typeface="+mn-lt"/>
                <a:ea typeface="+mn-ea"/>
                <a:cs typeface="+mn-cs"/>
                <a:sym typeface="Futura"/>
              </a:defRPr>
            </a:lvl1pPr>
          </a:lstStyle>
          <a:p>
            <a:r>
              <a:t>Lorem ipsum</a:t>
            </a:r>
          </a:p>
        </p:txBody>
      </p:sp>
      <p:sp>
        <p:nvSpPr>
          <p:cNvPr id="87" name="Title Text"/>
          <p:cNvSpPr txBox="1">
            <a:spLocks noGrp="1"/>
          </p:cNvSpPr>
          <p:nvPr>
            <p:ph type="title"/>
          </p:nvPr>
        </p:nvSpPr>
        <p:spPr>
          <a:prstGeom prst="rect">
            <a:avLst/>
          </a:prstGeom>
        </p:spPr>
        <p:txBody>
          <a:bodyPr/>
          <a:lstStyle/>
          <a:p>
            <a:r>
              <a:t>Title Text</a:t>
            </a:r>
          </a:p>
        </p:txBody>
      </p:sp>
      <p:sp>
        <p:nvSpPr>
          <p:cNvPr id="88" name="Body Level One…"/>
          <p:cNvSpPr txBox="1">
            <a:spLocks noGrp="1"/>
          </p:cNvSpPr>
          <p:nvPr>
            <p:ph type="body" sz="half" idx="1"/>
          </p:nvPr>
        </p:nvSpPr>
        <p:spPr>
          <a:xfrm>
            <a:off x="1257300" y="3632200"/>
            <a:ext cx="8382000" cy="8470900"/>
          </a:xfrm>
          <a:prstGeom prst="rect">
            <a:avLst/>
          </a:prstGeom>
        </p:spPr>
        <p:txBody>
          <a:bodyPr/>
          <a:lstStyle>
            <a:lvl1pPr>
              <a:spcBef>
                <a:spcPts val="4000"/>
              </a:spcBef>
              <a:defRPr sz="3500" spc="70"/>
            </a:lvl1pPr>
            <a:lvl2pPr>
              <a:spcBef>
                <a:spcPts val="4000"/>
              </a:spcBef>
              <a:defRPr sz="3500" spc="70"/>
            </a:lvl2pPr>
            <a:lvl3pPr>
              <a:spcBef>
                <a:spcPts val="4000"/>
              </a:spcBef>
              <a:defRPr sz="3500" spc="70"/>
            </a:lvl3pPr>
            <a:lvl4pPr>
              <a:spcBef>
                <a:spcPts val="4000"/>
              </a:spcBef>
              <a:defRPr sz="3500" spc="70"/>
            </a:lvl4pPr>
            <a:lvl5pPr>
              <a:spcBef>
                <a:spcPts val="4000"/>
              </a:spcBef>
              <a:defRPr sz="3500" spc="70"/>
            </a:lvl5pPr>
          </a:lstStyle>
          <a:p>
            <a:r>
              <a:t>Body Level One</a:t>
            </a:r>
          </a:p>
          <a:p>
            <a:pPr lvl="1"/>
            <a:r>
              <a:t>Body Level Two</a:t>
            </a:r>
          </a:p>
          <a:p>
            <a:pPr lvl="2"/>
            <a:r>
              <a:t>Body Level Three</a:t>
            </a:r>
          </a:p>
          <a:p>
            <a:pPr lvl="3"/>
            <a:r>
              <a:t>Body Level Four</a:t>
            </a:r>
          </a:p>
          <a:p>
            <a:pPr lvl="4"/>
            <a:r>
              <a:t>Body Level Five</a:t>
            </a:r>
          </a:p>
        </p:txBody>
      </p:sp>
      <p:sp>
        <p:nvSpPr>
          <p:cNvPr id="89" name="Slide Number"/>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6" name="Body Level One…"/>
          <p:cNvSpPr txBox="1">
            <a:spLocks noGrp="1"/>
          </p:cNvSpPr>
          <p:nvPr>
            <p:ph type="body" idx="1"/>
          </p:nvPr>
        </p:nvSpPr>
        <p:spPr>
          <a:xfrm>
            <a:off x="1257300" y="1854200"/>
            <a:ext cx="21869400" cy="10502900"/>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2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Sketch of a building exterior with a balcony"/>
          <p:cNvSpPr>
            <a:spLocks noGrp="1"/>
          </p:cNvSpPr>
          <p:nvPr>
            <p:ph type="pic" sz="half" idx="21"/>
          </p:nvPr>
        </p:nvSpPr>
        <p:spPr>
          <a:xfrm>
            <a:off x="12314767" y="1429600"/>
            <a:ext cx="10833102" cy="11003701"/>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15" name="Sketch of long entryway to a building under a sloped awning"/>
          <p:cNvSpPr>
            <a:spLocks noGrp="1"/>
          </p:cNvSpPr>
          <p:nvPr>
            <p:ph type="pic" sz="half" idx="22"/>
          </p:nvPr>
        </p:nvSpPr>
        <p:spPr>
          <a:xfrm>
            <a:off x="1078993" y="1497954"/>
            <a:ext cx="10998201" cy="11015266"/>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16" name="Slide Number"/>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57300" y="825500"/>
            <a:ext cx="21869400" cy="1054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1257300" y="3352800"/>
            <a:ext cx="21869400" cy="906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2392" y="12971239"/>
            <a:ext cx="479216" cy="498922"/>
          </a:xfrm>
          <a:prstGeom prst="rect">
            <a:avLst/>
          </a:prstGeom>
          <a:ln w="12700">
            <a:miter lim="400000"/>
          </a:ln>
        </p:spPr>
        <p:txBody>
          <a:bodyPr wrap="none" lIns="50800" tIns="50800" rIns="50800" bIns="50800" anchor="ctr">
            <a:spAutoFit/>
          </a:bodyPr>
          <a:lstStyle>
            <a:lvl1pPr>
              <a:defRPr sz="2400" cap="all" spc="48">
                <a:solidFill>
                  <a:srgbClr val="9A958E"/>
                </a:solidFill>
                <a:latin typeface="+mn-lt"/>
                <a:ea typeface="+mn-ea"/>
                <a:cs typeface="+mn-cs"/>
                <a:sym typeface="Futur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60" r:id="rId9"/>
    <p:sldLayoutId id="2147483661" r:id="rId10"/>
    <p:sldLayoutId id="2147483662" r:id="rId11"/>
    <p:sldLayoutId id="2147483663" r:id="rId12"/>
    <p:sldLayoutId id="2147483664" r:id="rId13"/>
    <p:sldLayoutId id="2147483665" r:id="rId14"/>
  </p:sldLayoutIdLst>
  <p:transition spd="med"/>
  <p:txStyles>
    <p:titleStyle>
      <a:lvl1pPr marL="0" marR="0" indent="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1pPr>
      <a:lvl2pPr marL="0" marR="0" indent="3429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2pPr>
      <a:lvl3pPr marL="0" marR="0" indent="6858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3pPr>
      <a:lvl4pPr marL="0" marR="0" indent="10287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4pPr>
      <a:lvl5pPr marL="0" marR="0" indent="13716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5pPr>
      <a:lvl6pPr marL="0" marR="0" indent="17145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6pPr>
      <a:lvl7pPr marL="0" marR="0" indent="20574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7pPr>
      <a:lvl8pPr marL="0" marR="0" indent="24003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8pPr>
      <a:lvl9pPr marL="0" marR="0" indent="27432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9pPr>
    </p:titleStyle>
    <p:bodyStyle>
      <a:lvl1pPr marL="508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1pPr>
      <a:lvl2pPr marL="1016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2pPr>
      <a:lvl3pPr marL="1524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3pPr>
      <a:lvl4pPr marL="2032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4pPr>
      <a:lvl5pPr marL="2540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5pPr>
      <a:lvl6pPr marL="3048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6pPr>
      <a:lvl7pPr marL="3556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7pPr>
      <a:lvl8pPr marL="4064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8pPr>
      <a:lvl9pPr marL="4572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9pPr>
    </p:bodyStyle>
    <p:otherStyle>
      <a:lvl1pPr marL="0" marR="0" indent="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1pPr>
      <a:lvl2pPr marL="0" marR="0" indent="2286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2pPr>
      <a:lvl3pPr marL="0" marR="0" indent="4572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3pPr>
      <a:lvl4pPr marL="0" marR="0" indent="6858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4pPr>
      <a:lvl5pPr marL="0" marR="0" indent="9144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5pPr>
      <a:lvl6pPr marL="0" marR="0" indent="11430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6pPr>
      <a:lvl7pPr marL="0" marR="0" indent="13716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7pPr>
      <a:lvl8pPr marL="0" marR="0" indent="16002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8pPr>
      <a:lvl9pPr marL="0" marR="0" indent="18288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s://doi.org/10.1080/10903127.2024.2442097"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pace Medicine"/>
          <p:cNvSpPr txBox="1">
            <a:spLocks noGrp="1"/>
          </p:cNvSpPr>
          <p:nvPr>
            <p:ph type="ctrTitle"/>
          </p:nvPr>
        </p:nvSpPr>
        <p:spPr>
          <a:xfrm>
            <a:off x="1257300" y="1903413"/>
            <a:ext cx="21869400" cy="1968709"/>
          </a:xfrm>
          <a:prstGeom prst="rect">
            <a:avLst/>
          </a:prstGeom>
        </p:spPr>
        <p:txBody>
          <a:bodyPr>
            <a:noAutofit/>
          </a:bodyPr>
          <a:lstStyle/>
          <a:p>
            <a:pPr lvl="1">
              <a:defRPr sz="14900" spc="298">
                <a:solidFill>
                  <a:srgbClr val="FFFFFF"/>
                </a:solidFill>
              </a:defRPr>
            </a:pPr>
            <a:r>
              <a:rPr lang="en-US" sz="9600" dirty="0"/>
              <a:t>Special Dockets for Rockets</a:t>
            </a:r>
            <a:endParaRPr sz="9600" dirty="0"/>
          </a:p>
        </p:txBody>
      </p:sp>
      <p:sp>
        <p:nvSpPr>
          <p:cNvPr id="159" name="Scott McIntosh, Joshua B. Gaither, Drew Harrell"/>
          <p:cNvSpPr txBox="1">
            <a:spLocks noGrp="1"/>
          </p:cNvSpPr>
          <p:nvPr>
            <p:ph type="subTitle" sz="quarter" idx="1"/>
          </p:nvPr>
        </p:nvSpPr>
        <p:spPr>
          <a:xfrm>
            <a:off x="997537" y="11810734"/>
            <a:ext cx="21869401" cy="1225650"/>
          </a:xfrm>
          <a:prstGeom prst="rect">
            <a:avLst/>
          </a:prstGeom>
        </p:spPr>
        <p:txBody>
          <a:bodyPr/>
          <a:lstStyle>
            <a:lvl1pPr>
              <a:spcBef>
                <a:spcPts val="4800"/>
              </a:spcBef>
              <a:defRPr sz="4200" cap="none" spc="84">
                <a:solidFill>
                  <a:srgbClr val="9A958E"/>
                </a:solidFill>
                <a:latin typeface="Avenir Medium"/>
                <a:ea typeface="Avenir Medium"/>
                <a:cs typeface="Avenir Medium"/>
                <a:sym typeface="Avenir Medium"/>
              </a:defRPr>
            </a:lvl1pPr>
          </a:lstStyle>
          <a:p>
            <a:r>
              <a:rPr dirty="0"/>
              <a:t>Josh</a:t>
            </a:r>
            <a:r>
              <a:rPr lang="en-US" dirty="0"/>
              <a:t>us </a:t>
            </a:r>
            <a:r>
              <a:rPr dirty="0"/>
              <a:t>Gaither</a:t>
            </a:r>
          </a:p>
        </p:txBody>
      </p:sp>
      <p:pic>
        <p:nvPicPr>
          <p:cNvPr id="161" name="IMG_0261.JPG" descr="IMG_0261.JPG"/>
          <p:cNvPicPr>
            <a:picLocks noChangeAspect="1"/>
          </p:cNvPicPr>
          <p:nvPr/>
        </p:nvPicPr>
        <p:blipFill>
          <a:blip r:embed="rId2"/>
          <a:srcRect l="374" t="5971" r="374" b="50724"/>
          <a:stretch>
            <a:fillRect/>
          </a:stretch>
        </p:blipFill>
        <p:spPr>
          <a:xfrm>
            <a:off x="6815015" y="4484947"/>
            <a:ext cx="10234443" cy="6712962"/>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500" fill="hold"/>
                                        <p:tgtEl>
                                          <p:spTgt spid="161"/>
                                        </p:tgtEl>
                                      </p:cBhvr>
                                    </p:animEffect>
                                    <p:set>
                                      <p:cBhvr>
                                        <p:cTn id="7" fill="hold">
                                          <p:stCondLst>
                                            <p:cond delay="1499"/>
                                          </p:stCondLst>
                                        </p:cTn>
                                        <p:tgtEl>
                                          <p:spTgt spid="1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liner Landing setup">
            <a:hlinkClick r:id="" action="ppaction://media"/>
            <a:extLst>
              <a:ext uri="{FF2B5EF4-FFF2-40B4-BE49-F238E27FC236}">
                <a16:creationId xmlns:a16="http://schemas.microsoft.com/office/drawing/2014/main" id="{B006E852-DE1A-6C4A-8A17-7701550CCC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6126" y="1009652"/>
            <a:ext cx="20643848" cy="11612164"/>
          </a:xfrm>
          <a:prstGeom prst="rect">
            <a:avLst/>
          </a:prstGeom>
        </p:spPr>
      </p:pic>
    </p:spTree>
    <p:extLst>
      <p:ext uri="{BB962C8B-B14F-4D97-AF65-F5344CB8AC3E}">
        <p14:creationId xmlns:p14="http://schemas.microsoft.com/office/powerpoint/2010/main" val="11449455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Small city built into a hillside overlooking the ocean" descr="Small city built into a hillside overlooking the ocean"/>
          <p:cNvPicPr>
            <a:picLocks noGrp="1" noChangeAspect="1"/>
          </p:cNvPicPr>
          <p:nvPr>
            <p:ph type="pic" idx="21"/>
          </p:nvPr>
        </p:nvPicPr>
        <p:blipFill>
          <a:blip r:embed="rId2"/>
          <a:srcRect l="2627" r="2627"/>
          <a:stretch>
            <a:fillRect/>
          </a:stretch>
        </p:blipFill>
        <p:spPr>
          <a:xfrm>
            <a:off x="10686997" y="3091272"/>
            <a:ext cx="12734384" cy="9240428"/>
          </a:xfrm>
          <a:prstGeom prst="rect">
            <a:avLst/>
          </a:prstGeom>
        </p:spPr>
      </p:pic>
      <p:sp>
        <p:nvSpPr>
          <p:cNvPr id="199" name="Physical Hazards for Responders"/>
          <p:cNvSpPr txBox="1">
            <a:spLocks noGrp="1"/>
          </p:cNvSpPr>
          <p:nvPr>
            <p:ph type="title"/>
          </p:nvPr>
        </p:nvSpPr>
        <p:spPr>
          <a:xfrm>
            <a:off x="1257300" y="1384300"/>
            <a:ext cx="21869400" cy="1054100"/>
          </a:xfrm>
          <a:prstGeom prst="rect">
            <a:avLst/>
          </a:prstGeom>
        </p:spPr>
        <p:txBody>
          <a:bodyPr/>
          <a:lstStyle>
            <a:lvl1pPr defTabSz="634745">
              <a:defRPr sz="5684" spc="113"/>
            </a:lvl1pPr>
          </a:lstStyle>
          <a:p>
            <a:r>
              <a:rPr lang="en-US" cap="none" dirty="0"/>
              <a:t>Physical Hazards For Responders</a:t>
            </a:r>
          </a:p>
        </p:txBody>
      </p:sp>
      <p:sp>
        <p:nvSpPr>
          <p:cNvPr id="200" name="Capsule has a static charge…"/>
          <p:cNvSpPr txBox="1">
            <a:spLocks noGrp="1"/>
          </p:cNvSpPr>
          <p:nvPr>
            <p:ph type="body" sz="quarter" idx="1"/>
          </p:nvPr>
        </p:nvSpPr>
        <p:spPr>
          <a:xfrm>
            <a:off x="1988820" y="4896038"/>
            <a:ext cx="6683475" cy="6586241"/>
          </a:xfrm>
          <a:prstGeom prst="rect">
            <a:avLst/>
          </a:prstGeom>
        </p:spPr>
        <p:txBody>
          <a:bodyPr/>
          <a:lstStyle/>
          <a:p>
            <a:pPr marL="582083" indent="-582083">
              <a:buClrTx/>
              <a:buSzPct val="100000"/>
              <a:buAutoNum type="arabicPeriod"/>
            </a:pPr>
            <a:r>
              <a:rPr dirty="0"/>
              <a:t>Capsule has a static charge</a:t>
            </a:r>
          </a:p>
          <a:p>
            <a:pPr marL="582083" indent="-582083">
              <a:buClrTx/>
              <a:buSzPct val="100000"/>
              <a:buAutoNum type="arabicPeriod"/>
            </a:pPr>
            <a:r>
              <a:rPr dirty="0"/>
              <a:t>Capsule is hot</a:t>
            </a:r>
          </a:p>
          <a:p>
            <a:pPr marL="582083" indent="-582083">
              <a:buClrTx/>
              <a:buSzPct val="100000"/>
              <a:buAutoNum type="arabicPeriod"/>
            </a:pPr>
            <a:r>
              <a:rPr lang="en-US" dirty="0"/>
              <a:t>It carries hazardous materials</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Hydrazine"/>
          <p:cNvSpPr txBox="1">
            <a:spLocks noGrp="1"/>
          </p:cNvSpPr>
          <p:nvPr>
            <p:ph type="body" idx="22"/>
          </p:nvPr>
        </p:nvSpPr>
        <p:spPr>
          <a:prstGeom prst="rect">
            <a:avLst/>
          </a:prstGeom>
        </p:spPr>
        <p:txBody>
          <a:bodyPr/>
          <a:lstStyle/>
          <a:p>
            <a:r>
              <a:t>Hydrazine</a:t>
            </a:r>
          </a:p>
        </p:txBody>
      </p:sp>
      <p:sp>
        <p:nvSpPr>
          <p:cNvPr id="299" name="Chemical Hazards"/>
          <p:cNvSpPr txBox="1">
            <a:spLocks noGrp="1"/>
          </p:cNvSpPr>
          <p:nvPr>
            <p:ph type="title"/>
          </p:nvPr>
        </p:nvSpPr>
        <p:spPr>
          <a:prstGeom prst="rect">
            <a:avLst/>
          </a:prstGeom>
        </p:spPr>
        <p:txBody>
          <a:bodyPr/>
          <a:lstStyle>
            <a:lvl1pPr defTabSz="634745">
              <a:defRPr sz="5684" spc="113"/>
            </a:lvl1pPr>
          </a:lstStyle>
          <a:p>
            <a:r>
              <a:rPr lang="en-US" cap="none" dirty="0"/>
              <a:t>Chemical Hazards </a:t>
            </a:r>
          </a:p>
        </p:txBody>
      </p:sp>
      <p:sp>
        <p:nvSpPr>
          <p:cNvPr id="300" name="Properties:…"/>
          <p:cNvSpPr txBox="1">
            <a:spLocks noGrp="1"/>
          </p:cNvSpPr>
          <p:nvPr>
            <p:ph type="body" sz="half" idx="1"/>
          </p:nvPr>
        </p:nvSpPr>
        <p:spPr>
          <a:xfrm>
            <a:off x="1041696" y="2291919"/>
            <a:ext cx="11150304" cy="10767616"/>
          </a:xfrm>
          <a:prstGeom prst="rect">
            <a:avLst/>
          </a:prstGeom>
        </p:spPr>
        <p:txBody>
          <a:bodyPr/>
          <a:lstStyle/>
          <a:p>
            <a:pPr marL="0" indent="0" defTabSz="369188">
              <a:spcBef>
                <a:spcPts val="2200"/>
              </a:spcBef>
              <a:buClrTx/>
              <a:buSzTx/>
              <a:buNone/>
              <a:defRPr sz="3989" spc="79"/>
            </a:pPr>
            <a:r>
              <a:rPr dirty="0"/>
              <a:t>Properties: </a:t>
            </a:r>
          </a:p>
          <a:p>
            <a:pPr marL="579119" lvl="1" indent="-289559" defTabSz="369188">
              <a:spcBef>
                <a:spcPts val="2200"/>
              </a:spcBef>
              <a:defRPr sz="3989" spc="79"/>
            </a:pPr>
            <a:r>
              <a:rPr dirty="0"/>
              <a:t>Clear gas, ammonia like smell</a:t>
            </a:r>
          </a:p>
          <a:p>
            <a:pPr marL="579119" lvl="1" indent="-289559" defTabSz="369188">
              <a:spcBef>
                <a:spcPts val="2200"/>
              </a:spcBef>
              <a:defRPr sz="3989" spc="79"/>
            </a:pPr>
            <a:r>
              <a:rPr dirty="0"/>
              <a:t>Oily liquid at room temperature</a:t>
            </a:r>
          </a:p>
          <a:p>
            <a:pPr marL="0" indent="0" defTabSz="369188">
              <a:spcBef>
                <a:spcPts val="2200"/>
              </a:spcBef>
              <a:buClrTx/>
              <a:buSzTx/>
              <a:buNone/>
              <a:defRPr sz="3989" spc="79"/>
            </a:pPr>
            <a:r>
              <a:rPr dirty="0"/>
              <a:t>Toxicity: </a:t>
            </a:r>
          </a:p>
          <a:p>
            <a:pPr marL="579119" lvl="1" indent="-289559" defTabSz="369188">
              <a:spcBef>
                <a:spcPts val="2200"/>
              </a:spcBef>
              <a:defRPr sz="3989" spc="79"/>
            </a:pPr>
            <a:r>
              <a:rPr dirty="0"/>
              <a:t>Alkali: chemical skin burns</a:t>
            </a:r>
          </a:p>
          <a:p>
            <a:pPr marL="579119" lvl="1" indent="-289559" defTabSz="369188">
              <a:spcBef>
                <a:spcPts val="2200"/>
              </a:spcBef>
              <a:defRPr sz="3989" spc="79"/>
            </a:pPr>
            <a:r>
              <a:rPr dirty="0"/>
              <a:t>Irritant Gas: Resp </a:t>
            </a:r>
            <a:r>
              <a:rPr dirty="0" err="1"/>
              <a:t>Sx</a:t>
            </a:r>
            <a:r>
              <a:rPr dirty="0"/>
              <a:t> &amp; Skin Burns </a:t>
            </a:r>
          </a:p>
          <a:p>
            <a:pPr marL="579119" lvl="1" indent="-289559" defTabSz="369188">
              <a:spcBef>
                <a:spcPts val="2200"/>
              </a:spcBef>
              <a:defRPr sz="3989" spc="79"/>
            </a:pPr>
            <a:r>
              <a:rPr dirty="0"/>
              <a:t>Consumes B6: Seizure, CNS Depression</a:t>
            </a:r>
          </a:p>
          <a:p>
            <a:pPr marL="0" indent="0" defTabSz="369188">
              <a:spcBef>
                <a:spcPts val="2200"/>
              </a:spcBef>
              <a:buClrTx/>
              <a:buSzTx/>
              <a:buNone/>
              <a:defRPr sz="3989" spc="79"/>
            </a:pPr>
            <a:r>
              <a:rPr dirty="0"/>
              <a:t>Medical Care: </a:t>
            </a:r>
          </a:p>
          <a:p>
            <a:pPr marL="579119" lvl="1" indent="-289559" defTabSz="369188">
              <a:spcBef>
                <a:spcPts val="2200"/>
              </a:spcBef>
              <a:defRPr sz="3989" spc="79"/>
            </a:pPr>
            <a:r>
              <a:rPr dirty="0" err="1"/>
              <a:t>Decon</a:t>
            </a:r>
            <a:r>
              <a:rPr dirty="0"/>
              <a:t>: water</a:t>
            </a:r>
          </a:p>
          <a:p>
            <a:pPr marL="579119" lvl="1" indent="-289559" defTabSz="369188">
              <a:spcBef>
                <a:spcPts val="2200"/>
              </a:spcBef>
              <a:defRPr sz="3989" spc="79"/>
            </a:pPr>
            <a:r>
              <a:rPr dirty="0"/>
              <a:t>Respiratory </a:t>
            </a:r>
            <a:r>
              <a:rPr dirty="0" err="1"/>
              <a:t>Sx</a:t>
            </a:r>
            <a:r>
              <a:rPr dirty="0"/>
              <a:t>: Albuterol if wheezing</a:t>
            </a:r>
          </a:p>
          <a:p>
            <a:pPr marL="579119" lvl="1" indent="-289559" defTabSz="369188">
              <a:spcBef>
                <a:spcPts val="2200"/>
              </a:spcBef>
              <a:defRPr sz="3989" spc="79"/>
            </a:pPr>
            <a:r>
              <a:rPr dirty="0"/>
              <a:t>Seizure: Pyridoxine (B6), 5 gm </a:t>
            </a:r>
          </a:p>
        </p:txBody>
      </p:sp>
      <p:pic>
        <p:nvPicPr>
          <p:cNvPr id="301" name="Image" descr="Image"/>
          <p:cNvPicPr>
            <a:picLocks noChangeAspect="1"/>
          </p:cNvPicPr>
          <p:nvPr/>
        </p:nvPicPr>
        <p:blipFill>
          <a:blip r:embed="rId2"/>
          <a:stretch>
            <a:fillRect/>
          </a:stretch>
        </p:blipFill>
        <p:spPr>
          <a:xfrm>
            <a:off x="11539048" y="2933700"/>
            <a:ext cx="9326348" cy="2670365"/>
          </a:xfrm>
          <a:prstGeom prst="rect">
            <a:avLst/>
          </a:prstGeom>
          <a:ln w="12700">
            <a:miter lim="400000"/>
          </a:ln>
          <a:effectLst>
            <a:outerShdw blurRad="127000" dist="76200" dir="2700000" rotWithShape="0">
              <a:srgbClr val="000000">
                <a:alpha val="75000"/>
              </a:srgbClr>
            </a:outerShdw>
          </a:effectLst>
        </p:spPr>
      </p:pic>
      <p:sp>
        <p:nvSpPr>
          <p:cNvPr id="302" name="Nguyen et. Al. The Toxicity, pathophysiology , and treatment of Acute Hydrazine Propellant Exposure: A systematic Review, Mil Med, 2021"/>
          <p:cNvSpPr txBox="1"/>
          <p:nvPr/>
        </p:nvSpPr>
        <p:spPr>
          <a:xfrm>
            <a:off x="18639856" y="7211184"/>
            <a:ext cx="4451081" cy="181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000"/>
            </a:lvl1pPr>
          </a:lstStyle>
          <a:p>
            <a:r>
              <a:t>Nguyen et. Al. The Toxicity, pathophysiology , and treatment of Acute Hydrazine Propellant Exposure: A systematic Review, Mil Med, 2021</a:t>
            </a:r>
          </a:p>
        </p:txBody>
      </p:sp>
      <p:pic>
        <p:nvPicPr>
          <p:cNvPr id="303" name="Image" descr="Image"/>
          <p:cNvPicPr>
            <a:picLocks noChangeAspect="1"/>
          </p:cNvPicPr>
          <p:nvPr/>
        </p:nvPicPr>
        <p:blipFill>
          <a:blip r:embed="rId3"/>
          <a:stretch>
            <a:fillRect/>
          </a:stretch>
        </p:blipFill>
        <p:spPr>
          <a:xfrm>
            <a:off x="13678586" y="5907928"/>
            <a:ext cx="4768284" cy="7151607"/>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197CC-54A3-4E19-667F-81FCB3F46133}"/>
            </a:ext>
          </a:extLst>
        </p:cNvPr>
        <p:cNvGrpSpPr/>
        <p:nvPr/>
      </p:nvGrpSpPr>
      <p:grpSpPr>
        <a:xfrm>
          <a:off x="0" y="0"/>
          <a:ext cx="0" cy="0"/>
          <a:chOff x="0" y="0"/>
          <a:chExt cx="0" cy="0"/>
        </a:xfrm>
      </p:grpSpPr>
      <p:sp>
        <p:nvSpPr>
          <p:cNvPr id="202" name="Josh">
            <a:extLst>
              <a:ext uri="{FF2B5EF4-FFF2-40B4-BE49-F238E27FC236}">
                <a16:creationId xmlns:a16="http://schemas.microsoft.com/office/drawing/2014/main" id="{AE0E6B98-F413-4815-B269-DFCADF1CA797}"/>
              </a:ext>
            </a:extLst>
          </p:cNvPr>
          <p:cNvSpPr txBox="1">
            <a:spLocks noGrp="1"/>
          </p:cNvSpPr>
          <p:nvPr>
            <p:ph type="title"/>
          </p:nvPr>
        </p:nvSpPr>
        <p:spPr>
          <a:prstGeom prst="rect">
            <a:avLst/>
          </a:prstGeom>
        </p:spPr>
        <p:txBody>
          <a:bodyPr>
            <a:normAutofit fontScale="90000"/>
          </a:bodyPr>
          <a:lstStyle/>
          <a:p>
            <a:r>
              <a:rPr lang="en-US" dirty="0"/>
              <a:t>So How Does All this get taken Care of?</a:t>
            </a:r>
            <a:br>
              <a:rPr lang="en-US" dirty="0"/>
            </a:br>
            <a:br>
              <a:rPr lang="en-US" dirty="0"/>
            </a:br>
            <a:r>
              <a:rPr lang="en-US" sz="8900" cap="none" dirty="0"/>
              <a:t>Landing Recovery Team &amp; Plan</a:t>
            </a:r>
            <a:br>
              <a:rPr lang="en-US" sz="8900" dirty="0"/>
            </a:br>
            <a:endParaRPr sz="3600" dirty="0">
              <a:solidFill>
                <a:srgbClr val="FF0000"/>
              </a:solidFill>
            </a:endParaRPr>
          </a:p>
        </p:txBody>
      </p:sp>
    </p:spTree>
    <p:extLst>
      <p:ext uri="{BB962C8B-B14F-4D97-AF65-F5344CB8AC3E}">
        <p14:creationId xmlns:p14="http://schemas.microsoft.com/office/powerpoint/2010/main" val="27029595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963C8E-5A8D-6ED9-BADF-AD63CEB660C4}"/>
              </a:ext>
            </a:extLst>
          </p:cNvPr>
          <p:cNvSpPr>
            <a:spLocks noGrp="1"/>
          </p:cNvSpPr>
          <p:nvPr>
            <p:ph type="title"/>
          </p:nvPr>
        </p:nvSpPr>
        <p:spPr>
          <a:xfrm>
            <a:off x="1257300" y="1454280"/>
            <a:ext cx="21869400" cy="1054100"/>
          </a:xfrm>
        </p:spPr>
        <p:txBody>
          <a:bodyPr/>
          <a:lstStyle/>
          <a:p>
            <a:r>
              <a:rPr lang="en-US" dirty="0"/>
              <a:t>Its Just like any other HAZMAT Special ops</a:t>
            </a:r>
          </a:p>
        </p:txBody>
      </p:sp>
      <p:sp>
        <p:nvSpPr>
          <p:cNvPr id="4" name="Text Placeholder 3">
            <a:extLst>
              <a:ext uri="{FF2B5EF4-FFF2-40B4-BE49-F238E27FC236}">
                <a16:creationId xmlns:a16="http://schemas.microsoft.com/office/drawing/2014/main" id="{D8233722-8CE5-E0D2-E7AA-74D18076D500}"/>
              </a:ext>
            </a:extLst>
          </p:cNvPr>
          <p:cNvSpPr>
            <a:spLocks noGrp="1"/>
          </p:cNvSpPr>
          <p:nvPr>
            <p:ph type="body" idx="1"/>
          </p:nvPr>
        </p:nvSpPr>
        <p:spPr>
          <a:xfrm>
            <a:off x="1257300" y="4954800"/>
            <a:ext cx="7175697" cy="5524295"/>
          </a:xfrm>
        </p:spPr>
        <p:txBody>
          <a:bodyPr>
            <a:normAutofit/>
          </a:bodyPr>
          <a:lstStyle/>
          <a:p>
            <a:r>
              <a:rPr lang="en-US" sz="4800" dirty="0"/>
              <a:t>Hot zone</a:t>
            </a:r>
          </a:p>
          <a:p>
            <a:r>
              <a:rPr lang="en-US" sz="4800" dirty="0"/>
              <a:t>Warm Zone</a:t>
            </a:r>
          </a:p>
          <a:p>
            <a:r>
              <a:rPr lang="en-US" sz="4800" dirty="0"/>
              <a:t>Cold Zone patient care and extrication </a:t>
            </a:r>
          </a:p>
        </p:txBody>
      </p:sp>
      <p:pic>
        <p:nvPicPr>
          <p:cNvPr id="6" name="Picture 5">
            <a:extLst>
              <a:ext uri="{FF2B5EF4-FFF2-40B4-BE49-F238E27FC236}">
                <a16:creationId xmlns:a16="http://schemas.microsoft.com/office/drawing/2014/main" id="{BC81748D-4372-8382-0AC5-63929196B934}"/>
              </a:ext>
            </a:extLst>
          </p:cNvPr>
          <p:cNvPicPr>
            <a:picLocks noChangeAspect="1"/>
          </p:cNvPicPr>
          <p:nvPr/>
        </p:nvPicPr>
        <p:blipFill>
          <a:blip r:embed="rId2">
            <a:extLst>
              <a:ext uri="{28A0092B-C50C-407E-A947-70E740481C1C}">
                <a14:useLocalDpi xmlns:a14="http://schemas.microsoft.com/office/drawing/2010/main" val="0"/>
              </a:ext>
            </a:extLst>
          </a:blip>
          <a:srcRect t="35539"/>
          <a:stretch>
            <a:fillRect/>
          </a:stretch>
        </p:blipFill>
        <p:spPr>
          <a:xfrm>
            <a:off x="8785767" y="4155313"/>
            <a:ext cx="14330476" cy="6041245"/>
          </a:xfrm>
          <a:prstGeom prst="rect">
            <a:avLst/>
          </a:prstGeom>
        </p:spPr>
      </p:pic>
    </p:spTree>
    <p:extLst>
      <p:ext uri="{BB962C8B-B14F-4D97-AF65-F5344CB8AC3E}">
        <p14:creationId xmlns:p14="http://schemas.microsoft.com/office/powerpoint/2010/main" val="397222278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7E6765-BA50-D370-CC4E-B58CE664CBFB}"/>
              </a:ext>
            </a:extLst>
          </p:cNvPr>
          <p:cNvSpPr>
            <a:spLocks noGrp="1"/>
          </p:cNvSpPr>
          <p:nvPr>
            <p:ph type="title"/>
          </p:nvPr>
        </p:nvSpPr>
        <p:spPr>
          <a:xfrm>
            <a:off x="1257300" y="1094740"/>
            <a:ext cx="7947660" cy="1465580"/>
          </a:xfrm>
        </p:spPr>
        <p:txBody>
          <a:bodyPr/>
          <a:lstStyle/>
          <a:p>
            <a:pPr algn="l"/>
            <a:r>
              <a:rPr lang="en-US" dirty="0"/>
              <a:t>Hot Zone</a:t>
            </a:r>
          </a:p>
        </p:txBody>
      </p:sp>
      <p:sp>
        <p:nvSpPr>
          <p:cNvPr id="4" name="Text Placeholder 3">
            <a:extLst>
              <a:ext uri="{FF2B5EF4-FFF2-40B4-BE49-F238E27FC236}">
                <a16:creationId xmlns:a16="http://schemas.microsoft.com/office/drawing/2014/main" id="{8EA56A21-AEC8-1EC0-618A-AB1097604876}"/>
              </a:ext>
            </a:extLst>
          </p:cNvPr>
          <p:cNvSpPr>
            <a:spLocks noGrp="1"/>
          </p:cNvSpPr>
          <p:nvPr>
            <p:ph type="body" idx="1"/>
          </p:nvPr>
        </p:nvSpPr>
        <p:spPr>
          <a:xfrm>
            <a:off x="1257300" y="2560320"/>
            <a:ext cx="7947660" cy="3505200"/>
          </a:xfrm>
        </p:spPr>
        <p:txBody>
          <a:bodyPr/>
          <a:lstStyle/>
          <a:p>
            <a:r>
              <a:rPr lang="en-US" dirty="0"/>
              <a:t>Level A PPE</a:t>
            </a:r>
          </a:p>
          <a:p>
            <a:r>
              <a:rPr lang="en-US" dirty="0"/>
              <a:t>Leak detection with standard meter </a:t>
            </a:r>
          </a:p>
          <a:p>
            <a:endParaRPr lang="en-US" dirty="0"/>
          </a:p>
        </p:txBody>
      </p:sp>
      <p:sp>
        <p:nvSpPr>
          <p:cNvPr id="5" name="Title 2">
            <a:extLst>
              <a:ext uri="{FF2B5EF4-FFF2-40B4-BE49-F238E27FC236}">
                <a16:creationId xmlns:a16="http://schemas.microsoft.com/office/drawing/2014/main" id="{57BA92A6-32EC-2953-FCB3-4B7E108772BB}"/>
              </a:ext>
            </a:extLst>
          </p:cNvPr>
          <p:cNvSpPr txBox="1">
            <a:spLocks/>
          </p:cNvSpPr>
          <p:nvPr/>
        </p:nvSpPr>
        <p:spPr>
          <a:xfrm>
            <a:off x="-388620" y="6474460"/>
            <a:ext cx="7947660" cy="1465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1pPr>
            <a:lvl2pPr marL="0" marR="0" indent="3429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2pPr>
            <a:lvl3pPr marL="0" marR="0" indent="6858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3pPr>
            <a:lvl4pPr marL="0" marR="0" indent="10287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4pPr>
            <a:lvl5pPr marL="0" marR="0" indent="13716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5pPr>
            <a:lvl6pPr marL="0" marR="0" indent="17145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6pPr>
            <a:lvl7pPr marL="0" marR="0" indent="20574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7pPr>
            <a:lvl8pPr marL="0" marR="0" indent="24003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8pPr>
            <a:lvl9pPr marL="0" marR="0" indent="27432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9pPr>
          </a:lstStyle>
          <a:p>
            <a:pPr hangingPunct="1"/>
            <a:r>
              <a:rPr lang="en-US" dirty="0"/>
              <a:t>WARM Zone</a:t>
            </a:r>
          </a:p>
        </p:txBody>
      </p:sp>
      <p:sp>
        <p:nvSpPr>
          <p:cNvPr id="6" name="Text Placeholder 3">
            <a:extLst>
              <a:ext uri="{FF2B5EF4-FFF2-40B4-BE49-F238E27FC236}">
                <a16:creationId xmlns:a16="http://schemas.microsoft.com/office/drawing/2014/main" id="{61B75518-659F-AA52-F4DC-3CA13C0F87F8}"/>
              </a:ext>
            </a:extLst>
          </p:cNvPr>
          <p:cNvSpPr txBox="1">
            <a:spLocks/>
          </p:cNvSpPr>
          <p:nvPr/>
        </p:nvSpPr>
        <p:spPr>
          <a:xfrm>
            <a:off x="1257300" y="8394700"/>
            <a:ext cx="7947660" cy="350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508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1pPr>
            <a:lvl2pPr marL="1016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2pPr>
            <a:lvl3pPr marL="1524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3pPr>
            <a:lvl4pPr marL="2032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4pPr>
            <a:lvl5pPr marL="2540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5pPr>
            <a:lvl6pPr marL="3048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6pPr>
            <a:lvl7pPr marL="3556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7pPr>
            <a:lvl8pPr marL="4064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8pPr>
            <a:lvl9pPr marL="4572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9pPr>
          </a:lstStyle>
          <a:p>
            <a:pPr hangingPunct="1"/>
            <a:r>
              <a:rPr lang="en-US" dirty="0" err="1"/>
              <a:t>Decon</a:t>
            </a:r>
            <a:r>
              <a:rPr lang="en-US" dirty="0"/>
              <a:t> in Level B PPE</a:t>
            </a:r>
          </a:p>
          <a:p>
            <a:pPr hangingPunct="1"/>
            <a:r>
              <a:rPr lang="en-US" dirty="0"/>
              <a:t>Secondary screening for contamination</a:t>
            </a:r>
          </a:p>
          <a:p>
            <a:pPr hangingPunct="1"/>
            <a:endParaRPr lang="en-US" dirty="0"/>
          </a:p>
        </p:txBody>
      </p:sp>
      <p:pic>
        <p:nvPicPr>
          <p:cNvPr id="8" name="Picture 7">
            <a:extLst>
              <a:ext uri="{FF2B5EF4-FFF2-40B4-BE49-F238E27FC236}">
                <a16:creationId xmlns:a16="http://schemas.microsoft.com/office/drawing/2014/main" id="{670482C7-09EB-4155-2F44-A88CAEA8F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7363" y="2209800"/>
            <a:ext cx="12395198" cy="9296399"/>
          </a:xfrm>
          <a:prstGeom prst="rect">
            <a:avLst/>
          </a:prstGeom>
        </p:spPr>
      </p:pic>
    </p:spTree>
    <p:extLst>
      <p:ext uri="{BB962C8B-B14F-4D97-AF65-F5344CB8AC3E}">
        <p14:creationId xmlns:p14="http://schemas.microsoft.com/office/powerpoint/2010/main" val="240692101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F66491-B34B-A367-1EEC-53CE9ED19E97}"/>
              </a:ext>
            </a:extLst>
          </p:cNvPr>
          <p:cNvSpPr>
            <a:spLocks noGrp="1"/>
          </p:cNvSpPr>
          <p:nvPr>
            <p:ph type="title"/>
          </p:nvPr>
        </p:nvSpPr>
        <p:spPr>
          <a:xfrm>
            <a:off x="1257300" y="825500"/>
            <a:ext cx="21869400" cy="1673860"/>
          </a:xfrm>
        </p:spPr>
        <p:txBody>
          <a:bodyPr/>
          <a:lstStyle/>
          <a:p>
            <a:r>
              <a:rPr lang="en-US" dirty="0"/>
              <a:t>Cold Zone Care</a:t>
            </a:r>
          </a:p>
        </p:txBody>
      </p:sp>
      <p:sp>
        <p:nvSpPr>
          <p:cNvPr id="4" name="Text Placeholder 3">
            <a:extLst>
              <a:ext uri="{FF2B5EF4-FFF2-40B4-BE49-F238E27FC236}">
                <a16:creationId xmlns:a16="http://schemas.microsoft.com/office/drawing/2014/main" id="{C2ECF958-AA79-E783-C2F0-11A81CB2E187}"/>
              </a:ext>
            </a:extLst>
          </p:cNvPr>
          <p:cNvSpPr>
            <a:spLocks noGrp="1"/>
          </p:cNvSpPr>
          <p:nvPr>
            <p:ph type="body" idx="1"/>
          </p:nvPr>
        </p:nvSpPr>
        <p:spPr>
          <a:xfrm>
            <a:off x="1257300" y="3048000"/>
            <a:ext cx="21869400" cy="9067800"/>
          </a:xfrm>
        </p:spPr>
        <p:txBody>
          <a:bodyPr/>
          <a:lstStyle/>
          <a:p>
            <a:r>
              <a:rPr lang="en-US" dirty="0"/>
              <a:t>Traditional trauma care</a:t>
            </a:r>
          </a:p>
          <a:p>
            <a:r>
              <a:rPr lang="en-US" dirty="0"/>
              <a:t>A few nuanced aerospace things: Volume Depletion and Space Vertigo </a:t>
            </a:r>
          </a:p>
          <a:p>
            <a:r>
              <a:rPr lang="en-US" dirty="0"/>
              <a:t>Hydrazine exposure care for </a:t>
            </a:r>
            <a:r>
              <a:rPr lang="en-US" dirty="0" err="1"/>
              <a:t>Hazamt</a:t>
            </a:r>
            <a:r>
              <a:rPr lang="en-US" dirty="0"/>
              <a:t> team members or astronauts</a:t>
            </a:r>
          </a:p>
          <a:p>
            <a:endParaRPr lang="en-US" dirty="0"/>
          </a:p>
        </p:txBody>
      </p:sp>
    </p:spTree>
    <p:extLst>
      <p:ext uri="{BB962C8B-B14F-4D97-AF65-F5344CB8AC3E}">
        <p14:creationId xmlns:p14="http://schemas.microsoft.com/office/powerpoint/2010/main" val="249819418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5CBC2-8830-6404-684A-6A4521323619}"/>
              </a:ext>
            </a:extLst>
          </p:cNvPr>
          <p:cNvSpPr txBox="1"/>
          <p:nvPr/>
        </p:nvSpPr>
        <p:spPr>
          <a:xfrm>
            <a:off x="290143" y="872416"/>
            <a:ext cx="23516176"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Figure 1: Consensus Guidelines for the Prehospital Care of Patients with Hydrazine (HZ) or Hydrazine Derivative (HZ-D) Exposures</a:t>
            </a:r>
          </a:p>
        </p:txBody>
      </p:sp>
      <p:sp>
        <p:nvSpPr>
          <p:cNvPr id="4" name="TextBox 3">
            <a:extLst>
              <a:ext uri="{FF2B5EF4-FFF2-40B4-BE49-F238E27FC236}">
                <a16:creationId xmlns:a16="http://schemas.microsoft.com/office/drawing/2014/main" id="{1610BCEF-060D-B600-7F44-A36B618DA52C}"/>
              </a:ext>
            </a:extLst>
          </p:cNvPr>
          <p:cNvSpPr txBox="1"/>
          <p:nvPr/>
        </p:nvSpPr>
        <p:spPr>
          <a:xfrm>
            <a:off x="580285" y="2051555"/>
            <a:ext cx="22959654" cy="3046988"/>
          </a:xfrm>
          <a:prstGeom prst="rect">
            <a:avLst/>
          </a:prstGeom>
          <a:noFill/>
          <a:ln w="12700">
            <a:solidFill>
              <a:schemeClr val="tx1">
                <a:lumMod val="85000"/>
                <a:lumOff val="15000"/>
              </a:schemeClr>
            </a:solidFill>
          </a:ln>
        </p:spPr>
        <p:txBody>
          <a:bodyPr wrap="square" rtlCol="0">
            <a:spAutoFit/>
          </a:bodyPr>
          <a:lstStyle/>
          <a:p>
            <a:pPr algn="l"/>
            <a:r>
              <a:rPr lang="en-US" sz="3200" b="1" u="sng" dirty="0">
                <a:latin typeface="Times New Roman" panose="02020603050405020304" pitchFamily="18" charset="0"/>
                <a:cs typeface="Times New Roman" panose="02020603050405020304" pitchFamily="18" charset="0"/>
              </a:rPr>
              <a:t>Care Prior to Decontamination (Hot Zone Care):</a:t>
            </a:r>
            <a:r>
              <a:rPr lang="en-US" sz="3200" b="1" dirty="0">
                <a:latin typeface="Times New Roman" panose="02020603050405020304" pitchFamily="18" charset="0"/>
                <a:cs typeface="Times New Roman" panose="02020603050405020304" pitchFamily="18" charset="0"/>
              </a:rPr>
              <a:t> </a:t>
            </a: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Rescuers must wear adequate personal protective equipment (PPE).</a:t>
            </a: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Patients who self-extricate and self-decontaminate are unlikely to require patient care prior to decontamination.</a:t>
            </a: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Patients who cannot self-extricate should be removed from the hot zone as soon as possible, postponing therapy that is not life-saving. </a:t>
            </a: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 patients who are apneic or in respiratory failure, provide ventilation using a Bag Valve Mask (BVM).</a:t>
            </a: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 seizing adults administer midazolam, 10 mg, IM, every 5 minutes, preferably in prefilled syringes.  </a:t>
            </a:r>
          </a:p>
        </p:txBody>
      </p:sp>
      <p:sp>
        <p:nvSpPr>
          <p:cNvPr id="5" name="TextBox 4">
            <a:extLst>
              <a:ext uri="{FF2B5EF4-FFF2-40B4-BE49-F238E27FC236}">
                <a16:creationId xmlns:a16="http://schemas.microsoft.com/office/drawing/2014/main" id="{B06A9417-B973-F2E3-1578-10DC5257E73B}"/>
              </a:ext>
            </a:extLst>
          </p:cNvPr>
          <p:cNvSpPr txBox="1"/>
          <p:nvPr/>
        </p:nvSpPr>
        <p:spPr>
          <a:xfrm>
            <a:off x="580285" y="5747984"/>
            <a:ext cx="22959654" cy="3046988"/>
          </a:xfrm>
          <a:prstGeom prst="rect">
            <a:avLst/>
          </a:prstGeom>
          <a:noFill/>
          <a:ln w="12700">
            <a:solidFill>
              <a:schemeClr val="tx1">
                <a:lumMod val="85000"/>
                <a:lumOff val="15000"/>
              </a:schemeClr>
            </a:solidFill>
          </a:ln>
        </p:spPr>
        <p:txBody>
          <a:bodyPr wrap="square" rtlCol="0">
            <a:spAutoFit/>
          </a:bodyPr>
          <a:lstStyle/>
          <a:p>
            <a:pPr algn="l"/>
            <a:r>
              <a:rPr lang="en-US" sz="3200" b="1" dirty="0">
                <a:latin typeface="Times New Roman" panose="02020603050405020304" pitchFamily="18" charset="0"/>
                <a:cs typeface="Times New Roman" panose="02020603050405020304" pitchFamily="18" charset="0"/>
              </a:rPr>
              <a:t>*</a:t>
            </a:r>
            <a:r>
              <a:rPr lang="en-US" sz="3200" b="1" u="sng" dirty="0">
                <a:latin typeface="Times New Roman" panose="02020603050405020304" pitchFamily="18" charset="0"/>
                <a:cs typeface="Times New Roman" panose="02020603050405020304" pitchFamily="18" charset="0"/>
              </a:rPr>
              <a:t>Decontamination (Warm Zone Care):</a:t>
            </a:r>
            <a:endParaRPr lang="en-US" sz="3200" dirty="0">
              <a:latin typeface="Times New Roman" panose="02020603050405020304" pitchFamily="18" charset="0"/>
              <a:cs typeface="Times New Roman" panose="02020603050405020304" pitchFamily="18" charset="0"/>
            </a:endParaRP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Rescuers should ventilate enclosed areas and confirm a nontoxic environment before entering without adequate PPE.</a:t>
            </a: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Remove clothing using care to avoid generation of sparks using shears or other cutting devices. </a:t>
            </a: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Blot away adherent liquid because HZ and HZ-Ds are colorless liquids at room temperature.</a:t>
            </a:r>
          </a:p>
          <a:p>
            <a:pPr marL="349250" indent="-349250" algn="l">
              <a:buFont typeface="Arial" panose="020B0604020202020204" pitchFamily="34" charset="0"/>
              <a:buChar char="•"/>
            </a:pPr>
            <a:r>
              <a:rPr lang="en-US" sz="3200" dirty="0">
                <a:latin typeface="Times New Roman" panose="02020603050405020304" pitchFamily="18" charset="0"/>
                <a:ea typeface="Aptos" panose="020B0004020202020204" pitchFamily="34" charset="0"/>
                <a:cs typeface="Times New Roman" panose="02020603050405020304" pitchFamily="18" charset="0"/>
              </a:rPr>
              <a:t>Irrigate skin with water, if there are no immediate life threats continue irrigation to a pH of 7. </a:t>
            </a:r>
            <a:endParaRPr lang="en-US" sz="3200" dirty="0">
              <a:latin typeface="Times New Roman" panose="02020603050405020304" pitchFamily="18" charset="0"/>
              <a:cs typeface="Times New Roman" panose="02020603050405020304" pitchFamily="18" charset="0"/>
            </a:endParaRPr>
          </a:p>
          <a:p>
            <a:pPr marL="349250" indent="-349250" algn="l">
              <a:buFont typeface="Arial" panose="020B0604020202020204" pitchFamily="34" charset="0"/>
              <a:buChar char="•"/>
            </a:pPr>
            <a:r>
              <a:rPr lang="en-US" sz="3200" dirty="0">
                <a:latin typeface="Times New Roman" panose="02020603050405020304" pitchFamily="18" charset="0"/>
                <a:ea typeface="Aptos" panose="020B0004020202020204" pitchFamily="34" charset="0"/>
                <a:cs typeface="Times New Roman" panose="02020603050405020304" pitchFamily="18" charset="0"/>
              </a:rPr>
              <a:t>Dry the patient’s skin with absorbent towels (e.g., microfiber towels) to prevent hypothermia and remove any residual contaminant(s). </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C79F206-D9B2-2838-7893-A6ADF50D1F68}"/>
              </a:ext>
            </a:extLst>
          </p:cNvPr>
          <p:cNvSpPr txBox="1"/>
          <p:nvPr/>
        </p:nvSpPr>
        <p:spPr>
          <a:xfrm>
            <a:off x="580285" y="9211821"/>
            <a:ext cx="22935892" cy="3046988"/>
          </a:xfrm>
          <a:prstGeom prst="rect">
            <a:avLst/>
          </a:prstGeom>
          <a:noFill/>
          <a:ln>
            <a:solidFill>
              <a:schemeClr val="tx1">
                <a:lumMod val="85000"/>
                <a:lumOff val="15000"/>
              </a:schemeClr>
            </a:solidFill>
          </a:ln>
        </p:spPr>
        <p:txBody>
          <a:bodyPr wrap="square" rtlCol="0">
            <a:spAutoFit/>
          </a:bodyPr>
          <a:lstStyle/>
          <a:p>
            <a:pPr algn="l"/>
            <a:r>
              <a:rPr lang="en-US" sz="3200" b="1" dirty="0">
                <a:latin typeface="Times New Roman" panose="02020603050405020304" pitchFamily="18" charset="0"/>
                <a:cs typeface="Times New Roman" panose="02020603050405020304" pitchFamily="18" charset="0"/>
              </a:rPr>
              <a:t>Care After Decontamination (Cold Zone Care):</a:t>
            </a:r>
            <a:r>
              <a:rPr lang="en-US" sz="3200" dirty="0">
                <a:latin typeface="Times New Roman" panose="02020603050405020304" pitchFamily="18" charset="0"/>
                <a:cs typeface="Times New Roman" panose="02020603050405020304" pitchFamily="18" charset="0"/>
              </a:rPr>
              <a:t> </a:t>
            </a: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If the patient is hypoxic, provide high flow 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by nonrebreather-reservoir mask.</a:t>
            </a: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If the patient has ventilatory failure, provide positive pressure ventilation by BVM and consider </a:t>
            </a:r>
            <a:r>
              <a:rPr lang="en-US" sz="3200" kern="100" dirty="0">
                <a:latin typeface="Times New Roman" panose="02020603050405020304" pitchFamily="18" charset="0"/>
                <a:ea typeface="Aptos" panose="020B0004020202020204" pitchFamily="34" charset="0"/>
                <a:cs typeface="Times New Roman" panose="02020603050405020304" pitchFamily="18" charset="0"/>
              </a:rPr>
              <a:t>ETI or cricothyrotomy. </a:t>
            </a:r>
            <a:endParaRPr lang="en-US" sz="3200" dirty="0">
              <a:latin typeface="Times New Roman" panose="02020603050405020304" pitchFamily="18" charset="0"/>
              <a:cs typeface="Times New Roman" panose="02020603050405020304" pitchFamily="18" charset="0"/>
            </a:endParaRP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If the patient has bronchospasm, administer albuterol 2.5 mg, up to 3 times and revaluate.</a:t>
            </a: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 seizing adults, administer midazolam 10 mg IM, repeat 10 mg IM or 5 mg IV / IO every 5 minutes until the seizure stops.</a:t>
            </a:r>
          </a:p>
          <a:p>
            <a:pPr marL="349250" indent="-34925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 adults with benzodiazepine-refractory seizures, administer pyridoxine 5 gm IV / IO, over 5 minutes.** </a:t>
            </a:r>
          </a:p>
        </p:txBody>
      </p:sp>
      <p:sp>
        <p:nvSpPr>
          <p:cNvPr id="3" name="TextBox 2">
            <a:extLst>
              <a:ext uri="{FF2B5EF4-FFF2-40B4-BE49-F238E27FC236}">
                <a16:creationId xmlns:a16="http://schemas.microsoft.com/office/drawing/2014/main" id="{C4B8582D-0FE6-D336-FB4E-1461DA640842}"/>
              </a:ext>
            </a:extLst>
          </p:cNvPr>
          <p:cNvSpPr txBox="1"/>
          <p:nvPr/>
        </p:nvSpPr>
        <p:spPr>
          <a:xfrm>
            <a:off x="580285" y="12511511"/>
            <a:ext cx="2235837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a:r>
              <a:rPr lang="en-US" sz="1600" dirty="0"/>
              <a:t>Gaither JB, French R, Knotts M, Lerman M, Harrell AJ, McIntosh S, Rice AD, Cole R, Gilmore S, Hindman DE, Edwards C, Nguyen H, Truxillo M, West J, Yeoh A, Davis T, Shirazi F, Wilson BW, Debevec JT, Schertz M, Walter FG. Consensus Guideline for Care of Patients in the Prehospital and Aerospace Settings with Exposures to Hydrazine and Hydrazine Derivatives, Prehosp Emerg Care: January 3, 2025. DOI: </a:t>
            </a:r>
            <a:r>
              <a:rPr lang="en-US" sz="1600" u="sng" dirty="0">
                <a:hlinkClick r:id="rId2"/>
              </a:rPr>
              <a:t>10.1080/10903127.2024.2442097</a:t>
            </a:r>
            <a:endParaRPr lang="en-US" sz="1600" dirty="0"/>
          </a:p>
        </p:txBody>
      </p:sp>
    </p:spTree>
    <p:extLst>
      <p:ext uri="{BB962C8B-B14F-4D97-AF65-F5344CB8AC3E}">
        <p14:creationId xmlns:p14="http://schemas.microsoft.com/office/powerpoint/2010/main" val="114029897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72D91F-4E66-0269-63F4-A6D55FC9A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2160" y="1557020"/>
            <a:ext cx="8383518" cy="11178024"/>
          </a:xfrm>
          <a:prstGeom prst="rect">
            <a:avLst/>
          </a:prstGeom>
        </p:spPr>
      </p:pic>
      <p:sp>
        <p:nvSpPr>
          <p:cNvPr id="14" name="Title 13">
            <a:extLst>
              <a:ext uri="{FF2B5EF4-FFF2-40B4-BE49-F238E27FC236}">
                <a16:creationId xmlns:a16="http://schemas.microsoft.com/office/drawing/2014/main" id="{8C56F408-0794-55C0-51CE-FB3FE1D1C2AB}"/>
              </a:ext>
            </a:extLst>
          </p:cNvPr>
          <p:cNvSpPr>
            <a:spLocks noGrp="1"/>
          </p:cNvSpPr>
          <p:nvPr>
            <p:ph type="title"/>
          </p:nvPr>
        </p:nvSpPr>
        <p:spPr>
          <a:xfrm>
            <a:off x="2528321" y="1557020"/>
            <a:ext cx="9629239" cy="2872580"/>
          </a:xfrm>
        </p:spPr>
        <p:txBody>
          <a:bodyPr>
            <a:normAutofit/>
          </a:bodyPr>
          <a:lstStyle/>
          <a:p>
            <a:r>
              <a:rPr lang="en-US" dirty="0"/>
              <a:t>Aerospace Recovery Special Operations Team</a:t>
            </a:r>
          </a:p>
        </p:txBody>
      </p:sp>
      <p:sp>
        <p:nvSpPr>
          <p:cNvPr id="17" name="TextBox 16">
            <a:extLst>
              <a:ext uri="{FF2B5EF4-FFF2-40B4-BE49-F238E27FC236}">
                <a16:creationId xmlns:a16="http://schemas.microsoft.com/office/drawing/2014/main" id="{DC0A3CBC-878D-FBEE-DFAE-9E332E5037A7}"/>
              </a:ext>
            </a:extLst>
          </p:cNvPr>
          <p:cNvSpPr txBox="1"/>
          <p:nvPr/>
        </p:nvSpPr>
        <p:spPr>
          <a:xfrm>
            <a:off x="2528322" y="5421709"/>
            <a:ext cx="9629239"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857250" marR="0" indent="-857250" algn="l" defTabSz="6477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6000" b="0" i="0" u="none" strike="noStrike" cap="none" spc="0" normalizeH="0" baseline="0" dirty="0">
                <a:ln>
                  <a:noFill/>
                </a:ln>
                <a:solidFill>
                  <a:srgbClr val="5B5854"/>
                </a:solidFill>
                <a:effectLst/>
                <a:uFillTx/>
                <a:latin typeface="Avenir Medium"/>
                <a:ea typeface="Avenir Medium"/>
                <a:cs typeface="Avenir Medium"/>
                <a:sym typeface="Avenir Medium"/>
              </a:rPr>
              <a:t>Level A Team </a:t>
            </a:r>
          </a:p>
          <a:p>
            <a:pPr marL="857250" marR="0" indent="-857250" algn="l" defTabSz="647700" rtl="0" fontAlgn="auto" latinLnBrk="0" hangingPunct="0">
              <a:lnSpc>
                <a:spcPct val="100000"/>
              </a:lnSpc>
              <a:spcBef>
                <a:spcPts val="0"/>
              </a:spcBef>
              <a:spcAft>
                <a:spcPts val="0"/>
              </a:spcAft>
              <a:buClrTx/>
              <a:buSzTx/>
              <a:buFont typeface="Arial" panose="020B0604020202020204" pitchFamily="34" charset="0"/>
              <a:buChar char="•"/>
              <a:tabLst/>
            </a:pPr>
            <a:r>
              <a:rPr lang="en-US" sz="6000" dirty="0"/>
              <a:t>Level B team</a:t>
            </a:r>
          </a:p>
          <a:p>
            <a:pPr marL="857250" marR="0" indent="-857250" algn="l" defTabSz="6477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6000" b="0" i="0" u="none" strike="noStrike" cap="none" spc="0" normalizeH="0" baseline="0" dirty="0">
                <a:ln>
                  <a:noFill/>
                </a:ln>
                <a:solidFill>
                  <a:srgbClr val="5B5854"/>
                </a:solidFill>
                <a:effectLst/>
                <a:uFillTx/>
                <a:latin typeface="Avenir Medium"/>
                <a:ea typeface="Avenir Medium"/>
                <a:cs typeface="Avenir Medium"/>
                <a:sym typeface="Avenir Medium"/>
              </a:rPr>
              <a:t>Medical and rehab team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in safety gear holding a radio&#10;&#10;Description automatically generated">
            <a:extLst>
              <a:ext uri="{FF2B5EF4-FFF2-40B4-BE49-F238E27FC236}">
                <a16:creationId xmlns:a16="http://schemas.microsoft.com/office/drawing/2014/main" id="{CD777A6D-4205-34C2-E82D-69CBEA12B5D5}"/>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t="488" b="488"/>
          <a:stretch>
            <a:fillRect/>
          </a:stretch>
        </p:blipFill>
        <p:spPr/>
      </p:pic>
      <p:sp>
        <p:nvSpPr>
          <p:cNvPr id="345" name="Questions"/>
          <p:cNvSpPr txBox="1"/>
          <p:nvPr/>
        </p:nvSpPr>
        <p:spPr>
          <a:xfrm>
            <a:off x="16992536" y="13989064"/>
            <a:ext cx="8472893" cy="1866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0200"/>
            </a:lvl1pPr>
          </a:lstStyle>
          <a:p>
            <a:r>
              <a:rPr dirty="0"/>
              <a:t>Questions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Have operational familiarity with the Boeing Starliner Medical Recovery Plan…"/>
          <p:cNvSpPr txBox="1">
            <a:spLocks noGrp="1"/>
          </p:cNvSpPr>
          <p:nvPr>
            <p:ph type="body" idx="1"/>
          </p:nvPr>
        </p:nvSpPr>
        <p:spPr>
          <a:xfrm>
            <a:off x="716279" y="1026627"/>
            <a:ext cx="22951440" cy="3013502"/>
          </a:xfrm>
          <a:prstGeom prst="rect">
            <a:avLst/>
          </a:prstGeom>
        </p:spPr>
        <p:txBody>
          <a:bodyPr>
            <a:normAutofit/>
          </a:bodyPr>
          <a:lstStyle/>
          <a:p>
            <a:pPr marL="0" indent="0" algn="ctr">
              <a:buNone/>
            </a:pPr>
            <a:r>
              <a:rPr lang="en-US" sz="7200" dirty="0"/>
              <a:t>How does a fire-based EMS special operations team aid in aerospace recovery mission?</a:t>
            </a:r>
            <a:endParaRPr sz="7200" dirty="0"/>
          </a:p>
        </p:txBody>
      </p:sp>
      <p:pic>
        <p:nvPicPr>
          <p:cNvPr id="5" name="Picture 4" descr="A group of firefighters working on a fire&#10;&#10;AI-generated content may be incorrect.">
            <a:extLst>
              <a:ext uri="{FF2B5EF4-FFF2-40B4-BE49-F238E27FC236}">
                <a16:creationId xmlns:a16="http://schemas.microsoft.com/office/drawing/2014/main" id="{66EEA483-8557-2649-07CD-8183972E1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4702" y="3655119"/>
            <a:ext cx="13955193" cy="9472292"/>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 with a sun and a satellite&#10;&#10;AI-generated content may be incorrect.">
            <a:extLst>
              <a:ext uri="{FF2B5EF4-FFF2-40B4-BE49-F238E27FC236}">
                <a16:creationId xmlns:a16="http://schemas.microsoft.com/office/drawing/2014/main" id="{E094698C-E150-0BE4-9719-CAEAD9EEB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291" y="774368"/>
            <a:ext cx="21749418" cy="12167264"/>
          </a:xfrm>
          <a:prstGeom prst="rect">
            <a:avLst/>
          </a:prstGeom>
        </p:spPr>
      </p:pic>
      <p:pic>
        <p:nvPicPr>
          <p:cNvPr id="4" name="Picture 3">
            <a:extLst>
              <a:ext uri="{FF2B5EF4-FFF2-40B4-BE49-F238E27FC236}">
                <a16:creationId xmlns:a16="http://schemas.microsoft.com/office/drawing/2014/main" id="{525B7821-A7DB-6440-A2C2-1B6101BCDF81}"/>
              </a:ext>
            </a:extLst>
          </p:cNvPr>
          <p:cNvPicPr>
            <a:picLocks noChangeAspect="1"/>
          </p:cNvPicPr>
          <p:nvPr/>
        </p:nvPicPr>
        <p:blipFill>
          <a:blip r:embed="rId4"/>
          <a:stretch>
            <a:fillRect/>
          </a:stretch>
        </p:blipFill>
        <p:spPr>
          <a:xfrm>
            <a:off x="1317291" y="408628"/>
            <a:ext cx="21749418" cy="12898743"/>
          </a:xfrm>
          <a:prstGeom prst="rect">
            <a:avLst/>
          </a:prstGeom>
        </p:spPr>
      </p:pic>
    </p:spTree>
    <p:extLst>
      <p:ext uri="{BB962C8B-B14F-4D97-AF65-F5344CB8AC3E}">
        <p14:creationId xmlns:p14="http://schemas.microsoft.com/office/powerpoint/2010/main" val="39622109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4"/>
                                        </p:tgtEl>
                                        <p:attrNameLst>
                                          <p:attrName>ppt_y</p:attrName>
                                        </p:attrNameLst>
                                      </p:cBhvr>
                                      <p:tavLst>
                                        <p:tav tm="0">
                                          <p:val>
                                            <p:strVal val="#ppt_y"/>
                                          </p:val>
                                        </p:tav>
                                        <p:tav tm="100000">
                                          <p:val>
                                            <p:strVal val="#ppt_y+#ppt_h*1.125000"/>
                                          </p:val>
                                        </p:tav>
                                      </p:tavLst>
                                    </p:anim>
                                    <p:animEffect transition="out" filter="wipe(down)">
                                      <p:cBhvr>
                                        <p:cTn id="7" dur="500"/>
                                        <p:tgtEl>
                                          <p:spTgt spid="4"/>
                                        </p:tgtEl>
                                      </p:cBhvr>
                                    </p:animEffect>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BB515D-7890-FB4F-93DB-AC73DB139852}"/>
              </a:ext>
            </a:extLst>
          </p:cNvPr>
          <p:cNvPicPr>
            <a:picLocks noChangeAspect="1"/>
          </p:cNvPicPr>
          <p:nvPr/>
        </p:nvPicPr>
        <p:blipFill>
          <a:blip r:embed="rId3"/>
          <a:stretch>
            <a:fillRect/>
          </a:stretch>
        </p:blipFill>
        <p:spPr>
          <a:xfrm>
            <a:off x="3598554" y="386113"/>
            <a:ext cx="17682028" cy="13147338"/>
          </a:xfrm>
          <a:prstGeom prst="rect">
            <a:avLst/>
          </a:prstGeom>
        </p:spPr>
      </p:pic>
    </p:spTree>
    <p:extLst>
      <p:ext uri="{BB962C8B-B14F-4D97-AF65-F5344CB8AC3E}">
        <p14:creationId xmlns:p14="http://schemas.microsoft.com/office/powerpoint/2010/main" val="44379789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88BF8-011B-314C-860F-206BC6A1A095}"/>
              </a:ext>
            </a:extLst>
          </p:cNvPr>
          <p:cNvSpPr>
            <a:spLocks noGrp="1"/>
          </p:cNvSpPr>
          <p:nvPr>
            <p:ph type="title"/>
          </p:nvPr>
        </p:nvSpPr>
        <p:spPr>
          <a:xfrm>
            <a:off x="486383" y="3503244"/>
            <a:ext cx="11050622" cy="3275932"/>
          </a:xfrm>
        </p:spPr>
        <p:txBody>
          <a:bodyPr>
            <a:noAutofit/>
          </a:bodyPr>
          <a:lstStyle/>
          <a:p>
            <a:pPr algn="ctr"/>
            <a:r>
              <a:rPr lang="en-US" sz="17600" dirty="0"/>
              <a:t>Russian </a:t>
            </a:r>
            <a:r>
              <a:rPr lang="en-US" sz="17600" dirty="0" err="1"/>
              <a:t>soyuz</a:t>
            </a:r>
            <a:r>
              <a:rPr lang="en-US" sz="17600" dirty="0"/>
              <a:t>  </a:t>
            </a:r>
          </a:p>
        </p:txBody>
      </p:sp>
      <p:sp>
        <p:nvSpPr>
          <p:cNvPr id="3" name="Content Placeholder 2">
            <a:extLst>
              <a:ext uri="{FF2B5EF4-FFF2-40B4-BE49-F238E27FC236}">
                <a16:creationId xmlns:a16="http://schemas.microsoft.com/office/drawing/2014/main" id="{4EA69E0D-3A35-8449-BDA5-DC1F91380419}"/>
              </a:ext>
            </a:extLst>
          </p:cNvPr>
          <p:cNvSpPr>
            <a:spLocks noGrp="1"/>
          </p:cNvSpPr>
          <p:nvPr>
            <p:ph idx="1"/>
          </p:nvPr>
        </p:nvSpPr>
        <p:spPr>
          <a:xfrm flipV="1">
            <a:off x="2282826" y="11582401"/>
            <a:ext cx="7717208" cy="91438"/>
          </a:xfrm>
        </p:spPr>
        <p:txBody>
          <a:bodyPr>
            <a:normAutofit fontScale="25000" lnSpcReduction="20000"/>
          </a:bodyPr>
          <a:lstStyle/>
          <a:p>
            <a:endParaRPr lang="en-US" dirty="0"/>
          </a:p>
        </p:txBody>
      </p:sp>
      <p:pic>
        <p:nvPicPr>
          <p:cNvPr id="4" name="Picture 3">
            <a:extLst>
              <a:ext uri="{FF2B5EF4-FFF2-40B4-BE49-F238E27FC236}">
                <a16:creationId xmlns:a16="http://schemas.microsoft.com/office/drawing/2014/main" id="{0FC2DA25-B91C-C246-BCD1-5F58D8F18E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021716" y="302845"/>
            <a:ext cx="10818828" cy="13110310"/>
          </a:xfrm>
          <a:prstGeom prst="rect">
            <a:avLst/>
          </a:prstGeom>
        </p:spPr>
      </p:pic>
    </p:spTree>
    <p:extLst>
      <p:ext uri="{BB962C8B-B14F-4D97-AF65-F5344CB8AC3E}">
        <p14:creationId xmlns:p14="http://schemas.microsoft.com/office/powerpoint/2010/main" val="3817315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25F80-2997-AA41-9E18-E2D275E91A9A}"/>
              </a:ext>
            </a:extLst>
          </p:cNvPr>
          <p:cNvSpPr>
            <a:spLocks noGrp="1"/>
          </p:cNvSpPr>
          <p:nvPr>
            <p:ph type="title"/>
          </p:nvPr>
        </p:nvSpPr>
        <p:spPr>
          <a:xfrm>
            <a:off x="2300793" y="1027196"/>
            <a:ext cx="18973670" cy="3810000"/>
          </a:xfrm>
        </p:spPr>
        <p:txBody>
          <a:bodyPr>
            <a:normAutofit/>
          </a:bodyPr>
          <a:lstStyle/>
          <a:p>
            <a:r>
              <a:rPr lang="en-US" sz="9600" dirty="0"/>
              <a:t> Boeing							space X</a:t>
            </a:r>
          </a:p>
        </p:txBody>
      </p:sp>
      <p:pic>
        <p:nvPicPr>
          <p:cNvPr id="4" name="Picture 3">
            <a:extLst>
              <a:ext uri="{FF2B5EF4-FFF2-40B4-BE49-F238E27FC236}">
                <a16:creationId xmlns:a16="http://schemas.microsoft.com/office/drawing/2014/main" id="{25EF1973-438A-DA4B-8A50-603D3E6466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0084" y="3370515"/>
            <a:ext cx="9566004" cy="6974970"/>
          </a:xfrm>
          <a:prstGeom prst="rect">
            <a:avLst/>
          </a:prstGeom>
        </p:spPr>
      </p:pic>
      <p:pic>
        <p:nvPicPr>
          <p:cNvPr id="5" name="Picture 4">
            <a:extLst>
              <a:ext uri="{FF2B5EF4-FFF2-40B4-BE49-F238E27FC236}">
                <a16:creationId xmlns:a16="http://schemas.microsoft.com/office/drawing/2014/main" id="{B4429368-2D04-454B-A9CA-2CF38920277A}"/>
              </a:ext>
            </a:extLst>
          </p:cNvPr>
          <p:cNvPicPr>
            <a:picLocks noChangeAspect="1"/>
          </p:cNvPicPr>
          <p:nvPr/>
        </p:nvPicPr>
        <p:blipFill>
          <a:blip r:embed="rId4"/>
          <a:stretch>
            <a:fillRect/>
          </a:stretch>
        </p:blipFill>
        <p:spPr>
          <a:xfrm>
            <a:off x="11787628" y="3370515"/>
            <a:ext cx="11848264" cy="6974970"/>
          </a:xfrm>
          <a:prstGeom prst="rect">
            <a:avLst/>
          </a:prstGeom>
        </p:spPr>
      </p:pic>
    </p:spTree>
    <p:extLst>
      <p:ext uri="{BB962C8B-B14F-4D97-AF65-F5344CB8AC3E}">
        <p14:creationId xmlns:p14="http://schemas.microsoft.com/office/powerpoint/2010/main" val="4220132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509C7A-5DE0-F44F-8016-84AFB80B4AF5}"/>
              </a:ext>
            </a:extLst>
          </p:cNvPr>
          <p:cNvPicPr>
            <a:picLocks noChangeAspect="1"/>
          </p:cNvPicPr>
          <p:nvPr/>
        </p:nvPicPr>
        <p:blipFill>
          <a:blip r:embed="rId3"/>
          <a:stretch>
            <a:fillRect/>
          </a:stretch>
        </p:blipFill>
        <p:spPr>
          <a:xfrm>
            <a:off x="4488446" y="2777290"/>
            <a:ext cx="15214600" cy="10134600"/>
          </a:xfrm>
          <a:prstGeom prst="rect">
            <a:avLst/>
          </a:prstGeom>
        </p:spPr>
      </p:pic>
      <p:sp>
        <p:nvSpPr>
          <p:cNvPr id="5" name="Title 4">
            <a:extLst>
              <a:ext uri="{FF2B5EF4-FFF2-40B4-BE49-F238E27FC236}">
                <a16:creationId xmlns:a16="http://schemas.microsoft.com/office/drawing/2014/main" id="{BE7D12F2-0CFF-B140-94CD-F54BEA6A573E}"/>
              </a:ext>
            </a:extLst>
          </p:cNvPr>
          <p:cNvSpPr>
            <a:spLocks noGrp="1"/>
          </p:cNvSpPr>
          <p:nvPr>
            <p:ph type="title"/>
          </p:nvPr>
        </p:nvSpPr>
        <p:spPr>
          <a:xfrm>
            <a:off x="2282826" y="457201"/>
            <a:ext cx="19811996" cy="2320090"/>
          </a:xfrm>
        </p:spPr>
        <p:txBody>
          <a:bodyPr/>
          <a:lstStyle/>
          <a:p>
            <a:pPr algn="ctr"/>
            <a:r>
              <a:rPr lang="en-US" sz="12000" dirty="0"/>
              <a:t>Boeing </a:t>
            </a:r>
            <a:r>
              <a:rPr lang="en-US" sz="12000" dirty="0" err="1"/>
              <a:t>Starliner</a:t>
            </a:r>
            <a:endParaRPr lang="en-US" dirty="0"/>
          </a:p>
        </p:txBody>
      </p:sp>
    </p:spTree>
    <p:extLst>
      <p:ext uri="{BB962C8B-B14F-4D97-AF65-F5344CB8AC3E}">
        <p14:creationId xmlns:p14="http://schemas.microsoft.com/office/powerpoint/2010/main" val="108231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0E7E0C-321F-F54C-B8BA-DEEF0DDA18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53323" y="1623010"/>
            <a:ext cx="16477350" cy="10487148"/>
          </a:xfrm>
          <a:prstGeom prst="rect">
            <a:avLst/>
          </a:prstGeom>
        </p:spPr>
      </p:pic>
      <p:sp>
        <p:nvSpPr>
          <p:cNvPr id="3" name="Oval 2">
            <a:extLst>
              <a:ext uri="{FF2B5EF4-FFF2-40B4-BE49-F238E27FC236}">
                <a16:creationId xmlns:a16="http://schemas.microsoft.com/office/drawing/2014/main" id="{C761CFD2-40BA-214E-ABB6-15D5606D07F1}"/>
              </a:ext>
            </a:extLst>
          </p:cNvPr>
          <p:cNvSpPr/>
          <p:nvPr/>
        </p:nvSpPr>
        <p:spPr>
          <a:xfrm>
            <a:off x="10084067" y="5629636"/>
            <a:ext cx="614042" cy="61404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hangingPunct="1">
              <a:defRPr/>
            </a:pPr>
            <a:endParaRPr lang="en-US" sz="3600" kern="1200" dirty="0">
              <a:solidFill>
                <a:prstClr val="white"/>
              </a:solidFill>
              <a:latin typeface="Century Gothic" panose="020B0502020202020204"/>
            </a:endParaRPr>
          </a:p>
        </p:txBody>
      </p:sp>
      <p:sp>
        <p:nvSpPr>
          <p:cNvPr id="4" name="Oval 3">
            <a:extLst>
              <a:ext uri="{FF2B5EF4-FFF2-40B4-BE49-F238E27FC236}">
                <a16:creationId xmlns:a16="http://schemas.microsoft.com/office/drawing/2014/main" id="{C89BC59B-AE2B-494B-9BED-0AA31CE8937C}"/>
              </a:ext>
            </a:extLst>
          </p:cNvPr>
          <p:cNvSpPr/>
          <p:nvPr/>
        </p:nvSpPr>
        <p:spPr>
          <a:xfrm>
            <a:off x="13271447" y="10903912"/>
            <a:ext cx="614042" cy="61404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hangingPunct="1">
              <a:defRPr/>
            </a:pPr>
            <a:endParaRPr lang="en-US" sz="3600" kern="1200" dirty="0">
              <a:solidFill>
                <a:prstClr val="white"/>
              </a:solidFill>
              <a:latin typeface="Century Gothic" panose="020B0502020202020204"/>
            </a:endParaRPr>
          </a:p>
        </p:txBody>
      </p:sp>
      <p:sp>
        <p:nvSpPr>
          <p:cNvPr id="5" name="Oval 4">
            <a:extLst>
              <a:ext uri="{FF2B5EF4-FFF2-40B4-BE49-F238E27FC236}">
                <a16:creationId xmlns:a16="http://schemas.microsoft.com/office/drawing/2014/main" id="{5B4CE9E0-1D37-1046-BF62-204A1223736A}"/>
              </a:ext>
            </a:extLst>
          </p:cNvPr>
          <p:cNvSpPr/>
          <p:nvPr/>
        </p:nvSpPr>
        <p:spPr>
          <a:xfrm>
            <a:off x="11577957" y="10925750"/>
            <a:ext cx="614042" cy="61404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hangingPunct="1">
              <a:defRPr/>
            </a:pPr>
            <a:endParaRPr lang="en-US" sz="3600" kern="1200" dirty="0">
              <a:solidFill>
                <a:prstClr val="white"/>
              </a:solidFill>
              <a:latin typeface="Century Gothic" panose="020B0502020202020204"/>
            </a:endParaRPr>
          </a:p>
        </p:txBody>
      </p:sp>
      <p:sp>
        <p:nvSpPr>
          <p:cNvPr id="6" name="TextBox 5">
            <a:extLst>
              <a:ext uri="{FF2B5EF4-FFF2-40B4-BE49-F238E27FC236}">
                <a16:creationId xmlns:a16="http://schemas.microsoft.com/office/drawing/2014/main" id="{8E61FE88-3511-364E-B9DE-898F7ADC7D16}"/>
              </a:ext>
            </a:extLst>
          </p:cNvPr>
          <p:cNvSpPr txBox="1"/>
          <p:nvPr/>
        </p:nvSpPr>
        <p:spPr>
          <a:xfrm>
            <a:off x="9107815" y="3654026"/>
            <a:ext cx="2548814" cy="1931683"/>
          </a:xfrm>
          <a:prstGeom prst="rect">
            <a:avLst/>
          </a:prstGeom>
          <a:noFill/>
        </p:spPr>
        <p:txBody>
          <a:bodyPr wrap="square" rtlCol="0">
            <a:spAutoFit/>
          </a:bodyPr>
          <a:lstStyle/>
          <a:p>
            <a:pPr defTabSz="758952">
              <a:spcAft>
                <a:spcPts val="1200"/>
              </a:spcAft>
              <a:defRPr/>
            </a:pPr>
            <a:r>
              <a:rPr lang="en-US" sz="3984" b="1" kern="1200">
                <a:solidFill>
                  <a:srgbClr val="B50000"/>
                </a:solidFill>
                <a:latin typeface="Century Gothic" panose="020B0502020202020204"/>
                <a:ea typeface="+mn-ea"/>
                <a:cs typeface="+mn-cs"/>
              </a:rPr>
              <a:t>Dugway Proving Ground</a:t>
            </a:r>
            <a:endParaRPr lang="en-US" sz="4800" b="1" kern="1200">
              <a:solidFill>
                <a:srgbClr val="C00000"/>
              </a:solidFill>
              <a:latin typeface="Century Gothic" panose="020B0502020202020204"/>
              <a:ea typeface="+mn-ea"/>
              <a:cs typeface="+mn-cs"/>
            </a:endParaRPr>
          </a:p>
        </p:txBody>
      </p:sp>
      <p:sp>
        <p:nvSpPr>
          <p:cNvPr id="7" name="TextBox 6">
            <a:extLst>
              <a:ext uri="{FF2B5EF4-FFF2-40B4-BE49-F238E27FC236}">
                <a16:creationId xmlns:a16="http://schemas.microsoft.com/office/drawing/2014/main" id="{8B3DDC2F-67DE-2A4A-B3BB-71E176673B7D}"/>
              </a:ext>
            </a:extLst>
          </p:cNvPr>
          <p:cNvSpPr txBox="1"/>
          <p:nvPr/>
        </p:nvSpPr>
        <p:spPr>
          <a:xfrm>
            <a:off x="10698106" y="9544615"/>
            <a:ext cx="2307532" cy="1318566"/>
          </a:xfrm>
          <a:prstGeom prst="rect">
            <a:avLst/>
          </a:prstGeom>
          <a:noFill/>
        </p:spPr>
        <p:txBody>
          <a:bodyPr wrap="square" rtlCol="0">
            <a:spAutoFit/>
          </a:bodyPr>
          <a:lstStyle/>
          <a:p>
            <a:pPr defTabSz="758952">
              <a:spcAft>
                <a:spcPts val="1200"/>
              </a:spcAft>
              <a:defRPr/>
            </a:pPr>
            <a:r>
              <a:rPr lang="en-US" sz="3984" b="1" kern="1200">
                <a:solidFill>
                  <a:srgbClr val="B50000"/>
                </a:solidFill>
                <a:latin typeface="Century Gothic" panose="020B0502020202020204"/>
                <a:ea typeface="+mn-ea"/>
                <a:cs typeface="+mn-cs"/>
              </a:rPr>
              <a:t>Wilcox Playa</a:t>
            </a:r>
            <a:endParaRPr lang="en-US" sz="4800" b="1" kern="1200">
              <a:solidFill>
                <a:srgbClr val="C00000"/>
              </a:solidFill>
              <a:latin typeface="Century Gothic" panose="020B0502020202020204"/>
              <a:ea typeface="+mn-ea"/>
              <a:cs typeface="+mn-cs"/>
            </a:endParaRPr>
          </a:p>
        </p:txBody>
      </p:sp>
      <p:sp>
        <p:nvSpPr>
          <p:cNvPr id="8" name="TextBox 7">
            <a:extLst>
              <a:ext uri="{FF2B5EF4-FFF2-40B4-BE49-F238E27FC236}">
                <a16:creationId xmlns:a16="http://schemas.microsoft.com/office/drawing/2014/main" id="{30DE008B-71F6-D44D-8D6B-397C2C9CD6E1}"/>
              </a:ext>
            </a:extLst>
          </p:cNvPr>
          <p:cNvSpPr txBox="1"/>
          <p:nvPr/>
        </p:nvSpPr>
        <p:spPr>
          <a:xfrm>
            <a:off x="12731720" y="8316939"/>
            <a:ext cx="2307532" cy="2544799"/>
          </a:xfrm>
          <a:prstGeom prst="rect">
            <a:avLst/>
          </a:prstGeom>
          <a:noFill/>
        </p:spPr>
        <p:txBody>
          <a:bodyPr wrap="square" rtlCol="0">
            <a:spAutoFit/>
          </a:bodyPr>
          <a:lstStyle/>
          <a:p>
            <a:pPr defTabSz="758952">
              <a:spcAft>
                <a:spcPts val="1200"/>
              </a:spcAft>
              <a:defRPr/>
            </a:pPr>
            <a:r>
              <a:rPr lang="en-US" sz="3984" b="1" kern="1200">
                <a:solidFill>
                  <a:srgbClr val="B50000"/>
                </a:solidFill>
                <a:latin typeface="Century Gothic" panose="020B0502020202020204"/>
                <a:ea typeface="+mn-ea"/>
                <a:cs typeface="+mn-cs"/>
              </a:rPr>
              <a:t>White Sands Missile Range</a:t>
            </a:r>
            <a:endParaRPr lang="en-US" sz="4800" b="1" kern="1200">
              <a:solidFill>
                <a:srgbClr val="C00000"/>
              </a:solidFill>
              <a:latin typeface="Century Gothic" panose="020B0502020202020204"/>
              <a:ea typeface="+mn-ea"/>
              <a:cs typeface="+mn-cs"/>
            </a:endParaRPr>
          </a:p>
        </p:txBody>
      </p:sp>
      <p:sp>
        <p:nvSpPr>
          <p:cNvPr id="9" name="Rectangle 8">
            <a:extLst>
              <a:ext uri="{FF2B5EF4-FFF2-40B4-BE49-F238E27FC236}">
                <a16:creationId xmlns:a16="http://schemas.microsoft.com/office/drawing/2014/main" id="{2C238527-6F88-8A8E-634B-15112467527A}"/>
              </a:ext>
            </a:extLst>
          </p:cNvPr>
          <p:cNvSpPr/>
          <p:nvPr/>
        </p:nvSpPr>
        <p:spPr>
          <a:xfrm>
            <a:off x="9260663" y="3654029"/>
            <a:ext cx="2317294" cy="1908866"/>
          </a:xfrm>
          <a:prstGeom prst="rect">
            <a:avLst/>
          </a:prstGeom>
          <a:solidFill>
            <a:schemeClr val="accent1">
              <a:alpha val="3206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dirty="0"/>
          </a:p>
        </p:txBody>
      </p:sp>
      <p:sp>
        <p:nvSpPr>
          <p:cNvPr id="10" name="Rectangle 9">
            <a:extLst>
              <a:ext uri="{FF2B5EF4-FFF2-40B4-BE49-F238E27FC236}">
                <a16:creationId xmlns:a16="http://schemas.microsoft.com/office/drawing/2014/main" id="{180C6922-2B37-01BB-6A5A-78341CF8862D}"/>
              </a:ext>
            </a:extLst>
          </p:cNvPr>
          <p:cNvSpPr/>
          <p:nvPr/>
        </p:nvSpPr>
        <p:spPr>
          <a:xfrm>
            <a:off x="12863737" y="8360207"/>
            <a:ext cx="2317294" cy="2466046"/>
          </a:xfrm>
          <a:prstGeom prst="rect">
            <a:avLst/>
          </a:prstGeom>
          <a:solidFill>
            <a:schemeClr val="accent1">
              <a:alpha val="3206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dirty="0"/>
          </a:p>
        </p:txBody>
      </p:sp>
      <p:sp>
        <p:nvSpPr>
          <p:cNvPr id="11" name="Rectangle 10">
            <a:extLst>
              <a:ext uri="{FF2B5EF4-FFF2-40B4-BE49-F238E27FC236}">
                <a16:creationId xmlns:a16="http://schemas.microsoft.com/office/drawing/2014/main" id="{DEB39D40-CC14-C2D3-CC50-87B974A0355E}"/>
              </a:ext>
            </a:extLst>
          </p:cNvPr>
          <p:cNvSpPr/>
          <p:nvPr/>
        </p:nvSpPr>
        <p:spPr>
          <a:xfrm>
            <a:off x="10990595" y="9477872"/>
            <a:ext cx="1741126" cy="1381136"/>
          </a:xfrm>
          <a:prstGeom prst="rect">
            <a:avLst/>
          </a:prstGeom>
          <a:solidFill>
            <a:schemeClr val="accent1">
              <a:alpha val="3206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dirty="0"/>
          </a:p>
        </p:txBody>
      </p:sp>
    </p:spTree>
    <p:extLst>
      <p:ext uri="{BB962C8B-B14F-4D97-AF65-F5344CB8AC3E}">
        <p14:creationId xmlns:p14="http://schemas.microsoft.com/office/powerpoint/2010/main" val="115899594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Josh"/>
          <p:cNvSpPr txBox="1">
            <a:spLocks noGrp="1"/>
          </p:cNvSpPr>
          <p:nvPr>
            <p:ph type="title"/>
          </p:nvPr>
        </p:nvSpPr>
        <p:spPr>
          <a:prstGeom prst="rect">
            <a:avLst/>
          </a:prstGeom>
        </p:spPr>
        <p:txBody>
          <a:bodyPr>
            <a:normAutofit fontScale="90000"/>
          </a:bodyPr>
          <a:lstStyle/>
          <a:p>
            <a:r>
              <a:rPr lang="en-US" dirty="0"/>
              <a:t>Believe It or Not… </a:t>
            </a:r>
            <a:br>
              <a:rPr lang="en-US" dirty="0"/>
            </a:br>
            <a:br>
              <a:rPr lang="en-US" dirty="0"/>
            </a:br>
            <a:r>
              <a:rPr lang="en-US" sz="8900" dirty="0"/>
              <a:t>This is really just another fire-based Special Response opportunity</a:t>
            </a:r>
            <a:br>
              <a:rPr lang="en-US" sz="8900" dirty="0"/>
            </a:br>
            <a:endParaRPr sz="3600" dirty="0">
              <a:solidFill>
                <a:srgbClr val="FF0000"/>
              </a:solidFill>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5B5854"/>
      </a:dk1>
      <a:lt1>
        <a:srgbClr val="072B5B"/>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2400" b="0" i="0" u="none" strike="noStrike" cap="all" spc="48" normalizeH="0" baseline="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2400" b="0" i="0" u="none" strike="noStrike" cap="all" spc="48" normalizeH="0" baseline="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6477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1194</TotalTime>
  <Words>742</Words>
  <Application>Microsoft Macintosh PowerPoint</Application>
  <PresentationFormat>Custom</PresentationFormat>
  <Paragraphs>82</Paragraphs>
  <Slides>19</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Avenir Medium</vt:lpstr>
      <vt:lpstr>Baskerville SemiBold</vt:lpstr>
      <vt:lpstr>Calibri</vt:lpstr>
      <vt:lpstr>Century Gothic</vt:lpstr>
      <vt:lpstr>Futura</vt:lpstr>
      <vt:lpstr>Helvetica Neue</vt:lpstr>
      <vt:lpstr>Times New Roman</vt:lpstr>
      <vt:lpstr>New_Template8</vt:lpstr>
      <vt:lpstr>Special Dockets for Rockets</vt:lpstr>
      <vt:lpstr>PowerPoint Presentation</vt:lpstr>
      <vt:lpstr>PowerPoint Presentation</vt:lpstr>
      <vt:lpstr>PowerPoint Presentation</vt:lpstr>
      <vt:lpstr>Russian soyuz  </vt:lpstr>
      <vt:lpstr> Boeing       space X</vt:lpstr>
      <vt:lpstr>Boeing Starliner</vt:lpstr>
      <vt:lpstr>PowerPoint Presentation</vt:lpstr>
      <vt:lpstr>Believe It or Not…   This is really just another fire-based Special Response opportunity </vt:lpstr>
      <vt:lpstr>PowerPoint Presentation</vt:lpstr>
      <vt:lpstr>Physical Hazards For Responders</vt:lpstr>
      <vt:lpstr>Chemical Hazards </vt:lpstr>
      <vt:lpstr>So How Does All this get taken Care of?  Landing Recovery Team &amp; Plan </vt:lpstr>
      <vt:lpstr>Its Just like any other HAZMAT Special ops</vt:lpstr>
      <vt:lpstr>Hot Zone</vt:lpstr>
      <vt:lpstr>Cold Zone Care</vt:lpstr>
      <vt:lpstr>PowerPoint Presentation</vt:lpstr>
      <vt:lpstr>Aerospace Recovery Special Operations 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Gaither, Joshua B - (jgaither)</cp:lastModifiedBy>
  <cp:revision>9</cp:revision>
  <dcterms:modified xsi:type="dcterms:W3CDTF">2025-06-13T04:51:22Z</dcterms:modified>
</cp:coreProperties>
</file>