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147480285" r:id="rId5"/>
    <p:sldId id="905995000" r:id="rId6"/>
    <p:sldId id="905994982" r:id="rId7"/>
    <p:sldId id="905994981" r:id="rId8"/>
    <p:sldId id="261" r:id="rId9"/>
    <p:sldId id="2147480729" r:id="rId10"/>
    <p:sldId id="265" r:id="rId11"/>
    <p:sldId id="2142533014" r:id="rId12"/>
    <p:sldId id="264" r:id="rId13"/>
    <p:sldId id="2147480731" r:id="rId14"/>
    <p:sldId id="267" r:id="rId15"/>
    <p:sldId id="905994987" r:id="rId16"/>
    <p:sldId id="2147469921" r:id="rId17"/>
    <p:sldId id="2147469922" r:id="rId18"/>
    <p:sldId id="905995002" r:id="rId19"/>
  </p:sldIdLst>
  <p:sldSz cx="12192000" cy="6858000"/>
  <p:notesSz cx="6858000" cy="9144000"/>
  <p:embeddedFontLs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Gotham" panose="020B0604020202020204" charset="0"/>
      <p:regular r:id="rId26"/>
      <p:bold r:id="rId27"/>
      <p:italic r:id="rId28"/>
      <p:boldItalic r:id="rId29"/>
    </p:embeddedFont>
    <p:embeddedFont>
      <p:font typeface="Proxima Nova" panose="02000506030000020004" pitchFamily="2" charset="0"/>
      <p:regular r:id="rId30"/>
      <p:bold r:id="rId31"/>
      <p:italic r:id="rId32"/>
      <p:boldItalic r:id="rId33"/>
    </p:embeddedFont>
    <p:embeddedFont>
      <p:font typeface="Proxima Nova Black" panose="02000506030000020004" pitchFamily="2" charset="0"/>
      <p:bold r:id="rId34"/>
      <p:boldItalic r:id="rId35"/>
    </p:embeddedFont>
    <p:embeddedFont>
      <p:font typeface="Proxima Nova Extrabold" panose="02000506030000020004" pitchFamily="2" charset="0"/>
      <p:bold r:id="rId36"/>
      <p:boldItalic r:id="rId37"/>
    </p:embeddedFont>
    <p:embeddedFont>
      <p:font typeface="Proxima Nova Semibold" panose="02000506030000020004" pitchFamily="2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C9FFFB"/>
    <a:srgbClr val="642758"/>
    <a:srgbClr val="EFA62B"/>
    <a:srgbClr val="717F89"/>
    <a:srgbClr val="00578D"/>
    <a:srgbClr val="F2F2F2"/>
    <a:srgbClr val="71808A"/>
    <a:srgbClr val="42424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453EF-5D54-DE42-BD2A-5EF50D748F6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261DD-3903-2B43-A138-CC5AE0BC08A3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9A4F1-01F9-4B49-8E73-35E86A38E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dcc87613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dcc87613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g11dcc876137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69" name="Google Shape;26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CF8FA-84A9-CE4A-B7D5-952B7BC1B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7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1" name="Google Shape;2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781B40-D43E-9447-ABA1-BF3E6C835A8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7129" y="6418321"/>
            <a:ext cx="637346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0079" y="5803320"/>
            <a:ext cx="4957429" cy="10546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629" y="6196768"/>
            <a:ext cx="1920740" cy="530311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0518" y="3518284"/>
            <a:ext cx="11337339" cy="124152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4001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0518" y="4889721"/>
            <a:ext cx="10847354" cy="913598"/>
          </a:xfrm>
        </p:spPr>
        <p:txBody>
          <a:bodyPr>
            <a:normAutofit/>
          </a:bodyPr>
          <a:lstStyle>
            <a:lvl1pPr marL="0" indent="0">
              <a:buNone/>
              <a:defRPr sz="280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3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2305" y="297713"/>
            <a:ext cx="11627392" cy="5546497"/>
          </a:xfrm>
          <a:noFill/>
        </p:spPr>
        <p:txBody>
          <a:bodyPr anchor="ctr">
            <a:normAutofit/>
          </a:bodyPr>
          <a:lstStyle>
            <a:lvl1pPr>
              <a:defRPr sz="4801" b="1">
                <a:solidFill>
                  <a:schemeClr val="bg1"/>
                </a:solidFill>
              </a:defRPr>
            </a:lvl1pPr>
            <a:lvl2pPr>
              <a:defRPr sz="4401" b="1">
                <a:solidFill>
                  <a:schemeClr val="bg1"/>
                </a:solidFill>
              </a:defRPr>
            </a:lvl2pPr>
            <a:lvl3pPr>
              <a:defRPr sz="4001" b="1">
                <a:solidFill>
                  <a:schemeClr val="bg1"/>
                </a:solidFill>
              </a:defRPr>
            </a:lvl3pPr>
            <a:lvl4pPr>
              <a:defRPr sz="3601" b="1">
                <a:solidFill>
                  <a:schemeClr val="bg1"/>
                </a:solidFill>
              </a:defRPr>
            </a:lvl4pPr>
            <a:lvl5pPr>
              <a:defRPr sz="360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2305" y="297713"/>
            <a:ext cx="11627392" cy="5546497"/>
          </a:xfrm>
          <a:noFill/>
        </p:spPr>
        <p:txBody>
          <a:bodyPr anchor="ctr">
            <a:normAutofit/>
          </a:bodyPr>
          <a:lstStyle>
            <a:lvl1pPr>
              <a:defRPr sz="4801" b="1">
                <a:solidFill>
                  <a:schemeClr val="bg1"/>
                </a:solidFill>
              </a:defRPr>
            </a:lvl1pPr>
            <a:lvl2pPr>
              <a:defRPr sz="4401" b="1">
                <a:solidFill>
                  <a:schemeClr val="bg1"/>
                </a:solidFill>
              </a:defRPr>
            </a:lvl2pPr>
            <a:lvl3pPr>
              <a:defRPr sz="4001" b="1">
                <a:solidFill>
                  <a:schemeClr val="bg1"/>
                </a:solidFill>
              </a:defRPr>
            </a:lvl3pPr>
            <a:lvl4pPr>
              <a:defRPr sz="3601" b="1">
                <a:solidFill>
                  <a:schemeClr val="bg1"/>
                </a:solidFill>
              </a:defRPr>
            </a:lvl4pPr>
            <a:lvl5pPr>
              <a:defRPr sz="360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2305" y="297713"/>
            <a:ext cx="11627392" cy="5546497"/>
          </a:xfrm>
          <a:noFill/>
        </p:spPr>
        <p:txBody>
          <a:bodyPr anchor="ctr">
            <a:normAutofit/>
          </a:bodyPr>
          <a:lstStyle>
            <a:lvl1pPr>
              <a:defRPr sz="4801" b="1">
                <a:solidFill>
                  <a:schemeClr val="bg1"/>
                </a:solidFill>
              </a:defRPr>
            </a:lvl1pPr>
            <a:lvl2pPr>
              <a:defRPr sz="4401" b="1">
                <a:solidFill>
                  <a:schemeClr val="bg1"/>
                </a:solidFill>
              </a:defRPr>
            </a:lvl2pPr>
            <a:lvl3pPr>
              <a:defRPr sz="4001" b="1">
                <a:solidFill>
                  <a:schemeClr val="bg1"/>
                </a:solidFill>
              </a:defRPr>
            </a:lvl3pPr>
            <a:lvl4pPr>
              <a:defRPr sz="3601" b="1">
                <a:solidFill>
                  <a:schemeClr val="bg1"/>
                </a:solidFill>
              </a:defRPr>
            </a:lvl4pPr>
            <a:lvl5pPr>
              <a:defRPr sz="3601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99" y="5048234"/>
            <a:ext cx="9952238" cy="701278"/>
          </a:xfrm>
          <a:prstGeom prst="rect">
            <a:avLst/>
          </a:prstGeom>
        </p:spPr>
        <p:txBody>
          <a:bodyPr anchor="t"/>
          <a:lstStyle>
            <a:lvl1pPr algn="ctr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1199" y="319853"/>
            <a:ext cx="9952238" cy="4523611"/>
          </a:xfrm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4AA-B5E9-A84F-9F79-11594920A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99" y="319852"/>
            <a:ext cx="3004022" cy="56237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1945" y="319852"/>
            <a:ext cx="6721491" cy="5623748"/>
          </a:xfrm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4AA-B5E9-A84F-9F79-11594920A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vertical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99" y="319852"/>
            <a:ext cx="3004022" cy="16003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1945" y="319852"/>
            <a:ext cx="6721491" cy="5623748"/>
          </a:xfrm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4AA-B5E9-A84F-9F79-11594920A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80EDB24-8327-C642-A849-2576E7986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200" y="2092961"/>
            <a:ext cx="3004022" cy="3850640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001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4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4965B1-5269-5C4A-95F8-5674BFA7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1779A-F747-9345-8EE1-2FFCF981D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E9371-D0A6-A043-B2D4-51CCD63E5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onal Stripe 2">
            <a:extLst>
              <a:ext uri="{FF2B5EF4-FFF2-40B4-BE49-F238E27FC236}">
                <a16:creationId xmlns:a16="http://schemas.microsoft.com/office/drawing/2014/main" id="{242FAACD-B91B-D74A-8B6A-171842559D50}"/>
              </a:ext>
            </a:extLst>
          </p:cNvPr>
          <p:cNvSpPr/>
          <p:nvPr userDrawn="1"/>
        </p:nvSpPr>
        <p:spPr>
          <a:xfrm>
            <a:off x="10595534" y="3872174"/>
            <a:ext cx="475820" cy="295451"/>
          </a:xfrm>
          <a:prstGeom prst="diagStrip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Parallelogram 5">
            <a:extLst>
              <a:ext uri="{FF2B5EF4-FFF2-40B4-BE49-F238E27FC236}">
                <a16:creationId xmlns:a16="http://schemas.microsoft.com/office/drawing/2014/main" id="{9AF8CB6F-3D0F-7545-893C-59266B29E4B9}"/>
              </a:ext>
            </a:extLst>
          </p:cNvPr>
          <p:cNvSpPr/>
          <p:nvPr userDrawn="1"/>
        </p:nvSpPr>
        <p:spPr>
          <a:xfrm>
            <a:off x="-8755" y="-7083"/>
            <a:ext cx="11479842" cy="6865083"/>
          </a:xfrm>
          <a:custGeom>
            <a:avLst/>
            <a:gdLst>
              <a:gd name="connsiteX0" fmla="*/ 0 w 13296900"/>
              <a:gd name="connsiteY0" fmla="*/ 6858001 h 6858001"/>
              <a:gd name="connsiteX1" fmla="*/ 1437094 w 13296900"/>
              <a:gd name="connsiteY1" fmla="*/ 0 h 6858001"/>
              <a:gd name="connsiteX2" fmla="*/ 13296900 w 13296900"/>
              <a:gd name="connsiteY2" fmla="*/ 0 h 6858001"/>
              <a:gd name="connsiteX3" fmla="*/ 11859806 w 13296900"/>
              <a:gd name="connsiteY3" fmla="*/ 6858001 h 6858001"/>
              <a:gd name="connsiteX4" fmla="*/ 0 w 13296900"/>
              <a:gd name="connsiteY4" fmla="*/ 6858001 h 6858001"/>
              <a:gd name="connsiteX0" fmla="*/ 1270937 w 11859806"/>
              <a:gd name="connsiteY0" fmla="*/ 6479931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1270937 w 11859806"/>
              <a:gd name="connsiteY4" fmla="*/ 6479931 h 6858001"/>
              <a:gd name="connsiteX0" fmla="*/ 391706 w 11859806"/>
              <a:gd name="connsiteY0" fmla="*/ 6858000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391706 w 11859806"/>
              <a:gd name="connsiteY4" fmla="*/ 6858000 h 6858001"/>
              <a:gd name="connsiteX0" fmla="*/ 0 w 11468100"/>
              <a:gd name="connsiteY0" fmla="*/ 6858000 h 6858001"/>
              <a:gd name="connsiteX1" fmla="*/ 768879 w 11468100"/>
              <a:gd name="connsiteY1" fmla="*/ 527539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3948 w 11468100"/>
              <a:gd name="connsiteY1" fmla="*/ 87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648473 w 11468100"/>
              <a:gd name="connsiteY1" fmla="*/ 4532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8752 w 11476852"/>
              <a:gd name="connsiteY0" fmla="*/ 6865082 h 6865083"/>
              <a:gd name="connsiteX1" fmla="*/ 0 w 11476852"/>
              <a:gd name="connsiteY1" fmla="*/ 0 h 6865083"/>
              <a:gd name="connsiteX2" fmla="*/ 11476852 w 11476852"/>
              <a:gd name="connsiteY2" fmla="*/ 7082 h 6865083"/>
              <a:gd name="connsiteX3" fmla="*/ 10039758 w 11476852"/>
              <a:gd name="connsiteY3" fmla="*/ 6865083 h 6865083"/>
              <a:gd name="connsiteX4" fmla="*/ 8752 w 11476852"/>
              <a:gd name="connsiteY4" fmla="*/ 6865082 h 686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6852" h="6865083">
                <a:moveTo>
                  <a:pt x="8752" y="6865082"/>
                </a:moveTo>
                <a:cubicBezTo>
                  <a:pt x="5835" y="4576721"/>
                  <a:pt x="2917" y="2288361"/>
                  <a:pt x="0" y="0"/>
                </a:cubicBezTo>
                <a:lnTo>
                  <a:pt x="11476852" y="7082"/>
                </a:lnTo>
                <a:lnTo>
                  <a:pt x="10039758" y="6865083"/>
                </a:lnTo>
                <a:lnTo>
                  <a:pt x="8752" y="68650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BE2F751-C8C9-464D-9EEC-99ADB50A6E9B}"/>
              </a:ext>
            </a:extLst>
          </p:cNvPr>
          <p:cNvSpPr/>
          <p:nvPr userDrawn="1"/>
        </p:nvSpPr>
        <p:spPr>
          <a:xfrm>
            <a:off x="7419101" y="2690377"/>
            <a:ext cx="3884062" cy="1181798"/>
          </a:xfrm>
          <a:prstGeom prst="parallelogram">
            <a:avLst>
              <a:gd name="adj" fmla="val 204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AF4123-1E51-3C45-8577-F83FB4C06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2930" y="2858494"/>
            <a:ext cx="2975762" cy="822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A92C25-00FB-CE48-B76C-A090F60988FB}"/>
              </a:ext>
            </a:extLst>
          </p:cNvPr>
          <p:cNvSpPr/>
          <p:nvPr userDrawn="1"/>
        </p:nvSpPr>
        <p:spPr>
          <a:xfrm>
            <a:off x="668196" y="3205950"/>
            <a:ext cx="653026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2801" b="1">
                <a:solidFill>
                  <a:schemeClr val="bg1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</p:spTree>
    <p:extLst>
      <p:ext uri="{BB962C8B-B14F-4D97-AF65-F5344CB8AC3E}">
        <p14:creationId xmlns:p14="http://schemas.microsoft.com/office/powerpoint/2010/main" val="11474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Animat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onal Stripe 2">
            <a:extLst>
              <a:ext uri="{FF2B5EF4-FFF2-40B4-BE49-F238E27FC236}">
                <a16:creationId xmlns:a16="http://schemas.microsoft.com/office/drawing/2014/main" id="{242FAACD-B91B-D74A-8B6A-171842559D50}"/>
              </a:ext>
            </a:extLst>
          </p:cNvPr>
          <p:cNvSpPr/>
          <p:nvPr userDrawn="1"/>
        </p:nvSpPr>
        <p:spPr>
          <a:xfrm>
            <a:off x="10595534" y="3872174"/>
            <a:ext cx="475820" cy="295451"/>
          </a:xfrm>
          <a:prstGeom prst="diagStrip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Parallelogram 5">
            <a:extLst>
              <a:ext uri="{FF2B5EF4-FFF2-40B4-BE49-F238E27FC236}">
                <a16:creationId xmlns:a16="http://schemas.microsoft.com/office/drawing/2014/main" id="{9AF8CB6F-3D0F-7545-893C-59266B29E4B9}"/>
              </a:ext>
            </a:extLst>
          </p:cNvPr>
          <p:cNvSpPr/>
          <p:nvPr userDrawn="1"/>
        </p:nvSpPr>
        <p:spPr>
          <a:xfrm>
            <a:off x="-8755" y="-7083"/>
            <a:ext cx="11479842" cy="6865083"/>
          </a:xfrm>
          <a:custGeom>
            <a:avLst/>
            <a:gdLst>
              <a:gd name="connsiteX0" fmla="*/ 0 w 13296900"/>
              <a:gd name="connsiteY0" fmla="*/ 6858001 h 6858001"/>
              <a:gd name="connsiteX1" fmla="*/ 1437094 w 13296900"/>
              <a:gd name="connsiteY1" fmla="*/ 0 h 6858001"/>
              <a:gd name="connsiteX2" fmla="*/ 13296900 w 13296900"/>
              <a:gd name="connsiteY2" fmla="*/ 0 h 6858001"/>
              <a:gd name="connsiteX3" fmla="*/ 11859806 w 13296900"/>
              <a:gd name="connsiteY3" fmla="*/ 6858001 h 6858001"/>
              <a:gd name="connsiteX4" fmla="*/ 0 w 13296900"/>
              <a:gd name="connsiteY4" fmla="*/ 6858001 h 6858001"/>
              <a:gd name="connsiteX0" fmla="*/ 1270937 w 11859806"/>
              <a:gd name="connsiteY0" fmla="*/ 6479931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1270937 w 11859806"/>
              <a:gd name="connsiteY4" fmla="*/ 6479931 h 6858001"/>
              <a:gd name="connsiteX0" fmla="*/ 391706 w 11859806"/>
              <a:gd name="connsiteY0" fmla="*/ 6858000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391706 w 11859806"/>
              <a:gd name="connsiteY4" fmla="*/ 6858000 h 6858001"/>
              <a:gd name="connsiteX0" fmla="*/ 0 w 11468100"/>
              <a:gd name="connsiteY0" fmla="*/ 6858000 h 6858001"/>
              <a:gd name="connsiteX1" fmla="*/ 768879 w 11468100"/>
              <a:gd name="connsiteY1" fmla="*/ 527539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3948 w 11468100"/>
              <a:gd name="connsiteY1" fmla="*/ 87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648473 w 11468100"/>
              <a:gd name="connsiteY1" fmla="*/ 4532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8752 w 11476852"/>
              <a:gd name="connsiteY0" fmla="*/ 6865082 h 6865083"/>
              <a:gd name="connsiteX1" fmla="*/ 0 w 11476852"/>
              <a:gd name="connsiteY1" fmla="*/ 0 h 6865083"/>
              <a:gd name="connsiteX2" fmla="*/ 11476852 w 11476852"/>
              <a:gd name="connsiteY2" fmla="*/ 7082 h 6865083"/>
              <a:gd name="connsiteX3" fmla="*/ 10039758 w 11476852"/>
              <a:gd name="connsiteY3" fmla="*/ 6865083 h 6865083"/>
              <a:gd name="connsiteX4" fmla="*/ 8752 w 11476852"/>
              <a:gd name="connsiteY4" fmla="*/ 6865082 h 686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6852" h="6865083">
                <a:moveTo>
                  <a:pt x="8752" y="6865082"/>
                </a:moveTo>
                <a:cubicBezTo>
                  <a:pt x="5835" y="4576721"/>
                  <a:pt x="2917" y="2288361"/>
                  <a:pt x="0" y="0"/>
                </a:cubicBezTo>
                <a:lnTo>
                  <a:pt x="11476852" y="7082"/>
                </a:lnTo>
                <a:lnTo>
                  <a:pt x="10039758" y="6865083"/>
                </a:lnTo>
                <a:lnTo>
                  <a:pt x="8752" y="68650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887504-71DD-EB43-98B7-8B4F4D02B48D}"/>
              </a:ext>
            </a:extLst>
          </p:cNvPr>
          <p:cNvGrpSpPr/>
          <p:nvPr userDrawn="1"/>
        </p:nvGrpSpPr>
        <p:grpSpPr>
          <a:xfrm>
            <a:off x="7419101" y="2690377"/>
            <a:ext cx="3884062" cy="1181798"/>
            <a:chOff x="7417168" y="2690377"/>
            <a:chExt cx="3883051" cy="1181798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BE2F751-C8C9-464D-9EEC-99ADB50A6E9B}"/>
                </a:ext>
              </a:extLst>
            </p:cNvPr>
            <p:cNvSpPr/>
            <p:nvPr userDrawn="1"/>
          </p:nvSpPr>
          <p:spPr>
            <a:xfrm>
              <a:off x="7417168" y="2690377"/>
              <a:ext cx="3883051" cy="1181798"/>
            </a:xfrm>
            <a:prstGeom prst="parallelogram">
              <a:avLst>
                <a:gd name="adj" fmla="val 204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3AF4123-1E51-3C45-8577-F83FB4C06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60908" y="2858494"/>
              <a:ext cx="2974987" cy="82221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9C8381F-A102-9A43-B597-2C1549F368CC}"/>
              </a:ext>
            </a:extLst>
          </p:cNvPr>
          <p:cNvSpPr/>
          <p:nvPr userDrawn="1"/>
        </p:nvSpPr>
        <p:spPr>
          <a:xfrm>
            <a:off x="668196" y="3205950"/>
            <a:ext cx="653026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2801" b="1">
                <a:solidFill>
                  <a:schemeClr val="bg1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</p:spTree>
    <p:extLst>
      <p:ext uri="{BB962C8B-B14F-4D97-AF65-F5344CB8AC3E}">
        <p14:creationId xmlns:p14="http://schemas.microsoft.com/office/powerpoint/2010/main" val="13787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781B40-D43E-9447-ABA1-BF3E6C835A8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7129" y="6418321"/>
            <a:ext cx="637346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0079" y="5803320"/>
            <a:ext cx="4957429" cy="10546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629" y="6196768"/>
            <a:ext cx="1920740" cy="530311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0518" y="3518284"/>
            <a:ext cx="11337339" cy="124152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4001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0518" y="4889721"/>
            <a:ext cx="10847354" cy="913598"/>
          </a:xfrm>
        </p:spPr>
        <p:txBody>
          <a:bodyPr>
            <a:normAutofit/>
          </a:bodyPr>
          <a:lstStyle>
            <a:lvl1pPr marL="0" indent="0">
              <a:buNone/>
              <a:defRPr sz="280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963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aglin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FE5713-F39B-9947-8853-3AE809AC8782}"/>
              </a:ext>
            </a:extLst>
          </p:cNvPr>
          <p:cNvSpPr/>
          <p:nvPr userDrawn="1"/>
        </p:nvSpPr>
        <p:spPr>
          <a:xfrm>
            <a:off x="2231064" y="5554462"/>
            <a:ext cx="772986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1" b="1">
                <a:solidFill>
                  <a:schemeClr val="tx2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4EB9E2-1D18-ED45-9144-013028A22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57586" y="416009"/>
            <a:ext cx="8276824" cy="45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aglin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E86BFC-916B-FC4C-930C-A421B41F656B}"/>
              </a:ext>
            </a:extLst>
          </p:cNvPr>
          <p:cNvSpPr/>
          <p:nvPr userDrawn="1"/>
        </p:nvSpPr>
        <p:spPr>
          <a:xfrm>
            <a:off x="2231064" y="5554462"/>
            <a:ext cx="772986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1" b="1">
                <a:solidFill>
                  <a:schemeClr val="tx2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6EC3CB-D1E7-B84B-A5FB-EB190D480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57586" y="416009"/>
            <a:ext cx="8276824" cy="45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9BB2-0869-1E4B-BA40-1E9767A8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C1FC-2183-35A0-0ED6-275D7B4B3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B24D8-1854-725A-EA1F-4905884C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25E5-8A4F-4DF1-A84C-8283F85046F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41B7E-C157-D305-F97E-01C68473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98D00-DB24-D14A-B73D-683193DE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F2687-94FD-4F0D-A1A2-CF1F38932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44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562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C25A-D5EF-7641-ACFF-3228DAFAF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7D4BF-1962-5346-B8E3-FAB7ACB8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8324-4493-2E45-9AAE-42968073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9E33-B7D3-284F-B146-A6C776351FA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6B985-BA48-0741-BDD9-7F598CE3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8991B-A94F-FA40-AE05-067C71EF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4907-5C70-C244-8B31-4E4298466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">
  <p:cSld name="Title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1"/>
          </p:nvPr>
        </p:nvSpPr>
        <p:spPr>
          <a:xfrm>
            <a:off x="609600" y="1447803"/>
            <a:ext cx="10972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914400" lvl="1" indent="-36195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>
                <a:solidFill>
                  <a:schemeClr val="dk1"/>
                </a:solidFill>
              </a:defRPr>
            </a:lvl2pPr>
            <a:lvl3pPr marL="1371600" lvl="2" indent="-36195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3pPr>
            <a:lvl4pPr marL="1828800" lvl="3" indent="-36195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>
                <a:solidFill>
                  <a:schemeClr val="dk1"/>
                </a:solidFill>
              </a:defRPr>
            </a:lvl4pPr>
            <a:lvl5pPr marL="2286000" lvl="4" indent="-36195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781B40-D43E-9447-ABA1-BF3E6C835A8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7129" y="6418321"/>
            <a:ext cx="637346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0079" y="5803320"/>
            <a:ext cx="4957429" cy="10546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629" y="6196768"/>
            <a:ext cx="1920740" cy="530311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0518" y="3518284"/>
            <a:ext cx="11337339" cy="124152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4001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0518" y="4889721"/>
            <a:ext cx="10847354" cy="913598"/>
          </a:xfrm>
        </p:spPr>
        <p:txBody>
          <a:bodyPr>
            <a:normAutofit/>
          </a:bodyPr>
          <a:lstStyle>
            <a:lvl1pPr marL="0" indent="0">
              <a:buNone/>
              <a:defRPr sz="280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866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38C82E9-BC90-8B4E-B76A-872B04914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7129" y="6418321"/>
            <a:ext cx="637346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D2CE76-8F89-7A47-8270-09547F709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048" y="1054682"/>
            <a:ext cx="4981903" cy="1375491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E80AF79A-E6CA-884E-B59B-87FFE4C6EA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0518" y="3518284"/>
            <a:ext cx="11337339" cy="124152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 fontAlgn="auto">
              <a:spcAft>
                <a:spcPts val="0"/>
              </a:spcAft>
              <a:defRPr sz="4001" cap="none" baseline="0">
                <a:solidFill>
                  <a:schemeClr val="tx2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3846E6-B54B-AA49-BCA0-AAEE4B3292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0518" y="4889721"/>
            <a:ext cx="11337339" cy="913598"/>
          </a:xfrm>
        </p:spPr>
        <p:txBody>
          <a:bodyPr>
            <a:normAutofit/>
          </a:bodyPr>
          <a:lstStyle>
            <a:lvl1pPr marL="0" indent="0" algn="ctr">
              <a:buNone/>
              <a:defRPr sz="280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089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05" y="1349829"/>
            <a:ext cx="11627392" cy="4494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277B38-420B-FC4C-BC27-3ADFC846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05" y="1349829"/>
            <a:ext cx="11627392" cy="4547388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277B38-420B-FC4C-BC27-3ADFC846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E3A93-53E6-B844-9BA7-C45A934DCE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A4AFC2B-58BF-3B4D-A6D9-C21E67BDC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649" y="1349828"/>
            <a:ext cx="11626703" cy="468086"/>
          </a:xfrm>
        </p:spPr>
        <p:txBody>
          <a:bodyPr tIns="0" bIns="18288"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9BC693D-517C-2B4B-8A40-585AFED4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5" y="0"/>
            <a:ext cx="11627391" cy="1201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2F3C9-41EF-3A43-9E0D-8956F36536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305" y="1360715"/>
            <a:ext cx="7741979" cy="489831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5" y="1360715"/>
            <a:ext cx="3682212" cy="444373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001"/>
            </a:lvl3pPr>
            <a:lvl4pPr>
              <a:defRPr sz="2001"/>
            </a:lvl4pPr>
            <a:lvl5pPr>
              <a:defRPr sz="20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C2402-D754-544C-9C9A-C0C861B0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D4283A-8F15-E047-A215-ECA183C66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-fifty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305" y="2022593"/>
            <a:ext cx="5714211" cy="3849570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6" y="2022593"/>
            <a:ext cx="5716330" cy="3849570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4E98A98-58CF-9944-8681-FB6C7DC1D9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649" y="1349828"/>
            <a:ext cx="5713867" cy="468086"/>
          </a:xfrm>
        </p:spPr>
        <p:txBody>
          <a:bodyPr tIns="0" bIns="18288"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01A79CF-4E19-C64A-A4FC-F43AE58A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5" y="0"/>
            <a:ext cx="11627391" cy="1201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77A4580-B173-794D-80B1-41ECC44852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131" y="1360713"/>
            <a:ext cx="5713867" cy="468086"/>
          </a:xfrm>
        </p:spPr>
        <p:txBody>
          <a:bodyPr tIns="0" bIns="18288"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862D0-B60F-7C41-B361-9BBBE7EDD1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305" y="1385455"/>
            <a:ext cx="11627392" cy="442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3499321-BEA9-4740-8E81-2329F884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5" y="0"/>
            <a:ext cx="11627391" cy="12012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736E585-538D-8846-9955-85A8A6209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7129" y="6418321"/>
            <a:ext cx="63734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8D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A3357-C893-254A-8A21-1DA4C521FA7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33500" y="5803320"/>
            <a:ext cx="4957429" cy="1054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72B82-2CF5-244E-A0AB-D82B4E3A05C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629" y="6196768"/>
            <a:ext cx="1920740" cy="5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9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02" r:id="rId4"/>
    <p:sldLayoutId id="2147483650" r:id="rId5"/>
    <p:sldLayoutId id="2147483671" r:id="rId6"/>
    <p:sldLayoutId id="2147483662" r:id="rId7"/>
    <p:sldLayoutId id="2147483652" r:id="rId8"/>
    <p:sldLayoutId id="2147483653" r:id="rId9"/>
    <p:sldLayoutId id="2147483724" r:id="rId10"/>
    <p:sldLayoutId id="2147483725" r:id="rId11"/>
    <p:sldLayoutId id="2147483726" r:id="rId12"/>
    <p:sldLayoutId id="2147483657" r:id="rId13"/>
    <p:sldLayoutId id="2147483715" r:id="rId14"/>
    <p:sldLayoutId id="2147483716" r:id="rId15"/>
    <p:sldLayoutId id="2147483654" r:id="rId16"/>
    <p:sldLayoutId id="2147483655" r:id="rId17"/>
    <p:sldLayoutId id="2147483681" r:id="rId18"/>
    <p:sldLayoutId id="2147483728" r:id="rId19"/>
    <p:sldLayoutId id="2147483731" r:id="rId20"/>
    <p:sldLayoutId id="2147483730" r:id="rId21"/>
    <p:sldLayoutId id="2147483732" r:id="rId22"/>
    <p:sldLayoutId id="2147483733" r:id="rId23"/>
    <p:sldLayoutId id="2147483734" r:id="rId24"/>
    <p:sldLayoutId id="2147483735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337" rtl="0" eaLnBrk="1" latinLnBrk="0" hangingPunct="1">
        <a:spcBef>
          <a:spcPct val="0"/>
        </a:spcBef>
        <a:buNone/>
        <a:defRPr sz="4001" b="1" kern="1200">
          <a:solidFill>
            <a:schemeClr val="tx1"/>
          </a:solidFill>
          <a:effectLst/>
          <a:latin typeface="Proxima Nova" charset="0"/>
          <a:ea typeface="Proxima Nova" charset="0"/>
          <a:cs typeface="Proxima Nova" charset="0"/>
        </a:defRPr>
      </a:lvl1pPr>
    </p:titleStyle>
    <p:bodyStyle>
      <a:lvl1pPr marL="0" indent="0" algn="l" defTabSz="457337" rtl="0" eaLnBrk="1" latinLnBrk="0" hangingPunct="1">
        <a:spcBef>
          <a:spcPct val="20000"/>
        </a:spcBef>
        <a:buFont typeface="Arial"/>
        <a:buNone/>
        <a:defRPr sz="3201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1pPr>
      <a:lvl2pPr marL="457337" indent="0" algn="l" defTabSz="457337" rtl="0" eaLnBrk="1" latinLnBrk="0" hangingPunct="1">
        <a:spcBef>
          <a:spcPct val="20000"/>
        </a:spcBef>
        <a:buFont typeface="Arial"/>
        <a:buNone/>
        <a:defRPr sz="2801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2pPr>
      <a:lvl3pPr marL="914674" indent="0" algn="l" defTabSz="457337" rtl="0" eaLnBrk="1" latinLnBrk="0" hangingPunct="1">
        <a:spcBef>
          <a:spcPct val="20000"/>
        </a:spcBef>
        <a:buFont typeface="Arial"/>
        <a:buNone/>
        <a:defRPr sz="2401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3pPr>
      <a:lvl4pPr marL="1372011" indent="0" algn="l" defTabSz="457337" rtl="0" eaLnBrk="1" latinLnBrk="0" hangingPunct="1">
        <a:spcBef>
          <a:spcPct val="20000"/>
        </a:spcBef>
        <a:buFont typeface="Arial"/>
        <a:buNone/>
        <a:defRPr sz="2001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4pPr>
      <a:lvl5pPr marL="1829349" indent="0" algn="l" defTabSz="457337" rtl="0" eaLnBrk="1" latinLnBrk="0" hangingPunct="1">
        <a:spcBef>
          <a:spcPct val="20000"/>
        </a:spcBef>
        <a:buFont typeface="Arial"/>
        <a:buNone/>
        <a:defRPr sz="2001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5pPr>
      <a:lvl6pPr marL="2515354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2D5E8CBC-5DDF-439F-2759-514512591A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620"/>
            <a:ext cx="2991389" cy="4494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BF266-D2D8-9571-4B26-3E7C7CC9E125}"/>
              </a:ext>
            </a:extLst>
          </p:cNvPr>
          <p:cNvSpPr txBox="1"/>
          <p:nvPr/>
        </p:nvSpPr>
        <p:spPr>
          <a:xfrm>
            <a:off x="3334663" y="3949090"/>
            <a:ext cx="55226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Proxima Nova Extrabold" panose="02000506030000020004" pitchFamily="2" charset="0"/>
              </a:rPr>
              <a:t>Jeffrey Kuhlman, MD, MPH</a:t>
            </a:r>
          </a:p>
          <a:p>
            <a:pPr algn="l"/>
            <a:r>
              <a:rPr lang="en-US" sz="2400">
                <a:solidFill>
                  <a:srgbClr val="0070C0"/>
                </a:solidFill>
                <a:latin typeface="Proxima Nova Extrabold" panose="02000506030000020004" pitchFamily="2" charset="0"/>
              </a:rPr>
              <a:t>Physician to the President 2009-2013</a:t>
            </a:r>
          </a:p>
          <a:p>
            <a:pPr algn="l"/>
            <a:r>
              <a:rPr lang="en-US" sz="2400">
                <a:solidFill>
                  <a:srgbClr val="0070C0"/>
                </a:solidFill>
                <a:latin typeface="Proxima Nova Extrabold" panose="02000506030000020004" pitchFamily="2" charset="0"/>
              </a:rPr>
              <a:t>White House Physician 2000-2013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4F5A5-91D4-A54D-6D8D-04D27919F669}"/>
              </a:ext>
            </a:extLst>
          </p:cNvPr>
          <p:cNvSpPr txBox="1"/>
          <p:nvPr/>
        </p:nvSpPr>
        <p:spPr>
          <a:xfrm>
            <a:off x="2120051" y="1051839"/>
            <a:ext cx="7951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Proxima Nova Black" panose="02000506030000020004" pitchFamily="2" charset="0"/>
              </a:rPr>
              <a:t>High Reliability Healthcare</a:t>
            </a:r>
          </a:p>
          <a:p>
            <a:pPr algn="ctr"/>
            <a:r>
              <a:rPr lang="en-US" sz="3600" b="1">
                <a:solidFill>
                  <a:srgbClr val="0070C0"/>
                </a:solidFill>
                <a:latin typeface="Proxima Nova Black" panose="02000506030000020004" pitchFamily="2" charset="0"/>
              </a:rPr>
              <a:t>Applying the Secrets of the Nuclear Navy to Save Patient Lives</a:t>
            </a:r>
          </a:p>
        </p:txBody>
      </p:sp>
    </p:spTree>
    <p:extLst>
      <p:ext uri="{BB962C8B-B14F-4D97-AF65-F5344CB8AC3E}">
        <p14:creationId xmlns:p14="http://schemas.microsoft.com/office/powerpoint/2010/main" val="10798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8984D-8EFD-580D-5103-7026FEFE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05" y="1385455"/>
            <a:ext cx="5408376" cy="4429558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After spectacular failures, all turned to the Nuclear Navy</a:t>
            </a:r>
          </a:p>
        </p:txBody>
      </p:sp>
      <p:pic>
        <p:nvPicPr>
          <p:cNvPr id="4098" name="Picture 2" descr="Yoda quotes (1) - Upgrading Oneself">
            <a:extLst>
              <a:ext uri="{FF2B5EF4-FFF2-40B4-BE49-F238E27FC236}">
                <a16:creationId xmlns:a16="http://schemas.microsoft.com/office/drawing/2014/main" id="{D78D4EB1-0900-D093-2F8A-6D0D607EB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r="6122" b="20202"/>
          <a:stretch/>
        </p:blipFill>
        <p:spPr bwMode="auto">
          <a:xfrm>
            <a:off x="6160851" y="581155"/>
            <a:ext cx="6031149" cy="547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erica's Navy The Unsung Heroes Of Nuclear Energy">
            <a:extLst>
              <a:ext uri="{FF2B5EF4-FFF2-40B4-BE49-F238E27FC236}">
                <a16:creationId xmlns:a16="http://schemas.microsoft.com/office/drawing/2014/main" id="{2D60F717-858D-8B55-9475-31318CB6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6200"/>
            <a:ext cx="609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5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None/>
            </a:pPr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609433" lvl="0" indent="-349117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285" name="Google Shape;285;p43" descr="rickover-1024x679-1.jpg"/>
          <p:cNvPicPr preferRelativeResize="0"/>
          <p:nvPr/>
        </p:nvPicPr>
        <p:blipFill rotWithShape="1">
          <a:blip r:embed="rId3">
            <a:alphaModFix/>
          </a:blip>
          <a:srcRect t="26088" r="16233" b="2754"/>
          <a:stretch/>
        </p:blipFill>
        <p:spPr>
          <a:xfrm flipH="1">
            <a:off x="-1" y="-4614"/>
            <a:ext cx="12192000" cy="686723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3"/>
          <p:cNvSpPr/>
          <p:nvPr/>
        </p:nvSpPr>
        <p:spPr>
          <a:xfrm>
            <a:off x="1018104" y="2303067"/>
            <a:ext cx="5256631" cy="308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00" rIns="121850" bIns="60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</a:pPr>
            <a:r>
              <a:rPr lang="en-US" sz="5333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75 years without nuclear accident </a:t>
            </a:r>
            <a:endParaRPr sz="5333" b="1" i="0" u="none" strike="noStrike" cap="non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43"/>
          <p:cNvSpPr/>
          <p:nvPr/>
        </p:nvSpPr>
        <p:spPr>
          <a:xfrm>
            <a:off x="1019175" y="1779847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NUCLEAR NAVY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68E0BE-13F6-508E-A019-3E0FEF70D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70C0"/>
                </a:solidFill>
              </a:rPr>
              <a:t>The Rickover Effect (1946-1986)</a:t>
            </a:r>
          </a:p>
          <a:p>
            <a:r>
              <a:rPr lang="en-US">
                <a:solidFill>
                  <a:srgbClr val="0070C0"/>
                </a:solidFill>
              </a:rPr>
              <a:t>“Lessons from the Nuclear Navy”</a:t>
            </a:r>
          </a:p>
          <a:p>
            <a:r>
              <a:rPr lang="en-US">
                <a:solidFill>
                  <a:srgbClr val="0070C0"/>
                </a:solidFill>
              </a:rPr>
              <a:t>150+ nuclear power plants over 70+ years w/o incident</a:t>
            </a:r>
          </a:p>
          <a:p>
            <a:r>
              <a:rPr lang="en-US">
                <a:solidFill>
                  <a:srgbClr val="0070C0"/>
                </a:solidFill>
              </a:rPr>
              <a:t>Organization Structure</a:t>
            </a:r>
          </a:p>
          <a:p>
            <a:r>
              <a:rPr lang="en-US" b="1">
                <a:solidFill>
                  <a:srgbClr val="0070C0"/>
                </a:solidFill>
              </a:rPr>
              <a:t>Management System</a:t>
            </a:r>
          </a:p>
          <a:p>
            <a:r>
              <a:rPr lang="en-US" b="1">
                <a:solidFill>
                  <a:srgbClr val="0070C0"/>
                </a:solidFill>
              </a:rPr>
              <a:t>Leadership</a:t>
            </a:r>
            <a:r>
              <a:rPr lang="en-US">
                <a:solidFill>
                  <a:srgbClr val="0070C0"/>
                </a:solidFill>
              </a:rPr>
              <a:t>:  Filter &amp; Focus</a:t>
            </a:r>
          </a:p>
          <a:p>
            <a:r>
              <a:rPr lang="en-US">
                <a:solidFill>
                  <a:srgbClr val="0070C0"/>
                </a:solidFill>
              </a:rPr>
              <a:t>Organizational Integrity</a:t>
            </a:r>
          </a:p>
          <a:p>
            <a:r>
              <a:rPr lang="en-US" b="1">
                <a:solidFill>
                  <a:srgbClr val="0070C0"/>
                </a:solidFill>
              </a:rPr>
              <a:t>HRO Culture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C18093-8450-8C64-FC81-54EE157E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to the </a:t>
            </a:r>
            <a:r>
              <a:rPr lang="en-US" u="sng"/>
              <a:t>Pillars</a:t>
            </a:r>
            <a:r>
              <a:rPr lang="en-US"/>
              <a:t> of High Reliability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61AE3AE-FC35-8E06-C0F2-EEB0BDCC6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/>
          <a:stretch/>
        </p:blipFill>
        <p:spPr bwMode="auto">
          <a:xfrm>
            <a:off x="5265215" y="3246440"/>
            <a:ext cx="2398846" cy="34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7FEDF26-7DEF-2BE5-EE81-875D386D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94" y="3246441"/>
            <a:ext cx="2203085" cy="34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A93FD25-463E-E1D5-A5BF-44CC39E6B8B6}"/>
              </a:ext>
            </a:extLst>
          </p:cNvPr>
          <p:cNvSpPr/>
          <p:nvPr/>
        </p:nvSpPr>
        <p:spPr>
          <a:xfrm>
            <a:off x="9994812" y="3246442"/>
            <a:ext cx="2080319" cy="3405124"/>
          </a:xfrm>
          <a:custGeom>
            <a:avLst/>
            <a:gdLst/>
            <a:ahLst/>
            <a:cxnLst/>
            <a:rect l="l" t="t" r="r" b="b"/>
            <a:pathLst>
              <a:path w="4083200" h="6471931">
                <a:moveTo>
                  <a:pt x="0" y="0"/>
                </a:moveTo>
                <a:lnTo>
                  <a:pt x="4083200" y="0"/>
                </a:lnTo>
                <a:lnTo>
                  <a:pt x="4083200" y="6471931"/>
                </a:lnTo>
                <a:lnTo>
                  <a:pt x="0" y="647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448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7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444E3F-7236-4070-A245-E3A41ACB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18" y="1998495"/>
            <a:ext cx="11624364" cy="4494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rgbClr val="005B96"/>
                </a:solidFill>
                <a:latin typeface="Proxima Nova"/>
              </a:rPr>
              <a:t>Follow orders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5B96"/>
                </a:solidFill>
                <a:latin typeface="Proxima Nova"/>
              </a:rPr>
              <a:t>Do what you're told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5B96"/>
                </a:solidFill>
                <a:latin typeface="Proxima Nova"/>
              </a:rPr>
              <a:t>Don’t ask questions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5B96"/>
                </a:solidFill>
                <a:latin typeface="Proxima Nova"/>
              </a:rPr>
              <a:t>Never challenge superiors</a:t>
            </a:r>
          </a:p>
          <a:p>
            <a:pPr marL="0" indent="0" algn="ctr">
              <a:buNone/>
            </a:pPr>
            <a:r>
              <a:rPr lang="en-US" sz="3200" b="1">
                <a:solidFill>
                  <a:srgbClr val="005B96"/>
                </a:solidFill>
                <a:latin typeface="Proxima Nova"/>
              </a:rPr>
              <a:t>Not forthcoming, situational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C19CE51-41BF-4578-994F-5566929B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Proxima Nova" panose="02000506030000020004" pitchFamily="2" charset="0"/>
              </a:rPr>
              <a:t>Culture Status Quo (Military, Healthcare?)</a:t>
            </a:r>
          </a:p>
        </p:txBody>
      </p:sp>
      <p:pic>
        <p:nvPicPr>
          <p:cNvPr id="1026" name="Picture 2" descr="Cineplex.com | An Officer and A Gentleman">
            <a:extLst>
              <a:ext uri="{FF2B5EF4-FFF2-40B4-BE49-F238E27FC236}">
                <a16:creationId xmlns:a16="http://schemas.microsoft.com/office/drawing/2014/main" id="{50BAE692-125D-E306-2AF8-250057F6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1" y="1928578"/>
            <a:ext cx="2173382" cy="32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gry Medic Or Doctor Yelling At Camera Stock Photo - Image: 61749402">
            <a:extLst>
              <a:ext uri="{FF2B5EF4-FFF2-40B4-BE49-F238E27FC236}">
                <a16:creationId xmlns:a16="http://schemas.microsoft.com/office/drawing/2014/main" id="{4EDBA25B-86A3-3447-2E79-630D5544C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30586" b="14782"/>
          <a:stretch/>
        </p:blipFill>
        <p:spPr bwMode="auto">
          <a:xfrm>
            <a:off x="9366758" y="1928577"/>
            <a:ext cx="2541425" cy="32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AE1453-C0BD-0FBB-6314-2B5BDDFE3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03" y="1087182"/>
            <a:ext cx="11627392" cy="4494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rgbClr val="005B96"/>
                </a:solidFill>
                <a:latin typeface="Proxima Nova"/>
              </a:rPr>
              <a:t>Higher level of understanding</a:t>
            </a:r>
          </a:p>
          <a:p>
            <a:pPr marL="0" indent="0" algn="ctr">
              <a:buNone/>
            </a:pPr>
            <a:r>
              <a:rPr lang="en-US" sz="3600" b="1">
                <a:solidFill>
                  <a:srgbClr val="005B96"/>
                </a:solidFill>
                <a:latin typeface="Proxima Nova"/>
              </a:rPr>
              <a:t>Integrity (individual, organization)</a:t>
            </a:r>
          </a:p>
          <a:p>
            <a:pPr marL="0" indent="0" algn="ctr">
              <a:buNone/>
            </a:pPr>
            <a:r>
              <a:rPr lang="en-US" sz="3600" b="1">
                <a:solidFill>
                  <a:srgbClr val="005B96"/>
                </a:solidFill>
                <a:latin typeface="Proxima Nova"/>
              </a:rPr>
              <a:t>Formality (procedure, communication)</a:t>
            </a:r>
          </a:p>
          <a:p>
            <a:pPr marL="0" indent="0" algn="ctr">
              <a:buNone/>
            </a:pPr>
            <a:r>
              <a:rPr lang="en-US" sz="3600" b="1">
                <a:solidFill>
                  <a:srgbClr val="005B96"/>
                </a:solidFill>
                <a:latin typeface="Proxima Nova"/>
              </a:rPr>
              <a:t>Question when something is not right</a:t>
            </a:r>
          </a:p>
          <a:p>
            <a:pPr marL="0" indent="0" algn="ctr">
              <a:buNone/>
            </a:pPr>
            <a:r>
              <a:rPr lang="en-US" sz="3600" b="1">
                <a:solidFill>
                  <a:srgbClr val="005B96"/>
                </a:solidFill>
                <a:latin typeface="Proxima Nova"/>
              </a:rPr>
              <a:t>Back each other up</a:t>
            </a:r>
          </a:p>
          <a:p>
            <a:endParaRPr lang="en-US" sz="2400" b="1">
              <a:latin typeface="Proxima Nova" panose="0200050603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E11BF-32BB-CCF7-766B-9C6C9C82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45" y="0"/>
            <a:ext cx="10962509" cy="1013791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  <a:latin typeface="Proxima Nova" panose="02000506030000020004" pitchFamily="2" charset="0"/>
              </a:rPr>
              <a:t>The Pillars</a:t>
            </a:r>
          </a:p>
        </p:txBody>
      </p:sp>
      <p:pic>
        <p:nvPicPr>
          <p:cNvPr id="2054" name="Picture 6" descr="Qualities of an Effective Nurse Leader | Carlow University Online">
            <a:extLst>
              <a:ext uri="{FF2B5EF4-FFF2-40B4-BE49-F238E27FC236}">
                <a16:creationId xmlns:a16="http://schemas.microsoft.com/office/drawing/2014/main" id="{21887E7C-CDB0-C675-9BEF-6135706F3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3"/>
          <a:stretch/>
        </p:blipFill>
        <p:spPr bwMode="auto">
          <a:xfrm>
            <a:off x="8725711" y="4109248"/>
            <a:ext cx="3464702" cy="2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ught in the Leadership Paradox: Insight from Admiral Rickover -- ANS ...">
            <a:extLst>
              <a:ext uri="{FF2B5EF4-FFF2-40B4-BE49-F238E27FC236}">
                <a16:creationId xmlns:a16="http://schemas.microsoft.com/office/drawing/2014/main" id="{B9E047EE-111D-0C09-76C2-427849950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r="30816"/>
          <a:stretch/>
        </p:blipFill>
        <p:spPr bwMode="auto">
          <a:xfrm>
            <a:off x="1589" y="4106790"/>
            <a:ext cx="2524539" cy="2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A8EA6C7-BD3B-3656-899D-7973867B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D0EB815-75BF-C515-53D3-CA0E29236BE6}"/>
              </a:ext>
            </a:extLst>
          </p:cNvPr>
          <p:cNvSpPr/>
          <p:nvPr/>
        </p:nvSpPr>
        <p:spPr>
          <a:xfrm>
            <a:off x="4027600" y="394095"/>
            <a:ext cx="4136800" cy="6069810"/>
          </a:xfrm>
          <a:custGeom>
            <a:avLst/>
            <a:gdLst/>
            <a:ahLst/>
            <a:cxnLst/>
            <a:rect l="l" t="t" r="r" b="b"/>
            <a:pathLst>
              <a:path w="4083200" h="6471931">
                <a:moveTo>
                  <a:pt x="0" y="0"/>
                </a:moveTo>
                <a:lnTo>
                  <a:pt x="4083200" y="0"/>
                </a:lnTo>
                <a:lnTo>
                  <a:pt x="4083200" y="6471931"/>
                </a:lnTo>
                <a:lnTo>
                  <a:pt x="0" y="647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1E6F6BC-D37E-C15B-E046-236A97F9D31A}"/>
              </a:ext>
            </a:extLst>
          </p:cNvPr>
          <p:cNvGrpSpPr/>
          <p:nvPr/>
        </p:nvGrpSpPr>
        <p:grpSpPr>
          <a:xfrm>
            <a:off x="10654259" y="5320259"/>
            <a:ext cx="1537741" cy="1537741"/>
            <a:chOff x="0" y="0"/>
            <a:chExt cx="3075482" cy="307548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0BCA05D-8BCA-C9F8-EF0C-2EE10429F50F}"/>
                </a:ext>
              </a:extLst>
            </p:cNvPr>
            <p:cNvSpPr/>
            <p:nvPr/>
          </p:nvSpPr>
          <p:spPr>
            <a:xfrm>
              <a:off x="0" y="0"/>
              <a:ext cx="3075482" cy="3075482"/>
            </a:xfrm>
            <a:custGeom>
              <a:avLst/>
              <a:gdLst/>
              <a:ahLst/>
              <a:cxnLst/>
              <a:rect l="l" t="t" r="r" b="b"/>
              <a:pathLst>
                <a:path w="3075482" h="3075482">
                  <a:moveTo>
                    <a:pt x="0" y="0"/>
                  </a:moveTo>
                  <a:lnTo>
                    <a:pt x="3075482" y="0"/>
                  </a:lnTo>
                  <a:lnTo>
                    <a:pt x="3075482" y="3075482"/>
                  </a:lnTo>
                  <a:lnTo>
                    <a:pt x="0" y="3075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1919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ealth Publications and Journals - Public Health">
            <a:extLst>
              <a:ext uri="{FF2B5EF4-FFF2-40B4-BE49-F238E27FC236}">
                <a16:creationId xmlns:a16="http://schemas.microsoft.com/office/drawing/2014/main" id="{5EEAA678-D95B-7C90-53F6-289948EE9F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1" r="-2" b="27802"/>
          <a:stretch/>
        </p:blipFill>
        <p:spPr bwMode="auto">
          <a:xfrm>
            <a:off x="282305" y="1349829"/>
            <a:ext cx="11627392" cy="45473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67FA0D-8D2A-36DE-66AD-82251B19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5" y="0"/>
            <a:ext cx="11627391" cy="120122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002060"/>
                </a:solidFill>
              </a:rPr>
              <a:t>Dawn of the Millennium</a:t>
            </a:r>
          </a:p>
        </p:txBody>
      </p:sp>
    </p:spTree>
    <p:extLst>
      <p:ext uri="{BB962C8B-B14F-4D97-AF65-F5344CB8AC3E}">
        <p14:creationId xmlns:p14="http://schemas.microsoft.com/office/powerpoint/2010/main" val="34066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05838-FE91-354C-7228-65A371FE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73" y="1078609"/>
            <a:ext cx="3004022" cy="160038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Models of exceptional organizational preparedness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199AA-3C42-2A7E-CF00-B558E390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531" y="617126"/>
            <a:ext cx="3753851" cy="5623748"/>
          </a:xfrm>
          <a:prstGeom prst="rect">
            <a:avLst/>
          </a:prstGeom>
          <a:noFill/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55FCC-E787-6F4F-36E2-C65F633D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0372" y="3289463"/>
            <a:ext cx="5055875" cy="385064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70C0"/>
                </a:solidFill>
              </a:rPr>
              <a:t>Commercial aviation</a:t>
            </a:r>
          </a:p>
          <a:p>
            <a:r>
              <a:rPr lang="en-US" b="1">
                <a:solidFill>
                  <a:srgbClr val="0070C0"/>
                </a:solidFill>
              </a:rPr>
              <a:t>Emergency rooms</a:t>
            </a:r>
          </a:p>
          <a:p>
            <a:r>
              <a:rPr lang="en-US" b="1">
                <a:solidFill>
                  <a:srgbClr val="0070C0"/>
                </a:solidFill>
              </a:rPr>
              <a:t>Aircraft carrier flight operations</a:t>
            </a:r>
          </a:p>
          <a:p>
            <a:r>
              <a:rPr lang="en-US" b="1">
                <a:solidFill>
                  <a:srgbClr val="0070C0"/>
                </a:solidFill>
              </a:rPr>
              <a:t>Firefighting units</a:t>
            </a:r>
          </a:p>
        </p:txBody>
      </p:sp>
    </p:spTree>
    <p:extLst>
      <p:ext uri="{BB962C8B-B14F-4D97-AF65-F5344CB8AC3E}">
        <p14:creationId xmlns:p14="http://schemas.microsoft.com/office/powerpoint/2010/main" val="23955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11FE10-1F46-FCAA-4DD5-E22C06B9F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>
                <a:solidFill>
                  <a:srgbClr val="0070C0"/>
                </a:solidFill>
              </a:rPr>
              <a:t>Expectations (repetition) can develop blind spots where unexpected events can develop and become unmanageable. Mindful organizing helps </a:t>
            </a:r>
            <a:r>
              <a:rPr lang="en-US">
                <a:solidFill>
                  <a:srgbClr val="0070C0"/>
                </a:solidFill>
                <a:highlight>
                  <a:srgbClr val="FFFF00"/>
                </a:highlight>
              </a:rPr>
              <a:t>maintain resilience through anticipation and containment.</a:t>
            </a:r>
          </a:p>
          <a:p>
            <a:endParaRPr lang="en-US" i="1">
              <a:solidFill>
                <a:srgbClr val="0070C0"/>
              </a:solidFill>
              <a:highlight>
                <a:srgbClr val="FFFF00"/>
              </a:highlight>
            </a:endParaRPr>
          </a:p>
          <a:p>
            <a:r>
              <a:rPr lang="en-US" i="1">
                <a:solidFill>
                  <a:srgbClr val="0070C0"/>
                </a:solidFill>
              </a:rPr>
              <a:t>Anticipation</a:t>
            </a:r>
            <a:r>
              <a:rPr lang="en-US">
                <a:solidFill>
                  <a:srgbClr val="0070C0"/>
                </a:solidFill>
              </a:rPr>
              <a:t>:  stops development of undesirable events</a:t>
            </a:r>
          </a:p>
          <a:p>
            <a:r>
              <a:rPr lang="en-US">
                <a:solidFill>
                  <a:srgbClr val="0070C0"/>
                </a:solidFill>
              </a:rPr>
              <a:t>	</a:t>
            </a:r>
            <a:r>
              <a:rPr lang="en-US" b="1">
                <a:solidFill>
                  <a:srgbClr val="0070C0"/>
                </a:solidFill>
              </a:rPr>
              <a:t>Preoccupation with failure</a:t>
            </a:r>
            <a:r>
              <a:rPr lang="en-US">
                <a:solidFill>
                  <a:srgbClr val="0070C0"/>
                </a:solidFill>
              </a:rPr>
              <a:t>:  look for it and be sensitive to early signs of failure</a:t>
            </a:r>
          </a:p>
          <a:p>
            <a:r>
              <a:rPr lang="en-US">
                <a:solidFill>
                  <a:srgbClr val="0070C0"/>
                </a:solidFill>
              </a:rPr>
              <a:t>	</a:t>
            </a:r>
            <a:r>
              <a:rPr lang="en-US" b="1">
                <a:solidFill>
                  <a:srgbClr val="0070C0"/>
                </a:solidFill>
              </a:rPr>
              <a:t>Reluctance to simplify</a:t>
            </a:r>
            <a:r>
              <a:rPr lang="en-US">
                <a:solidFill>
                  <a:srgbClr val="0070C0"/>
                </a:solidFill>
              </a:rPr>
              <a:t>:  labels and cliches can stop one from looking further into the events</a:t>
            </a:r>
          </a:p>
          <a:p>
            <a:r>
              <a:rPr lang="en-US">
                <a:solidFill>
                  <a:srgbClr val="0070C0"/>
                </a:solidFill>
              </a:rPr>
              <a:t>	</a:t>
            </a:r>
            <a:r>
              <a:rPr lang="en-US" b="1">
                <a:solidFill>
                  <a:srgbClr val="0070C0"/>
                </a:solidFill>
              </a:rPr>
              <a:t>Sensitivity to operations</a:t>
            </a:r>
            <a:r>
              <a:rPr lang="en-US">
                <a:solidFill>
                  <a:srgbClr val="0070C0"/>
                </a:solidFill>
              </a:rPr>
              <a:t>:  dynamic and non-linear, difficult to know how one areas will act 	compared to another part</a:t>
            </a:r>
          </a:p>
          <a:p>
            <a:endParaRPr lang="en-US" i="1">
              <a:solidFill>
                <a:srgbClr val="0070C0"/>
              </a:solidFill>
            </a:endParaRPr>
          </a:p>
          <a:p>
            <a:r>
              <a:rPr lang="en-US" i="1">
                <a:solidFill>
                  <a:srgbClr val="0070C0"/>
                </a:solidFill>
              </a:rPr>
              <a:t>Containment</a:t>
            </a:r>
          </a:p>
          <a:p>
            <a:r>
              <a:rPr lang="en-US">
                <a:solidFill>
                  <a:srgbClr val="0070C0"/>
                </a:solidFill>
              </a:rPr>
              <a:t>	</a:t>
            </a:r>
            <a:r>
              <a:rPr lang="en-US" b="1">
                <a:solidFill>
                  <a:srgbClr val="0070C0"/>
                </a:solidFill>
              </a:rPr>
              <a:t>Commitment to resilience</a:t>
            </a:r>
            <a:r>
              <a:rPr lang="en-US">
                <a:solidFill>
                  <a:srgbClr val="0070C0"/>
                </a:solidFill>
              </a:rPr>
              <a:t>:  absorb strain, preserve function despite adversity, maintain ability to 	return to service, learn and grow from previous episodes</a:t>
            </a:r>
          </a:p>
          <a:p>
            <a:r>
              <a:rPr lang="en-US">
                <a:solidFill>
                  <a:srgbClr val="0070C0"/>
                </a:solidFill>
              </a:rPr>
              <a:t>	</a:t>
            </a:r>
            <a:r>
              <a:rPr lang="en-US" b="1">
                <a:solidFill>
                  <a:srgbClr val="0070C0"/>
                </a:solidFill>
              </a:rPr>
              <a:t>Deference to expertise</a:t>
            </a:r>
            <a:r>
              <a:rPr lang="en-US">
                <a:solidFill>
                  <a:srgbClr val="0070C0"/>
                </a:solidFill>
              </a:rPr>
              <a:t>:  deference downward, greater emphasis on assembly of knowledge, 	experience, learning, and intuition.  Credibility is mutual recognition of skill levels and legitimacy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BD8BA5-F545-E3F3-C1C6-C958E418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Principles</a:t>
            </a:r>
            <a:r>
              <a:rPr lang="en-US"/>
              <a:t> of High Reliability</a:t>
            </a:r>
          </a:p>
        </p:txBody>
      </p:sp>
    </p:spTree>
    <p:extLst>
      <p:ext uri="{BB962C8B-B14F-4D97-AF65-F5344CB8AC3E}">
        <p14:creationId xmlns:p14="http://schemas.microsoft.com/office/powerpoint/2010/main" val="2062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25" y="0"/>
            <a:ext cx="7017320" cy="67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25 Best Star Wars Quotes To Inspire Your Inner Jedi">
            <a:extLst>
              <a:ext uri="{FF2B5EF4-FFF2-40B4-BE49-F238E27FC236}">
                <a16:creationId xmlns:a16="http://schemas.microsoft.com/office/drawing/2014/main" id="{F80C366D-C4C8-7244-6B2C-6B072C461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7099" b="4539"/>
          <a:stretch/>
        </p:blipFill>
        <p:spPr bwMode="auto">
          <a:xfrm>
            <a:off x="7826652" y="1011678"/>
            <a:ext cx="4365348" cy="41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E27707-FD2A-A74E-7A39-ACDD7E69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3CA7FAEA-DE96-8570-6A51-F5DE025946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620"/>
            <a:ext cx="2991389" cy="4494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25D04-5806-7F57-612A-637D435519F0}"/>
              </a:ext>
            </a:extLst>
          </p:cNvPr>
          <p:cNvSpPr txBox="1"/>
          <p:nvPr/>
        </p:nvSpPr>
        <p:spPr>
          <a:xfrm>
            <a:off x="2991389" y="840126"/>
            <a:ext cx="7951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Proxima Nova Black" panose="02000506030000020004" pitchFamily="2" charset="0"/>
              </a:rPr>
              <a:t>“The principles of high reliability sound great in the boardroom, but they don’t work at the bedside.”</a:t>
            </a:r>
            <a:endParaRPr lang="en-US" sz="3600" b="1">
              <a:solidFill>
                <a:srgbClr val="0070C0"/>
              </a:solidFill>
              <a:latin typeface="Proxima Nova Black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1" descr="Image result for three mile island accident"/>
          <p:cNvPicPr preferRelativeResize="0"/>
          <p:nvPr/>
        </p:nvPicPr>
        <p:blipFill rotWithShape="1">
          <a:blip r:embed="rId3">
            <a:alphaModFix/>
          </a:blip>
          <a:srcRect b="4660"/>
          <a:stretch/>
        </p:blipFill>
        <p:spPr>
          <a:xfrm>
            <a:off x="3197" y="1796"/>
            <a:ext cx="12185631" cy="6854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n old photo of a city&#10;&#10;Description automatically generated">
            <a:extLst>
              <a:ext uri="{FF2B5EF4-FFF2-40B4-BE49-F238E27FC236}">
                <a16:creationId xmlns:a16="http://schemas.microsoft.com/office/drawing/2014/main" id="{497EA055-46DA-7E4F-9FE6-E159C12C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3" b="1588"/>
          <a:stretch/>
        </p:blipFill>
        <p:spPr>
          <a:xfrm>
            <a:off x="1609" y="903"/>
            <a:ext cx="12185631" cy="685620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40B550-FCB4-3543-A171-74C621CF8143}"/>
              </a:ext>
            </a:extLst>
          </p:cNvPr>
          <p:cNvSpPr txBox="1"/>
          <p:nvPr/>
        </p:nvSpPr>
        <p:spPr>
          <a:xfrm>
            <a:off x="2162005" y="392671"/>
            <a:ext cx="1415570" cy="46154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2" charset="0"/>
                <a:ea typeface="+mn-ea"/>
                <a:cs typeface="Gotham" pitchFamily="2" charset="0"/>
              </a:rPr>
              <a:t>1986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820BD-BE25-DC4A-8102-7C1B16DB1518}"/>
              </a:ext>
            </a:extLst>
          </p:cNvPr>
          <p:cNvSpPr txBox="1"/>
          <p:nvPr/>
        </p:nvSpPr>
        <p:spPr>
          <a:xfrm>
            <a:off x="469628" y="388787"/>
            <a:ext cx="2086237" cy="523084"/>
          </a:xfrm>
          <a:prstGeom prst="rect">
            <a:avLst/>
          </a:prstGeom>
          <a:noFill/>
          <a:effectLst>
            <a:outerShdw blurRad="215900" dir="13500000" algn="br" rotWithShape="0">
              <a:prstClr val="black">
                <a:alpha val="9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oefler Text" panose="02030602050506020203" pitchFamily="18" charset="77"/>
                <a:ea typeface="+mn-ea"/>
                <a:cs typeface="Gotham" pitchFamily="2" charset="0"/>
              </a:rPr>
              <a:t>Chernobyl</a:t>
            </a:r>
          </a:p>
        </p:txBody>
      </p:sp>
    </p:spTree>
    <p:extLst>
      <p:ext uri="{BB962C8B-B14F-4D97-AF65-F5344CB8AC3E}">
        <p14:creationId xmlns:p14="http://schemas.microsoft.com/office/powerpoint/2010/main" val="87574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0" descr="Image result for challenger explosion"/>
          <p:cNvPicPr preferRelativeResize="0"/>
          <p:nvPr/>
        </p:nvPicPr>
        <p:blipFill rotWithShape="1">
          <a:blip r:embed="rId3">
            <a:alphaModFix/>
          </a:blip>
          <a:srcRect t="6878" b="18122"/>
          <a:stretch/>
        </p:blipFill>
        <p:spPr>
          <a:xfrm>
            <a:off x="3197" y="1796"/>
            <a:ext cx="12185631" cy="6854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dventHealth Presentation">
  <a:themeElements>
    <a:clrScheme name="AdventHealth June 2018">
      <a:dk1>
        <a:srgbClr val="005B96"/>
      </a:dk1>
      <a:lt1>
        <a:srgbClr val="FEFFFF"/>
      </a:lt1>
      <a:dk2>
        <a:srgbClr val="717F89"/>
      </a:dk2>
      <a:lt2>
        <a:srgbClr val="FEFFFF"/>
      </a:lt2>
      <a:accent1>
        <a:srgbClr val="80C32C"/>
      </a:accent1>
      <a:accent2>
        <a:srgbClr val="FAA301"/>
      </a:accent2>
      <a:accent3>
        <a:srgbClr val="00AAEA"/>
      </a:accent3>
      <a:accent4>
        <a:srgbClr val="EF2D18"/>
      </a:accent4>
      <a:accent5>
        <a:srgbClr val="743B9A"/>
      </a:accent5>
      <a:accent6>
        <a:srgbClr val="005C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9EB6CD5-F294-944A-863E-A08B46B345AA}" vid="{F408C86B-4538-E64D-8883-0C98BBCE49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1B9D7332FE34439C356801723A5486" ma:contentTypeVersion="21" ma:contentTypeDescription="Create a new document." ma:contentTypeScope="" ma:versionID="7921b96cd99d6c31071b55cc7dedbe03">
  <xsd:schema xmlns:xsd="http://www.w3.org/2001/XMLSchema" xmlns:xs="http://www.w3.org/2001/XMLSchema" xmlns:p="http://schemas.microsoft.com/office/2006/metadata/properties" xmlns:ns1="http://schemas.microsoft.com/sharepoint/v3" xmlns:ns2="91ad8e49-928a-424a-b1ac-74667698aedb" xmlns:ns3="fca5eab2-390c-4866-ad3c-9d054cd00e27" targetNamespace="http://schemas.microsoft.com/office/2006/metadata/properties" ma:root="true" ma:fieldsID="510a8cd110c577a787c55ff55971cf4c" ns1:_="" ns2:_="" ns3:_="">
    <xsd:import namespace="http://schemas.microsoft.com/sharepoint/v3"/>
    <xsd:import namespace="91ad8e49-928a-424a-b1ac-74667698aedb"/>
    <xsd:import namespace="fca5eab2-390c-4866-ad3c-9d054cd00e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d8e49-928a-424a-b1ac-74667698ae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5eab2-390c-4866-ad3c-9d054cd00e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C4587DC-5AFF-44C3-8131-9B3C4D69C4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A99FA9-C7E3-46A9-A179-1275EAFED942}">
  <ds:schemaRefs>
    <ds:schemaRef ds:uri="91ad8e49-928a-424a-b1ac-74667698aedb"/>
    <ds:schemaRef ds:uri="fca5eab2-390c-4866-ad3c-9d054cd00e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7ECED7-1E5B-481F-9890-370D5BC1CDE1}">
  <ds:schemaRefs>
    <ds:schemaRef ds:uri="91ad8e49-928a-424a-b1ac-74667698aedb"/>
    <ds:schemaRef ds:uri="fca5eab2-390c-4866-ad3c-9d054cd00e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AdventHealth Presentation</Template>
  <TotalTime>13</TotalTime>
  <Words>343</Words>
  <Application>Microsoft Office PowerPoint</Application>
  <PresentationFormat>Widescreen</PresentationFormat>
  <Paragraphs>54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Proxima Nova Extrabold</vt:lpstr>
      <vt:lpstr>Proxima Nova</vt:lpstr>
      <vt:lpstr>Proxima Nova Black</vt:lpstr>
      <vt:lpstr>Gotham</vt:lpstr>
      <vt:lpstr>Hoefler Text</vt:lpstr>
      <vt:lpstr>Arial Narrow</vt:lpstr>
      <vt:lpstr>Proxima Nova Semibold</vt:lpstr>
      <vt:lpstr>AdventHealth Presentation</vt:lpstr>
      <vt:lpstr>PowerPoint Presentation</vt:lpstr>
      <vt:lpstr>Dawn of the Millennium</vt:lpstr>
      <vt:lpstr>Models of exceptional organizational preparedness</vt:lpstr>
      <vt:lpstr>Principles of High Reliability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 to the Pillars of High Reliability</vt:lpstr>
      <vt:lpstr>Culture Status Quo (Military, Healthcare?)</vt:lpstr>
      <vt:lpstr>The Pillars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Theme Introduction</dc:title>
  <dc:subject/>
  <dc:creator>Corporate Creative Services</dc:creator>
  <cp:keywords/>
  <dc:description/>
  <cp:lastModifiedBy>Kuhlman, Jeffrey</cp:lastModifiedBy>
  <cp:revision>4</cp:revision>
  <dcterms:created xsi:type="dcterms:W3CDTF">2018-12-21T18:01:47Z</dcterms:created>
  <dcterms:modified xsi:type="dcterms:W3CDTF">2025-03-26T18:07:00Z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0x010100971B9D7332FE34439C356801723A5486</vt:lpwstr>
  </property>
  <property fmtid="{D5CDD505-2E9C-101B-9397-08002B2CF9AE}" pid="3" name="Order">
    <vt:r8>15500</vt:r8>
  </property>
  <property fmtid="{D5CDD505-2E9C-101B-9397-08002B2CF9AE}" pid="4" name="Project">
    <vt:lpwstr>Presentation Templates</vt:lpwstr>
  </property>
  <property fmtid="{D5CDD505-2E9C-101B-9397-08002B2CF9AE}" pid="5" name="Arc Group">
    <vt:lpwstr>Templates</vt:lpwstr>
  </property>
</Properties>
</file>