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32"/>
  </p:notesMasterIdLst>
  <p:sldIdLst>
    <p:sldId id="256" r:id="rId6"/>
    <p:sldId id="267" r:id="rId7"/>
    <p:sldId id="268" r:id="rId8"/>
    <p:sldId id="272" r:id="rId9"/>
    <p:sldId id="283" r:id="rId10"/>
    <p:sldId id="284" r:id="rId11"/>
    <p:sldId id="291" r:id="rId12"/>
    <p:sldId id="282" r:id="rId13"/>
    <p:sldId id="265" r:id="rId14"/>
    <p:sldId id="266" r:id="rId15"/>
    <p:sldId id="271" r:id="rId16"/>
    <p:sldId id="288" r:id="rId17"/>
    <p:sldId id="290" r:id="rId18"/>
    <p:sldId id="270" r:id="rId19"/>
    <p:sldId id="287" r:id="rId20"/>
    <p:sldId id="269" r:id="rId21"/>
    <p:sldId id="395" r:id="rId22"/>
    <p:sldId id="403" r:id="rId23"/>
    <p:sldId id="407" r:id="rId24"/>
    <p:sldId id="408" r:id="rId25"/>
    <p:sldId id="306" r:id="rId26"/>
    <p:sldId id="405" r:id="rId27"/>
    <p:sldId id="420" r:id="rId28"/>
    <p:sldId id="303" r:id="rId29"/>
    <p:sldId id="304" r:id="rId30"/>
    <p:sldId id="41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40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86968" autoAdjust="0"/>
  </p:normalViewPr>
  <p:slideViewPr>
    <p:cSldViewPr snapToGrid="0" showGuides="1">
      <p:cViewPr varScale="1">
        <p:scale>
          <a:sx n="69" d="100"/>
          <a:sy n="69" d="100"/>
        </p:scale>
        <p:origin x="9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C038-F04F-97FD-15C8176EC0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038-F04F-97FD-15C8176EC07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038-F04F-97FD-15C8176EC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1593055"/>
        <c:axId val="1798158559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038-F04F-97FD-15C8176EC07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038-F04F-97FD-15C8176EC07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038-F04F-97FD-15C8176EC072}"/>
              </c:ext>
            </c:extLst>
          </c:dPt>
          <c:dPt>
            <c:idx val="3"/>
            <c:invertIfNegative val="0"/>
            <c:bubble3D val="0"/>
            <c:spPr>
              <a:solidFill>
                <a:srgbClr val="5EA4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038-F04F-97FD-15C8176EC07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i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038-F04F-97FD-15C8176EC07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i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038-F04F-97FD-15C8176EC07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i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038-F04F-97FD-15C8176EC07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 i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038-F04F-97FD-15C8176EC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38-F04F-97FD-15C8176EC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865394671"/>
        <c:axId val="1865392223"/>
      </c:barChart>
      <c:catAx>
        <c:axId val="175159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98158559"/>
        <c:crosses val="autoZero"/>
        <c:auto val="1"/>
        <c:lblAlgn val="ctr"/>
        <c:lblOffset val="100"/>
        <c:noMultiLvlLbl val="0"/>
      </c:catAx>
      <c:valAx>
        <c:axId val="17981585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51593055"/>
        <c:crosses val="autoZero"/>
        <c:crossBetween val="between"/>
      </c:valAx>
      <c:valAx>
        <c:axId val="1865392223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865394671"/>
        <c:crosses val="max"/>
        <c:crossBetween val="between"/>
      </c:valAx>
      <c:catAx>
        <c:axId val="186539467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653922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156</c:v>
                </c:pt>
                <c:pt idx="1">
                  <c:v>192</c:v>
                </c:pt>
                <c:pt idx="2">
                  <c:v>224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D-6248-A739-4B66F53EE9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96</c:v>
                </c:pt>
                <c:pt idx="1">
                  <c:v>113</c:v>
                </c:pt>
                <c:pt idx="2">
                  <c:v>122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D-6248-A739-4B66F53EE9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35</c:v>
                </c:pt>
                <c:pt idx="1">
                  <c:v>61</c:v>
                </c:pt>
                <c:pt idx="2">
                  <c:v>43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ED-6248-A739-4B66F53EE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2"/>
        <c:overlap val="-22"/>
        <c:axId val="216352784"/>
        <c:axId val="216742208"/>
      </c:bar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0.34</c:v>
                </c:pt>
                <c:pt idx="1">
                  <c:v>0.28000000000000003</c:v>
                </c:pt>
                <c:pt idx="2">
                  <c:v>0.06</c:v>
                </c:pt>
                <c:pt idx="3">
                  <c:v>-0.5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9ED-6248-A739-4B66F53EE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303040"/>
        <c:axId val="396299904"/>
      </c:lineChart>
      <c:catAx>
        <c:axId val="21635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742208"/>
        <c:crosses val="autoZero"/>
        <c:auto val="1"/>
        <c:lblAlgn val="ctr"/>
        <c:lblOffset val="100"/>
        <c:noMultiLvlLbl val="0"/>
      </c:catAx>
      <c:valAx>
        <c:axId val="21674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52784"/>
        <c:crosses val="autoZero"/>
        <c:crossBetween val="between"/>
      </c:valAx>
      <c:valAx>
        <c:axId val="39629990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303040"/>
        <c:crosses val="max"/>
        <c:crossBetween val="between"/>
      </c:valAx>
      <c:catAx>
        <c:axId val="396303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6299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09250263737405"/>
          <c:y val="0.95570132847378342"/>
          <c:w val="0.52181499472525172"/>
          <c:h val="4.4298671526216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65F1A-3BD7-48B8-BD53-F3BFBFD32DB0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C6951-BABA-425B-B1B2-FBAD476F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8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8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disclosures - 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02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E2EA6-1EB8-5641-A38B-96892EE3C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9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-Cost benefit examples:  surgeons, CTs, thrombolytics </a:t>
            </a:r>
          </a:p>
          <a:p>
            <a:r>
              <a:rPr lang="en-US" dirty="0"/>
              <a:t>-things that work in the hospital that aren’t proven to be needed in the field:  TTM and ETTs</a:t>
            </a:r>
          </a:p>
          <a:p>
            <a:r>
              <a:rPr lang="en-US" dirty="0"/>
              <a:t>-non-traumatic hemorrhage is a different animal:  lacks the coagulopathy inherent in trauma hemorrhage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Confirmation bias?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doesn’t equal “prehospital blood would lead to 17K lives saved”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8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Operational trade-offs:  if ALS supers only apparatus with it…they get called all over….does that impact cardiac arrest care?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Turenhout</a:t>
            </a:r>
            <a:r>
              <a:rPr lang="en-US" dirty="0"/>
              <a:t> et al. </a:t>
            </a:r>
            <a:r>
              <a:rPr lang="en-US" b="1" dirty="0"/>
              <a:t>Pre-hospital transfusion of red blood cells. Part 1: A scoping review of current practice and transfusion triggers.  Transfusion Medicine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32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include a few who didn’t survive to hospital admission (out of ED)</a:t>
            </a:r>
          </a:p>
          <a:p>
            <a:r>
              <a:rPr lang="en-US" dirty="0"/>
              <a:t>Not adjusted for confounders such as other indicators of injury</a:t>
            </a:r>
          </a:p>
          <a:p>
            <a:r>
              <a:rPr lang="en-US" dirty="0"/>
              <a:t>No assessment of outcome</a:t>
            </a:r>
          </a:p>
          <a:p>
            <a:r>
              <a:rPr lang="en-US" dirty="0"/>
              <a:t>2024 UCMC trauma registry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 10 min avg transport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3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C6951-BABA-425B-B1B2-FBAD476F26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image" Target="../media/image52.svg"/><Relationship Id="rId42" Type="http://schemas.openxmlformats.org/officeDocument/2006/relationships/image" Target="../media/image73.png"/><Relationship Id="rId47" Type="http://schemas.openxmlformats.org/officeDocument/2006/relationships/image" Target="../media/image78.svg"/><Relationship Id="rId63" Type="http://schemas.openxmlformats.org/officeDocument/2006/relationships/image" Target="../media/image94.svg"/><Relationship Id="rId68" Type="http://schemas.openxmlformats.org/officeDocument/2006/relationships/image" Target="../media/image99.png"/><Relationship Id="rId84" Type="http://schemas.openxmlformats.org/officeDocument/2006/relationships/image" Target="../media/image115.png"/><Relationship Id="rId16" Type="http://schemas.openxmlformats.org/officeDocument/2006/relationships/image" Target="../media/image47.png"/><Relationship Id="rId11" Type="http://schemas.openxmlformats.org/officeDocument/2006/relationships/image" Target="../media/image42.svg"/><Relationship Id="rId32" Type="http://schemas.openxmlformats.org/officeDocument/2006/relationships/image" Target="../media/image63.png"/><Relationship Id="rId37" Type="http://schemas.openxmlformats.org/officeDocument/2006/relationships/image" Target="../media/image68.svg"/><Relationship Id="rId53" Type="http://schemas.openxmlformats.org/officeDocument/2006/relationships/image" Target="../media/image84.svg"/><Relationship Id="rId58" Type="http://schemas.openxmlformats.org/officeDocument/2006/relationships/image" Target="../media/image89.png"/><Relationship Id="rId74" Type="http://schemas.openxmlformats.org/officeDocument/2006/relationships/image" Target="../media/image105.png"/><Relationship Id="rId79" Type="http://schemas.openxmlformats.org/officeDocument/2006/relationships/image" Target="../media/image110.svg"/><Relationship Id="rId5" Type="http://schemas.openxmlformats.org/officeDocument/2006/relationships/image" Target="../media/image36.svg"/><Relationship Id="rId19" Type="http://schemas.openxmlformats.org/officeDocument/2006/relationships/image" Target="../media/image5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Relationship Id="rId30" Type="http://schemas.openxmlformats.org/officeDocument/2006/relationships/image" Target="../media/image61.png"/><Relationship Id="rId35" Type="http://schemas.openxmlformats.org/officeDocument/2006/relationships/image" Target="../media/image66.svg"/><Relationship Id="rId43" Type="http://schemas.openxmlformats.org/officeDocument/2006/relationships/image" Target="../media/image74.svg"/><Relationship Id="rId48" Type="http://schemas.openxmlformats.org/officeDocument/2006/relationships/image" Target="../media/image79.png"/><Relationship Id="rId56" Type="http://schemas.openxmlformats.org/officeDocument/2006/relationships/image" Target="../media/image87.png"/><Relationship Id="rId64" Type="http://schemas.openxmlformats.org/officeDocument/2006/relationships/image" Target="../media/image95.png"/><Relationship Id="rId69" Type="http://schemas.openxmlformats.org/officeDocument/2006/relationships/image" Target="../media/image100.svg"/><Relationship Id="rId77" Type="http://schemas.openxmlformats.org/officeDocument/2006/relationships/image" Target="../media/image108.svg"/><Relationship Id="rId8" Type="http://schemas.openxmlformats.org/officeDocument/2006/relationships/image" Target="../media/image39.png"/><Relationship Id="rId51" Type="http://schemas.openxmlformats.org/officeDocument/2006/relationships/image" Target="../media/image82.svg"/><Relationship Id="rId72" Type="http://schemas.openxmlformats.org/officeDocument/2006/relationships/image" Target="../media/image103.png"/><Relationship Id="rId80" Type="http://schemas.openxmlformats.org/officeDocument/2006/relationships/image" Target="../media/image111.png"/><Relationship Id="rId85" Type="http://schemas.openxmlformats.org/officeDocument/2006/relationships/image" Target="../media/image116.svg"/><Relationship Id="rId3" Type="http://schemas.openxmlformats.org/officeDocument/2006/relationships/image" Target="../media/image34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33" Type="http://schemas.openxmlformats.org/officeDocument/2006/relationships/image" Target="../media/image64.svg"/><Relationship Id="rId38" Type="http://schemas.openxmlformats.org/officeDocument/2006/relationships/image" Target="../media/image69.png"/><Relationship Id="rId46" Type="http://schemas.openxmlformats.org/officeDocument/2006/relationships/image" Target="../media/image77.png"/><Relationship Id="rId59" Type="http://schemas.openxmlformats.org/officeDocument/2006/relationships/image" Target="../media/image90.svg"/><Relationship Id="rId67" Type="http://schemas.openxmlformats.org/officeDocument/2006/relationships/image" Target="../media/image98.svg"/><Relationship Id="rId20" Type="http://schemas.openxmlformats.org/officeDocument/2006/relationships/image" Target="../media/image51.png"/><Relationship Id="rId41" Type="http://schemas.openxmlformats.org/officeDocument/2006/relationships/image" Target="../media/image72.svg"/><Relationship Id="rId54" Type="http://schemas.openxmlformats.org/officeDocument/2006/relationships/image" Target="../media/image85.png"/><Relationship Id="rId62" Type="http://schemas.openxmlformats.org/officeDocument/2006/relationships/image" Target="../media/image93.png"/><Relationship Id="rId70" Type="http://schemas.openxmlformats.org/officeDocument/2006/relationships/image" Target="../media/image101.png"/><Relationship Id="rId75" Type="http://schemas.openxmlformats.org/officeDocument/2006/relationships/image" Target="../media/image106.svg"/><Relationship Id="rId83" Type="http://schemas.openxmlformats.org/officeDocument/2006/relationships/image" Target="../media/image114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80.svg"/><Relationship Id="rId57" Type="http://schemas.openxmlformats.org/officeDocument/2006/relationships/image" Target="../media/image88.svg"/><Relationship Id="rId10" Type="http://schemas.openxmlformats.org/officeDocument/2006/relationships/image" Target="../media/image41.png"/><Relationship Id="rId31" Type="http://schemas.openxmlformats.org/officeDocument/2006/relationships/image" Target="../media/image62.svg"/><Relationship Id="rId44" Type="http://schemas.openxmlformats.org/officeDocument/2006/relationships/image" Target="../media/image75.png"/><Relationship Id="rId52" Type="http://schemas.openxmlformats.org/officeDocument/2006/relationships/image" Target="../media/image83.png"/><Relationship Id="rId60" Type="http://schemas.openxmlformats.org/officeDocument/2006/relationships/image" Target="../media/image91.png"/><Relationship Id="rId65" Type="http://schemas.openxmlformats.org/officeDocument/2006/relationships/image" Target="../media/image96.svg"/><Relationship Id="rId73" Type="http://schemas.openxmlformats.org/officeDocument/2006/relationships/image" Target="../media/image104.svg"/><Relationship Id="rId78" Type="http://schemas.openxmlformats.org/officeDocument/2006/relationships/image" Target="../media/image109.png"/><Relationship Id="rId81" Type="http://schemas.openxmlformats.org/officeDocument/2006/relationships/image" Target="../media/image112.svg"/><Relationship Id="rId86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9" Type="http://schemas.openxmlformats.org/officeDocument/2006/relationships/image" Target="../media/image70.svg"/><Relationship Id="rId34" Type="http://schemas.openxmlformats.org/officeDocument/2006/relationships/image" Target="../media/image65.png"/><Relationship Id="rId50" Type="http://schemas.openxmlformats.org/officeDocument/2006/relationships/image" Target="../media/image81.png"/><Relationship Id="rId55" Type="http://schemas.openxmlformats.org/officeDocument/2006/relationships/image" Target="../media/image86.svg"/><Relationship Id="rId76" Type="http://schemas.openxmlformats.org/officeDocument/2006/relationships/image" Target="../media/image107.png"/><Relationship Id="rId7" Type="http://schemas.openxmlformats.org/officeDocument/2006/relationships/image" Target="../media/image38.svg"/><Relationship Id="rId71" Type="http://schemas.openxmlformats.org/officeDocument/2006/relationships/image" Target="../media/image102.svg"/><Relationship Id="rId2" Type="http://schemas.openxmlformats.org/officeDocument/2006/relationships/image" Target="../media/image33.png"/><Relationship Id="rId29" Type="http://schemas.openxmlformats.org/officeDocument/2006/relationships/image" Target="../media/image60.svg"/><Relationship Id="rId24" Type="http://schemas.openxmlformats.org/officeDocument/2006/relationships/image" Target="../media/image55.png"/><Relationship Id="rId40" Type="http://schemas.openxmlformats.org/officeDocument/2006/relationships/image" Target="../media/image71.png"/><Relationship Id="rId45" Type="http://schemas.openxmlformats.org/officeDocument/2006/relationships/image" Target="../media/image76.svg"/><Relationship Id="rId66" Type="http://schemas.openxmlformats.org/officeDocument/2006/relationships/image" Target="../media/image97.png"/><Relationship Id="rId87" Type="http://schemas.openxmlformats.org/officeDocument/2006/relationships/image" Target="../media/image4.svg"/><Relationship Id="rId61" Type="http://schemas.openxmlformats.org/officeDocument/2006/relationships/image" Target="../media/image92.svg"/><Relationship Id="rId82" Type="http://schemas.openxmlformats.org/officeDocument/2006/relationships/image" Target="../media/image1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3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2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B3B8-A58E-D345-B2E6-32EE0FDF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E5ACA-3A38-1F48-B0B7-2CBC81269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10942-8925-A247-855C-A9C51704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217B1-D003-6F4F-ACF2-D4534BB6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4496-E8EA-1244-91B3-4CC547CA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16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D8DF-77AA-0C41-97F2-50F73309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97AE1-9100-EB4C-A989-4F9067E1B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A09-FB13-E349-9EA4-FAE26D03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B590-5BB9-7F44-A6E2-072091B0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8FB35-F891-F04B-B2E6-4BDF68CE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0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E1B7-8824-0546-B990-64973091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354E8-A71E-EF47-9189-934060983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F17CF-5988-6D4C-86BE-A6E04268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ABD91-1BB2-9E4E-BEA4-2CE36010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3DF3D-6B5B-084D-97C9-6BC1AF41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5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99F2-E3BC-F447-B93C-B4C9EB4E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88ACE-AFB0-0849-A9DA-4D2C9BF7C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0CE37-FEB1-6A42-A061-DE9DF3170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2638E-836D-4442-9E94-5B1E18D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02B32-A4D8-BA4B-A602-0C27C73F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2BA9C-DE1D-E147-BC70-CDDDD8F1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29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47086-6D70-1F49-A320-CC513C1B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D8F95-1E57-2746-B681-899E358DB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F89F6-AEB3-9141-BEED-22D94F8DA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633C3-F542-914A-985E-723795EAB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7417A-BE44-8F40-A510-6567C0BC5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6BBAE-CE3B-954A-850A-941B6FD6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80954-2412-EA46-870F-C53E7AD0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470E6-C785-7C44-B0F8-E2242DB8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54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3981-0647-E543-BF14-9E630945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10927-1072-3C4F-9B1F-80DB231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03601-44DC-7945-B19B-62F0DB42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125D5-128A-9649-B4C7-67A8A3A1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02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4889B-F25F-2A40-83F0-241C2A59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EF9EF-D190-E14B-887D-264C2082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72672-EC18-204F-A2B3-070B488C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5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18E3-C796-DA45-8BD4-57A0C5D1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F73E-EB18-DA46-A068-D56816C0D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1F759-E52D-944F-B82F-43A7E95B0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B9489-DE1B-6A41-8D2F-02565DE7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DBBF5-D9C1-0D43-8C29-96804F00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21432-82BF-B144-8C3A-069EA7F0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5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92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D839-FB6F-5A46-AE7F-F4187284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3411E-E2F9-0145-975E-7A19A7E62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8CB5E-C475-224A-A0BD-5268FC47A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1FFD1-6AF4-DA47-9D25-CECD3B18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02705-B90D-A240-B8EE-1592787E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972E-9564-A44C-A841-D597A976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1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D133-2EF0-3947-B912-EA88E1C5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BBF52-925F-9244-8209-C86D44AC5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EB9FA-3D6C-4546-91F4-E5BA98C3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248E4-0EE8-264A-9A1F-03F8D8FB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9B0C5-1633-3A40-B1DF-70F26957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73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0C2F4-F734-5340-9B33-CBC2B005E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62E01-CF7F-1A4D-89D3-8BC196A29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18402-02BA-6647-8BB1-4039200F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D3983-C8B7-EA4F-A300-E29ABA38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47F1D-BBDB-3E4F-ACD9-693D99B1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93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686482D-C677-093B-C0FD-12B7B806F5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3" y="1463676"/>
            <a:ext cx="9006840" cy="433238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8F1C4-88DC-B0FC-B668-F59514FA211F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1364D6-A0C1-3CFB-6C81-ACCC9A870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435C6D-B003-F755-899F-FDEE84CA8AAB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5DE516-C5B9-9931-F3FC-68DA926701B5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26;p2">
            <a:extLst>
              <a:ext uri="{FF2B5EF4-FFF2-40B4-BE49-F238E27FC236}">
                <a16:creationId xmlns:a16="http://schemas.microsoft.com/office/drawing/2014/main" id="{35A0EBD6-6C51-5C4D-A458-6AADC72C72B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42923" y="5017472"/>
            <a:ext cx="1279800" cy="127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175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M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40B38A-52FB-CF21-A641-81092409FA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0808" y="2906522"/>
            <a:ext cx="9390385" cy="224631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074F03-2DDB-057F-0A7C-C0A746F3A390}"/>
              </a:ext>
            </a:extLst>
          </p:cNvPr>
          <p:cNvCxnSpPr>
            <a:cxnSpLocks/>
          </p:cNvCxnSpPr>
          <p:nvPr userDrawn="1"/>
        </p:nvCxnSpPr>
        <p:spPr>
          <a:xfrm>
            <a:off x="2910839" y="2689860"/>
            <a:ext cx="637032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3E7266C-593C-4727-5187-3060FBBE01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3674" y="2068353"/>
            <a:ext cx="6724650" cy="42703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Presentation by ESO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D4E4B-D7E7-2C38-A4FA-7F589A51474E}"/>
              </a:ext>
            </a:extLst>
          </p:cNvPr>
          <p:cNvSpPr txBox="1"/>
          <p:nvPr userDrawn="1"/>
        </p:nvSpPr>
        <p:spPr>
          <a:xfrm>
            <a:off x="3345178" y="6172200"/>
            <a:ext cx="5501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32EC35-5A43-4C80-1666-B0D00313A16E}"/>
              </a:ext>
            </a:extLst>
          </p:cNvPr>
          <p:cNvSpPr/>
          <p:nvPr userDrawn="1"/>
        </p:nvSpPr>
        <p:spPr>
          <a:xfrm>
            <a:off x="72738" y="76199"/>
            <a:ext cx="12046524" cy="6710149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877AD5D-6F66-DBF8-81A0-57A0BB9EBDE4}"/>
              </a:ext>
            </a:extLst>
          </p:cNvPr>
          <p:cNvSpPr/>
          <p:nvPr userDrawn="1"/>
        </p:nvSpPr>
        <p:spPr>
          <a:xfrm rot="10800000">
            <a:off x="4504481" y="-21286"/>
            <a:ext cx="3183038" cy="1099595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644586-48FD-0A16-B600-125A73F8B1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349" y="268786"/>
            <a:ext cx="1671301" cy="5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27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40B38A-52FB-CF21-A641-81092409FA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0808" y="2906522"/>
            <a:ext cx="9390385" cy="224631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074F03-2DDB-057F-0A7C-C0A746F3A390}"/>
              </a:ext>
            </a:extLst>
          </p:cNvPr>
          <p:cNvCxnSpPr>
            <a:cxnSpLocks/>
          </p:cNvCxnSpPr>
          <p:nvPr userDrawn="1"/>
        </p:nvCxnSpPr>
        <p:spPr>
          <a:xfrm>
            <a:off x="2910839" y="2689860"/>
            <a:ext cx="637032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3E7266C-593C-4727-5187-3060FBBE01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3674" y="2068353"/>
            <a:ext cx="6724650" cy="42703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Presentation by ESO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D4E4B-D7E7-2C38-A4FA-7F589A51474E}"/>
              </a:ext>
            </a:extLst>
          </p:cNvPr>
          <p:cNvSpPr txBox="1"/>
          <p:nvPr userDrawn="1"/>
        </p:nvSpPr>
        <p:spPr>
          <a:xfrm>
            <a:off x="3345178" y="6172200"/>
            <a:ext cx="5501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32EC35-5A43-4C80-1666-B0D00313A16E}"/>
              </a:ext>
            </a:extLst>
          </p:cNvPr>
          <p:cNvSpPr/>
          <p:nvPr userDrawn="1"/>
        </p:nvSpPr>
        <p:spPr>
          <a:xfrm>
            <a:off x="72738" y="76199"/>
            <a:ext cx="12046524" cy="6710149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877AD5D-6F66-DBF8-81A0-57A0BB9EBDE4}"/>
              </a:ext>
            </a:extLst>
          </p:cNvPr>
          <p:cNvSpPr/>
          <p:nvPr userDrawn="1"/>
        </p:nvSpPr>
        <p:spPr>
          <a:xfrm rot="10800000">
            <a:off x="4504481" y="-21286"/>
            <a:ext cx="3183038" cy="1099595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644586-48FD-0A16-B600-125A73F8B1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349" y="268786"/>
            <a:ext cx="1671301" cy="5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70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spi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40B38A-52FB-CF21-A641-81092409FA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0808" y="2906522"/>
            <a:ext cx="9390385" cy="224631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074F03-2DDB-057F-0A7C-C0A746F3A390}"/>
              </a:ext>
            </a:extLst>
          </p:cNvPr>
          <p:cNvCxnSpPr>
            <a:cxnSpLocks/>
          </p:cNvCxnSpPr>
          <p:nvPr userDrawn="1"/>
        </p:nvCxnSpPr>
        <p:spPr>
          <a:xfrm>
            <a:off x="2910839" y="2689860"/>
            <a:ext cx="637032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3E7266C-593C-4727-5187-3060FBBE01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3674" y="2068353"/>
            <a:ext cx="6724650" cy="42703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Presentation by ESO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D4E4B-D7E7-2C38-A4FA-7F589A51474E}"/>
              </a:ext>
            </a:extLst>
          </p:cNvPr>
          <p:cNvSpPr txBox="1"/>
          <p:nvPr userDrawn="1"/>
        </p:nvSpPr>
        <p:spPr>
          <a:xfrm>
            <a:off x="3345178" y="6172200"/>
            <a:ext cx="5501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32EC35-5A43-4C80-1666-B0D00313A16E}"/>
              </a:ext>
            </a:extLst>
          </p:cNvPr>
          <p:cNvSpPr/>
          <p:nvPr userDrawn="1"/>
        </p:nvSpPr>
        <p:spPr>
          <a:xfrm>
            <a:off x="72738" y="76199"/>
            <a:ext cx="12046524" cy="6710149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877AD5D-6F66-DBF8-81A0-57A0BB9EBDE4}"/>
              </a:ext>
            </a:extLst>
          </p:cNvPr>
          <p:cNvSpPr/>
          <p:nvPr userDrawn="1"/>
        </p:nvSpPr>
        <p:spPr>
          <a:xfrm rot="10800000">
            <a:off x="4504481" y="-21286"/>
            <a:ext cx="3183038" cy="1099595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644586-48FD-0A16-B600-125A73F8B1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349" y="268786"/>
            <a:ext cx="1671301" cy="5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0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686482D-C677-093B-C0FD-12B7B806F5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39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9F676B49-F49E-3A2E-00C2-8CAAEC706A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340" y="1677041"/>
            <a:ext cx="4771832" cy="4166548"/>
          </a:xfrm>
        </p:spPr>
        <p:txBody>
          <a:bodyPr>
            <a:noAutofit/>
          </a:bodyPr>
          <a:lstStyle>
            <a:lvl1pPr marL="465138" indent="-465138">
              <a:lnSpc>
                <a:spcPct val="113000"/>
              </a:lnSpc>
              <a:spcBef>
                <a:spcPts val="1800"/>
              </a:spcBef>
              <a:buFontTx/>
              <a:buBlip>
                <a:blip r:embed="rId2"/>
              </a:buBlip>
              <a:tabLst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0563" indent="-225425">
              <a:lnSpc>
                <a:spcPct val="113000"/>
              </a:lnSpc>
              <a:spcBef>
                <a:spcPts val="600"/>
              </a:spcBef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14300">
              <a:lnSpc>
                <a:spcPct val="113000"/>
              </a:lnSpc>
              <a:spcBef>
                <a:spcPts val="400"/>
              </a:spcBef>
              <a:tabLst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3A8659-419B-C40F-C523-23EB2E75E9F9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7F70B3A-5198-E862-2CBE-B5C305CB73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6FE270-5D30-B40D-98BC-F842872AD819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4B4837F9-E4A2-096E-913E-163E25C06D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7340" y="1677041"/>
            <a:ext cx="4771832" cy="4166548"/>
          </a:xfrm>
        </p:spPr>
        <p:txBody>
          <a:bodyPr>
            <a:noAutofit/>
          </a:bodyPr>
          <a:lstStyle>
            <a:lvl1pPr marL="465138" indent="-465138">
              <a:lnSpc>
                <a:spcPct val="113000"/>
              </a:lnSpc>
              <a:spcBef>
                <a:spcPts val="1800"/>
              </a:spcBef>
              <a:buFontTx/>
              <a:buBlip>
                <a:blip r:embed="rId2"/>
              </a:buBlip>
              <a:tabLst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0563" indent="-225425">
              <a:lnSpc>
                <a:spcPct val="113000"/>
              </a:lnSpc>
              <a:spcBef>
                <a:spcPts val="600"/>
              </a:spcBef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14300">
              <a:lnSpc>
                <a:spcPct val="113000"/>
              </a:lnSpc>
              <a:spcBef>
                <a:spcPts val="400"/>
              </a:spcBef>
              <a:tabLst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A7B193-5238-0EA3-949A-D493F26239A2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64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E8CA-5CA9-9C41-AA51-B9094B98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8F0AE-EB62-D147-A68D-76B65F2F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0489-245B-6649-8425-44B1145CE3C6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11446-92F6-8646-A243-031CB0C1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2DE25-44BE-1C42-BCCF-E75A91DE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5CE0-E8A6-0E45-94C2-D97DA9D4A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15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1463676"/>
            <a:ext cx="5339210" cy="397302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941C134-53EF-F902-0D3B-BB64DBDF1A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1885" y="1463676"/>
            <a:ext cx="5339210" cy="397302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90DD262-7CD4-AEAA-3CC6-8318518659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BCDE8-200E-5288-BBE1-29BA7E5A0227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EEE1EE-1430-83FB-13DC-2B6852EE2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0B4EB9-232D-1877-AADE-B437AB6B8A80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4E15F-B4EB-D260-F864-14981EF1D4AA}"/>
              </a:ext>
            </a:extLst>
          </p:cNvPr>
          <p:cNvSpPr/>
          <p:nvPr userDrawn="1"/>
        </p:nvSpPr>
        <p:spPr>
          <a:xfrm>
            <a:off x="72738" y="68671"/>
            <a:ext cx="12046524" cy="6716502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8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3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2015789"/>
            <a:ext cx="5339210" cy="303413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941C134-53EF-F902-0D3B-BB64DBDF1A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1885" y="2015789"/>
            <a:ext cx="5339210" cy="303413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26" y="1412588"/>
            <a:ext cx="5339522" cy="579438"/>
          </a:xfrm>
        </p:spPr>
        <p:txBody>
          <a:bodyPr anchor="b">
            <a:noAutofit/>
          </a:bodyPr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6" y="1412588"/>
            <a:ext cx="5339522" cy="579438"/>
          </a:xfrm>
        </p:spPr>
        <p:txBody>
          <a:bodyPr anchor="b">
            <a:noAutofit/>
          </a:bodyPr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E91E9D7-CE60-AE18-EEE7-8A142F04BF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2CADD-5D99-FCBF-0ADC-5552A4B6781A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2636944-8C0F-96FA-6087-DBD4F8A3E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B8BD40-DDBA-5FE9-8231-92D09FED9965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FFF1A-D3F4-3EDC-B02A-FFDD7A318089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4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9EDDFE-E47C-00E9-6743-62DE6AF2EA73}"/>
              </a:ext>
            </a:extLst>
          </p:cNvPr>
          <p:cNvCxnSpPr>
            <a:cxnSpLocks/>
          </p:cNvCxnSpPr>
          <p:nvPr userDrawn="1"/>
        </p:nvCxnSpPr>
        <p:spPr>
          <a:xfrm>
            <a:off x="10750611" y="16295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15005DD-6A18-3AD0-760D-E34DB4386E4D}"/>
              </a:ext>
            </a:extLst>
          </p:cNvPr>
          <p:cNvSpPr/>
          <p:nvPr userDrawn="1"/>
        </p:nvSpPr>
        <p:spPr>
          <a:xfrm>
            <a:off x="70339" y="109933"/>
            <a:ext cx="7126214" cy="66405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6CF8D73-411E-11B3-FDA7-06F33D74B94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340" y="1446213"/>
            <a:ext cx="6232598" cy="4256087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ACFAE87-7117-7108-B629-29F5CD0A67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3498" y="357896"/>
            <a:ext cx="4055162" cy="110991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3F92E63C-BE2F-B489-0B56-3B9DE11BC0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90183" y="1916114"/>
            <a:ext cx="4055162" cy="3786186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4C253-0684-05D2-3ABC-457DACB5D082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2329C02-14F4-5E7D-A8E1-272E0F242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21D02A-986C-C670-643B-F751005DAF59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9C3B1-E494-3464-6FC4-C3142416B7B9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50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686482D-C677-093B-C0FD-12B7B806F5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AF375-4DA8-9E94-EA77-BD9889FC773A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85ED4D-8826-B597-7475-A5D878E56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7CEBFF-FB22-D2C7-F12B-F39D46B18837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A0E1A-D29E-C8A5-36B1-7B7FF850960B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6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F06100-735A-16A3-59A9-1CD99D387BCF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A41D077-C3FA-5919-2835-1DB1B2A8D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411CA3-53B5-586F-3D50-90382E80DCCC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4381A-DE33-09CB-C7A9-DDFD03360F5C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61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26" y="1807322"/>
            <a:ext cx="3143531" cy="579438"/>
          </a:xfrm>
        </p:spPr>
        <p:txBody>
          <a:bodyPr anchor="b">
            <a:noAutofit/>
          </a:bodyPr>
          <a:lstStyle>
            <a:lvl1pPr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9266" y="1807322"/>
            <a:ext cx="3143531" cy="579438"/>
          </a:xfrm>
        </p:spPr>
        <p:txBody>
          <a:bodyPr anchor="b">
            <a:noAutofit/>
          </a:bodyPr>
          <a:lstStyle>
            <a:lvl1pPr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A2863F9-E9A8-F128-6298-1210CED18C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9426" y="2451122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BDD72F9-0C63-01EB-FAEB-5146D47243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9266" y="2451122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3B9ADA6-E4C8-D472-4F57-6097E21DFB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89266" y="2451122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9106" y="1807322"/>
            <a:ext cx="3143531" cy="579438"/>
          </a:xfrm>
        </p:spPr>
        <p:txBody>
          <a:bodyPr anchor="b">
            <a:noAutofit/>
          </a:bodyPr>
          <a:lstStyle>
            <a:lvl1pPr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14574B-0E4C-497D-A7EE-D05FF5EF9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35E0D-C56E-1333-4B34-E711B27B5D09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A636576-800C-574B-F788-FCF32E1A6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A37301-A45B-341E-B94D-BC4EBB71E0BD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65AEBD-69C8-7922-913F-08517500B19B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69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Unit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F8390D-9125-0B08-751E-DA4E887C3A84}"/>
              </a:ext>
            </a:extLst>
          </p:cNvPr>
          <p:cNvGrpSpPr/>
          <p:nvPr userDrawn="1"/>
        </p:nvGrpSpPr>
        <p:grpSpPr>
          <a:xfrm>
            <a:off x="8165801" y="1742996"/>
            <a:ext cx="3360943" cy="3704118"/>
            <a:chOff x="426717" y="1335700"/>
            <a:chExt cx="3612521" cy="3704118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B4A99AB1-579D-9DC9-04DE-7F625B35DD9D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00334CD4-FC3D-2F5A-BF8C-0F13D6A729F5}"/>
                </a:ext>
              </a:extLst>
            </p:cNvPr>
            <p:cNvSpPr/>
            <p:nvPr userDrawn="1"/>
          </p:nvSpPr>
          <p:spPr>
            <a:xfrm rot="10800000">
              <a:off x="426717" y="2011359"/>
              <a:ext cx="3612515" cy="3028459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A764EB-6479-CDA6-103C-EE9E5CC2C042}"/>
              </a:ext>
            </a:extLst>
          </p:cNvPr>
          <p:cNvGrpSpPr/>
          <p:nvPr userDrawn="1"/>
        </p:nvGrpSpPr>
        <p:grpSpPr>
          <a:xfrm>
            <a:off x="4360156" y="1742996"/>
            <a:ext cx="3360943" cy="3704120"/>
            <a:chOff x="426717" y="1335700"/>
            <a:chExt cx="3612521" cy="3704120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994FDF26-44CF-9E05-96F5-14DEA3ACD0F9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D79FA162-CD9C-9354-5DD0-E5ADE795B844}"/>
                </a:ext>
              </a:extLst>
            </p:cNvPr>
            <p:cNvSpPr/>
            <p:nvPr userDrawn="1"/>
          </p:nvSpPr>
          <p:spPr>
            <a:xfrm rot="10800000">
              <a:off x="426717" y="2011360"/>
              <a:ext cx="3612515" cy="3028460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E462B-8075-F4B0-E433-3C67BDFA6544}"/>
              </a:ext>
            </a:extLst>
          </p:cNvPr>
          <p:cNvGrpSpPr/>
          <p:nvPr userDrawn="1"/>
        </p:nvGrpSpPr>
        <p:grpSpPr>
          <a:xfrm>
            <a:off x="563218" y="1742996"/>
            <a:ext cx="3360943" cy="3704120"/>
            <a:chOff x="426717" y="1335700"/>
            <a:chExt cx="3612521" cy="3704120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697526CC-7F62-4B3E-EB5D-3D3728F89021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05AB274A-2ECA-0BC6-031F-457FE7EFF710}"/>
                </a:ext>
              </a:extLst>
            </p:cNvPr>
            <p:cNvSpPr/>
            <p:nvPr userDrawn="1"/>
          </p:nvSpPr>
          <p:spPr>
            <a:xfrm rot="10800000">
              <a:off x="426717" y="2011359"/>
              <a:ext cx="3612514" cy="3028461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26" y="1807322"/>
            <a:ext cx="3143531" cy="579438"/>
          </a:xfrm>
        </p:spPr>
        <p:txBody>
          <a:bodyPr anchor="ctr">
            <a:noAutofit/>
          </a:bodyPr>
          <a:lstStyle>
            <a:lvl1pPr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9266" y="1807322"/>
            <a:ext cx="3143531" cy="579438"/>
          </a:xfrm>
        </p:spPr>
        <p:txBody>
          <a:bodyPr anchor="ctr">
            <a:noAutofit/>
          </a:bodyPr>
          <a:lstStyle>
            <a:lvl1pPr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A2863F9-E9A8-F128-6298-1210CED18C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9426" y="2563383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BDD72F9-0C63-01EB-FAEB-5146D47243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9266" y="2563383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3B9ADA6-E4C8-D472-4F57-6097E21DFB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89266" y="2563383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9106" y="1807322"/>
            <a:ext cx="3143531" cy="579438"/>
          </a:xfrm>
        </p:spPr>
        <p:txBody>
          <a:bodyPr anchor="ctr">
            <a:noAutofit/>
          </a:bodyPr>
          <a:lstStyle>
            <a:lvl1pPr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14574B-0E4C-497D-A7EE-D05FF5EF9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3398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35E0D-C56E-1333-4B34-E711B27B5D09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A636576-800C-574B-F788-FCF32E1A6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A37301-A45B-341E-B94D-BC4EBB71E0BD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65AEBD-69C8-7922-913F-08517500B19B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48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Units with Subheadings Color Co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F8390D-9125-0B08-751E-DA4E887C3A84}"/>
              </a:ext>
            </a:extLst>
          </p:cNvPr>
          <p:cNvGrpSpPr/>
          <p:nvPr userDrawn="1"/>
        </p:nvGrpSpPr>
        <p:grpSpPr>
          <a:xfrm>
            <a:off x="8165801" y="1742996"/>
            <a:ext cx="3360943" cy="3704118"/>
            <a:chOff x="426717" y="1335700"/>
            <a:chExt cx="3612521" cy="3704118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B4A99AB1-579D-9DC9-04DE-7F625B35DD9D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00334CD4-FC3D-2F5A-BF8C-0F13D6A729F5}"/>
                </a:ext>
              </a:extLst>
            </p:cNvPr>
            <p:cNvSpPr/>
            <p:nvPr userDrawn="1"/>
          </p:nvSpPr>
          <p:spPr>
            <a:xfrm rot="10800000">
              <a:off x="426717" y="2011359"/>
              <a:ext cx="3612515" cy="3028459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A764EB-6479-CDA6-103C-EE9E5CC2C042}"/>
              </a:ext>
            </a:extLst>
          </p:cNvPr>
          <p:cNvGrpSpPr/>
          <p:nvPr userDrawn="1"/>
        </p:nvGrpSpPr>
        <p:grpSpPr>
          <a:xfrm>
            <a:off x="4360156" y="1742996"/>
            <a:ext cx="3360943" cy="3704120"/>
            <a:chOff x="426717" y="1335700"/>
            <a:chExt cx="3612521" cy="3704120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994FDF26-44CF-9E05-96F5-14DEA3ACD0F9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D79FA162-CD9C-9354-5DD0-E5ADE795B844}"/>
                </a:ext>
              </a:extLst>
            </p:cNvPr>
            <p:cNvSpPr/>
            <p:nvPr userDrawn="1"/>
          </p:nvSpPr>
          <p:spPr>
            <a:xfrm rot="10800000">
              <a:off x="426717" y="2011360"/>
              <a:ext cx="3612515" cy="3028460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E462B-8075-F4B0-E433-3C67BDFA6544}"/>
              </a:ext>
            </a:extLst>
          </p:cNvPr>
          <p:cNvGrpSpPr/>
          <p:nvPr userDrawn="1"/>
        </p:nvGrpSpPr>
        <p:grpSpPr>
          <a:xfrm>
            <a:off x="563218" y="1742996"/>
            <a:ext cx="3360943" cy="3704120"/>
            <a:chOff x="426717" y="1335700"/>
            <a:chExt cx="3612521" cy="3704120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697526CC-7F62-4B3E-EB5D-3D3728F89021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05AB274A-2ECA-0BC6-031F-457FE7EFF710}"/>
                </a:ext>
              </a:extLst>
            </p:cNvPr>
            <p:cNvSpPr/>
            <p:nvPr userDrawn="1"/>
          </p:nvSpPr>
          <p:spPr>
            <a:xfrm rot="10800000">
              <a:off x="426717" y="2011359"/>
              <a:ext cx="3612514" cy="3028461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26" y="1807322"/>
            <a:ext cx="3143531" cy="579438"/>
          </a:xfrm>
        </p:spPr>
        <p:txBody>
          <a:bodyPr anchor="ctr">
            <a:noAutofit/>
          </a:bodyPr>
          <a:lstStyle>
            <a:lvl1pPr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9266" y="1807322"/>
            <a:ext cx="3143531" cy="579438"/>
          </a:xfrm>
        </p:spPr>
        <p:txBody>
          <a:bodyPr anchor="ctr">
            <a:noAutofit/>
          </a:bodyPr>
          <a:lstStyle>
            <a:lvl1pPr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A2863F9-E9A8-F128-6298-1210CED18C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9426" y="2563383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BDD72F9-0C63-01EB-FAEB-5146D47243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9266" y="2563383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3B9ADA6-E4C8-D472-4F57-6097E21DFB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89266" y="2563383"/>
            <a:ext cx="3143531" cy="26872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9106" y="1807322"/>
            <a:ext cx="3143531" cy="579438"/>
          </a:xfrm>
        </p:spPr>
        <p:txBody>
          <a:bodyPr anchor="ctr">
            <a:noAutofit/>
          </a:bodyPr>
          <a:lstStyle>
            <a:lvl1pPr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14574B-0E4C-497D-A7EE-D05FF5EF9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3398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35E0D-C56E-1333-4B34-E711B27B5D09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A636576-800C-574B-F788-FCF32E1A6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A37301-A45B-341E-B94D-BC4EBB71E0BD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65AEBD-69C8-7922-913F-08517500B19B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47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030" y="1807322"/>
            <a:ext cx="2307028" cy="579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667" y="1807322"/>
            <a:ext cx="2307028" cy="579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1973" y="1807322"/>
            <a:ext cx="2340570" cy="579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73CCFA-69C5-3A7D-B1AB-D7720CF410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6562" y="2463682"/>
            <a:ext cx="2297590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04AB3B0-BF2A-7760-8097-58F72435A8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0828" y="2463682"/>
            <a:ext cx="2307028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38D6E16-6BFA-D14E-FC0D-33655FFF7D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5559" y="2463682"/>
            <a:ext cx="2325904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6A1A347-9219-4CE8-4620-E5277B4A22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37147" y="2463682"/>
            <a:ext cx="2325904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9BCD3CB-BBFA-811E-76E0-C36E86B4C5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5909" y="1807322"/>
            <a:ext cx="2307028" cy="579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0CCB554-02F4-8C7C-EAB2-EBDAF67D9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91446-C683-0DB0-C783-17E9C2327BEC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447976-6AD4-4707-5DAF-D4F84CF0A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0EA0DC-D6F5-ACFB-BCE9-7090FEBE650A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A6E5BD-5D9C-860B-F3F3-DE77225D1B16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05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Units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A97B1-7E6E-B53E-43DE-23C2EAAA3563}"/>
              </a:ext>
            </a:extLst>
          </p:cNvPr>
          <p:cNvGrpSpPr/>
          <p:nvPr userDrawn="1"/>
        </p:nvGrpSpPr>
        <p:grpSpPr>
          <a:xfrm>
            <a:off x="3349292" y="1742996"/>
            <a:ext cx="2539184" cy="3981468"/>
            <a:chOff x="426718" y="1335700"/>
            <a:chExt cx="3612520" cy="3981468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AFE9C8B5-A0F7-6D6B-778E-C3EF91103254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EA01737C-AFF8-E29C-A677-560A4852BFDB}"/>
                </a:ext>
              </a:extLst>
            </p:cNvPr>
            <p:cNvSpPr/>
            <p:nvPr userDrawn="1"/>
          </p:nvSpPr>
          <p:spPr>
            <a:xfrm rot="10800000">
              <a:off x="426718" y="2011360"/>
              <a:ext cx="3612515" cy="3305808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8B1735-259D-7390-5CBE-5FFA1264DB36}"/>
              </a:ext>
            </a:extLst>
          </p:cNvPr>
          <p:cNvGrpSpPr/>
          <p:nvPr userDrawn="1"/>
        </p:nvGrpSpPr>
        <p:grpSpPr>
          <a:xfrm>
            <a:off x="6200068" y="1742996"/>
            <a:ext cx="2539184" cy="3981468"/>
            <a:chOff x="426718" y="1335700"/>
            <a:chExt cx="3612520" cy="3981468"/>
          </a:xfrm>
        </p:grpSpPr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AC1A5415-2727-070D-211E-A5F2C1B744B7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C34E6CE9-571C-7495-C08C-CEDF443B4117}"/>
                </a:ext>
              </a:extLst>
            </p:cNvPr>
            <p:cNvSpPr/>
            <p:nvPr userDrawn="1"/>
          </p:nvSpPr>
          <p:spPr>
            <a:xfrm rot="10800000">
              <a:off x="426718" y="2011360"/>
              <a:ext cx="3612515" cy="3305808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BCF5B2-EDCD-F48E-62E9-6BFEFAFD4CB7}"/>
              </a:ext>
            </a:extLst>
          </p:cNvPr>
          <p:cNvGrpSpPr/>
          <p:nvPr userDrawn="1"/>
        </p:nvGrpSpPr>
        <p:grpSpPr>
          <a:xfrm>
            <a:off x="9032915" y="1742996"/>
            <a:ext cx="2539184" cy="3981466"/>
            <a:chOff x="426718" y="1335700"/>
            <a:chExt cx="3612520" cy="3981466"/>
          </a:xfrm>
        </p:grpSpPr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C7C98712-0E4E-2522-9AD4-0C8AA8F2FBBA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B2644C52-273B-A329-55F2-6BDD3884BD4B}"/>
                </a:ext>
              </a:extLst>
            </p:cNvPr>
            <p:cNvSpPr/>
            <p:nvPr userDrawn="1"/>
          </p:nvSpPr>
          <p:spPr>
            <a:xfrm rot="10800000">
              <a:off x="426718" y="2011359"/>
              <a:ext cx="3612515" cy="3305807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AC213-4F09-60B8-62E9-697615F37366}"/>
              </a:ext>
            </a:extLst>
          </p:cNvPr>
          <p:cNvGrpSpPr/>
          <p:nvPr userDrawn="1"/>
        </p:nvGrpSpPr>
        <p:grpSpPr>
          <a:xfrm>
            <a:off x="543339" y="1742996"/>
            <a:ext cx="2539184" cy="3981468"/>
            <a:chOff x="426718" y="1335700"/>
            <a:chExt cx="3612520" cy="3981468"/>
          </a:xfrm>
        </p:grpSpPr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395BF3F8-A42C-FFFF-6104-06E601F889AF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1C3687D1-152C-E688-3266-60D54948972E}"/>
                </a:ext>
              </a:extLst>
            </p:cNvPr>
            <p:cNvSpPr/>
            <p:nvPr userDrawn="1"/>
          </p:nvSpPr>
          <p:spPr>
            <a:xfrm rot="10800000">
              <a:off x="426718" y="2011359"/>
              <a:ext cx="3612515" cy="3305809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030" y="1807322"/>
            <a:ext cx="2307028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667" y="1807322"/>
            <a:ext cx="2307028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1973" y="1807322"/>
            <a:ext cx="2340570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73CCFA-69C5-3A7D-B1AB-D7720CF410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6562" y="2579715"/>
            <a:ext cx="2297590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04AB3B0-BF2A-7760-8097-58F72435A8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0828" y="2579715"/>
            <a:ext cx="2307028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38D6E16-6BFA-D14E-FC0D-33655FFF7D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5559" y="2579715"/>
            <a:ext cx="2325904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6A1A347-9219-4CE8-4620-E5277B4A22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37147" y="2579715"/>
            <a:ext cx="2325904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9BCD3CB-BBFA-811E-76E0-C36E86B4C5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5909" y="1807322"/>
            <a:ext cx="2307028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0CCB554-02F4-8C7C-EAB2-EBDAF67D9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91446-C683-0DB0-C783-17E9C2327BEC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447976-6AD4-4707-5DAF-D4F84CF0A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0EA0DC-D6F5-ACFB-BCE9-7090FEBE650A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A6E5BD-5D9C-860B-F3F3-DE77225D1B16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5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Units with Subheads Color Co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A97B1-7E6E-B53E-43DE-23C2EAAA3563}"/>
              </a:ext>
            </a:extLst>
          </p:cNvPr>
          <p:cNvGrpSpPr/>
          <p:nvPr userDrawn="1"/>
        </p:nvGrpSpPr>
        <p:grpSpPr>
          <a:xfrm>
            <a:off x="3349292" y="1742996"/>
            <a:ext cx="2539184" cy="3981468"/>
            <a:chOff x="426718" y="1335700"/>
            <a:chExt cx="3612520" cy="3981468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AFE9C8B5-A0F7-6D6B-778E-C3EF91103254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EA01737C-AFF8-E29C-A677-560A4852BFDB}"/>
                </a:ext>
              </a:extLst>
            </p:cNvPr>
            <p:cNvSpPr/>
            <p:nvPr userDrawn="1"/>
          </p:nvSpPr>
          <p:spPr>
            <a:xfrm rot="10800000">
              <a:off x="426718" y="2011360"/>
              <a:ext cx="3612515" cy="3305808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8B1735-259D-7390-5CBE-5FFA1264DB36}"/>
              </a:ext>
            </a:extLst>
          </p:cNvPr>
          <p:cNvGrpSpPr/>
          <p:nvPr userDrawn="1"/>
        </p:nvGrpSpPr>
        <p:grpSpPr>
          <a:xfrm>
            <a:off x="6200068" y="1742996"/>
            <a:ext cx="2539184" cy="3981468"/>
            <a:chOff x="426718" y="1335700"/>
            <a:chExt cx="3612520" cy="3981468"/>
          </a:xfrm>
        </p:grpSpPr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AC1A5415-2727-070D-211E-A5F2C1B744B7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C34E6CE9-571C-7495-C08C-CEDF443B4117}"/>
                </a:ext>
              </a:extLst>
            </p:cNvPr>
            <p:cNvSpPr/>
            <p:nvPr userDrawn="1"/>
          </p:nvSpPr>
          <p:spPr>
            <a:xfrm rot="10800000">
              <a:off x="426718" y="2011360"/>
              <a:ext cx="3612515" cy="3305808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BCF5B2-EDCD-F48E-62E9-6BFEFAFD4CB7}"/>
              </a:ext>
            </a:extLst>
          </p:cNvPr>
          <p:cNvGrpSpPr/>
          <p:nvPr userDrawn="1"/>
        </p:nvGrpSpPr>
        <p:grpSpPr>
          <a:xfrm>
            <a:off x="9032915" y="1742996"/>
            <a:ext cx="2539184" cy="3981466"/>
            <a:chOff x="426718" y="1335700"/>
            <a:chExt cx="3612520" cy="3981466"/>
          </a:xfrm>
        </p:grpSpPr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C7C98712-0E4E-2522-9AD4-0C8AA8F2FBBA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rgbClr val="5E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B2644C52-273B-A329-55F2-6BDD3884BD4B}"/>
                </a:ext>
              </a:extLst>
            </p:cNvPr>
            <p:cNvSpPr/>
            <p:nvPr userDrawn="1"/>
          </p:nvSpPr>
          <p:spPr>
            <a:xfrm rot="10800000">
              <a:off x="426718" y="2011359"/>
              <a:ext cx="3612515" cy="3305807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AC213-4F09-60B8-62E9-697615F37366}"/>
              </a:ext>
            </a:extLst>
          </p:cNvPr>
          <p:cNvGrpSpPr/>
          <p:nvPr userDrawn="1"/>
        </p:nvGrpSpPr>
        <p:grpSpPr>
          <a:xfrm>
            <a:off x="543339" y="1742996"/>
            <a:ext cx="2539184" cy="3981468"/>
            <a:chOff x="426718" y="1335700"/>
            <a:chExt cx="3612520" cy="3981468"/>
          </a:xfrm>
        </p:grpSpPr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395BF3F8-A42C-FFFF-6104-06E601F889AF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1C3687D1-152C-E688-3266-60D54948972E}"/>
                </a:ext>
              </a:extLst>
            </p:cNvPr>
            <p:cNvSpPr/>
            <p:nvPr userDrawn="1"/>
          </p:nvSpPr>
          <p:spPr>
            <a:xfrm rot="10800000">
              <a:off x="426718" y="2011359"/>
              <a:ext cx="3612515" cy="3305809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030" y="1807322"/>
            <a:ext cx="2307028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667" y="1807322"/>
            <a:ext cx="2307028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1973" y="1807322"/>
            <a:ext cx="2340570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73CCFA-69C5-3A7D-B1AB-D7720CF410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6562" y="2579715"/>
            <a:ext cx="2297590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04AB3B0-BF2A-7760-8097-58F72435A8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0828" y="2579715"/>
            <a:ext cx="2307028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38D6E16-6BFA-D14E-FC0D-33655FFF7D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5559" y="2579715"/>
            <a:ext cx="2325904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6A1A347-9219-4CE8-4620-E5277B4A22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37147" y="2579715"/>
            <a:ext cx="2325904" cy="2996613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9BCD3CB-BBFA-811E-76E0-C36E86B4C5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5909" y="1807322"/>
            <a:ext cx="2307028" cy="5794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0CCB554-02F4-8C7C-EAB2-EBDAF67D9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91446-C683-0DB0-C783-17E9C2327BEC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447976-6AD4-4707-5DAF-D4F84CF0A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0EA0DC-D6F5-ACFB-BCE9-7090FEBE650A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A6E5BD-5D9C-860B-F3F3-DE77225D1B16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6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09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 Column Un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A97B1-7E6E-B53E-43DE-23C2EAAA3563}"/>
              </a:ext>
            </a:extLst>
          </p:cNvPr>
          <p:cNvGrpSpPr/>
          <p:nvPr userDrawn="1"/>
        </p:nvGrpSpPr>
        <p:grpSpPr>
          <a:xfrm>
            <a:off x="3349292" y="2656033"/>
            <a:ext cx="2539184" cy="3305810"/>
            <a:chOff x="426718" y="1335700"/>
            <a:chExt cx="3612520" cy="3981468"/>
          </a:xfrm>
          <a:solidFill>
            <a:schemeClr val="accent2"/>
          </a:solidFill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AFE9C8B5-A0F7-6D6B-778E-C3EF91103254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EA01737C-AFF8-E29C-A677-560A4852BFDB}"/>
                </a:ext>
              </a:extLst>
            </p:cNvPr>
            <p:cNvSpPr/>
            <p:nvPr userDrawn="1"/>
          </p:nvSpPr>
          <p:spPr>
            <a:xfrm rot="10800000">
              <a:off x="426718" y="2011360"/>
              <a:ext cx="3612515" cy="3305808"/>
            </a:xfrm>
            <a:prstGeom prst="round2SameRect">
              <a:avLst>
                <a:gd name="adj1" fmla="val 6462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8B1735-259D-7390-5CBE-5FFA1264DB36}"/>
              </a:ext>
            </a:extLst>
          </p:cNvPr>
          <p:cNvGrpSpPr/>
          <p:nvPr userDrawn="1"/>
        </p:nvGrpSpPr>
        <p:grpSpPr>
          <a:xfrm>
            <a:off x="6200068" y="2656033"/>
            <a:ext cx="2539184" cy="3305810"/>
            <a:chOff x="426718" y="1335700"/>
            <a:chExt cx="3612520" cy="3981468"/>
          </a:xfrm>
          <a:solidFill>
            <a:schemeClr val="tx2"/>
          </a:solidFill>
        </p:grpSpPr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AC1A5415-2727-070D-211E-A5F2C1B744B7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C34E6CE9-571C-7495-C08C-CEDF443B4117}"/>
                </a:ext>
              </a:extLst>
            </p:cNvPr>
            <p:cNvSpPr/>
            <p:nvPr userDrawn="1"/>
          </p:nvSpPr>
          <p:spPr>
            <a:xfrm rot="10800000">
              <a:off x="426718" y="2011360"/>
              <a:ext cx="3612515" cy="3305808"/>
            </a:xfrm>
            <a:prstGeom prst="round2SameRect">
              <a:avLst>
                <a:gd name="adj1" fmla="val 6462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BCF5B2-EDCD-F48E-62E9-6BFEFAFD4CB7}"/>
              </a:ext>
            </a:extLst>
          </p:cNvPr>
          <p:cNvGrpSpPr/>
          <p:nvPr userDrawn="1"/>
        </p:nvGrpSpPr>
        <p:grpSpPr>
          <a:xfrm>
            <a:off x="9032915" y="2656033"/>
            <a:ext cx="2539184" cy="3305808"/>
            <a:chOff x="426718" y="1335700"/>
            <a:chExt cx="3612520" cy="3981466"/>
          </a:xfrm>
          <a:solidFill>
            <a:srgbClr val="5EA4DE"/>
          </a:solidFill>
        </p:grpSpPr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C7C98712-0E4E-2522-9AD4-0C8AA8F2FBBA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B2644C52-273B-A329-55F2-6BDD3884BD4B}"/>
                </a:ext>
              </a:extLst>
            </p:cNvPr>
            <p:cNvSpPr/>
            <p:nvPr userDrawn="1"/>
          </p:nvSpPr>
          <p:spPr>
            <a:xfrm rot="10800000">
              <a:off x="426718" y="2011359"/>
              <a:ext cx="3612515" cy="3305807"/>
            </a:xfrm>
            <a:prstGeom prst="round2SameRect">
              <a:avLst>
                <a:gd name="adj1" fmla="val 6462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AC213-4F09-60B8-62E9-697615F37366}"/>
              </a:ext>
            </a:extLst>
          </p:cNvPr>
          <p:cNvGrpSpPr/>
          <p:nvPr userDrawn="1"/>
        </p:nvGrpSpPr>
        <p:grpSpPr>
          <a:xfrm>
            <a:off x="543339" y="2656034"/>
            <a:ext cx="2539184" cy="3305807"/>
            <a:chOff x="426718" y="1335700"/>
            <a:chExt cx="3612520" cy="3981467"/>
          </a:xfrm>
        </p:grpSpPr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395BF3F8-A42C-FFFF-6104-06E601F889AF}"/>
                </a:ext>
              </a:extLst>
            </p:cNvPr>
            <p:cNvSpPr/>
            <p:nvPr userDrawn="1"/>
          </p:nvSpPr>
          <p:spPr>
            <a:xfrm>
              <a:off x="426723" y="1335700"/>
              <a:ext cx="3612515" cy="678998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1C3687D1-152C-E688-3266-60D54948972E}"/>
                </a:ext>
              </a:extLst>
            </p:cNvPr>
            <p:cNvSpPr/>
            <p:nvPr userDrawn="1"/>
          </p:nvSpPr>
          <p:spPr>
            <a:xfrm rot="10800000">
              <a:off x="426718" y="2011359"/>
              <a:ext cx="3612515" cy="3305809"/>
            </a:xfrm>
            <a:prstGeom prst="round2SameRect">
              <a:avLst>
                <a:gd name="adj1" fmla="val 646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843" y="1386036"/>
            <a:ext cx="2307028" cy="57943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73CCFA-69C5-3A7D-B1AB-D7720CF410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6562" y="2768643"/>
            <a:ext cx="2297590" cy="299661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04AB3B0-BF2A-7760-8097-58F72435A8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0828" y="2817094"/>
            <a:ext cx="2307028" cy="2996613"/>
          </a:xfrm>
        </p:spPr>
        <p:txBody>
          <a:bodyPr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38D6E16-6BFA-D14E-FC0D-33655FFF7D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5559" y="2817094"/>
            <a:ext cx="2325904" cy="2996613"/>
          </a:xfrm>
        </p:spPr>
        <p:txBody>
          <a:bodyPr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6A1A347-9219-4CE8-4620-E5277B4A22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37147" y="2817094"/>
            <a:ext cx="2325904" cy="2996613"/>
          </a:xfrm>
        </p:spPr>
        <p:txBody>
          <a:bodyPr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0CCB554-02F4-8C7C-EAB2-EBDAF67D9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1028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91446-C683-0DB0-C783-17E9C2327BEC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447976-6AD4-4707-5DAF-D4F84CF0A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0EA0DC-D6F5-ACFB-BCE9-7090FEBE650A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A6E5BD-5D9C-860B-F3F3-DE77225D1B16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1972D441-D440-21D7-E255-756CDEE6C5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65367" y="1386036"/>
            <a:ext cx="2307028" cy="57943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06F043D-021F-0359-E4CD-FEA67D8683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5559" y="1386036"/>
            <a:ext cx="2307028" cy="57943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BD3E3DC-9A49-F411-2040-D7B37CF88F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7147" y="1386036"/>
            <a:ext cx="2307028" cy="57943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C5C51D-D1B2-DF86-0A12-B432BB7B5DA3}"/>
              </a:ext>
            </a:extLst>
          </p:cNvPr>
          <p:cNvCxnSpPr>
            <a:cxnSpLocks/>
          </p:cNvCxnSpPr>
          <p:nvPr userDrawn="1"/>
        </p:nvCxnSpPr>
        <p:spPr>
          <a:xfrm>
            <a:off x="651843" y="2100008"/>
            <a:ext cx="10792332" cy="0"/>
          </a:xfrm>
          <a:prstGeom prst="line">
            <a:avLst/>
          </a:prstGeom>
          <a:ln w="25400">
            <a:solidFill>
              <a:schemeClr val="accent2">
                <a:alpha val="29963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79606CD-19CE-87F5-FE21-CEBE0611AA35}"/>
              </a:ext>
            </a:extLst>
          </p:cNvPr>
          <p:cNvSpPr/>
          <p:nvPr userDrawn="1"/>
        </p:nvSpPr>
        <p:spPr>
          <a:xfrm>
            <a:off x="1738938" y="2033590"/>
            <a:ext cx="132835" cy="13283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F656147A-55C4-FA47-0FDD-208EE765CE74}"/>
              </a:ext>
            </a:extLst>
          </p:cNvPr>
          <p:cNvSpPr/>
          <p:nvPr userDrawn="1"/>
        </p:nvSpPr>
        <p:spPr>
          <a:xfrm>
            <a:off x="1418541" y="2356021"/>
            <a:ext cx="773631" cy="30001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A2CCDC12-51CC-62ED-A0F3-34FDF9A5D276}"/>
              </a:ext>
            </a:extLst>
          </p:cNvPr>
          <p:cNvSpPr/>
          <p:nvPr userDrawn="1"/>
        </p:nvSpPr>
        <p:spPr>
          <a:xfrm>
            <a:off x="4231933" y="2368945"/>
            <a:ext cx="773631" cy="3000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7AB98C60-3FC3-5A42-0F79-73076B6B1CD7}"/>
              </a:ext>
            </a:extLst>
          </p:cNvPr>
          <p:cNvSpPr/>
          <p:nvPr userDrawn="1"/>
        </p:nvSpPr>
        <p:spPr>
          <a:xfrm>
            <a:off x="7055844" y="2357285"/>
            <a:ext cx="773631" cy="3000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9504A976-EA40-7333-450F-E46A792DCACF}"/>
              </a:ext>
            </a:extLst>
          </p:cNvPr>
          <p:cNvSpPr/>
          <p:nvPr userDrawn="1"/>
        </p:nvSpPr>
        <p:spPr>
          <a:xfrm>
            <a:off x="9903844" y="2355320"/>
            <a:ext cx="773631" cy="300012"/>
          </a:xfrm>
          <a:prstGeom prst="triangle">
            <a:avLst/>
          </a:prstGeom>
          <a:solidFill>
            <a:srgbClr val="5EA4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4398EB3-5CF7-BFE9-A263-4C076CB29659}"/>
              </a:ext>
            </a:extLst>
          </p:cNvPr>
          <p:cNvSpPr/>
          <p:nvPr userDrawn="1"/>
        </p:nvSpPr>
        <p:spPr>
          <a:xfrm>
            <a:off x="4552330" y="2033590"/>
            <a:ext cx="132835" cy="13283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8FE792A-AA6D-D7A0-C99A-36BBD2822C28}"/>
              </a:ext>
            </a:extLst>
          </p:cNvPr>
          <p:cNvSpPr/>
          <p:nvPr userDrawn="1"/>
        </p:nvSpPr>
        <p:spPr>
          <a:xfrm>
            <a:off x="7382093" y="2033590"/>
            <a:ext cx="132835" cy="13283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2F85527-F000-4736-68D0-6615B130A690}"/>
              </a:ext>
            </a:extLst>
          </p:cNvPr>
          <p:cNvSpPr/>
          <p:nvPr userDrawn="1"/>
        </p:nvSpPr>
        <p:spPr>
          <a:xfrm>
            <a:off x="10224243" y="2044087"/>
            <a:ext cx="132835" cy="132835"/>
          </a:xfrm>
          <a:prstGeom prst="ellipse">
            <a:avLst/>
          </a:prstGeom>
          <a:solidFill>
            <a:schemeClr val="bg1"/>
          </a:solidFill>
          <a:ln w="76200">
            <a:solidFill>
              <a:srgbClr val="5EA4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02FE45-9ECA-E8E0-E341-94FAF8637DC4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846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3848079"/>
            <a:ext cx="5420996" cy="1850245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941C134-53EF-F902-0D3B-BB64DBDF1A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1885" y="3848079"/>
            <a:ext cx="5420996" cy="1828021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25" y="3240327"/>
            <a:ext cx="5421313" cy="601663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5" y="3240327"/>
            <a:ext cx="5421313" cy="545224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81BD320-54C0-5D84-18F7-A2D9CA60F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5C0EE-8387-9DEC-5B7C-F3E90515ECD8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DE9FE7-A1C4-D403-D094-4D3876189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E12D2E-8E4E-3ED9-C566-131138D03007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4EF3F8-9E52-4CCA-924B-86A59B53EF1A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772589-0B47-8FD1-EAEE-37BE5BE144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97635" y="1988310"/>
            <a:ext cx="1189489" cy="11894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37016-26BD-F041-7CCC-677538CC90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58678" y="1988310"/>
            <a:ext cx="1189489" cy="11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10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25" y="3234238"/>
            <a:ext cx="3378835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2765" y="3234238"/>
            <a:ext cx="3378835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A2863F9-E9A8-F128-6298-1210CED18C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3841990"/>
            <a:ext cx="3378835" cy="182802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BDD72F9-0C63-01EB-FAEB-5146D47243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2765" y="3841990"/>
            <a:ext cx="3378835" cy="182802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3B9ADA6-E4C8-D472-4F57-6097E21DFB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2765" y="3841990"/>
            <a:ext cx="3378835" cy="182802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2605" y="3234238"/>
            <a:ext cx="3378835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CAF0B92-C808-9D47-77C3-F55AED8C24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47FB1-8946-51FF-7DFA-FDDE3DBAD862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0E395F-32C5-8FCC-1CD6-41617ACE4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0BA3E9-DA3A-3B15-124F-00BCA9958873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540F2-C7BB-8DF1-DBD6-B85ADCD53094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AB8F150-0316-8DC7-3228-B2D2DF3D0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37437" y="1988310"/>
            <a:ext cx="1189489" cy="11894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2B64982-D4D0-E628-CF1E-FCD7473457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37597" y="1988310"/>
            <a:ext cx="1189489" cy="118948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7B3111-F1E5-2C96-A039-688D7C8CA1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37277" y="1988310"/>
            <a:ext cx="1189489" cy="11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86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BE7EB-BA37-2391-2755-65133593E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26" y="3235807"/>
            <a:ext cx="2483558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734E28-9429-5180-F609-86A592757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6563" y="3235807"/>
            <a:ext cx="2483558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4D569EF-EC21-BBFF-F4AC-AA6A7B334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10" y="3235807"/>
            <a:ext cx="2519667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73CCFA-69C5-3A7D-B1AB-D7720CF410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3841990"/>
            <a:ext cx="2473398" cy="1823499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04AB3B0-BF2A-7760-8097-58F72435A8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6724" y="3841990"/>
            <a:ext cx="2483558" cy="1823499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38D6E16-6BFA-D14E-FC0D-33655FFF7D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70522" y="3841990"/>
            <a:ext cx="2503878" cy="1823499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6A1A347-9219-4CE8-4620-E5277B4A22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22110" y="3841990"/>
            <a:ext cx="2503878" cy="1823499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9BCD3CB-BBFA-811E-76E0-C36E86B4C5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1805" y="3235807"/>
            <a:ext cx="2483558" cy="579438"/>
          </a:xfrm>
        </p:spPr>
        <p:txBody>
          <a:bodyPr anchor="b">
            <a:noAutofit/>
          </a:bodyPr>
          <a:lstStyle>
            <a:lvl1pPr algn="ctr"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632791-3544-E229-74EB-025774D36E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2648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06323-AD5C-DF72-947F-83948141261F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92B04C9-E572-60A9-5B0C-B5EB24542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51576A-1F15-B99C-8DAB-FA85EE8F4C63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0FDCA-5260-64AC-ED5D-743F13053BCC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8F2255-D694-29B6-8F18-73E09911C2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3597" y="1988310"/>
            <a:ext cx="1189489" cy="11894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2F47D09-1CF9-1D4F-7FEA-CCAF829460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84879" y="1988310"/>
            <a:ext cx="1189489" cy="118948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D1E0066-E8FF-F2B6-D5AF-3D4C129011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841298" y="1988310"/>
            <a:ext cx="1189489" cy="118948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5321431-6EA1-5C43-30C6-604539B8C2A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678839" y="1988310"/>
            <a:ext cx="1189489" cy="11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9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1463676"/>
            <a:ext cx="5420996" cy="397302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90DD262-7CD4-AEAA-3CC6-8318518659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BCDE8-200E-5288-BBE1-29BA7E5A0227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EEE1EE-1430-83FB-13DC-2B6852EE2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0B4EB9-232D-1877-AADE-B437AB6B8A80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4E15F-B4EB-D260-F864-14981EF1D4AA}"/>
              </a:ext>
            </a:extLst>
          </p:cNvPr>
          <p:cNvSpPr/>
          <p:nvPr userDrawn="1"/>
        </p:nvSpPr>
        <p:spPr>
          <a:xfrm>
            <a:off x="72738" y="68671"/>
            <a:ext cx="12046524" cy="6716502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3E0D27FA-A6EE-DBBB-E682-F0E76AFA8E18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39838604"/>
              </p:ext>
            </p:extLst>
          </p:nvPr>
        </p:nvGraphicFramePr>
        <p:xfrm>
          <a:off x="7099926" y="1463676"/>
          <a:ext cx="3991231" cy="33605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64897">
                  <a:extLst>
                    <a:ext uri="{9D8B030D-6E8A-4147-A177-3AD203B41FA5}">
                      <a16:colId xmlns:a16="http://schemas.microsoft.com/office/drawing/2014/main" val="2995302524"/>
                    </a:ext>
                  </a:extLst>
                </a:gridCol>
                <a:gridCol w="1602890">
                  <a:extLst>
                    <a:ext uri="{9D8B030D-6E8A-4147-A177-3AD203B41FA5}">
                      <a16:colId xmlns:a16="http://schemas.microsoft.com/office/drawing/2014/main" val="2373952090"/>
                    </a:ext>
                  </a:extLst>
                </a:gridCol>
                <a:gridCol w="1323444">
                  <a:extLst>
                    <a:ext uri="{9D8B030D-6E8A-4147-A177-3AD203B41FA5}">
                      <a16:colId xmlns:a16="http://schemas.microsoft.com/office/drawing/2014/main" val="1084048825"/>
                    </a:ext>
                  </a:extLst>
                </a:gridCol>
              </a:tblGrid>
              <a:tr h="342980">
                <a:tc gridSpan="3">
                  <a:txBody>
                    <a:bodyPr/>
                    <a:lstStyle/>
                    <a:p>
                      <a:pPr marL="17145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spc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CHART HEADLINE IN ALL CAPS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algn="l">
                        <a:lnSpc>
                          <a:spcPct val="113000"/>
                        </a:lnSpc>
                        <a:spcAft>
                          <a:spcPts val="300"/>
                        </a:spcAft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91440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spc="0" dirty="0">
                          <a:solidFill>
                            <a:schemeClr val="bg1"/>
                          </a:solidFill>
                          <a:latin typeface="Franklin Gothic Demi" panose="020B06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EHR ANNUAL</a:t>
                      </a: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04287"/>
                  </a:ext>
                </a:extLst>
              </a:tr>
              <a:tr h="263694">
                <a:tc>
                  <a:txBody>
                    <a:bodyPr/>
                    <a:lstStyle/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747104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7391160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6682631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585773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8331062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Five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6782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Six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0708150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Seven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8223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Eight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6653590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Nine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3355923"/>
                  </a:ext>
                </a:extLst>
              </a:tr>
              <a:tr h="2602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141350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0194A60-07D6-A103-59CC-6B1E33D6527D}"/>
              </a:ext>
            </a:extLst>
          </p:cNvPr>
          <p:cNvGrpSpPr/>
          <p:nvPr userDrawn="1"/>
        </p:nvGrpSpPr>
        <p:grpSpPr>
          <a:xfrm>
            <a:off x="9634917" y="-10674"/>
            <a:ext cx="2733742" cy="2176758"/>
            <a:chOff x="9634917" y="-10674"/>
            <a:chExt cx="2733742" cy="2176758"/>
          </a:xfrm>
        </p:grpSpPr>
        <p:sp>
          <p:nvSpPr>
            <p:cNvPr id="11" name="Diagonal Stripe 10">
              <a:extLst>
                <a:ext uri="{FF2B5EF4-FFF2-40B4-BE49-F238E27FC236}">
                  <a16:creationId xmlns:a16="http://schemas.microsoft.com/office/drawing/2014/main" id="{DA4E6207-66D9-BB1C-479A-DD12D9DD6B7D}"/>
                </a:ext>
              </a:extLst>
            </p:cNvPr>
            <p:cNvSpPr/>
            <p:nvPr/>
          </p:nvSpPr>
          <p:spPr>
            <a:xfrm rot="5400000">
              <a:off x="9825080" y="-200837"/>
              <a:ext cx="2176758" cy="2557083"/>
            </a:xfrm>
            <a:prstGeom prst="diagStrip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2D22AD-2513-0D88-A19D-E2E2BB792147}"/>
                </a:ext>
              </a:extLst>
            </p:cNvPr>
            <p:cNvSpPr txBox="1"/>
            <p:nvPr/>
          </p:nvSpPr>
          <p:spPr>
            <a:xfrm rot="2432420">
              <a:off x="10209093" y="577235"/>
              <a:ext cx="21595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FOR REFERENCE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Table Layout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855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Table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09319D11-8742-867A-7B33-2FAE58C8C2E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46934383"/>
              </p:ext>
            </p:extLst>
          </p:nvPr>
        </p:nvGraphicFramePr>
        <p:xfrm>
          <a:off x="568035" y="1445665"/>
          <a:ext cx="11055930" cy="45868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05593">
                  <a:extLst>
                    <a:ext uri="{9D8B030D-6E8A-4147-A177-3AD203B41FA5}">
                      <a16:colId xmlns:a16="http://schemas.microsoft.com/office/drawing/2014/main" val="3798399379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2109752636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3170591134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2967690820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2482189769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1568527228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2800523239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1638572125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3694212670"/>
                    </a:ext>
                  </a:extLst>
                </a:gridCol>
                <a:gridCol w="1105593">
                  <a:extLst>
                    <a:ext uri="{9D8B030D-6E8A-4147-A177-3AD203B41FA5}">
                      <a16:colId xmlns:a16="http://schemas.microsoft.com/office/drawing/2014/main" val="701688646"/>
                    </a:ext>
                  </a:extLst>
                </a:gridCol>
              </a:tblGrid>
              <a:tr h="261599">
                <a:tc gridSpan="4">
                  <a:txBody>
                    <a:bodyPr/>
                    <a:lstStyle/>
                    <a:p>
                      <a:pPr marL="17145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spc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HEADLINE IN ALL CAPS</a:t>
                      </a:r>
                    </a:p>
                  </a:txBody>
                  <a:tcPr marL="45720" marR="4572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algn="l">
                        <a:lnSpc>
                          <a:spcPct val="113000"/>
                        </a:lnSpc>
                        <a:spcAft>
                          <a:spcPts val="300"/>
                        </a:spcAft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91440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spc="0" dirty="0">
                          <a:solidFill>
                            <a:schemeClr val="bg1"/>
                          </a:solidFill>
                          <a:latin typeface="Franklin Gothic Demi" panose="020B06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EHR ANNUAL</a:t>
                      </a: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algn="l">
                        <a:lnSpc>
                          <a:spcPct val="113000"/>
                        </a:lnSpc>
                        <a:spcAft>
                          <a:spcPts val="300"/>
                        </a:spcAft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7145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spc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SECTION HEADLINE IN ALL CAPS</a:t>
                      </a:r>
                    </a:p>
                  </a:txBody>
                  <a:tcPr marL="45720" marR="4572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100584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100584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100584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100584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0" algn="l" defTabSz="1005840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spc="0" dirty="0">
                        <a:solidFill>
                          <a:schemeClr val="bg1"/>
                        </a:solidFill>
                        <a:latin typeface="Franklin Gothic Demi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186811"/>
                  </a:ext>
                </a:extLst>
              </a:tr>
              <a:tr h="308734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3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4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5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6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CAGETGORY 7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8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9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 10</a:t>
                      </a: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0914025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&lt;600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1640688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600-1250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0741663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1250-2000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1820933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2500-3750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31445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3750-5000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5889609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5000-6500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7180375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6500-7500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0269668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7500-10000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9372467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10000-12500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6989447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12500-15000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6228232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15000-20000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91905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20000-30000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626087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30000-45000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7744647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45000-60000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846741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60000-80000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6761224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80000-100000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9979912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100000-125000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9036318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125000-150000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2134563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150000-175000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56151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175000-200000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4494599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marL="17145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200000-300000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algn="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0155496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90DD262-7CD4-AEAA-3CC6-8318518659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BCDE8-200E-5288-BBE1-29BA7E5A0227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EEE1EE-1430-83FB-13DC-2B6852EE2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0B4EB9-232D-1877-AADE-B437AB6B8A80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4E15F-B4EB-D260-F864-14981EF1D4AA}"/>
              </a:ext>
            </a:extLst>
          </p:cNvPr>
          <p:cNvSpPr/>
          <p:nvPr userDrawn="1"/>
        </p:nvSpPr>
        <p:spPr>
          <a:xfrm>
            <a:off x="72738" y="68671"/>
            <a:ext cx="12046524" cy="6716502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194A60-07D6-A103-59CC-6B1E33D6527D}"/>
              </a:ext>
            </a:extLst>
          </p:cNvPr>
          <p:cNvGrpSpPr/>
          <p:nvPr userDrawn="1"/>
        </p:nvGrpSpPr>
        <p:grpSpPr>
          <a:xfrm>
            <a:off x="9634917" y="-10674"/>
            <a:ext cx="2733742" cy="2176758"/>
            <a:chOff x="9634917" y="-10674"/>
            <a:chExt cx="2733742" cy="2176758"/>
          </a:xfrm>
        </p:grpSpPr>
        <p:sp>
          <p:nvSpPr>
            <p:cNvPr id="11" name="Diagonal Stripe 10">
              <a:extLst>
                <a:ext uri="{FF2B5EF4-FFF2-40B4-BE49-F238E27FC236}">
                  <a16:creationId xmlns:a16="http://schemas.microsoft.com/office/drawing/2014/main" id="{DA4E6207-66D9-BB1C-479A-DD12D9DD6B7D}"/>
                </a:ext>
              </a:extLst>
            </p:cNvPr>
            <p:cNvSpPr/>
            <p:nvPr/>
          </p:nvSpPr>
          <p:spPr>
            <a:xfrm rot="5400000">
              <a:off x="9825080" y="-200837"/>
              <a:ext cx="2176758" cy="2557083"/>
            </a:xfrm>
            <a:prstGeom prst="diagStrip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2D22AD-2513-0D88-A19D-E2E2BB792147}"/>
                </a:ext>
              </a:extLst>
            </p:cNvPr>
            <p:cNvSpPr txBox="1"/>
            <p:nvPr/>
          </p:nvSpPr>
          <p:spPr>
            <a:xfrm rot="2432420">
              <a:off x="10209093" y="577235"/>
              <a:ext cx="21595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FOR REFERENCE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Large Table Layout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434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1463676"/>
            <a:ext cx="4218412" cy="47056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90DD262-7CD4-AEAA-3CC6-8318518659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BCDE8-200E-5288-BBE1-29BA7E5A0227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EEE1EE-1430-83FB-13DC-2B6852EE2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0B4EB9-232D-1877-AADE-B437AB6B8A80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4E15F-B4EB-D260-F864-14981EF1D4AA}"/>
              </a:ext>
            </a:extLst>
          </p:cNvPr>
          <p:cNvSpPr/>
          <p:nvPr userDrawn="1"/>
        </p:nvSpPr>
        <p:spPr>
          <a:xfrm>
            <a:off x="72738" y="68671"/>
            <a:ext cx="12046524" cy="6716502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194A60-07D6-A103-59CC-6B1E33D6527D}"/>
              </a:ext>
            </a:extLst>
          </p:cNvPr>
          <p:cNvGrpSpPr/>
          <p:nvPr userDrawn="1"/>
        </p:nvGrpSpPr>
        <p:grpSpPr>
          <a:xfrm>
            <a:off x="9634917" y="-10674"/>
            <a:ext cx="2733742" cy="2176758"/>
            <a:chOff x="9634917" y="-10674"/>
            <a:chExt cx="2733742" cy="2176758"/>
          </a:xfrm>
        </p:grpSpPr>
        <p:sp>
          <p:nvSpPr>
            <p:cNvPr id="11" name="Diagonal Stripe 10">
              <a:extLst>
                <a:ext uri="{FF2B5EF4-FFF2-40B4-BE49-F238E27FC236}">
                  <a16:creationId xmlns:a16="http://schemas.microsoft.com/office/drawing/2014/main" id="{DA4E6207-66D9-BB1C-479A-DD12D9DD6B7D}"/>
                </a:ext>
              </a:extLst>
            </p:cNvPr>
            <p:cNvSpPr/>
            <p:nvPr/>
          </p:nvSpPr>
          <p:spPr>
            <a:xfrm rot="5400000">
              <a:off x="9825080" y="-200837"/>
              <a:ext cx="2176758" cy="2557083"/>
            </a:xfrm>
            <a:prstGeom prst="diagStrip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2D22AD-2513-0D88-A19D-E2E2BB792147}"/>
                </a:ext>
              </a:extLst>
            </p:cNvPr>
            <p:cNvSpPr txBox="1"/>
            <p:nvPr/>
          </p:nvSpPr>
          <p:spPr>
            <a:xfrm rot="2432420">
              <a:off x="10209093" y="577235"/>
              <a:ext cx="21595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FOR REFERENCE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Chart Layout</a:t>
              </a:r>
            </a:p>
          </p:txBody>
        </p:sp>
      </p:grp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B2A27438-071F-F881-4E07-B167BF170AE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7158786"/>
              </p:ext>
            </p:extLst>
          </p:nvPr>
        </p:nvGraphicFramePr>
        <p:xfrm>
          <a:off x="5268036" y="1768475"/>
          <a:ext cx="6344527" cy="366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0007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Histogram Chart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601EF-67F5-2F2B-BFD3-A89E82682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1463676"/>
            <a:ext cx="4055163" cy="472096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90DD262-7CD4-AEAA-3CC6-8318518659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40" y="357896"/>
            <a:ext cx="10987755" cy="6016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BCDE8-200E-5288-BBE1-29BA7E5A0227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EEE1EE-1430-83FB-13DC-2B6852EE2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0B4EB9-232D-1877-AADE-B437AB6B8A80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4E15F-B4EB-D260-F864-14981EF1D4AA}"/>
              </a:ext>
            </a:extLst>
          </p:cNvPr>
          <p:cNvSpPr/>
          <p:nvPr userDrawn="1"/>
        </p:nvSpPr>
        <p:spPr>
          <a:xfrm>
            <a:off x="72738" y="68671"/>
            <a:ext cx="12046524" cy="6716502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194A60-07D6-A103-59CC-6B1E33D6527D}"/>
              </a:ext>
            </a:extLst>
          </p:cNvPr>
          <p:cNvGrpSpPr/>
          <p:nvPr userDrawn="1"/>
        </p:nvGrpSpPr>
        <p:grpSpPr>
          <a:xfrm>
            <a:off x="9634917" y="-10674"/>
            <a:ext cx="2733742" cy="2176758"/>
            <a:chOff x="9634917" y="-10674"/>
            <a:chExt cx="2733742" cy="2176758"/>
          </a:xfrm>
        </p:grpSpPr>
        <p:sp>
          <p:nvSpPr>
            <p:cNvPr id="11" name="Diagonal Stripe 10">
              <a:extLst>
                <a:ext uri="{FF2B5EF4-FFF2-40B4-BE49-F238E27FC236}">
                  <a16:creationId xmlns:a16="http://schemas.microsoft.com/office/drawing/2014/main" id="{DA4E6207-66D9-BB1C-479A-DD12D9DD6B7D}"/>
                </a:ext>
              </a:extLst>
            </p:cNvPr>
            <p:cNvSpPr/>
            <p:nvPr/>
          </p:nvSpPr>
          <p:spPr>
            <a:xfrm rot="5400000">
              <a:off x="9825080" y="-200837"/>
              <a:ext cx="2176758" cy="2557083"/>
            </a:xfrm>
            <a:prstGeom prst="diagStrip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2D22AD-2513-0D88-A19D-E2E2BB792147}"/>
                </a:ext>
              </a:extLst>
            </p:cNvPr>
            <p:cNvSpPr txBox="1"/>
            <p:nvPr/>
          </p:nvSpPr>
          <p:spPr>
            <a:xfrm rot="2432420">
              <a:off x="10209093" y="577235"/>
              <a:ext cx="21595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FOR REFERENCE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Histogram Chart Layout</a:t>
              </a:r>
            </a:p>
          </p:txBody>
        </p:sp>
      </p:grpSp>
      <p:graphicFrame>
        <p:nvGraphicFramePr>
          <p:cNvPr id="2" name="Content Placeholder 19">
            <a:extLst>
              <a:ext uri="{FF2B5EF4-FFF2-40B4-BE49-F238E27FC236}">
                <a16:creationId xmlns:a16="http://schemas.microsoft.com/office/drawing/2014/main" id="{30EFD7A1-8FDD-3B8E-1F94-D34A8B483E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47755330"/>
              </p:ext>
            </p:extLst>
          </p:nvPr>
        </p:nvGraphicFramePr>
        <p:xfrm>
          <a:off x="5242412" y="1460293"/>
          <a:ext cx="6232525" cy="4256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0786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Valu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860CCD-FD3C-931F-862F-D95CBC20809F}"/>
              </a:ext>
            </a:extLst>
          </p:cNvPr>
          <p:cNvSpPr/>
          <p:nvPr userDrawn="1"/>
        </p:nvSpPr>
        <p:spPr>
          <a:xfrm>
            <a:off x="8508569" y="63500"/>
            <a:ext cx="3683431" cy="66939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2EF9C-C101-46EF-9DD7-F74E44F7C996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D8E031D2-B3DD-297B-71D4-A70D25D8D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1376C4-2A73-0C5C-9FD9-794FFE32CA60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F232F5-2F2F-F6B1-2773-D06431A0AD8C}"/>
              </a:ext>
            </a:extLst>
          </p:cNvPr>
          <p:cNvCxnSpPr/>
          <p:nvPr userDrawn="1"/>
        </p:nvCxnSpPr>
        <p:spPr>
          <a:xfrm>
            <a:off x="72738" y="5803900"/>
            <a:ext cx="0" cy="970036"/>
          </a:xfrm>
          <a:prstGeom prst="lin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BD49A06-8539-DD7D-B39A-70FE6841C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756" y="983390"/>
            <a:ext cx="2570090" cy="244561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C1A79-BBFB-855A-FA79-874E641C802E}"/>
              </a:ext>
            </a:extLst>
          </p:cNvPr>
          <p:cNvSpPr/>
          <p:nvPr userDrawn="1"/>
        </p:nvSpPr>
        <p:spPr>
          <a:xfrm>
            <a:off x="72738" y="76199"/>
            <a:ext cx="12046524" cy="6710149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11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O Capa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A344AF-BB32-E0FB-778F-BD713A3200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C32A9343-D64C-66BC-E7A3-2DBD42669DF2}"/>
              </a:ext>
            </a:extLst>
          </p:cNvPr>
          <p:cNvSpPr/>
          <p:nvPr userDrawn="1"/>
        </p:nvSpPr>
        <p:spPr>
          <a:xfrm>
            <a:off x="1" y="-8532"/>
            <a:ext cx="9872345" cy="6866532"/>
          </a:xfrm>
          <a:custGeom>
            <a:avLst/>
            <a:gdLst>
              <a:gd name="connsiteX0" fmla="*/ 0 w 9872345"/>
              <a:gd name="connsiteY0" fmla="*/ 0 h 6866532"/>
              <a:gd name="connsiteX1" fmla="*/ 9872129 w 9872345"/>
              <a:gd name="connsiteY1" fmla="*/ 0 h 6866532"/>
              <a:gd name="connsiteX2" fmla="*/ 9872345 w 9872345"/>
              <a:gd name="connsiteY2" fmla="*/ 8532 h 6866532"/>
              <a:gd name="connsiteX3" fmla="*/ 7146281 w 9872345"/>
              <a:gd name="connsiteY3" fmla="*/ 6819863 h 6866532"/>
              <a:gd name="connsiteX4" fmla="*/ 7099682 w 9872345"/>
              <a:gd name="connsiteY4" fmla="*/ 6866532 h 6866532"/>
              <a:gd name="connsiteX5" fmla="*/ 0 w 9872345"/>
              <a:gd name="connsiteY5" fmla="*/ 6866532 h 6866532"/>
              <a:gd name="connsiteX6" fmla="*/ 0 w 9872345"/>
              <a:gd name="connsiteY6" fmla="*/ 0 h 686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2345" h="6866532">
                <a:moveTo>
                  <a:pt x="0" y="0"/>
                </a:moveTo>
                <a:lnTo>
                  <a:pt x="9872129" y="0"/>
                </a:lnTo>
                <a:lnTo>
                  <a:pt x="9872345" y="8532"/>
                </a:lnTo>
                <a:cubicBezTo>
                  <a:pt x="9872345" y="2649512"/>
                  <a:pt x="8835328" y="5048285"/>
                  <a:pt x="7146281" y="6819863"/>
                </a:cubicBezTo>
                <a:lnTo>
                  <a:pt x="7099682" y="6866532"/>
                </a:lnTo>
                <a:lnTo>
                  <a:pt x="0" y="68665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9D0029CD-A88F-FB2A-E076-2659D1E15F87}"/>
              </a:ext>
            </a:extLst>
          </p:cNvPr>
          <p:cNvSpPr/>
          <p:nvPr userDrawn="1"/>
        </p:nvSpPr>
        <p:spPr>
          <a:xfrm>
            <a:off x="0" y="-8531"/>
            <a:ext cx="6651658" cy="6660189"/>
          </a:xfrm>
          <a:custGeom>
            <a:avLst/>
            <a:gdLst>
              <a:gd name="connsiteX0" fmla="*/ 0 w 6651658"/>
              <a:gd name="connsiteY0" fmla="*/ 0 h 6660189"/>
              <a:gd name="connsiteX1" fmla="*/ 6651443 w 6651658"/>
              <a:gd name="connsiteY1" fmla="*/ 0 h 6660189"/>
              <a:gd name="connsiteX2" fmla="*/ 6651658 w 6651658"/>
              <a:gd name="connsiteY2" fmla="*/ 8531 h 6660189"/>
              <a:gd name="connsiteX3" fmla="*/ 0 w 6651658"/>
              <a:gd name="connsiteY3" fmla="*/ 6660189 h 6660189"/>
              <a:gd name="connsiteX4" fmla="*/ 0 w 6651658"/>
              <a:gd name="connsiteY4" fmla="*/ 0 h 666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1658" h="6660189">
                <a:moveTo>
                  <a:pt x="0" y="0"/>
                </a:moveTo>
                <a:lnTo>
                  <a:pt x="6651443" y="0"/>
                </a:lnTo>
                <a:lnTo>
                  <a:pt x="6651658" y="8531"/>
                </a:lnTo>
                <a:cubicBezTo>
                  <a:pt x="6651658" y="3682140"/>
                  <a:pt x="3673609" y="6660189"/>
                  <a:pt x="0" y="666018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5BD8D97E-DAC2-7964-3214-FD0B7A9CA7D5}"/>
              </a:ext>
            </a:extLst>
          </p:cNvPr>
          <p:cNvSpPr/>
          <p:nvPr userDrawn="1"/>
        </p:nvSpPr>
        <p:spPr>
          <a:xfrm>
            <a:off x="0" y="-8532"/>
            <a:ext cx="3486878" cy="3495410"/>
          </a:xfrm>
          <a:custGeom>
            <a:avLst/>
            <a:gdLst>
              <a:gd name="connsiteX0" fmla="*/ 0 w 3486878"/>
              <a:gd name="connsiteY0" fmla="*/ 0 h 3495410"/>
              <a:gd name="connsiteX1" fmla="*/ 3486662 w 3486878"/>
              <a:gd name="connsiteY1" fmla="*/ 0 h 3495410"/>
              <a:gd name="connsiteX2" fmla="*/ 3486878 w 3486878"/>
              <a:gd name="connsiteY2" fmla="*/ 8532 h 3495410"/>
              <a:gd name="connsiteX3" fmla="*/ 0 w 3486878"/>
              <a:gd name="connsiteY3" fmla="*/ 3495410 h 3495410"/>
              <a:gd name="connsiteX4" fmla="*/ 0 w 3486878"/>
              <a:gd name="connsiteY4" fmla="*/ 0 h 349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878" h="3495410">
                <a:moveTo>
                  <a:pt x="0" y="0"/>
                </a:moveTo>
                <a:lnTo>
                  <a:pt x="3486662" y="0"/>
                </a:lnTo>
                <a:lnTo>
                  <a:pt x="3486878" y="8532"/>
                </a:lnTo>
                <a:cubicBezTo>
                  <a:pt x="3486878" y="1934282"/>
                  <a:pt x="1925750" y="3495410"/>
                  <a:pt x="0" y="349541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BCA5B-2907-0CF0-813B-8DAD3E51FCC5}"/>
              </a:ext>
            </a:extLst>
          </p:cNvPr>
          <p:cNvSpPr txBox="1">
            <a:spLocks noChangeAspect="1"/>
          </p:cNvSpPr>
          <p:nvPr userDrawn="1"/>
        </p:nvSpPr>
        <p:spPr>
          <a:xfrm rot="17508273">
            <a:off x="-1185992" y="-2893395"/>
            <a:ext cx="12781382" cy="981326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956190"/>
              </a:avLst>
            </a:prstTxWarp>
            <a:spAutoFit/>
          </a:bodyPr>
          <a:lstStyle/>
          <a:p>
            <a:pPr algn="ctr"/>
            <a:r>
              <a:rPr lang="en-US" sz="1200" b="1" i="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en-US" sz="1200" b="1" i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CE6F1-5D9A-0CFF-9AAB-F2DFD915E5B6}"/>
              </a:ext>
            </a:extLst>
          </p:cNvPr>
          <p:cNvSpPr txBox="1">
            <a:spLocks noChangeAspect="1"/>
          </p:cNvSpPr>
          <p:nvPr userDrawn="1"/>
        </p:nvSpPr>
        <p:spPr>
          <a:xfrm rot="17499476">
            <a:off x="-1151003" y="-2266947"/>
            <a:ext cx="13253564" cy="8764064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956190"/>
              </a:avLst>
            </a:prstTxWarp>
            <a:spAutoFit/>
          </a:bodyPr>
          <a:lstStyle/>
          <a:p>
            <a:pPr algn="ctr"/>
            <a:r>
              <a:rPr lang="en-US" sz="1800" b="1" i="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  <a:endParaRPr lang="en-US" sz="1800" b="1" i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C0DE1-50D2-FF27-2272-B665AB17BDE9}"/>
              </a:ext>
            </a:extLst>
          </p:cNvPr>
          <p:cNvSpPr txBox="1">
            <a:spLocks noChangeAspect="1"/>
          </p:cNvSpPr>
          <p:nvPr userDrawn="1"/>
        </p:nvSpPr>
        <p:spPr>
          <a:xfrm rot="17508273">
            <a:off x="-4515213" y="-4784325"/>
            <a:ext cx="12456619" cy="10928596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956190"/>
              </a:avLst>
            </a:prstTxWarp>
            <a:spAutoFit/>
          </a:bodyPr>
          <a:lstStyle/>
          <a:p>
            <a:pPr algn="ctr"/>
            <a:r>
              <a:rPr lang="en-US" sz="1200" b="1" i="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DIFFERENTIATION</a:t>
            </a:r>
            <a:endParaRPr lang="en-US" sz="1200" b="1" i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12D6E3-0C0F-A291-614B-26260A6482F3}"/>
              </a:ext>
            </a:extLst>
          </p:cNvPr>
          <p:cNvSpPr txBox="1">
            <a:spLocks noChangeAspect="1"/>
          </p:cNvSpPr>
          <p:nvPr userDrawn="1"/>
        </p:nvSpPr>
        <p:spPr>
          <a:xfrm rot="17611125">
            <a:off x="-4621878" y="-4893632"/>
            <a:ext cx="12189388" cy="10928596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956190"/>
              </a:avLst>
            </a:prstTxWarp>
            <a:spAutoFit/>
          </a:bodyPr>
          <a:lstStyle/>
          <a:p>
            <a:pPr algn="ctr"/>
            <a:r>
              <a:rPr lang="en-US" sz="1800" b="1" i="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CORE CAPABILITIES</a:t>
            </a:r>
            <a:endParaRPr lang="en-US" sz="1800" b="1" i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B10525-EDBA-0538-658E-7196BF9B2205}"/>
              </a:ext>
            </a:extLst>
          </p:cNvPr>
          <p:cNvSpPr txBox="1">
            <a:spLocks noChangeAspect="1"/>
          </p:cNvSpPr>
          <p:nvPr userDrawn="1"/>
        </p:nvSpPr>
        <p:spPr>
          <a:xfrm rot="17872776">
            <a:off x="-6345333" y="-6495091"/>
            <a:ext cx="9366154" cy="11452509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3198604"/>
              </a:avLst>
            </a:prstTxWarp>
            <a:spAutoFit/>
          </a:bodyPr>
          <a:lstStyle/>
          <a:p>
            <a:pPr algn="ctr"/>
            <a:r>
              <a:rPr lang="en-US" sz="1800" b="1" i="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FOUNDATION</a:t>
            </a:r>
            <a:endParaRPr lang="en-US" sz="1800" b="1" i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03698F13-8B6E-0261-BDC0-49F39BACDDAE}"/>
              </a:ext>
            </a:extLst>
          </p:cNvPr>
          <p:cNvSpPr/>
          <p:nvPr userDrawn="1"/>
        </p:nvSpPr>
        <p:spPr>
          <a:xfrm rot="9259927">
            <a:off x="2715619" y="5999956"/>
            <a:ext cx="311208" cy="1392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86FCCF12-A7BE-4AAE-9275-4F36FA9A8E28}"/>
              </a:ext>
            </a:extLst>
          </p:cNvPr>
          <p:cNvSpPr/>
          <p:nvPr userDrawn="1"/>
        </p:nvSpPr>
        <p:spPr>
          <a:xfrm rot="7875788">
            <a:off x="4818214" y="4443536"/>
            <a:ext cx="311208" cy="1392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E026EB62-BB1C-C305-89E2-07CFEF0C571B}"/>
              </a:ext>
            </a:extLst>
          </p:cNvPr>
          <p:cNvSpPr/>
          <p:nvPr userDrawn="1"/>
        </p:nvSpPr>
        <p:spPr>
          <a:xfrm rot="5400000">
            <a:off x="6617754" y="3926"/>
            <a:ext cx="164137" cy="139220"/>
          </a:xfrm>
          <a:custGeom>
            <a:avLst/>
            <a:gdLst>
              <a:gd name="connsiteX0" fmla="*/ 0 w 164137"/>
              <a:gd name="connsiteY0" fmla="*/ 139220 h 139220"/>
              <a:gd name="connsiteX1" fmla="*/ 0 w 164137"/>
              <a:gd name="connsiteY1" fmla="*/ 7635 h 139220"/>
              <a:gd name="connsiteX2" fmla="*/ 8533 w 164137"/>
              <a:gd name="connsiteY2" fmla="*/ 0 h 139220"/>
              <a:gd name="connsiteX3" fmla="*/ 164137 w 164137"/>
              <a:gd name="connsiteY3" fmla="*/ 139220 h 13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37" h="139220">
                <a:moveTo>
                  <a:pt x="0" y="139220"/>
                </a:moveTo>
                <a:lnTo>
                  <a:pt x="0" y="7635"/>
                </a:lnTo>
                <a:lnTo>
                  <a:pt x="8533" y="0"/>
                </a:lnTo>
                <a:lnTo>
                  <a:pt x="164137" y="1392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A73B863F-E6F1-2838-1DA5-E13E620867F4}"/>
              </a:ext>
            </a:extLst>
          </p:cNvPr>
          <p:cNvSpPr/>
          <p:nvPr userDrawn="1"/>
        </p:nvSpPr>
        <p:spPr>
          <a:xfrm rot="5400000">
            <a:off x="9838226" y="3926"/>
            <a:ext cx="164136" cy="139220"/>
          </a:xfrm>
          <a:custGeom>
            <a:avLst/>
            <a:gdLst>
              <a:gd name="connsiteX0" fmla="*/ 0 w 164136"/>
              <a:gd name="connsiteY0" fmla="*/ 139220 h 139220"/>
              <a:gd name="connsiteX1" fmla="*/ 0 w 164136"/>
              <a:gd name="connsiteY1" fmla="*/ 7634 h 139220"/>
              <a:gd name="connsiteX2" fmla="*/ 8532 w 164136"/>
              <a:gd name="connsiteY2" fmla="*/ 0 h 139220"/>
              <a:gd name="connsiteX3" fmla="*/ 164136 w 164136"/>
              <a:gd name="connsiteY3" fmla="*/ 139220 h 13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36" h="139220">
                <a:moveTo>
                  <a:pt x="0" y="139220"/>
                </a:moveTo>
                <a:lnTo>
                  <a:pt x="0" y="7634"/>
                </a:lnTo>
                <a:lnTo>
                  <a:pt x="8532" y="0"/>
                </a:lnTo>
                <a:lnTo>
                  <a:pt x="164136" y="1392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10B88FE-0255-13A6-1766-5EFB537E0472}"/>
              </a:ext>
            </a:extLst>
          </p:cNvPr>
          <p:cNvSpPr/>
          <p:nvPr userDrawn="1"/>
        </p:nvSpPr>
        <p:spPr>
          <a:xfrm rot="6504254">
            <a:off x="6180670" y="2166679"/>
            <a:ext cx="311208" cy="1392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2C02E64-3784-EC0B-B0E5-5AE76A200FBB}"/>
              </a:ext>
            </a:extLst>
          </p:cNvPr>
          <p:cNvSpPr/>
          <p:nvPr userDrawn="1"/>
        </p:nvSpPr>
        <p:spPr>
          <a:xfrm rot="6504254">
            <a:off x="9211490" y="3221563"/>
            <a:ext cx="311208" cy="13922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ECC3F131-2E1E-5399-5602-2E95DBAB77C4}"/>
              </a:ext>
            </a:extLst>
          </p:cNvPr>
          <p:cNvSpPr/>
          <p:nvPr userDrawn="1"/>
        </p:nvSpPr>
        <p:spPr>
          <a:xfrm rot="7875788">
            <a:off x="7187341" y="6600690"/>
            <a:ext cx="311208" cy="13922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81FEC2CE-F4E4-4585-126B-B4DA191F8FD6}"/>
              </a:ext>
            </a:extLst>
          </p:cNvPr>
          <p:cNvSpPr/>
          <p:nvPr userDrawn="1"/>
        </p:nvSpPr>
        <p:spPr>
          <a:xfrm>
            <a:off x="2552" y="6628467"/>
            <a:ext cx="153053" cy="136938"/>
          </a:xfrm>
          <a:custGeom>
            <a:avLst/>
            <a:gdLst>
              <a:gd name="connsiteX0" fmla="*/ 0 w 153053"/>
              <a:gd name="connsiteY0" fmla="*/ 0 h 136938"/>
              <a:gd name="connsiteX1" fmla="*/ 153053 w 153053"/>
              <a:gd name="connsiteY1" fmla="*/ 0 h 136938"/>
              <a:gd name="connsiteX2" fmla="*/ 0 w 153053"/>
              <a:gd name="connsiteY2" fmla="*/ 136938 h 136938"/>
              <a:gd name="connsiteX3" fmla="*/ 0 w 153053"/>
              <a:gd name="connsiteY3" fmla="*/ 0 h 136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053" h="136938">
                <a:moveTo>
                  <a:pt x="0" y="0"/>
                </a:moveTo>
                <a:lnTo>
                  <a:pt x="153053" y="0"/>
                </a:lnTo>
                <a:lnTo>
                  <a:pt x="0" y="1369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E366B-66B8-D635-88DF-2291C77926A1}"/>
              </a:ext>
            </a:extLst>
          </p:cNvPr>
          <p:cNvSpPr txBox="1"/>
          <p:nvPr userDrawn="1"/>
        </p:nvSpPr>
        <p:spPr>
          <a:xfrm>
            <a:off x="432260" y="1163782"/>
            <a:ext cx="2277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Community Health and Safety Through the Power</a:t>
            </a:r>
            <a:b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Data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86BFF-07B5-0E25-9C02-48455AC4CC32}"/>
              </a:ext>
            </a:extLst>
          </p:cNvPr>
          <p:cNvSpPr txBox="1"/>
          <p:nvPr userDrawn="1"/>
        </p:nvSpPr>
        <p:spPr>
          <a:xfrm>
            <a:off x="527854" y="4561249"/>
            <a:ext cx="2277689" cy="109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Data  Management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Systems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9514FF-ACC6-0711-E2F9-6115621F1ED3}"/>
              </a:ext>
            </a:extLst>
          </p:cNvPr>
          <p:cNvSpPr txBox="1"/>
          <p:nvPr userDrawn="1"/>
        </p:nvSpPr>
        <p:spPr>
          <a:xfrm>
            <a:off x="3205939" y="2881402"/>
            <a:ext cx="2277689" cy="1932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Acumen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Authenticity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Appreciation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1E54D4-CE19-CB4D-6B95-25A8841A5A22}"/>
              </a:ext>
            </a:extLst>
          </p:cNvPr>
          <p:cNvSpPr txBox="1"/>
          <p:nvPr userDrawn="1"/>
        </p:nvSpPr>
        <p:spPr>
          <a:xfrm>
            <a:off x="4422133" y="692667"/>
            <a:ext cx="2277689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Cascading Goals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OKRs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PMO/IMO</a:t>
            </a:r>
          </a:p>
          <a:p>
            <a:pPr marL="180975" indent="-180975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Scorecards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D68022-A12F-5353-2DFC-D250B64DE4C8}"/>
              </a:ext>
            </a:extLst>
          </p:cNvPr>
          <p:cNvSpPr txBox="1"/>
          <p:nvPr userDrawn="1"/>
        </p:nvSpPr>
        <p:spPr>
          <a:xfrm>
            <a:off x="10759372" y="446733"/>
            <a:ext cx="227768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SERVE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15EFF9-B755-7D92-C58F-F19D87DEE976}"/>
              </a:ext>
            </a:extLst>
          </p:cNvPr>
          <p:cNvSpPr txBox="1"/>
          <p:nvPr userDrawn="1"/>
        </p:nvSpPr>
        <p:spPr>
          <a:xfrm>
            <a:off x="10632079" y="1979498"/>
            <a:ext cx="22776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677296-8F49-9807-9B0D-D158C980F72E}"/>
              </a:ext>
            </a:extLst>
          </p:cNvPr>
          <p:cNvSpPr txBox="1"/>
          <p:nvPr userDrawn="1"/>
        </p:nvSpPr>
        <p:spPr>
          <a:xfrm>
            <a:off x="10307544" y="3275817"/>
            <a:ext cx="22776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5F4A3A-72A0-62F1-DF5C-9FABCEE831BA}"/>
              </a:ext>
            </a:extLst>
          </p:cNvPr>
          <p:cNvSpPr txBox="1"/>
          <p:nvPr userDrawn="1"/>
        </p:nvSpPr>
        <p:spPr>
          <a:xfrm>
            <a:off x="9792155" y="4696038"/>
            <a:ext cx="22776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22EBF2-42AE-AAA8-4D7C-409366D2FF16}"/>
              </a:ext>
            </a:extLst>
          </p:cNvPr>
          <p:cNvSpPr txBox="1"/>
          <p:nvPr userDrawn="1"/>
        </p:nvSpPr>
        <p:spPr>
          <a:xfrm>
            <a:off x="8983673" y="5984205"/>
            <a:ext cx="22776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B78B7CF-DF68-656B-E04C-4544F96AB49F}"/>
              </a:ext>
            </a:extLst>
          </p:cNvPr>
          <p:cNvSpPr txBox="1"/>
          <p:nvPr userDrawn="1"/>
        </p:nvSpPr>
        <p:spPr>
          <a:xfrm>
            <a:off x="8242749" y="788470"/>
            <a:ext cx="22776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EC2C0A-2518-33E4-F1E7-FA282602F8F8}"/>
              </a:ext>
            </a:extLst>
          </p:cNvPr>
          <p:cNvSpPr txBox="1"/>
          <p:nvPr userDrawn="1"/>
        </p:nvSpPr>
        <p:spPr>
          <a:xfrm>
            <a:off x="5129558" y="6204101"/>
            <a:ext cx="140476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9A7578-80D5-7902-A05E-E8CDF90B18C5}"/>
              </a:ext>
            </a:extLst>
          </p:cNvPr>
          <p:cNvSpPr txBox="1"/>
          <p:nvPr userDrawn="1"/>
        </p:nvSpPr>
        <p:spPr>
          <a:xfrm>
            <a:off x="6177649" y="5310456"/>
            <a:ext cx="14047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TRUSTED PARTNER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3FDB90F-8447-9AC2-97B2-F689F40CE043}"/>
              </a:ext>
            </a:extLst>
          </p:cNvPr>
          <p:cNvSpPr txBox="1"/>
          <p:nvPr userDrawn="1"/>
        </p:nvSpPr>
        <p:spPr>
          <a:xfrm>
            <a:off x="7016317" y="4305683"/>
            <a:ext cx="15182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&amp; EXPERTISE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94929C-B971-AB47-CD73-297AA17A1227}"/>
              </a:ext>
            </a:extLst>
          </p:cNvPr>
          <p:cNvSpPr txBox="1"/>
          <p:nvPr userDrawn="1"/>
        </p:nvSpPr>
        <p:spPr>
          <a:xfrm>
            <a:off x="7651873" y="2984247"/>
            <a:ext cx="14047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DATA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E7E7536-1826-0EBF-D525-28183E92FF4D}"/>
              </a:ext>
            </a:extLst>
          </p:cNvPr>
          <p:cNvSpPr txBox="1"/>
          <p:nvPr userDrawn="1"/>
        </p:nvSpPr>
        <p:spPr>
          <a:xfrm>
            <a:off x="8126179" y="1821290"/>
            <a:ext cx="14047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B539755D-E917-C0D1-D4FF-B72F53561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117" y="569297"/>
            <a:ext cx="1685317" cy="530563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14A1226-9876-574A-54EC-987DE2F81878}"/>
              </a:ext>
            </a:extLst>
          </p:cNvPr>
          <p:cNvCxnSpPr>
            <a:cxnSpLocks/>
          </p:cNvCxnSpPr>
          <p:nvPr userDrawn="1"/>
        </p:nvCxnSpPr>
        <p:spPr>
          <a:xfrm>
            <a:off x="10701068" y="1466964"/>
            <a:ext cx="1244747" cy="16988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3764B9-9E09-5EF1-0684-0C3F92F2A792}"/>
              </a:ext>
            </a:extLst>
          </p:cNvPr>
          <p:cNvCxnSpPr>
            <a:cxnSpLocks/>
          </p:cNvCxnSpPr>
          <p:nvPr userDrawn="1"/>
        </p:nvCxnSpPr>
        <p:spPr>
          <a:xfrm>
            <a:off x="10418078" y="2800760"/>
            <a:ext cx="1480139" cy="41037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DD03359-3069-8071-EC03-B26DB36C502E}"/>
              </a:ext>
            </a:extLst>
          </p:cNvPr>
          <p:cNvCxnSpPr>
            <a:cxnSpLocks/>
          </p:cNvCxnSpPr>
          <p:nvPr userDrawn="1"/>
        </p:nvCxnSpPr>
        <p:spPr>
          <a:xfrm>
            <a:off x="10045460" y="4000189"/>
            <a:ext cx="1676487" cy="65725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9744C73-A93A-5C1F-3FEA-560AA661D33F}"/>
              </a:ext>
            </a:extLst>
          </p:cNvPr>
          <p:cNvCxnSpPr>
            <a:cxnSpLocks/>
          </p:cNvCxnSpPr>
          <p:nvPr userDrawn="1"/>
        </p:nvCxnSpPr>
        <p:spPr>
          <a:xfrm>
            <a:off x="9438821" y="5391036"/>
            <a:ext cx="1616870" cy="80566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68E248-DBF4-1F8D-9376-D74E24D90348}"/>
              </a:ext>
            </a:extLst>
          </p:cNvPr>
          <p:cNvCxnSpPr>
            <a:cxnSpLocks/>
          </p:cNvCxnSpPr>
          <p:nvPr userDrawn="1"/>
        </p:nvCxnSpPr>
        <p:spPr>
          <a:xfrm>
            <a:off x="2123622" y="3645364"/>
            <a:ext cx="1059373" cy="182895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B595B13-D069-86BB-E6B3-C51570F4262D}"/>
              </a:ext>
            </a:extLst>
          </p:cNvPr>
          <p:cNvCxnSpPr>
            <a:cxnSpLocks/>
          </p:cNvCxnSpPr>
          <p:nvPr userDrawn="1"/>
        </p:nvCxnSpPr>
        <p:spPr>
          <a:xfrm>
            <a:off x="3703041" y="2024383"/>
            <a:ext cx="1805710" cy="98156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2E21EDA-BB75-FE76-5630-2C3F4D896C93}"/>
              </a:ext>
            </a:extLst>
          </p:cNvPr>
          <p:cNvCxnSpPr>
            <a:cxnSpLocks/>
          </p:cNvCxnSpPr>
          <p:nvPr userDrawn="1"/>
        </p:nvCxnSpPr>
        <p:spPr>
          <a:xfrm>
            <a:off x="7648926" y="1237121"/>
            <a:ext cx="1686796" cy="272567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3058325-16A7-DE56-FBE0-016F49F17CCC}"/>
              </a:ext>
            </a:extLst>
          </p:cNvPr>
          <p:cNvCxnSpPr>
            <a:cxnSpLocks/>
          </p:cNvCxnSpPr>
          <p:nvPr userDrawn="1"/>
        </p:nvCxnSpPr>
        <p:spPr>
          <a:xfrm>
            <a:off x="7387670" y="2325692"/>
            <a:ext cx="1646962" cy="527067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82926D-1096-3BA3-FE49-3A3695CCFA96}"/>
              </a:ext>
            </a:extLst>
          </p:cNvPr>
          <p:cNvCxnSpPr>
            <a:cxnSpLocks/>
          </p:cNvCxnSpPr>
          <p:nvPr userDrawn="1"/>
        </p:nvCxnSpPr>
        <p:spPr>
          <a:xfrm>
            <a:off x="6939179" y="3440389"/>
            <a:ext cx="1553145" cy="767431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85BEC4E-4CBD-1352-CF60-3EA9186C7C45}"/>
              </a:ext>
            </a:extLst>
          </p:cNvPr>
          <p:cNvCxnSpPr>
            <a:cxnSpLocks/>
          </p:cNvCxnSpPr>
          <p:nvPr userDrawn="1"/>
        </p:nvCxnSpPr>
        <p:spPr>
          <a:xfrm>
            <a:off x="6312162" y="4502835"/>
            <a:ext cx="1379219" cy="974282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D33DF67-1C61-9D1D-7ED7-AB8EC9E3767F}"/>
              </a:ext>
            </a:extLst>
          </p:cNvPr>
          <p:cNvCxnSpPr>
            <a:cxnSpLocks/>
          </p:cNvCxnSpPr>
          <p:nvPr userDrawn="1"/>
        </p:nvCxnSpPr>
        <p:spPr>
          <a:xfrm>
            <a:off x="5537099" y="5421588"/>
            <a:ext cx="1216152" cy="1170432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7B74BA4-380E-6435-11C4-6F8EB9BD249D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6809ED8-A97D-4EDE-D40A-BD2A9E2749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2314" y="1445917"/>
            <a:ext cx="780609" cy="78060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B30AE6C-63DE-9ED0-7CF7-A96F0ED60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9425" y="2502741"/>
            <a:ext cx="780609" cy="780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773FFB-8F9F-B7DF-0997-453DD605878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1971" y="4624227"/>
            <a:ext cx="780609" cy="7806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CF6885F-BF99-176A-5F59-DBCE6654300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3251" y="3635284"/>
            <a:ext cx="780609" cy="78060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36D1CE-DE36-8CBE-4549-96CB666F8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95468" y="5622767"/>
            <a:ext cx="780609" cy="78060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D561E06-21CE-D9B5-5BF6-F4BF7FAF28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61500" y="390520"/>
            <a:ext cx="780609" cy="7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1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66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6BB623-E7A9-1284-3C6F-458A87F8D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1992" y="2908779"/>
            <a:ext cx="9048017" cy="2246312"/>
          </a:xfr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 title goes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4B62B-F93F-CBB3-F000-0ACB1F6FAFB1}"/>
              </a:ext>
            </a:extLst>
          </p:cNvPr>
          <p:cNvCxnSpPr>
            <a:cxnSpLocks/>
          </p:cNvCxnSpPr>
          <p:nvPr userDrawn="1"/>
        </p:nvCxnSpPr>
        <p:spPr>
          <a:xfrm>
            <a:off x="2910839" y="2740660"/>
            <a:ext cx="637032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17D4F8-830C-4DF0-CD5F-1B8E5ABF7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3674" y="2119153"/>
            <a:ext cx="6724650" cy="42703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343D7-4421-4623-0EFF-54960925E8B3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6593CA-DD34-2030-811E-B1B1C7B6F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174A3-8E6C-0116-53CE-518C6A2D4C39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9F91A7-C489-B4A5-9E78-CB2A9887C507}"/>
              </a:ext>
            </a:extLst>
          </p:cNvPr>
          <p:cNvSpPr/>
          <p:nvPr userDrawn="1"/>
        </p:nvSpPr>
        <p:spPr>
          <a:xfrm>
            <a:off x="72738" y="76199"/>
            <a:ext cx="12046524" cy="6710149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08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E43B7C-DDC7-86F3-46DC-129F5A8D7801}"/>
              </a:ext>
            </a:extLst>
          </p:cNvPr>
          <p:cNvSpPr txBox="1"/>
          <p:nvPr userDrawn="1"/>
        </p:nvSpPr>
        <p:spPr>
          <a:xfrm>
            <a:off x="540372" y="278099"/>
            <a:ext cx="6102626" cy="73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Color palette reference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217ADD-B17C-D362-FD89-4E90D91958BB}"/>
              </a:ext>
            </a:extLst>
          </p:cNvPr>
          <p:cNvSpPr/>
          <p:nvPr userDrawn="1"/>
        </p:nvSpPr>
        <p:spPr>
          <a:xfrm>
            <a:off x="7435122" y="3011298"/>
            <a:ext cx="3927424" cy="11338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AB9E3-0506-01D3-3B3D-30E531F48D4C}"/>
              </a:ext>
            </a:extLst>
          </p:cNvPr>
          <p:cNvSpPr/>
          <p:nvPr userDrawn="1"/>
        </p:nvSpPr>
        <p:spPr>
          <a:xfrm>
            <a:off x="1342784" y="4187952"/>
            <a:ext cx="5491568" cy="1691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0647E-DCCF-82D0-C9B8-984266CA5B8F}"/>
              </a:ext>
            </a:extLst>
          </p:cNvPr>
          <p:cNvSpPr/>
          <p:nvPr userDrawn="1"/>
        </p:nvSpPr>
        <p:spPr>
          <a:xfrm>
            <a:off x="704539" y="1757509"/>
            <a:ext cx="1873770" cy="41224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39C04F-B4F1-90B0-B8B7-811D79069FFB}"/>
              </a:ext>
            </a:extLst>
          </p:cNvPr>
          <p:cNvSpPr/>
          <p:nvPr userDrawn="1"/>
        </p:nvSpPr>
        <p:spPr>
          <a:xfrm>
            <a:off x="2773181" y="1764369"/>
            <a:ext cx="1873770" cy="2214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FF5EFF-B05B-E4BA-87EB-19E0CC095D8D}"/>
              </a:ext>
            </a:extLst>
          </p:cNvPr>
          <p:cNvSpPr/>
          <p:nvPr userDrawn="1"/>
        </p:nvSpPr>
        <p:spPr>
          <a:xfrm>
            <a:off x="2773181" y="4409410"/>
            <a:ext cx="1873770" cy="1261860"/>
          </a:xfrm>
          <a:prstGeom prst="rect">
            <a:avLst/>
          </a:prstGeom>
          <a:solidFill>
            <a:srgbClr val="5E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0BF707-80C3-C55A-0DDF-DACCDF0017DF}"/>
              </a:ext>
            </a:extLst>
          </p:cNvPr>
          <p:cNvSpPr/>
          <p:nvPr userDrawn="1"/>
        </p:nvSpPr>
        <p:spPr>
          <a:xfrm>
            <a:off x="4841824" y="1764369"/>
            <a:ext cx="1873770" cy="22149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819722-FBE6-A71A-1F30-C4108D630BFB}"/>
              </a:ext>
            </a:extLst>
          </p:cNvPr>
          <p:cNvSpPr/>
          <p:nvPr userDrawn="1"/>
        </p:nvSpPr>
        <p:spPr>
          <a:xfrm>
            <a:off x="4841824" y="4409409"/>
            <a:ext cx="1873770" cy="1261859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BA08777-6669-776D-5BEB-8AC835932A65}"/>
              </a:ext>
            </a:extLst>
          </p:cNvPr>
          <p:cNvSpPr/>
          <p:nvPr userDrawn="1"/>
        </p:nvSpPr>
        <p:spPr>
          <a:xfrm>
            <a:off x="7435122" y="1998857"/>
            <a:ext cx="1873770" cy="892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9484AA-AEE1-6340-7B03-31E96F93286C}"/>
              </a:ext>
            </a:extLst>
          </p:cNvPr>
          <p:cNvSpPr/>
          <p:nvPr userDrawn="1"/>
        </p:nvSpPr>
        <p:spPr>
          <a:xfrm>
            <a:off x="7549888" y="3123682"/>
            <a:ext cx="1767152" cy="892829"/>
          </a:xfrm>
          <a:prstGeom prst="rect">
            <a:avLst/>
          </a:prstGeom>
          <a:solidFill>
            <a:srgbClr val="5E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A306BB-E559-2F99-59F4-8979DBA9A807}"/>
              </a:ext>
            </a:extLst>
          </p:cNvPr>
          <p:cNvSpPr/>
          <p:nvPr userDrawn="1"/>
        </p:nvSpPr>
        <p:spPr>
          <a:xfrm>
            <a:off x="9488775" y="1998576"/>
            <a:ext cx="1873770" cy="893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7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64EEC8-38F7-6352-09B6-E3FE63EC8DAA}"/>
              </a:ext>
            </a:extLst>
          </p:cNvPr>
          <p:cNvSpPr/>
          <p:nvPr userDrawn="1"/>
        </p:nvSpPr>
        <p:spPr>
          <a:xfrm>
            <a:off x="9499667" y="3131797"/>
            <a:ext cx="1767152" cy="892829"/>
          </a:xfrm>
          <a:prstGeom prst="rect">
            <a:avLst/>
          </a:prstGeom>
          <a:solidFill>
            <a:srgbClr val="EE7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383551F-D14B-60B6-6CEF-20AF77FC724E}"/>
              </a:ext>
            </a:extLst>
          </p:cNvPr>
          <p:cNvSpPr/>
          <p:nvPr userDrawn="1"/>
        </p:nvSpPr>
        <p:spPr>
          <a:xfrm>
            <a:off x="7435122" y="4656268"/>
            <a:ext cx="613478" cy="755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7672F1-8D3F-CA67-8742-95EBB2908C89}"/>
              </a:ext>
            </a:extLst>
          </p:cNvPr>
          <p:cNvSpPr/>
          <p:nvPr userDrawn="1"/>
        </p:nvSpPr>
        <p:spPr>
          <a:xfrm>
            <a:off x="8223741" y="4656267"/>
            <a:ext cx="613479" cy="755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4643C5-119C-B017-FE5A-6BFA771AF65E}"/>
              </a:ext>
            </a:extLst>
          </p:cNvPr>
          <p:cNvSpPr/>
          <p:nvPr userDrawn="1"/>
        </p:nvSpPr>
        <p:spPr>
          <a:xfrm>
            <a:off x="9012361" y="4656268"/>
            <a:ext cx="630705" cy="755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FEECE8-089A-C6E3-402F-D4ACBCDA8023}"/>
              </a:ext>
            </a:extLst>
          </p:cNvPr>
          <p:cNvSpPr txBox="1"/>
          <p:nvPr userDrawn="1"/>
        </p:nvSpPr>
        <p:spPr>
          <a:xfrm>
            <a:off x="833645" y="2131054"/>
            <a:ext cx="1638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ESO Navy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#0d394e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r15 g57 b78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960490-C27A-5625-DCB5-B67E23ED1E1B}"/>
              </a:ext>
            </a:extLst>
          </p:cNvPr>
          <p:cNvSpPr txBox="1"/>
          <p:nvPr userDrawn="1"/>
        </p:nvSpPr>
        <p:spPr>
          <a:xfrm>
            <a:off x="3053040" y="2109095"/>
            <a:ext cx="130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Blue DK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#006da8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r0 g109 b168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4F5AC6-9528-C929-E7C7-C85C358A256A}"/>
              </a:ext>
            </a:extLst>
          </p:cNvPr>
          <p:cNvSpPr txBox="1"/>
          <p:nvPr userDrawn="1"/>
        </p:nvSpPr>
        <p:spPr>
          <a:xfrm>
            <a:off x="5069206" y="2109094"/>
            <a:ext cx="1419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Gray DK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#6c8193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r108 g129 b147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630042A-1F99-85C2-9FB6-AD2E8A81EABD}"/>
              </a:ext>
            </a:extLst>
          </p:cNvPr>
          <p:cNvSpPr txBox="1"/>
          <p:nvPr userDrawn="1"/>
        </p:nvSpPr>
        <p:spPr>
          <a:xfrm>
            <a:off x="2905702" y="4477432"/>
            <a:ext cx="1568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Blue LT</a:t>
            </a:r>
          </a:p>
          <a:p>
            <a:pPr algn="ctr"/>
            <a:r>
              <a:rPr lang="en-US" sz="12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#5ea4de</a:t>
            </a:r>
          </a:p>
          <a:p>
            <a:pPr algn="ctr"/>
            <a:r>
              <a:rPr lang="en-US" sz="12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r94 g164 b222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33B18F-52F8-A1CB-9687-391EDD2426F4}"/>
              </a:ext>
            </a:extLst>
          </p:cNvPr>
          <p:cNvSpPr txBox="1"/>
          <p:nvPr userDrawn="1"/>
        </p:nvSpPr>
        <p:spPr>
          <a:xfrm>
            <a:off x="4963102" y="4477432"/>
            <a:ext cx="1568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Gray LT</a:t>
            </a:r>
          </a:p>
          <a:p>
            <a:pPr algn="ctr"/>
            <a:r>
              <a:rPr lang="en-US" sz="12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#f4f7f9</a:t>
            </a:r>
          </a:p>
          <a:p>
            <a:pPr algn="ctr"/>
            <a:r>
              <a:rPr lang="en-US" sz="12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r244 g247 b249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6F5F45-0E09-A675-4DFB-4DA26B8A2CDE}"/>
              </a:ext>
            </a:extLst>
          </p:cNvPr>
          <p:cNvSpPr txBox="1"/>
          <p:nvPr userDrawn="1"/>
        </p:nvSpPr>
        <p:spPr>
          <a:xfrm>
            <a:off x="7770149" y="2162787"/>
            <a:ext cx="1117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Blue DK</a:t>
            </a:r>
          </a:p>
          <a:p>
            <a:pPr algn="ctr"/>
            <a:r>
              <a:rPr lang="en-US" sz="1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#006da8</a:t>
            </a:r>
          </a:p>
          <a:p>
            <a:pPr algn="ctr"/>
            <a:r>
              <a:rPr lang="en-US" sz="1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r0 g109 b168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3D0C4C-A806-C7CB-E25E-5F75F30147EA}"/>
              </a:ext>
            </a:extLst>
          </p:cNvPr>
          <p:cNvSpPr txBox="1"/>
          <p:nvPr userDrawn="1"/>
        </p:nvSpPr>
        <p:spPr>
          <a:xfrm>
            <a:off x="9827549" y="2162787"/>
            <a:ext cx="1117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Safety Red DK</a:t>
            </a:r>
          </a:p>
          <a:p>
            <a:pPr algn="ctr"/>
            <a:r>
              <a:rPr lang="en-US" sz="1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#b72121</a:t>
            </a:r>
          </a:p>
          <a:p>
            <a:pPr algn="ctr"/>
            <a:r>
              <a:rPr lang="en-US" sz="1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r183 g33 b33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A17714-FB24-9DFD-DFAD-1F391C4514C0}"/>
              </a:ext>
            </a:extLst>
          </p:cNvPr>
          <p:cNvSpPr txBox="1"/>
          <p:nvPr userDrawn="1"/>
        </p:nvSpPr>
        <p:spPr>
          <a:xfrm>
            <a:off x="7770149" y="3286553"/>
            <a:ext cx="1117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Blue LT</a:t>
            </a:r>
          </a:p>
          <a:p>
            <a:pPr algn="ctr"/>
            <a:r>
              <a:rPr lang="en-US" sz="10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#5ea4de</a:t>
            </a:r>
          </a:p>
          <a:p>
            <a:pPr algn="ctr"/>
            <a:r>
              <a:rPr lang="en-US" sz="10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r94 g164 b222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64BBFC9-27D1-8666-AE85-A01AB96ACC14}"/>
              </a:ext>
            </a:extLst>
          </p:cNvPr>
          <p:cNvSpPr txBox="1"/>
          <p:nvPr userDrawn="1"/>
        </p:nvSpPr>
        <p:spPr>
          <a:xfrm>
            <a:off x="9827549" y="3289732"/>
            <a:ext cx="1117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Safety Red LT</a:t>
            </a:r>
          </a:p>
          <a:p>
            <a:pPr algn="ctr"/>
            <a:r>
              <a:rPr lang="en-US" sz="10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#ee7f72</a:t>
            </a:r>
          </a:p>
          <a:p>
            <a:pPr algn="ctr"/>
            <a:r>
              <a:rPr lang="en-US" sz="1000" dirty="0">
                <a:solidFill>
                  <a:srgbClr val="0D39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r238 g127 b114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D4796D-BD44-28B0-49E2-9AFE3DB7BD55}"/>
              </a:ext>
            </a:extLst>
          </p:cNvPr>
          <p:cNvSpPr txBox="1"/>
          <p:nvPr userDrawn="1"/>
        </p:nvSpPr>
        <p:spPr>
          <a:xfrm>
            <a:off x="611921" y="1416597"/>
            <a:ext cx="896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D3BD53-02A5-4F90-18CD-32432348756A}"/>
              </a:ext>
            </a:extLst>
          </p:cNvPr>
          <p:cNvCxnSpPr>
            <a:cxnSpLocks/>
            <a:stCxn id="56" idx="3"/>
          </p:cNvCxnSpPr>
          <p:nvPr userDrawn="1"/>
        </p:nvCxnSpPr>
        <p:spPr>
          <a:xfrm>
            <a:off x="1508761" y="1555097"/>
            <a:ext cx="1069548" cy="0"/>
          </a:xfrm>
          <a:prstGeom prst="line">
            <a:avLst/>
          </a:prstGeom>
          <a:ln w="317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477B604-840B-CAB0-BF68-CBF0EB4ADE43}"/>
              </a:ext>
            </a:extLst>
          </p:cNvPr>
          <p:cNvSpPr txBox="1"/>
          <p:nvPr userDrawn="1"/>
        </p:nvSpPr>
        <p:spPr>
          <a:xfrm>
            <a:off x="2675182" y="1416597"/>
            <a:ext cx="12268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75D066-95AB-7CE3-3590-498F98DE05A6}"/>
              </a:ext>
            </a:extLst>
          </p:cNvPr>
          <p:cNvCxnSpPr>
            <a:cxnSpLocks/>
          </p:cNvCxnSpPr>
          <p:nvPr userDrawn="1"/>
        </p:nvCxnSpPr>
        <p:spPr>
          <a:xfrm>
            <a:off x="3844816" y="1555097"/>
            <a:ext cx="2870778" cy="0"/>
          </a:xfrm>
          <a:prstGeom prst="line">
            <a:avLst/>
          </a:prstGeom>
          <a:ln w="317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22FD65B-C975-7D4C-EE4C-057C8F664A50}"/>
              </a:ext>
            </a:extLst>
          </p:cNvPr>
          <p:cNvSpPr txBox="1"/>
          <p:nvPr userDrawn="1"/>
        </p:nvSpPr>
        <p:spPr>
          <a:xfrm>
            <a:off x="7348600" y="1763450"/>
            <a:ext cx="1538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EMS/Hospital Markets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9B41CC-2B1B-B45B-39BF-6663F2B14865}"/>
              </a:ext>
            </a:extLst>
          </p:cNvPr>
          <p:cNvSpPr txBox="1"/>
          <p:nvPr userDrawn="1"/>
        </p:nvSpPr>
        <p:spPr>
          <a:xfrm>
            <a:off x="9389273" y="1763450"/>
            <a:ext cx="1538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Fire Market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7E99AC5-12BE-D64A-9A62-FE53A96BA00E}"/>
              </a:ext>
            </a:extLst>
          </p:cNvPr>
          <p:cNvSpPr txBox="1"/>
          <p:nvPr userDrawn="1"/>
        </p:nvSpPr>
        <p:spPr>
          <a:xfrm>
            <a:off x="7347543" y="1416597"/>
            <a:ext cx="12268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989936A-FCC1-CEF8-7829-AED6AD869A8C}"/>
              </a:ext>
            </a:extLst>
          </p:cNvPr>
          <p:cNvCxnSpPr>
            <a:cxnSpLocks/>
          </p:cNvCxnSpPr>
          <p:nvPr userDrawn="1"/>
        </p:nvCxnSpPr>
        <p:spPr>
          <a:xfrm flipV="1">
            <a:off x="8554051" y="1555096"/>
            <a:ext cx="2788174" cy="1"/>
          </a:xfrm>
          <a:prstGeom prst="line">
            <a:avLst/>
          </a:prstGeom>
          <a:ln w="317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52B51B3-F1FE-AA7B-7EB0-1D4EA3126057}"/>
              </a:ext>
            </a:extLst>
          </p:cNvPr>
          <p:cNvSpPr txBox="1"/>
          <p:nvPr userDrawn="1"/>
        </p:nvSpPr>
        <p:spPr>
          <a:xfrm>
            <a:off x="7348600" y="4299983"/>
            <a:ext cx="21510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and illustrations only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DFAE38-1314-6E28-F7F5-690C6F3BB530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D06018-4DE1-BAA1-5977-7856E83AA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C7D4D8-50AD-7526-79D3-0C7FCF8EFE22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FCCF3-8963-392E-B729-7BB4FFA9DB3C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99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30C47-A69C-6D58-1846-7C6792FCF713}"/>
              </a:ext>
            </a:extLst>
          </p:cNvPr>
          <p:cNvCxnSpPr>
            <a:cxnSpLocks/>
          </p:cNvCxnSpPr>
          <p:nvPr userDrawn="1"/>
        </p:nvCxnSpPr>
        <p:spPr>
          <a:xfrm>
            <a:off x="72738" y="1159676"/>
            <a:ext cx="137105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E43B7C-DDC7-86F3-46DC-129F5A8D7801}"/>
              </a:ext>
            </a:extLst>
          </p:cNvPr>
          <p:cNvSpPr txBox="1"/>
          <p:nvPr userDrawn="1"/>
        </p:nvSpPr>
        <p:spPr>
          <a:xfrm>
            <a:off x="540372" y="278099"/>
            <a:ext cx="6102626" cy="73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Icon library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F8D9A6-0D02-AE4B-A4CA-68BC554A6578}"/>
              </a:ext>
            </a:extLst>
          </p:cNvPr>
          <p:cNvSpPr/>
          <p:nvPr userDrawn="1"/>
        </p:nvSpPr>
        <p:spPr>
          <a:xfrm>
            <a:off x="9568167" y="2166084"/>
            <a:ext cx="2127691" cy="2527521"/>
          </a:xfrm>
          <a:prstGeom prst="roundRect">
            <a:avLst>
              <a:gd name="adj" fmla="val 10695"/>
            </a:avLst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Based on your slide design, icons can be recolored to ESO Navy or white using “shape fill”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7AE010-F126-17E8-C092-E213BE5E5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554" y="2861196"/>
            <a:ext cx="812478" cy="8124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CD094D4-8893-8C8B-32BD-3FE4E1C4B7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554" y="1236240"/>
            <a:ext cx="812478" cy="812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AC21A0-6466-2DD5-3958-64DBF0ED25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554" y="5298630"/>
            <a:ext cx="812478" cy="8124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9B05E31-845A-A1B4-21C6-79E50BECF9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54" y="4486152"/>
            <a:ext cx="812478" cy="81247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9484887-077C-4235-A0C8-F75AAE7D9D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5554" y="3673674"/>
            <a:ext cx="812478" cy="81247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67E284F-06A0-5661-DAF5-CEDFBC36166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87052" y="2861196"/>
            <a:ext cx="812479" cy="8124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9F85D8D-B74A-5CAC-DF04-4FB8100E612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87051" y="3673674"/>
            <a:ext cx="812479" cy="81247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EAA132-386A-AACE-49A2-8E0CD7910B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02322" y="5291227"/>
            <a:ext cx="812479" cy="8124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D501DF-96C7-9697-F92A-A63D666E27E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87050" y="4482451"/>
            <a:ext cx="812479" cy="81247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D6F2DD6-D36B-54B7-CC6E-EA71085BB4E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31700" y="2856531"/>
            <a:ext cx="812479" cy="81247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BE6001-4E64-8DD8-158C-8C88E8D3367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46970" y="5298630"/>
            <a:ext cx="812479" cy="81247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CA98023-1809-5B03-F41E-34E1EF8B06E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239091" y="4476823"/>
            <a:ext cx="812479" cy="81247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4D175B4-9982-8460-B978-C4C088EEDB3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231698" y="3669010"/>
            <a:ext cx="812479" cy="81247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8CE1A84-E13D-A23E-0153-E3B9CBC23E4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31701" y="2048718"/>
            <a:ext cx="812479" cy="81247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6A63651-D8CB-94A9-92A4-2842F58D46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231702" y="1224193"/>
            <a:ext cx="812479" cy="81247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DA1E0F5-0822-AC52-6B5E-61C9E7208DE6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598081" y="2853280"/>
            <a:ext cx="812480" cy="8124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903AB9C-A1B0-382D-F847-9D2A4E22396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586298" y="1224192"/>
            <a:ext cx="812480" cy="8124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A5A1E21-2881-482B-FA93-863BEF99326B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598081" y="2048718"/>
            <a:ext cx="812480" cy="8124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B9A68A7-7EA7-9D12-DFBB-B172068D018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25690" y="5289301"/>
            <a:ext cx="812479" cy="81247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C3F57CB-D69F-25A3-0E74-7CE0659DCFFA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925690" y="4476822"/>
            <a:ext cx="812479" cy="8124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78DEB81-EC2B-6B1C-442A-4BB0B5A4EF41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925690" y="3667016"/>
            <a:ext cx="812479" cy="8124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31F70B3-37A6-6B02-CAC3-212D45F76993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855438" y="2088070"/>
            <a:ext cx="812479" cy="81247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06C99F2-D99B-B3B6-D1FE-C243197F4703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855439" y="1236238"/>
            <a:ext cx="812479" cy="81247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0DF5746-557F-99D4-D583-726DC6827B4D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930339" y="2853280"/>
            <a:ext cx="812479" cy="81247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79B25CA-558E-EB9C-837E-B46878BD38EC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167339" y="3605505"/>
            <a:ext cx="880647" cy="88064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F1C3F0FA-D8C8-C5F6-A0F1-AFEB8D39E301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183563" y="5174421"/>
            <a:ext cx="880647" cy="88064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EFDF27E-8D1F-B110-DDF2-BDB260E44EF4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136363" y="4417983"/>
            <a:ext cx="880647" cy="88064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711A798-8CE7-C19B-11C5-113AB80DF8BB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183563" y="2847011"/>
            <a:ext cx="880647" cy="88064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C350BCF-CC55-B98C-68A3-1E167AB7EECD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136363" y="2036589"/>
            <a:ext cx="880647" cy="88064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1B5D24E-EB8D-6AAD-D43E-D4D225E51AE8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136365" y="1207423"/>
            <a:ext cx="880647" cy="88064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7781883-0C9D-01A0-FBA9-EABB48D16625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428802" y="4435087"/>
            <a:ext cx="880647" cy="88064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FBB6CB4-EE65-5294-5E30-93DECD357759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409988" y="3674833"/>
            <a:ext cx="880647" cy="88064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5C8E4C6-3EF1-B784-1AD3-C53532F31D4B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8409989" y="2828359"/>
            <a:ext cx="880647" cy="88064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9CCFE95-D52F-1C74-A75F-CDEA8683C851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8352266" y="2068105"/>
            <a:ext cx="880647" cy="88064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82DCC23-1DE6-D00F-F322-09239C29030F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355674" y="1207423"/>
            <a:ext cx="880647" cy="880647"/>
          </a:xfrm>
          <a:prstGeom prst="rect">
            <a:avLst/>
          </a:prstGeom>
        </p:spPr>
      </p:pic>
      <p:pic>
        <p:nvPicPr>
          <p:cNvPr id="44" name="Content Placeholder 58">
            <a:extLst>
              <a:ext uri="{FF2B5EF4-FFF2-40B4-BE49-F238E27FC236}">
                <a16:creationId xmlns:a16="http://schemas.microsoft.com/office/drawing/2014/main" id="{12174EB3-107E-3CBD-5064-504754956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rcRect l="23500" t="21453" r="23272" b="22169"/>
          <a:stretch/>
        </p:blipFill>
        <p:spPr>
          <a:xfrm>
            <a:off x="8607640" y="5315734"/>
            <a:ext cx="625273" cy="66227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D6EA56F-DCD7-7435-63A5-D445A70131C1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890790" y="2052419"/>
            <a:ext cx="812479" cy="81247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DF909C6-00B6-D1D9-6387-B2C984D79C69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591131" y="5279490"/>
            <a:ext cx="832100" cy="8321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0E13E68-AAD7-5E41-9F84-F47DF4AA9CA0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4605589" y="3668472"/>
            <a:ext cx="812480" cy="81248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1D0257A-D073-81EE-212F-445370B8D8C7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4605856" y="4490225"/>
            <a:ext cx="804705" cy="80470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C2F878B2-86AF-AEEB-4EE1-4BC08A20C509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906980" y="1234959"/>
            <a:ext cx="818741" cy="818741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C1FE16B-11D9-98AA-F861-CBAF9B4713C5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565554" y="2033667"/>
            <a:ext cx="812478" cy="812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3AA0C-963C-187D-2A1E-7400C1957EC8}"/>
              </a:ext>
            </a:extLst>
          </p:cNvPr>
          <p:cNvSpPr txBox="1"/>
          <p:nvPr userDrawn="1"/>
        </p:nvSpPr>
        <p:spPr>
          <a:xfrm>
            <a:off x="543340" y="6369495"/>
            <a:ext cx="4055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Confidential. Do Not Copy or Distribute.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81961711-3B1D-0D3F-FF3E-9DE3934D414E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0651219" y="6346412"/>
            <a:ext cx="879876" cy="27699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5E807AB-0796-463A-C84C-BA945097D72A}"/>
              </a:ext>
            </a:extLst>
          </p:cNvPr>
          <p:cNvSpPr txBox="1"/>
          <p:nvPr userDrawn="1"/>
        </p:nvSpPr>
        <p:spPr>
          <a:xfrm>
            <a:off x="11531095" y="6369495"/>
            <a:ext cx="539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5CD2A-08C1-B348-ABE7-745759F3CAAE}" type="slidenum">
              <a:rPr lang="en-US" sz="900" b="0" i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9F15A1-B49E-573B-BE38-FF2AF4A92FA7}"/>
              </a:ext>
            </a:extLst>
          </p:cNvPr>
          <p:cNvSpPr/>
          <p:nvPr userDrawn="1"/>
        </p:nvSpPr>
        <p:spPr>
          <a:xfrm>
            <a:off x="72738" y="63499"/>
            <a:ext cx="12046524" cy="6721673"/>
          </a:xfrm>
          <a:prstGeom prst="rect">
            <a:avLst/>
          </a:prstGeom>
          <a:noFill/>
          <a:ln w="152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7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14AA6-793C-44C1-9DA2-5D961660E9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0190-8145-44AB-9BE5-BA7406B70A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6644F8-5AB0-94B7-2D1B-BE79C6B30E08}"/>
              </a:ext>
            </a:extLst>
          </p:cNvPr>
          <p:cNvSpPr/>
          <p:nvPr userDrawn="1"/>
        </p:nvSpPr>
        <p:spPr>
          <a:xfrm>
            <a:off x="7610765" y="1939864"/>
            <a:ext cx="5901656" cy="5576025"/>
          </a:xfrm>
          <a:prstGeom prst="rect">
            <a:avLst/>
          </a:prstGeom>
          <a:blipFill dpi="0" rotWithShape="1">
            <a:blip r:embed="rId1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75374-BB19-BCBA-20B7-ECC9F51E0F68}"/>
              </a:ext>
            </a:extLst>
          </p:cNvPr>
          <p:cNvSpPr/>
          <p:nvPr userDrawn="1"/>
        </p:nvSpPr>
        <p:spPr>
          <a:xfrm>
            <a:off x="-1101437" y="-614584"/>
            <a:ext cx="7437583" cy="5108894"/>
          </a:xfrm>
          <a:prstGeom prst="rect">
            <a:avLst/>
          </a:prstGeom>
          <a:blipFill dpi="0" rotWithShape="1">
            <a:blip r:embed="rId14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4453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A3C93-F214-4441-B875-525C0582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82AF2-3565-E341-BF05-09A120A32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B6514-95DA-384F-A570-5363E47FA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6312C-60CA-7841-8F2E-BA8A8BE529E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566E1-F188-D04E-8EC8-A85EDA768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5E5EA-752E-5B42-98F5-A07A4CD5F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BD27F-EE3E-9747-AEC6-B6DBDBA6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8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048" y="509069"/>
            <a:ext cx="11151219" cy="2387599"/>
          </a:xfrm>
        </p:spPr>
        <p:txBody>
          <a:bodyPr>
            <a:no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Are We </a:t>
            </a:r>
            <a:r>
              <a:rPr lang="en-US" sz="7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Bloody</a:t>
            </a: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 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Well Right?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0572" y="4709082"/>
            <a:ext cx="4113145" cy="2387599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dirty="0"/>
              <a:t>Dustin J. Calhoun, MD FAEMS</a:t>
            </a:r>
          </a:p>
          <a:p>
            <a:pPr algn="l">
              <a:spcBef>
                <a:spcPts val="0"/>
              </a:spcBef>
            </a:pPr>
            <a:r>
              <a:rPr lang="en-US" sz="2000" dirty="0"/>
              <a:t>Medical Director</a:t>
            </a:r>
          </a:p>
          <a:p>
            <a:pPr algn="l">
              <a:spcBef>
                <a:spcPts val="0"/>
              </a:spcBef>
            </a:pPr>
            <a:r>
              <a:rPr lang="en-US" sz="2000" dirty="0"/>
              <a:t>Cincinnati Fire Department</a:t>
            </a:r>
          </a:p>
          <a:p>
            <a:pPr algn="l">
              <a:spcBef>
                <a:spcPts val="0"/>
              </a:spcBef>
            </a:pPr>
            <a:r>
              <a:rPr lang="en-US" sz="2000" dirty="0"/>
              <a:t>Associate Professor</a:t>
            </a:r>
          </a:p>
          <a:p>
            <a:pPr algn="l">
              <a:spcBef>
                <a:spcPts val="0"/>
              </a:spcBef>
            </a:pPr>
            <a:r>
              <a:rPr lang="en-US" sz="2000" dirty="0"/>
              <a:t>University of Cincinnati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709"/>
            <a:ext cx="2718291" cy="2718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74" y="3961333"/>
            <a:ext cx="2251015" cy="27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5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C4DF-AA61-72D6-4D98-9DDA1084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FE23F-E821-0CE1-E9FB-997DAC00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168" y="159431"/>
            <a:ext cx="6515665" cy="26748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D346A-4E15-525A-EA85-A601BBB7D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3093" y="1825625"/>
            <a:ext cx="9785814" cy="4351338"/>
          </a:xfrm>
        </p:spPr>
      </p:pic>
    </p:spTree>
    <p:extLst>
      <p:ext uri="{BB962C8B-B14F-4D97-AF65-F5344CB8AC3E}">
        <p14:creationId xmlns:p14="http://schemas.microsoft.com/office/powerpoint/2010/main" val="1821845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1E1218-DB75-8FC3-5234-35173B78B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1057" y="252614"/>
            <a:ext cx="2727423" cy="6474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66DA7-566B-307C-2A9C-2E25BA0C4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511" y="252514"/>
            <a:ext cx="2676302" cy="6474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1F572-0E8F-4347-417A-1BB75033F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845" y="278783"/>
            <a:ext cx="2626098" cy="64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5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4018-7626-7B06-7D97-4BDC57E9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20" y="286702"/>
            <a:ext cx="10515600" cy="1325563"/>
          </a:xfrm>
        </p:spPr>
        <p:txBody>
          <a:bodyPr/>
          <a:lstStyle/>
          <a:p>
            <a:r>
              <a:rPr lang="en-US" dirty="0"/>
              <a:t>EMS Impression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459F6-83D1-D334-6A11-9DB49B858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483112"/>
            <a:ext cx="4358640" cy="4589805"/>
          </a:xfrm>
        </p:spPr>
        <p:txBody>
          <a:bodyPr>
            <a:normAutofit/>
          </a:bodyPr>
          <a:lstStyle/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Anemia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Cardiac tamponade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Epistaxis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Gastrointestinal hemorrhage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Gastrostomy hemorrhage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Hematemesis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Hematoma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Hemorrhage</a:t>
            </a:r>
          </a:p>
          <a:p>
            <a:pPr rtl="0">
              <a:buNone/>
            </a:pPr>
            <a:r>
              <a:rPr lang="en-US" sz="2400" dirty="0">
                <a:latin typeface="Aptos" panose="020B0004020202020204" pitchFamily="34" charset="0"/>
              </a:rPr>
              <a:t>Hemorrhagic shock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Hemothorax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B8AF19-C9B5-E493-3BD0-65245FD9B0CB}"/>
              </a:ext>
            </a:extLst>
          </p:cNvPr>
          <p:cNvSpPr txBox="1">
            <a:spLocks/>
          </p:cNvSpPr>
          <p:nvPr/>
        </p:nvSpPr>
        <p:spPr>
          <a:xfrm>
            <a:off x="5730241" y="1483113"/>
            <a:ext cx="5344779" cy="491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Injury (and all the "injury of....")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Laceration (major)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Laceration/abrasion/hematoma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Leakage of vascular dialysis catheter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Melena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Postpartum hemorrhage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Spontaneous abortion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Tracheostomy hemorrhage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latin typeface="Aptos" panose="020B0004020202020204" pitchFamily="34" charset="0"/>
              </a:rPr>
              <a:t>Traumatic circulatory arrest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Vaginal hemorrhage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0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A80252-1EBF-3A75-B324-162F9B71EF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63" r="8189" b="8398"/>
          <a:stretch/>
        </p:blipFill>
        <p:spPr>
          <a:xfrm>
            <a:off x="1523999" y="-490654"/>
            <a:ext cx="9143999" cy="7348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FE738-BAAD-8FFA-59AF-83278A3FF239}"/>
              </a:ext>
            </a:extLst>
          </p:cNvPr>
          <p:cNvSpPr txBox="1"/>
          <p:nvPr/>
        </p:nvSpPr>
        <p:spPr>
          <a:xfrm>
            <a:off x="4799703" y="774551"/>
            <a:ext cx="2592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67,803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91E7-0879-4609-56CC-40DDE91F4F72}"/>
              </a:ext>
            </a:extLst>
          </p:cNvPr>
          <p:cNvSpPr txBox="1"/>
          <p:nvPr/>
        </p:nvSpPr>
        <p:spPr>
          <a:xfrm>
            <a:off x="4939553" y="1729863"/>
            <a:ext cx="259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10,951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A43587-CB8F-23F0-A0C6-41E97294FD95}"/>
              </a:ext>
            </a:extLst>
          </p:cNvPr>
          <p:cNvSpPr/>
          <p:nvPr/>
        </p:nvSpPr>
        <p:spPr>
          <a:xfrm>
            <a:off x="7214795" y="4797911"/>
            <a:ext cx="484094" cy="666974"/>
          </a:xfrm>
          <a:prstGeom prst="ellipse">
            <a:avLst/>
          </a:prstGeom>
          <a:solidFill>
            <a:srgbClr val="E504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45A1F0-02BD-DF22-4D36-E263F7672585}"/>
              </a:ext>
            </a:extLst>
          </p:cNvPr>
          <p:cNvSpPr/>
          <p:nvPr/>
        </p:nvSpPr>
        <p:spPr>
          <a:xfrm>
            <a:off x="7884742" y="3836640"/>
            <a:ext cx="484094" cy="584775"/>
          </a:xfrm>
          <a:prstGeom prst="ellipse">
            <a:avLst/>
          </a:prstGeom>
          <a:solidFill>
            <a:srgbClr val="E504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E27F7F-D93B-7A9F-3CC9-5AF8DD4928CC}"/>
              </a:ext>
            </a:extLst>
          </p:cNvPr>
          <p:cNvSpPr/>
          <p:nvPr/>
        </p:nvSpPr>
        <p:spPr>
          <a:xfrm>
            <a:off x="9129655" y="3808207"/>
            <a:ext cx="484094" cy="490546"/>
          </a:xfrm>
          <a:prstGeom prst="ellipse">
            <a:avLst/>
          </a:prstGeom>
          <a:solidFill>
            <a:srgbClr val="E504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7EFD9-D09E-46D8-69CC-0D4845477426}"/>
              </a:ext>
            </a:extLst>
          </p:cNvPr>
          <p:cNvSpPr txBox="1"/>
          <p:nvPr/>
        </p:nvSpPr>
        <p:spPr>
          <a:xfrm>
            <a:off x="7214796" y="4854013"/>
            <a:ext cx="259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177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6A6D32-7CD6-5EC9-2FB0-9872C94DEC65}"/>
              </a:ext>
            </a:extLst>
          </p:cNvPr>
          <p:cNvSpPr txBox="1"/>
          <p:nvPr/>
        </p:nvSpPr>
        <p:spPr>
          <a:xfrm>
            <a:off x="7867426" y="3868925"/>
            <a:ext cx="259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7214B4-AE87-B1E5-4E95-2F783593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3" b="95146" l="6667" r="95556">
                        <a14:foregroundMark x1="47778" y1="95146" x2="47778" y2="95146"/>
                        <a14:foregroundMark x1="94444" y1="61165" x2="94444" y2="61165"/>
                        <a14:foregroundMark x1="6667" y1="63107" x2="6667" y2="63107"/>
                        <a14:foregroundMark x1="87778" y1="79612" x2="87778" y2="79612"/>
                        <a14:foregroundMark x1="51111" y1="3883" x2="51111" y2="3883"/>
                        <a14:foregroundMark x1="40000" y1="10680" x2="40000" y2="10680"/>
                        <a14:foregroundMark x1="95556" y1="67961" x2="95556" y2="67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231" y="3531468"/>
            <a:ext cx="1005183" cy="1150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1CE29E-A721-1535-599F-330E80356955}"/>
              </a:ext>
            </a:extLst>
          </p:cNvPr>
          <p:cNvSpPr txBox="1"/>
          <p:nvPr/>
        </p:nvSpPr>
        <p:spPr>
          <a:xfrm>
            <a:off x="8975911" y="3978361"/>
            <a:ext cx="259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133930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C5E9-ECB2-0590-8729-F07B51EF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51D6C-D344-05CA-CD3C-E01F7218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7A332-EF44-0F0F-DA1D-C0A9BE76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ECAC3-6D4E-055D-8317-B0B0DA7C3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6" b="92571" l="7018" r="92982">
                        <a14:foregroundMark x1="32632" y1="8286" x2="32632" y2="8286"/>
                        <a14:foregroundMark x1="7719" y1="23429" x2="7719" y2="23429"/>
                        <a14:foregroundMark x1="93333" y1="35143" x2="93333" y2="35143"/>
                        <a14:foregroundMark x1="44912" y1="88857" x2="44912" y2="88857"/>
                        <a14:foregroundMark x1="51930" y1="92571" x2="51930" y2="92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629" y="3256121"/>
            <a:ext cx="281547" cy="345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1988E-FED3-9AD0-3CD2-8DAB212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6" b="92571" l="7018" r="92982">
                        <a14:foregroundMark x1="32632" y1="8286" x2="32632" y2="8286"/>
                        <a14:foregroundMark x1="7719" y1="23429" x2="7719" y2="23429"/>
                        <a14:foregroundMark x1="93333" y1="35143" x2="93333" y2="35143"/>
                        <a14:foregroundMark x1="44912" y1="88857" x2="44912" y2="88857"/>
                        <a14:foregroundMark x1="51930" y1="92571" x2="51930" y2="92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0674" y="3101309"/>
            <a:ext cx="281547" cy="345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D83A0-86AD-1DD9-D345-EFA29ECFB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6" b="92571" l="7018" r="92982">
                        <a14:foregroundMark x1="32632" y1="8286" x2="32632" y2="8286"/>
                        <a14:foregroundMark x1="7719" y1="23429" x2="7719" y2="23429"/>
                        <a14:foregroundMark x1="93333" y1="35143" x2="93333" y2="35143"/>
                        <a14:foregroundMark x1="44912" y1="88857" x2="44912" y2="88857"/>
                        <a14:foregroundMark x1="51930" y1="92571" x2="51930" y2="92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0097" y="3083241"/>
            <a:ext cx="281547" cy="3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D718-1996-542C-F01D-6F444832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32" y="298218"/>
            <a:ext cx="10515600" cy="1325563"/>
          </a:xfrm>
        </p:spPr>
        <p:txBody>
          <a:bodyPr/>
          <a:lstStyle/>
          <a:p>
            <a:r>
              <a:rPr lang="en-US" dirty="0"/>
              <a:t>So what am I saying?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F359E-0850-2C5C-5D2F-452E0E56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024" y="1903683"/>
            <a:ext cx="3706682" cy="4351338"/>
          </a:xfrm>
        </p:spPr>
        <p:txBody>
          <a:bodyPr>
            <a:normAutofit/>
          </a:bodyPr>
          <a:lstStyle/>
          <a:p>
            <a:r>
              <a:rPr lang="en-US" sz="3200" dirty="0"/>
              <a:t>Ever-evolving literature</a:t>
            </a:r>
          </a:p>
          <a:p>
            <a:r>
              <a:rPr lang="en-US" sz="3200" dirty="0"/>
              <a:t>Do </a:t>
            </a:r>
            <a:r>
              <a:rPr lang="en-US" sz="3200" b="1" i="1" dirty="0"/>
              <a:t>your</a:t>
            </a:r>
            <a:r>
              <a:rPr lang="en-US" sz="3200" dirty="0"/>
              <a:t> research</a:t>
            </a:r>
          </a:p>
          <a:p>
            <a:r>
              <a:rPr lang="en-US" sz="3200" dirty="0"/>
              <a:t>Treat your program like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86976-7A10-2E8E-E0E8-9AE79B1E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8" t="5362" r="6640" b="5337"/>
          <a:stretch/>
        </p:blipFill>
        <p:spPr>
          <a:xfrm>
            <a:off x="6096000" y="1199570"/>
            <a:ext cx="5110976" cy="51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0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924B5-FD3B-F088-A7D0-D3A96102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150" y="2766219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Coincidence?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B9A6A-7C63-4F16-2899-BA5B4BBA1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138"/>
          <a:stretch/>
        </p:blipFill>
        <p:spPr>
          <a:xfrm>
            <a:off x="2341757" y="17095"/>
            <a:ext cx="7159081" cy="2865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C02CF-7931-F283-CC40-E1E28E662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757" y="3974952"/>
            <a:ext cx="7159081" cy="28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473465" y="207840"/>
            <a:ext cx="104427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Arial"/>
              <a:buNone/>
            </a:pPr>
            <a:br>
              <a:rPr lang="en-US" dirty="0">
                <a:solidFill>
                  <a:srgbClr val="F2F2F2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</a:br>
            <a:r>
              <a:rPr lang="en-US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Blood in the </a:t>
            </a:r>
            <a:br>
              <a:rPr lang="en-US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</a:br>
            <a:r>
              <a:rPr lang="en-US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Big Easy</a:t>
            </a:r>
            <a:endParaRPr dirty="0">
              <a:solidFill>
                <a:schemeClr val="accen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231950" y="2595440"/>
            <a:ext cx="11804400" cy="394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3600" dirty="0">
              <a:solidFill>
                <a:schemeClr val="accent4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36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Decreasing the Murder Rate in New Orleans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36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Where Minutes Matter</a:t>
            </a:r>
            <a:endParaRPr sz="3600" dirty="0">
              <a:solidFill>
                <a:schemeClr val="accen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D700"/>
              </a:buClr>
              <a:buSzPts val="2400"/>
              <a:buNone/>
            </a:pPr>
            <a:endParaRPr sz="900" dirty="0">
              <a:solidFill>
                <a:schemeClr val="lt1"/>
              </a:solidFill>
              <a:highlight>
                <a:srgbClr val="00FF00"/>
              </a:highlight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indent="285750" algn="l">
              <a:lnSpc>
                <a:spcPct val="115000"/>
              </a:lnSpc>
              <a:buClr>
                <a:srgbClr val="FFD700"/>
              </a:buClr>
            </a:pPr>
            <a:r>
              <a:rPr lang="en-US" sz="26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Meg Marino, MD – New Orleans EMS  Director / Medical Director</a:t>
            </a: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465" y="5263275"/>
            <a:ext cx="1279800" cy="127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A7FF0F-AD98-4547-8B40-F50B3BDA9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 Years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236CD-9647-F94A-A6D5-EBB4B101A9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38513" y="1463676"/>
            <a:ext cx="8011249" cy="433238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Font typeface="EB Garamond SemiBold"/>
              <a:buChar char="●"/>
            </a:pPr>
            <a:r>
              <a:rPr lang="en-US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&gt;70</a:t>
            </a: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 “Blood Medics”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Font typeface="EB Garamond SemiBold"/>
              <a:buChar char="●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Over </a:t>
            </a:r>
            <a:r>
              <a:rPr lang="en-US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315</a:t>
            </a: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patients transfused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Font typeface="EB Garamond SemiBold"/>
              <a:buChar char="○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Two units of </a:t>
            </a:r>
            <a:r>
              <a:rPr lang="en-US" sz="2800" dirty="0" err="1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pRBCs</a:t>
            </a: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carried on rapid  response “Sprint” SUVs  - 2 per shift</a:t>
            </a:r>
          </a:p>
          <a:p>
            <a:pPr marL="914400" lvl="1" indent="-34290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SzPts val="1800"/>
              <a:buFont typeface="EB Garamond SemiBold"/>
              <a:buChar char="○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Ten additional units at EMS Headquarters</a:t>
            </a:r>
          </a:p>
          <a:p>
            <a:pPr marL="914400" lvl="1" indent="-34290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SzPts val="1800"/>
              <a:buFont typeface="EB Garamond SemiBold"/>
              <a:buChar char="○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24/7 ability to restock from The Blood Center</a:t>
            </a:r>
          </a:p>
          <a:p>
            <a:pPr marL="457200" lvl="0" indent="-34290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SzPts val="1800"/>
              <a:buFont typeface="EB Garamond SemiBold"/>
              <a:buChar char="●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Updated age criteria to include 5-10 year-olds</a:t>
            </a:r>
            <a:endParaRPr lang="en-US" sz="2800" dirty="0">
              <a:solidFill>
                <a:schemeClr val="accent1"/>
              </a:solidFill>
              <a:latin typeface="EB Garamond SemiBold"/>
              <a:ea typeface="EB Garamond SemiBold"/>
              <a:cs typeface="EB Garamond SemiBold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B6ED6-EB2D-2846-8709-9224DE5A0EC3}"/>
              </a:ext>
            </a:extLst>
          </p:cNvPr>
          <p:cNvSpPr/>
          <p:nvPr/>
        </p:nvSpPr>
        <p:spPr>
          <a:xfrm>
            <a:off x="10651219" y="6316133"/>
            <a:ext cx="879876" cy="321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7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B8915-7FD8-C045-B3FE-1588C9FBA5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 there an age requirement?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14CEA6-BD50-4747-95B6-EC0A6F97500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235427" y="1342912"/>
            <a:ext cx="7886700" cy="40513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07B69-D141-2244-B7DB-92B6D0B9905C}"/>
              </a:ext>
            </a:extLst>
          </p:cNvPr>
          <p:cNvSpPr/>
          <p:nvPr/>
        </p:nvSpPr>
        <p:spPr>
          <a:xfrm>
            <a:off x="10651219" y="6316133"/>
            <a:ext cx="879876" cy="321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95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0CAB-F8AA-9F85-8DDB-61B71297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75F1D-09BD-8572-25F8-4543BF7CC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Blood is better than other fluid for hemorrhagic shock</a:t>
            </a:r>
          </a:p>
          <a:p>
            <a:endParaRPr lang="en-US" dirty="0"/>
          </a:p>
          <a:p>
            <a:r>
              <a:rPr lang="en-US" dirty="0"/>
              <a:t>Whole blood almost certainly has advantages over component therapy</a:t>
            </a:r>
          </a:p>
          <a:p>
            <a:endParaRPr lang="en-US" dirty="0"/>
          </a:p>
          <a:p>
            <a:r>
              <a:rPr lang="en-US" dirty="0"/>
              <a:t>There is time sensitivity to the intervention</a:t>
            </a:r>
          </a:p>
        </p:txBody>
      </p:sp>
    </p:spTree>
    <p:extLst>
      <p:ext uri="{BB962C8B-B14F-4D97-AF65-F5344CB8AC3E}">
        <p14:creationId xmlns:p14="http://schemas.microsoft.com/office/powerpoint/2010/main" val="283574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9C1601-E83E-9C4E-9AA1-BF492ED12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Time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2E58F-CC14-A246-854A-C4E4A8813E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lvl="0" indent="-34290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SzPts val="1800"/>
              <a:buFont typeface="EB Garamond SemiBold"/>
              <a:buChar char="•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911 to patient contact: 14 min</a:t>
            </a:r>
          </a:p>
          <a:p>
            <a:pPr marL="457200" lvl="0" indent="-34290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SzPts val="1800"/>
              <a:buFont typeface="EB Garamond SemiBold"/>
              <a:buChar char="•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Scene Time: 9 min</a:t>
            </a:r>
          </a:p>
          <a:p>
            <a:pPr marL="571500" lvl="1" indent="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None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Our average for all trauma patients</a:t>
            </a:r>
          </a:p>
          <a:p>
            <a:pPr marL="571500" lvl="1" indent="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None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No additional time needed</a:t>
            </a:r>
          </a:p>
          <a:p>
            <a:pPr marL="457200" lvl="0" indent="-342900">
              <a:lnSpc>
                <a:spcPct val="130000"/>
              </a:lnSpc>
              <a:spcBef>
                <a:spcPts val="0"/>
              </a:spcBef>
              <a:buClr>
                <a:srgbClr val="FFD700"/>
              </a:buClr>
              <a:buSzPts val="1800"/>
              <a:buFont typeface="EB Garamond SemiBold"/>
              <a:buChar char="•"/>
            </a:pPr>
            <a:r>
              <a:rPr lang="en-US" sz="28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Transport: 10 min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4944A-DE5F-964C-8194-28FA124A5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350" y="1463676"/>
            <a:ext cx="5219700" cy="4533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E87470-9F25-A64A-A183-8ECBFBFA66AB}"/>
              </a:ext>
            </a:extLst>
          </p:cNvPr>
          <p:cNvSpPr/>
          <p:nvPr/>
        </p:nvSpPr>
        <p:spPr>
          <a:xfrm>
            <a:off x="10651219" y="6316133"/>
            <a:ext cx="879876" cy="321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291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DD567-C54D-D48B-FE67-ADA8A0C6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661" y="2714594"/>
            <a:ext cx="6187639" cy="1907149"/>
          </a:xfrm>
          <a:solidFill>
            <a:schemeClr val="accent1">
              <a:lumMod val="7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2060"/>
                </a:solidFill>
                <a:latin typeface="Helvetica Neue"/>
              </a:rPr>
              <a:t>“</a:t>
            </a:r>
            <a:r>
              <a:rPr lang="en-US" b="1" i="0">
                <a:solidFill>
                  <a:srgbClr val="002060"/>
                </a:solidFill>
                <a:effectLst/>
                <a:latin typeface="Helvetica Neue"/>
              </a:rPr>
              <a:t>Faster Refill in an Urban EMS System Saves Lives: A Prospective Preliminary Evaluation of a Prehospital Advanced Resuscitative Care Bundle”</a:t>
            </a:r>
            <a:r>
              <a:rPr lang="en-US" b="0" i="0">
                <a:solidFill>
                  <a:srgbClr val="002060"/>
                </a:solidFill>
                <a:effectLst/>
                <a:latin typeface="Helvetica Neue"/>
              </a:rPr>
              <a:t> </a:t>
            </a:r>
          </a:p>
          <a:p>
            <a:pPr marL="0" indent="0" algn="just">
              <a:buNone/>
            </a:pPr>
            <a:r>
              <a:rPr lang="en-US" sz="2600" b="0" i="0">
                <a:solidFill>
                  <a:srgbClr val="FFFF00"/>
                </a:solidFill>
                <a:effectLst/>
                <a:latin typeface="Helvetica Neue"/>
              </a:rPr>
              <a:t>The abstract, titled delves into the life-saving benefits of Advanced Resuscitative Care (ARC) in severe hemorrhage in urban EMS systems. The Tulane research demonstrated that the implementation of ARC—comprising TXA, packed RBCs, and Calcium — significantly reduced in-hospital mortality rates for trauma patients.</a:t>
            </a:r>
            <a:endParaRPr lang="en-US" sz="2600">
              <a:solidFill>
                <a:srgbClr val="FFFF00"/>
              </a:solidFill>
            </a:endParaRPr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9002B693-0F12-2F6D-5570-F1B58645B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65" y="48298"/>
            <a:ext cx="800138" cy="800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C1C04A-91FE-ECF5-908D-859376D3A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4" y="45302"/>
            <a:ext cx="12060135" cy="67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1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EDD4C-39C0-A14F-8CBD-2851A1CF7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the common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9A973-B0EF-074D-A382-EA32C2541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9885" y="1463676"/>
            <a:ext cx="8649877" cy="4332383"/>
          </a:xfrm>
        </p:spPr>
        <p:txBody>
          <a:bodyPr/>
          <a:lstStyle/>
          <a:p>
            <a:pPr marL="228600" lvl="0" indent="-5080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20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Why didn’t you use whole blood?</a:t>
            </a:r>
          </a:p>
          <a:p>
            <a:pPr marL="228600" lvl="0" indent="-50800">
              <a:spcBef>
                <a:spcPts val="0"/>
              </a:spcBef>
              <a:buClr>
                <a:schemeClr val="dk1"/>
              </a:buClr>
              <a:buSzPts val="2800"/>
            </a:pPr>
            <a:endParaRPr lang="en-US" sz="2000" dirty="0">
              <a:solidFill>
                <a:schemeClr val="accen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914400" lvl="0" indent="-381000">
              <a:lnSpc>
                <a:spcPct val="115000"/>
              </a:lnSpc>
              <a:spcBef>
                <a:spcPts val="0"/>
              </a:spcBef>
              <a:buClr>
                <a:srgbClr val="FFD700"/>
              </a:buClr>
              <a:buSzPts val="2400"/>
              <a:buFont typeface="EB Garamond SemiBold"/>
              <a:buChar char="•"/>
            </a:pPr>
            <a:r>
              <a:rPr lang="en-US" sz="20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Whole blood was more expensive and could not be rotated with distributor</a:t>
            </a:r>
          </a:p>
          <a:p>
            <a:pPr marL="914400" lvl="0" indent="-381000">
              <a:lnSpc>
                <a:spcPct val="115000"/>
              </a:lnSpc>
              <a:spcBef>
                <a:spcPts val="0"/>
              </a:spcBef>
              <a:buClr>
                <a:srgbClr val="FFD700"/>
              </a:buClr>
              <a:buSzPts val="2400"/>
              <a:buFont typeface="EB Garamond SemiBold"/>
              <a:buChar char="•"/>
            </a:pPr>
            <a:r>
              <a:rPr lang="en-US" sz="20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Whole blood would subtract from the community supply during COVID-19</a:t>
            </a:r>
          </a:p>
          <a:p>
            <a:pPr marL="914400" lvl="0" indent="-381000">
              <a:lnSpc>
                <a:spcPct val="115000"/>
              </a:lnSpc>
              <a:spcBef>
                <a:spcPts val="0"/>
              </a:spcBef>
              <a:buClr>
                <a:srgbClr val="FFD700"/>
              </a:buClr>
              <a:buSzPts val="2400"/>
              <a:buFont typeface="EB Garamond SemiBold"/>
              <a:buChar char="•"/>
            </a:pPr>
            <a:r>
              <a:rPr lang="en-US" sz="2000" dirty="0">
                <a:solidFill>
                  <a:schemeClr val="accen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Agreement with blood center to rotate supply</a:t>
            </a:r>
          </a:p>
          <a:p>
            <a:pPr marL="914400" lvl="0">
              <a:lnSpc>
                <a:spcPct val="115000"/>
              </a:lnSpc>
              <a:spcBef>
                <a:spcPts val="0"/>
              </a:spcBef>
            </a:pPr>
            <a:endParaRPr lang="en-US" sz="2000" dirty="0">
              <a:solidFill>
                <a:schemeClr val="accen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B210C-4E82-FB4D-A9BF-35007CDA3E91}"/>
              </a:ext>
            </a:extLst>
          </p:cNvPr>
          <p:cNvSpPr/>
          <p:nvPr/>
        </p:nvSpPr>
        <p:spPr>
          <a:xfrm>
            <a:off x="10651219" y="6316133"/>
            <a:ext cx="879876" cy="321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40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5F1F0B-3454-D075-8427-741CAE91F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340" y="357896"/>
            <a:ext cx="11367611" cy="601663"/>
          </a:xfrm>
        </p:spPr>
        <p:txBody>
          <a:bodyPr/>
          <a:lstStyle/>
          <a:p>
            <a:r>
              <a:rPr lang="en-US" dirty="0"/>
              <a:t>Murder Rate in Orleans Parish on the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95A1A-2449-A9A3-96E9-4B673330C8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3" y="1463676"/>
            <a:ext cx="10726760" cy="43323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Murder (by gunshot) rate decreased by 62%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Number of Shootings down by 32%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Effect of awesome prehospital trauma care on murder (by gunshot) rate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</a:rPr>
              <a:t>30%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58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DD567-C54D-D48B-FE67-ADA8A0C6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661" y="2714594"/>
            <a:ext cx="6187639" cy="1907149"/>
          </a:xfrm>
          <a:solidFill>
            <a:schemeClr val="accent1">
              <a:lumMod val="7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2060"/>
                </a:solidFill>
                <a:latin typeface="Helvetica Neue"/>
              </a:rPr>
              <a:t>“</a:t>
            </a:r>
            <a:r>
              <a:rPr lang="en-US" b="1" i="0">
                <a:solidFill>
                  <a:srgbClr val="002060"/>
                </a:solidFill>
                <a:effectLst/>
                <a:latin typeface="Helvetica Neue"/>
              </a:rPr>
              <a:t>Faster Refill in an Urban EMS System Saves Lives: A Prospective Preliminary Evaluation of a Prehospital Advanced Resuscitative Care Bundle”</a:t>
            </a:r>
            <a:r>
              <a:rPr lang="en-US" b="0" i="0">
                <a:solidFill>
                  <a:srgbClr val="002060"/>
                </a:solidFill>
                <a:effectLst/>
                <a:latin typeface="Helvetica Neue"/>
              </a:rPr>
              <a:t> </a:t>
            </a:r>
          </a:p>
          <a:p>
            <a:pPr marL="0" indent="0" algn="just">
              <a:buNone/>
            </a:pPr>
            <a:r>
              <a:rPr lang="en-US" sz="2600" b="0" i="0">
                <a:solidFill>
                  <a:srgbClr val="FFFF00"/>
                </a:solidFill>
                <a:effectLst/>
                <a:latin typeface="Helvetica Neue"/>
              </a:rPr>
              <a:t>The abstract, titled delves into the life-saving benefits of Advanced Resuscitative Care (ARC) in severe hemorrhage in urban EMS systems. The Tulane research demonstrated that the implementation of ARC—comprising TXA, packed RBCs, and Calcium — significantly reduced in-hospital mortality rates for trauma patients.</a:t>
            </a:r>
            <a:endParaRPr lang="en-US" sz="2600">
              <a:solidFill>
                <a:srgbClr val="FFFF00"/>
              </a:solidFill>
            </a:endParaRPr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9002B693-0F12-2F6D-5570-F1B58645B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65" y="48298"/>
            <a:ext cx="800138" cy="800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8A363C-31A5-EE02-8BFE-E85DC901D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" y="45762"/>
            <a:ext cx="12076347" cy="67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DD567-C54D-D48B-FE67-ADA8A0C6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661" y="2714594"/>
            <a:ext cx="6187639" cy="1907149"/>
          </a:xfrm>
          <a:solidFill>
            <a:schemeClr val="accent1">
              <a:lumMod val="7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2060"/>
                </a:solidFill>
                <a:latin typeface="Helvetica Neue"/>
              </a:rPr>
              <a:t>“</a:t>
            </a:r>
            <a:r>
              <a:rPr lang="en-US" b="1" i="0">
                <a:solidFill>
                  <a:srgbClr val="002060"/>
                </a:solidFill>
                <a:effectLst/>
                <a:latin typeface="Helvetica Neue"/>
              </a:rPr>
              <a:t>Faster Refill in an Urban EMS System Saves Lives: A Prospective Preliminary Evaluation of a Prehospital Advanced Resuscitative Care Bundle”</a:t>
            </a:r>
            <a:r>
              <a:rPr lang="en-US" b="0" i="0">
                <a:solidFill>
                  <a:srgbClr val="002060"/>
                </a:solidFill>
                <a:effectLst/>
                <a:latin typeface="Helvetica Neue"/>
              </a:rPr>
              <a:t> </a:t>
            </a:r>
          </a:p>
          <a:p>
            <a:pPr marL="0" indent="0" algn="just">
              <a:buNone/>
            </a:pPr>
            <a:r>
              <a:rPr lang="en-US" sz="2600" b="0" i="0">
                <a:solidFill>
                  <a:srgbClr val="FFFF00"/>
                </a:solidFill>
                <a:effectLst/>
                <a:latin typeface="Helvetica Neue"/>
              </a:rPr>
              <a:t>The abstract, titled delves into the life-saving benefits of Advanced Resuscitative Care (ARC) in severe hemorrhage in urban EMS systems. The Tulane research demonstrated that the implementation of ARC—comprising TXA, packed RBCs, and Calcium — significantly reduced in-hospital mortality rates for trauma patients.</a:t>
            </a:r>
            <a:endParaRPr lang="en-US" sz="2600">
              <a:solidFill>
                <a:srgbClr val="FFFF00"/>
              </a:solidFill>
            </a:endParaRPr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9002B693-0F12-2F6D-5570-F1B58645B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65" y="48298"/>
            <a:ext cx="800138" cy="800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E5189-A368-1595-A76A-F68755CC5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6" y="50218"/>
            <a:ext cx="12059932" cy="67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8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9B09C0-64FC-4D4F-9D8A-203CAD0A7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Time is of the essence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F9E942-3684-9449-809B-6B33B3A5CF5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844821" y="1219199"/>
            <a:ext cx="8153402" cy="54356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0FA79-67BD-C44D-8699-B451F82E9DBF}"/>
              </a:ext>
            </a:extLst>
          </p:cNvPr>
          <p:cNvSpPr txBox="1"/>
          <p:nvPr/>
        </p:nvSpPr>
        <p:spPr>
          <a:xfrm>
            <a:off x="543340" y="1219199"/>
            <a:ext cx="2844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every minute that blood is delayed the mortality increases by 11 %</a:t>
            </a:r>
          </a:p>
        </p:txBody>
      </p:sp>
    </p:spTree>
    <p:extLst>
      <p:ext uri="{BB962C8B-B14F-4D97-AF65-F5344CB8AC3E}">
        <p14:creationId xmlns:p14="http://schemas.microsoft.com/office/powerpoint/2010/main" val="259389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D891-7B21-E149-320B-E5CE9F0F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less certain: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05F6-2BBD-6830-BB52-642843695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magnitude / cut off for the time sensitivity</a:t>
            </a:r>
          </a:p>
          <a:p>
            <a:endParaRPr lang="en-US" dirty="0"/>
          </a:p>
          <a:p>
            <a:r>
              <a:rPr lang="en-US" dirty="0"/>
              <a:t>Prehospital transfusion triggers</a:t>
            </a:r>
          </a:p>
          <a:p>
            <a:endParaRPr lang="en-US" dirty="0"/>
          </a:p>
          <a:p>
            <a:r>
              <a:rPr lang="en-US" dirty="0"/>
              <a:t>Cost / benefit analysis</a:t>
            </a:r>
          </a:p>
          <a:p>
            <a:endParaRPr lang="en-US" dirty="0"/>
          </a:p>
          <a:p>
            <a:r>
              <a:rPr lang="en-US" dirty="0"/>
              <a:t>How well does combat data apply to civilian EMS</a:t>
            </a:r>
          </a:p>
          <a:p>
            <a:endParaRPr lang="en-US" dirty="0"/>
          </a:p>
          <a:p>
            <a:r>
              <a:rPr lang="en-US" dirty="0"/>
              <a:t>How does this apply to non-traumatic hemorrhage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1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7996-2768-4F82-04B3-8D1A8BF2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47" y="259253"/>
            <a:ext cx="7886700" cy="1325563"/>
          </a:xfrm>
        </p:spPr>
        <p:txBody>
          <a:bodyPr/>
          <a:lstStyle/>
          <a:p>
            <a:r>
              <a:rPr lang="en-US" dirty="0"/>
              <a:t>Decision making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D9F4A-7F7E-2D3A-2FE5-8E2462B14128}"/>
              </a:ext>
            </a:extLst>
          </p:cNvPr>
          <p:cNvSpPr txBox="1"/>
          <p:nvPr/>
        </p:nvSpPr>
        <p:spPr>
          <a:xfrm>
            <a:off x="1814457" y="2969112"/>
            <a:ext cx="1645921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Should we implement prehospital blood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2EFB2-2616-559C-8D51-2B19093468D7}"/>
              </a:ext>
            </a:extLst>
          </p:cNvPr>
          <p:cNvSpPr txBox="1"/>
          <p:nvPr/>
        </p:nvSpPr>
        <p:spPr>
          <a:xfrm>
            <a:off x="4053841" y="2138114"/>
            <a:ext cx="1645921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Does it benefit patients?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23B01-7E70-7D74-E57D-BCA51BE7AD3B}"/>
              </a:ext>
            </a:extLst>
          </p:cNvPr>
          <p:cNvSpPr txBox="1"/>
          <p:nvPr/>
        </p:nvSpPr>
        <p:spPr>
          <a:xfrm>
            <a:off x="4053841" y="4719887"/>
            <a:ext cx="164592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CEF26-1359-B09D-27EC-B6FCB9970260}"/>
              </a:ext>
            </a:extLst>
          </p:cNvPr>
          <p:cNvSpPr txBox="1"/>
          <p:nvPr/>
        </p:nvSpPr>
        <p:spPr>
          <a:xfrm>
            <a:off x="6243692" y="4450970"/>
            <a:ext cx="37741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many patients will we have?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06E6E-76A3-AF96-D5FF-92D0EA7117BB}"/>
              </a:ext>
            </a:extLst>
          </p:cNvPr>
          <p:cNvSpPr txBox="1"/>
          <p:nvPr/>
        </p:nvSpPr>
        <p:spPr>
          <a:xfrm>
            <a:off x="6243692" y="1491105"/>
            <a:ext cx="37741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does the science say directly?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13869-4964-7B94-89DF-97EA4A70C9E9}"/>
              </a:ext>
            </a:extLst>
          </p:cNvPr>
          <p:cNvSpPr txBox="1"/>
          <p:nvPr/>
        </p:nvSpPr>
        <p:spPr>
          <a:xfrm>
            <a:off x="6243692" y="2173354"/>
            <a:ext cx="37741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does the science say indirectly?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A96C2-67D5-7B42-CFE9-A6551EFC9267}"/>
              </a:ext>
            </a:extLst>
          </p:cNvPr>
          <p:cNvSpPr txBox="1"/>
          <p:nvPr/>
        </p:nvSpPr>
        <p:spPr>
          <a:xfrm>
            <a:off x="6243692" y="2875352"/>
            <a:ext cx="37741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blood product?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FFC15-0520-BBBB-AD95-49D663014DC8}"/>
              </a:ext>
            </a:extLst>
          </p:cNvPr>
          <p:cNvSpPr txBox="1"/>
          <p:nvPr/>
        </p:nvSpPr>
        <p:spPr>
          <a:xfrm>
            <a:off x="7640619" y="3748972"/>
            <a:ext cx="164592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triggers?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09A1F-A2E7-2E3D-4C1D-C230335D1DF3}"/>
              </a:ext>
            </a:extLst>
          </p:cNvPr>
          <p:cNvSpPr txBox="1"/>
          <p:nvPr/>
        </p:nvSpPr>
        <p:spPr>
          <a:xfrm>
            <a:off x="6243692" y="5182229"/>
            <a:ext cx="37741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will it be distributed?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28EC2C-9590-4C95-7FC4-2BEE3AAC5301}"/>
              </a:ext>
            </a:extLst>
          </p:cNvPr>
          <p:cNvSpPr txBox="1"/>
          <p:nvPr/>
        </p:nvSpPr>
        <p:spPr>
          <a:xfrm>
            <a:off x="6243692" y="5913488"/>
            <a:ext cx="37741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Non-monetary / indirect costs?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2EB584-EF97-ACB3-3BB6-2FF36A0BDDC8}"/>
              </a:ext>
            </a:extLst>
          </p:cNvPr>
          <p:cNvCxnSpPr>
            <a:cxnSpLocks/>
          </p:cNvCxnSpPr>
          <p:nvPr/>
        </p:nvCxnSpPr>
        <p:spPr>
          <a:xfrm flipH="1" flipV="1">
            <a:off x="3460377" y="4169441"/>
            <a:ext cx="593462" cy="550447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F11F42-1E6D-D8AA-F4C8-4653C73294DD}"/>
              </a:ext>
            </a:extLst>
          </p:cNvPr>
          <p:cNvCxnSpPr>
            <a:cxnSpLocks/>
          </p:cNvCxnSpPr>
          <p:nvPr/>
        </p:nvCxnSpPr>
        <p:spPr>
          <a:xfrm flipH="1">
            <a:off x="3460377" y="2778325"/>
            <a:ext cx="593462" cy="190786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907976-C1FF-02A2-49E5-A2C309AF737C}"/>
              </a:ext>
            </a:extLst>
          </p:cNvPr>
          <p:cNvCxnSpPr>
            <a:cxnSpLocks/>
          </p:cNvCxnSpPr>
          <p:nvPr/>
        </p:nvCxnSpPr>
        <p:spPr>
          <a:xfrm flipH="1" flipV="1">
            <a:off x="5699762" y="5089220"/>
            <a:ext cx="545279" cy="834415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30B2B5-B01E-4E79-CD88-44958BEB0706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5699762" y="4904554"/>
            <a:ext cx="543931" cy="285081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B671B2-D119-A510-1047-315E491A67B7}"/>
              </a:ext>
            </a:extLst>
          </p:cNvPr>
          <p:cNvCxnSpPr>
            <a:cxnSpLocks/>
          </p:cNvCxnSpPr>
          <p:nvPr/>
        </p:nvCxnSpPr>
        <p:spPr>
          <a:xfrm flipH="1">
            <a:off x="5699760" y="4450971"/>
            <a:ext cx="543932" cy="268917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90F27C-1FF6-0630-A733-DB637C9EE30C}"/>
              </a:ext>
            </a:extLst>
          </p:cNvPr>
          <p:cNvCxnSpPr>
            <a:cxnSpLocks/>
          </p:cNvCxnSpPr>
          <p:nvPr/>
        </p:nvCxnSpPr>
        <p:spPr>
          <a:xfrm>
            <a:off x="8506047" y="4104949"/>
            <a:ext cx="0" cy="339715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215F196-4497-3CAC-7186-08374705BCF6}"/>
              </a:ext>
            </a:extLst>
          </p:cNvPr>
          <p:cNvCxnSpPr>
            <a:cxnSpLocks/>
          </p:cNvCxnSpPr>
          <p:nvPr/>
        </p:nvCxnSpPr>
        <p:spPr>
          <a:xfrm flipH="1">
            <a:off x="5699760" y="1494756"/>
            <a:ext cx="543932" cy="653807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FCAA13-20A1-BEF0-8BF1-DF12D54DC5B7}"/>
              </a:ext>
            </a:extLst>
          </p:cNvPr>
          <p:cNvCxnSpPr>
            <a:cxnSpLocks/>
          </p:cNvCxnSpPr>
          <p:nvPr/>
        </p:nvCxnSpPr>
        <p:spPr>
          <a:xfrm flipH="1">
            <a:off x="5699760" y="2173355"/>
            <a:ext cx="543932" cy="268917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F55F0F-FA42-60EC-4845-3790982E2551}"/>
              </a:ext>
            </a:extLst>
          </p:cNvPr>
          <p:cNvCxnSpPr>
            <a:cxnSpLocks/>
          </p:cNvCxnSpPr>
          <p:nvPr/>
        </p:nvCxnSpPr>
        <p:spPr>
          <a:xfrm flipH="1" flipV="1">
            <a:off x="5711246" y="2791102"/>
            <a:ext cx="543932" cy="82617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99F1ECA4-68C3-D512-1497-376FC6EF0531}"/>
              </a:ext>
            </a:extLst>
          </p:cNvPr>
          <p:cNvSpPr/>
          <p:nvPr/>
        </p:nvSpPr>
        <p:spPr>
          <a:xfrm>
            <a:off x="9721103" y="2279342"/>
            <a:ext cx="593462" cy="830094"/>
          </a:xfrm>
          <a:prstGeom prst="arc">
            <a:avLst>
              <a:gd name="adj1" fmla="val 16200000"/>
              <a:gd name="adj2" fmla="val 5098936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5FBE29CF-84A0-215E-4E20-A2DE98295DBF}"/>
              </a:ext>
            </a:extLst>
          </p:cNvPr>
          <p:cNvSpPr/>
          <p:nvPr/>
        </p:nvSpPr>
        <p:spPr>
          <a:xfrm>
            <a:off x="9790803" y="1690690"/>
            <a:ext cx="593462" cy="1418747"/>
          </a:xfrm>
          <a:prstGeom prst="arc">
            <a:avLst>
              <a:gd name="adj1" fmla="val 16200000"/>
              <a:gd name="adj2" fmla="val 5330654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2551E9E-A265-D35F-4DB5-F1C4329461AD}"/>
              </a:ext>
            </a:extLst>
          </p:cNvPr>
          <p:cNvCxnSpPr>
            <a:cxnSpLocks/>
          </p:cNvCxnSpPr>
          <p:nvPr/>
        </p:nvCxnSpPr>
        <p:spPr>
          <a:xfrm flipH="1">
            <a:off x="5545654" y="3231869"/>
            <a:ext cx="709525" cy="1488019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>
            <a:extLst>
              <a:ext uri="{FF2B5EF4-FFF2-40B4-BE49-F238E27FC236}">
                <a16:creationId xmlns:a16="http://schemas.microsoft.com/office/drawing/2014/main" id="{8A9E8BFD-B5E1-D343-4A0C-F0EF8EB885D2}"/>
              </a:ext>
            </a:extLst>
          </p:cNvPr>
          <p:cNvSpPr/>
          <p:nvPr/>
        </p:nvSpPr>
        <p:spPr>
          <a:xfrm>
            <a:off x="9293455" y="1491106"/>
            <a:ext cx="1272321" cy="2459293"/>
          </a:xfrm>
          <a:custGeom>
            <a:avLst/>
            <a:gdLst>
              <a:gd name="connsiteX0" fmla="*/ 1139189 w 2278379"/>
              <a:gd name="connsiteY0" fmla="*/ 0 h 2385092"/>
              <a:gd name="connsiteX1" fmla="*/ 2151951 w 2278379"/>
              <a:gd name="connsiteY1" fmla="*/ 646515 h 2385092"/>
              <a:gd name="connsiteX2" fmla="*/ 2103753 w 2278379"/>
              <a:gd name="connsiteY2" fmla="*/ 1827045 h 2385092"/>
              <a:gd name="connsiteX3" fmla="*/ 1035166 w 2278379"/>
              <a:gd name="connsiteY3" fmla="*/ 2380109 h 2385092"/>
              <a:gd name="connsiteX4" fmla="*/ 1139190 w 2278379"/>
              <a:gd name="connsiteY4" fmla="*/ 1192546 h 2385092"/>
              <a:gd name="connsiteX5" fmla="*/ 1139189 w 2278379"/>
              <a:gd name="connsiteY5" fmla="*/ 0 h 2385092"/>
              <a:gd name="connsiteX0" fmla="*/ 1139189 w 2278379"/>
              <a:gd name="connsiteY0" fmla="*/ 0 h 2385092"/>
              <a:gd name="connsiteX1" fmla="*/ 2151951 w 2278379"/>
              <a:gd name="connsiteY1" fmla="*/ 646515 h 2385092"/>
              <a:gd name="connsiteX2" fmla="*/ 2103753 w 2278379"/>
              <a:gd name="connsiteY2" fmla="*/ 1827045 h 2385092"/>
              <a:gd name="connsiteX3" fmla="*/ 1035166 w 2278379"/>
              <a:gd name="connsiteY3" fmla="*/ 2380109 h 2385092"/>
              <a:gd name="connsiteX0" fmla="*/ 104023 w 1243214"/>
              <a:gd name="connsiteY0" fmla="*/ 0 h 2385107"/>
              <a:gd name="connsiteX1" fmla="*/ 1116785 w 1243214"/>
              <a:gd name="connsiteY1" fmla="*/ 646515 h 2385107"/>
              <a:gd name="connsiteX2" fmla="*/ 1068587 w 1243214"/>
              <a:gd name="connsiteY2" fmla="*/ 1827045 h 2385107"/>
              <a:gd name="connsiteX3" fmla="*/ 0 w 1243214"/>
              <a:gd name="connsiteY3" fmla="*/ 2380109 h 2385107"/>
              <a:gd name="connsiteX4" fmla="*/ 104024 w 1243214"/>
              <a:gd name="connsiteY4" fmla="*/ 1192546 h 2385107"/>
              <a:gd name="connsiteX5" fmla="*/ 104023 w 1243214"/>
              <a:gd name="connsiteY5" fmla="*/ 0 h 2385107"/>
              <a:gd name="connsiteX0" fmla="*/ 738724 w 1243214"/>
              <a:gd name="connsiteY0" fmla="*/ 0 h 2385107"/>
              <a:gd name="connsiteX1" fmla="*/ 1116785 w 1243214"/>
              <a:gd name="connsiteY1" fmla="*/ 646515 h 2385107"/>
              <a:gd name="connsiteX2" fmla="*/ 1068587 w 1243214"/>
              <a:gd name="connsiteY2" fmla="*/ 1827045 h 2385107"/>
              <a:gd name="connsiteX3" fmla="*/ 0 w 1243214"/>
              <a:gd name="connsiteY3" fmla="*/ 2380109 h 2385107"/>
              <a:gd name="connsiteX0" fmla="*/ 104023 w 1272321"/>
              <a:gd name="connsiteY0" fmla="*/ 0 h 2385107"/>
              <a:gd name="connsiteX1" fmla="*/ 1116785 w 1272321"/>
              <a:gd name="connsiteY1" fmla="*/ 646515 h 2385107"/>
              <a:gd name="connsiteX2" fmla="*/ 1068587 w 1272321"/>
              <a:gd name="connsiteY2" fmla="*/ 1827045 h 2385107"/>
              <a:gd name="connsiteX3" fmla="*/ 0 w 1272321"/>
              <a:gd name="connsiteY3" fmla="*/ 2380109 h 2385107"/>
              <a:gd name="connsiteX4" fmla="*/ 104024 w 1272321"/>
              <a:gd name="connsiteY4" fmla="*/ 1192546 h 2385107"/>
              <a:gd name="connsiteX5" fmla="*/ 104023 w 1272321"/>
              <a:gd name="connsiteY5" fmla="*/ 0 h 2385107"/>
              <a:gd name="connsiteX0" fmla="*/ 738724 w 1272321"/>
              <a:gd name="connsiteY0" fmla="*/ 0 h 2385107"/>
              <a:gd name="connsiteX1" fmla="*/ 1245877 w 1272321"/>
              <a:gd name="connsiteY1" fmla="*/ 635758 h 2385107"/>
              <a:gd name="connsiteX2" fmla="*/ 1068587 w 1272321"/>
              <a:gd name="connsiteY2" fmla="*/ 1827045 h 2385107"/>
              <a:gd name="connsiteX3" fmla="*/ 0 w 1272321"/>
              <a:gd name="connsiteY3" fmla="*/ 2380109 h 2385107"/>
              <a:gd name="connsiteX0" fmla="*/ 104023 w 1272321"/>
              <a:gd name="connsiteY0" fmla="*/ 0 h 2459293"/>
              <a:gd name="connsiteX1" fmla="*/ 1116785 w 1272321"/>
              <a:gd name="connsiteY1" fmla="*/ 646515 h 2459293"/>
              <a:gd name="connsiteX2" fmla="*/ 1068587 w 1272321"/>
              <a:gd name="connsiteY2" fmla="*/ 1827045 h 2459293"/>
              <a:gd name="connsiteX3" fmla="*/ 0 w 1272321"/>
              <a:gd name="connsiteY3" fmla="*/ 2380109 h 2459293"/>
              <a:gd name="connsiteX4" fmla="*/ 104024 w 1272321"/>
              <a:gd name="connsiteY4" fmla="*/ 1192546 h 2459293"/>
              <a:gd name="connsiteX5" fmla="*/ 104023 w 1272321"/>
              <a:gd name="connsiteY5" fmla="*/ 0 h 2459293"/>
              <a:gd name="connsiteX0" fmla="*/ 738724 w 1272321"/>
              <a:gd name="connsiteY0" fmla="*/ 0 h 2459293"/>
              <a:gd name="connsiteX1" fmla="*/ 1245877 w 1272321"/>
              <a:gd name="connsiteY1" fmla="*/ 635758 h 2459293"/>
              <a:gd name="connsiteX2" fmla="*/ 1068587 w 1272321"/>
              <a:gd name="connsiteY2" fmla="*/ 1827045 h 2459293"/>
              <a:gd name="connsiteX3" fmla="*/ 21515 w 1272321"/>
              <a:gd name="connsiteY3" fmla="*/ 2455412 h 245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321" h="2459293" stroke="0" extrusionOk="0">
                <a:moveTo>
                  <a:pt x="104023" y="0"/>
                </a:moveTo>
                <a:cubicBezTo>
                  <a:pt x="530616" y="0"/>
                  <a:pt x="921460" y="249502"/>
                  <a:pt x="1116785" y="646515"/>
                </a:cubicBezTo>
                <a:cubicBezTo>
                  <a:pt x="1301166" y="1021284"/>
                  <a:pt x="1282841" y="1470112"/>
                  <a:pt x="1068587" y="1827045"/>
                </a:cubicBezTo>
                <a:cubicBezTo>
                  <a:pt x="840305" y="2207348"/>
                  <a:pt x="427266" y="2421123"/>
                  <a:pt x="0" y="2380109"/>
                </a:cubicBezTo>
                <a:lnTo>
                  <a:pt x="104024" y="1192546"/>
                </a:lnTo>
                <a:cubicBezTo>
                  <a:pt x="104024" y="795031"/>
                  <a:pt x="104023" y="397515"/>
                  <a:pt x="104023" y="0"/>
                </a:cubicBezTo>
                <a:close/>
              </a:path>
              <a:path w="1272321" h="2459293" fill="none">
                <a:moveTo>
                  <a:pt x="738724" y="0"/>
                </a:moveTo>
                <a:cubicBezTo>
                  <a:pt x="1165317" y="0"/>
                  <a:pt x="1190900" y="331251"/>
                  <a:pt x="1245877" y="635758"/>
                </a:cubicBezTo>
                <a:cubicBezTo>
                  <a:pt x="1300854" y="940265"/>
                  <a:pt x="1282841" y="1470112"/>
                  <a:pt x="1068587" y="1827045"/>
                </a:cubicBezTo>
                <a:cubicBezTo>
                  <a:pt x="840305" y="2207348"/>
                  <a:pt x="448781" y="2496426"/>
                  <a:pt x="21515" y="2455412"/>
                </a:cubicBez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03AAF-377C-D2D7-56AA-E3644F4F6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0217"/>
          <a:stretch>
            <a:fillRect/>
          </a:stretch>
        </p:blipFill>
        <p:spPr>
          <a:xfrm>
            <a:off x="1683533" y="1605776"/>
            <a:ext cx="8824935" cy="332122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253A2A-21FE-C37C-7BCB-585AA13A44F2}"/>
              </a:ext>
            </a:extLst>
          </p:cNvPr>
          <p:cNvSpPr/>
          <p:nvPr/>
        </p:nvSpPr>
        <p:spPr>
          <a:xfrm>
            <a:off x="1437940" y="1802110"/>
            <a:ext cx="3334871" cy="19148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59A8B-E71D-BCB1-0490-F689FBAB0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322" y="4539848"/>
            <a:ext cx="6401355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E1A3-80C1-E8E0-B16A-C0F2A6D1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313B0-8DCB-BC91-EC9B-6E0F4C3F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24" y="485953"/>
            <a:ext cx="8587152" cy="3946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C5A01-BC98-6F39-B435-7D8CA7C36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254" y="1547414"/>
            <a:ext cx="7315492" cy="51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DD1E2-F5F5-FB68-7E52-3922BEC2C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3585-98CF-86E2-DFFE-1AFC1B41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B655C-75CF-DD79-CDBF-F795086C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581" y="298433"/>
            <a:ext cx="8010838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9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F23A-BF28-E58F-6490-BD7D3305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86" y="138161"/>
            <a:ext cx="7886700" cy="1325563"/>
          </a:xfrm>
        </p:spPr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D073-C0AF-8141-4308-BD203D8BC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199" y="1283884"/>
            <a:ext cx="7980091" cy="2825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Financial:</a:t>
            </a:r>
          </a:p>
          <a:p>
            <a:pPr marL="0" indent="0">
              <a:buNone/>
            </a:pPr>
            <a:r>
              <a:rPr lang="en-US" dirty="0"/>
              <a:t>	In Cincinnati</a:t>
            </a:r>
          </a:p>
          <a:p>
            <a:r>
              <a:rPr lang="en-US" dirty="0"/>
              <a:t>Whole blood 	$475</a:t>
            </a:r>
          </a:p>
          <a:p>
            <a:r>
              <a:rPr lang="en-US" dirty="0"/>
              <a:t>PRBCs		$230</a:t>
            </a:r>
          </a:p>
          <a:p>
            <a:r>
              <a:rPr lang="en-US" dirty="0"/>
              <a:t>Plasma		  $70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165D7-E787-4308-AC4B-C727C0F3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48" y="379119"/>
            <a:ext cx="3917795" cy="3379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5C39C-19CA-117A-2ACF-9810BADE82E3}"/>
              </a:ext>
            </a:extLst>
          </p:cNvPr>
          <p:cNvSpPr txBox="1"/>
          <p:nvPr/>
        </p:nvSpPr>
        <p:spPr>
          <a:xfrm>
            <a:off x="4906537" y="4170557"/>
            <a:ext cx="77575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Opportunity: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Only 13-14% of blood donations </a:t>
            </a:r>
            <a:r>
              <a:rPr lang="en-US" sz="2800" b="1" i="1" dirty="0"/>
              <a:t>can</a:t>
            </a:r>
            <a:r>
              <a:rPr lang="en-US" sz="2800" dirty="0"/>
              <a:t> = LTOWB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Training trade-offs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Ops trade-offs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01834-62F2-79F1-27DF-6C573EB04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496" y="3929599"/>
            <a:ext cx="2790240" cy="27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844A-A311-A326-3110-C67580BC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285" y="226233"/>
            <a:ext cx="8295431" cy="1325563"/>
          </a:xfrm>
        </p:spPr>
        <p:txBody>
          <a:bodyPr/>
          <a:lstStyle/>
          <a:p>
            <a:r>
              <a:rPr lang="en-US" dirty="0"/>
              <a:t>Is Plasma the Goldilocks </a:t>
            </a:r>
            <a:br>
              <a:rPr lang="en-US" dirty="0"/>
            </a:br>
            <a:r>
              <a:rPr lang="en-US" dirty="0"/>
              <a:t>	of EMS Trauma Fluid?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D7A3C-AE6B-1C12-1CB7-A0B74E197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Gruen, et al. </a:t>
            </a:r>
            <a:r>
              <a:rPr lang="en-US" sz="2400" b="1" dirty="0"/>
              <a:t>Association of Prehospital Plasma With Survival in Patients With Traumatic Brain Injury: A Secondary Analysis of the </a:t>
            </a:r>
            <a:r>
              <a:rPr lang="en-US" sz="2400" b="1" dirty="0" err="1"/>
              <a:t>PAMPer</a:t>
            </a:r>
            <a:r>
              <a:rPr lang="en-US" sz="2400" b="1" dirty="0"/>
              <a:t> Cluster Randomized Clinical Trial.  </a:t>
            </a:r>
            <a:r>
              <a:rPr lang="en-US" sz="2400" i="1" dirty="0"/>
              <a:t>JAMA Network Open </a:t>
            </a:r>
            <a:r>
              <a:rPr lang="en-US" sz="2400" dirty="0"/>
              <a:t>2020.</a:t>
            </a:r>
          </a:p>
          <a:p>
            <a:r>
              <a:rPr lang="en-US" sz="2400" dirty="0"/>
              <a:t>Tucker, et al. </a:t>
            </a:r>
            <a:r>
              <a:rPr lang="en-US" sz="2400" b="1" dirty="0"/>
              <a:t>Association of red blood cells and plasma transfusion versus red blood cell transfusion only with survival for treatment of major traumatic hemorrhage in prehospital setting in England: a multicenter study. </a:t>
            </a:r>
            <a:r>
              <a:rPr lang="en-US" sz="2400" i="1" dirty="0"/>
              <a:t>Critical Care </a:t>
            </a:r>
            <a:r>
              <a:rPr lang="en-US" sz="2400" dirty="0"/>
              <a:t> 2023.</a:t>
            </a:r>
          </a:p>
          <a:p>
            <a:r>
              <a:rPr lang="en-US" sz="2400" dirty="0"/>
              <a:t>Sperry, et al. </a:t>
            </a:r>
            <a:r>
              <a:rPr lang="en-US" sz="2400" b="1" dirty="0"/>
              <a:t>Prehospital Plasma during Air Medical Transport in Trauma Patients at Risk for Hemorrhagic Shock.  </a:t>
            </a:r>
            <a:r>
              <a:rPr lang="en-US" sz="2400" i="1" dirty="0"/>
              <a:t>NEJM</a:t>
            </a:r>
            <a:r>
              <a:rPr lang="en-US" sz="2400" dirty="0"/>
              <a:t> 2018.</a:t>
            </a:r>
          </a:p>
          <a:p>
            <a:r>
              <a:rPr lang="en-US" sz="2400" dirty="0"/>
              <a:t>Pusateri, et al. </a:t>
            </a:r>
            <a:r>
              <a:rPr lang="en-US" sz="2400" b="1" dirty="0"/>
              <a:t>Association of Prehospital Plasma Transfusion With Survival in Trauma Patients With Hemorrhagic Shock When Transport Times Are Longer Than 20 </a:t>
            </a:r>
            <a:r>
              <a:rPr lang="en-US" sz="2400" b="1" dirty="0" err="1"/>
              <a:t>MinutesA</a:t>
            </a:r>
            <a:r>
              <a:rPr lang="en-US" sz="2400" b="1" dirty="0"/>
              <a:t> Post Hoc Analysis of the </a:t>
            </a:r>
            <a:r>
              <a:rPr lang="en-US" sz="2400" b="1" dirty="0" err="1"/>
              <a:t>PAMPer</a:t>
            </a:r>
            <a:r>
              <a:rPr lang="en-US" sz="2400" b="1" dirty="0"/>
              <a:t> and COMBAT Clinical Trials.  </a:t>
            </a:r>
            <a:r>
              <a:rPr lang="en-US" sz="2400" i="1" dirty="0"/>
              <a:t>JAMA Surg </a:t>
            </a:r>
            <a:r>
              <a:rPr lang="en-US" sz="2400" dirty="0"/>
              <a:t>2019</a:t>
            </a:r>
            <a:r>
              <a:rPr lang="en-US" sz="2400" i="1" dirty="0"/>
              <a:t>.</a:t>
            </a:r>
          </a:p>
          <a:p>
            <a:r>
              <a:rPr lang="en-US" sz="2400" dirty="0"/>
              <a:t>Fujiwara, et al. </a:t>
            </a:r>
            <a:r>
              <a:rPr lang="en-US" sz="2400" b="1" dirty="0"/>
              <a:t>High fresh frozen plasma to red blood cell ratio and survival outcomes in blunt trauma</a:t>
            </a:r>
            <a:r>
              <a:rPr lang="en-US" sz="2400" dirty="0"/>
              <a:t>.  </a:t>
            </a:r>
            <a:r>
              <a:rPr lang="en-US" sz="2400" i="1" dirty="0"/>
              <a:t>JAMA Surg. </a:t>
            </a:r>
            <a:r>
              <a:rPr lang="en-US" sz="2400" dirty="0"/>
              <a:t>2024</a:t>
            </a:r>
            <a:r>
              <a:rPr lang="en-US" sz="26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65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D625EF7150994BAEE6F47CC5DFA79D" ma:contentTypeVersion="23" ma:contentTypeDescription="Create a new document." ma:contentTypeScope="" ma:versionID="bcba4090d69d3d9dd5f028944efa2ff5">
  <xsd:schema xmlns:xsd="http://www.w3.org/2001/XMLSchema" xmlns:xs="http://www.w3.org/2001/XMLSchema" xmlns:p="http://schemas.microsoft.com/office/2006/metadata/properties" xmlns:ns3="cb517ac6-0cf8-476c-ace5-57b12399f792" xmlns:ns4="204e6ed7-acca-4ba0-b817-eccb36e9cfea" targetNamespace="http://schemas.microsoft.com/office/2006/metadata/properties" ma:root="true" ma:fieldsID="6da676bb141645ef7d480c7b0b1f251e" ns3:_="" ns4:_="">
    <xsd:import namespace="cb517ac6-0cf8-476c-ace5-57b12399f792"/>
    <xsd:import namespace="204e6ed7-acca-4ba0-b817-eccb36e9cfea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17ac6-0cf8-476c-ace5-57b12399f792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7" nillable="true" ma:displayName="_activity" ma:hidden="true" ma:internalName="_activity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3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e6ed7-acca-4ba0-b817-eccb36e9cfea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cb517ac6-0cf8-476c-ace5-57b12399f792" xsi:nil="true"/>
    <MigrationWizIdPermissions xmlns="cb517ac6-0cf8-476c-ace5-57b12399f792" xsi:nil="true"/>
    <MigrationWizIdPermissionLevels xmlns="cb517ac6-0cf8-476c-ace5-57b12399f792" xsi:nil="true"/>
    <MigrationWizIdDocumentLibraryPermissions xmlns="cb517ac6-0cf8-476c-ace5-57b12399f792" xsi:nil="true"/>
    <MigrationWizIdSecurityGroups xmlns="cb517ac6-0cf8-476c-ace5-57b12399f792" xsi:nil="true"/>
    <_activity xmlns="cb517ac6-0cf8-476c-ace5-57b12399f792" xsi:nil="true"/>
  </documentManagement>
</p:properties>
</file>

<file path=customXml/itemProps1.xml><?xml version="1.0" encoding="utf-8"?>
<ds:datastoreItem xmlns:ds="http://schemas.openxmlformats.org/officeDocument/2006/customXml" ds:itemID="{0EFB20EB-974F-41C3-B96A-B81228215A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9599B8-0EB9-49E5-B43D-4504E1F793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517ac6-0cf8-476c-ace5-57b12399f792"/>
    <ds:schemaRef ds:uri="204e6ed7-acca-4ba0-b817-eccb36e9cf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CA7CEE-D37F-4D71-9A1D-EC35DB1ADC58}">
  <ds:schemaRefs>
    <ds:schemaRef ds:uri="http://schemas.openxmlformats.org/package/2006/metadata/core-properties"/>
    <ds:schemaRef ds:uri="http://purl.org/dc/dcmitype/"/>
    <ds:schemaRef ds:uri="http://schemas.microsoft.com/office/2006/metadata/properties"/>
    <ds:schemaRef ds:uri="204e6ed7-acca-4ba0-b817-eccb36e9cfea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cb517ac6-0cf8-476c-ace5-57b12399f79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13983</TotalTime>
  <Words>1032</Words>
  <Application>Microsoft Office PowerPoint</Application>
  <PresentationFormat>Widescreen</PresentationFormat>
  <Paragraphs>149</Paragraphs>
  <Slides>26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EB Garamond SemiBold</vt:lpstr>
      <vt:lpstr>Helvetica Neue</vt:lpstr>
      <vt:lpstr>Office 2013 - 2022 Theme</vt:lpstr>
      <vt:lpstr>1_Custom Design</vt:lpstr>
      <vt:lpstr>Are We Bloody Well Right?</vt:lpstr>
      <vt:lpstr>What we know:</vt:lpstr>
      <vt:lpstr>What’s less certain:</vt:lpstr>
      <vt:lpstr>Decision making</vt:lpstr>
      <vt:lpstr>PowerPoint Presentation</vt:lpstr>
      <vt:lpstr>PowerPoint Presentation</vt:lpstr>
      <vt:lpstr>PowerPoint Presentation</vt:lpstr>
      <vt:lpstr>Costs</vt:lpstr>
      <vt:lpstr>Is Plasma the Goldilocks   of EMS Trauma Fluid?</vt:lpstr>
      <vt:lpstr>PowerPoint Presentation</vt:lpstr>
      <vt:lpstr>PowerPoint Presentation</vt:lpstr>
      <vt:lpstr>EMS Impression</vt:lpstr>
      <vt:lpstr>PowerPoint Presentation</vt:lpstr>
      <vt:lpstr>PowerPoint Presentation</vt:lpstr>
      <vt:lpstr>So what am I saying?</vt:lpstr>
      <vt:lpstr>Coincidence?</vt:lpstr>
      <vt:lpstr> Blood in the  Big Easy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Calhoun</dc:creator>
  <cp:lastModifiedBy>Calhoun, Dustin (calhoudn)</cp:lastModifiedBy>
  <cp:revision>78</cp:revision>
  <dcterms:created xsi:type="dcterms:W3CDTF">2019-03-01T04:49:23Z</dcterms:created>
  <dcterms:modified xsi:type="dcterms:W3CDTF">2025-06-12T14:04:49Z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0x010100D9D625EF7150994BAEE6F47CC5DFA79D</vt:lpwstr>
  </property>
</Properties>
</file>