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1" r:id="rId5"/>
    <p:sldId id="261" r:id="rId6"/>
    <p:sldId id="294" r:id="rId7"/>
    <p:sldId id="280" r:id="rId8"/>
    <p:sldId id="277" r:id="rId9"/>
    <p:sldId id="296" r:id="rId10"/>
    <p:sldId id="293" r:id="rId11"/>
    <p:sldId id="298" r:id="rId12"/>
    <p:sldId id="295" r:id="rId13"/>
    <p:sldId id="299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3DC3EC-C7F5-4E63-A5B5-4E25CE5C2225}" v="353" dt="2025-06-12T12:27:45.689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879" autoAdjust="0"/>
  </p:normalViewPr>
  <p:slideViewPr>
    <p:cSldViewPr snapToGrid="0">
      <p:cViewPr varScale="1">
        <p:scale>
          <a:sx n="82" d="100"/>
          <a:sy n="82" d="100"/>
        </p:scale>
        <p:origin x="672" y="288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C2F0D-C758-272E-4093-FDDC12CEF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4A5EBA-4AEA-47C8-04EA-8315E7CD71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BE0E1E-C036-EDEE-E5BC-E3832D306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ED2C6-CB80-DE98-3C80-5A1345C89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2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2015412"/>
            <a:ext cx="8077200" cy="2286000"/>
          </a:xfrm>
        </p:spPr>
        <p:txBody>
          <a:bodyPr/>
          <a:lstStyle/>
          <a:p>
            <a:r>
              <a:rPr lang="en-US" b="1" dirty="0"/>
              <a:t>Resuscitating Resuscitation with Resuscitation Centers</a:t>
            </a:r>
            <a:br>
              <a:rPr lang="en-US" dirty="0"/>
            </a:br>
            <a:br>
              <a:rPr lang="en-US" dirty="0"/>
            </a:br>
            <a:r>
              <a:rPr lang="en-US" sz="2400" b="1" dirty="0"/>
              <a:t>Randy S. Katz, DO, MBA, FACEP</a:t>
            </a:r>
            <a:br>
              <a:rPr lang="en-US" sz="2000" dirty="0"/>
            </a:br>
            <a:r>
              <a:rPr lang="en-US" sz="1800" dirty="0"/>
              <a:t>District Medical Director</a:t>
            </a:r>
            <a:br>
              <a:rPr lang="en-US" sz="1800" dirty="0"/>
            </a:br>
            <a:r>
              <a:rPr lang="en-US" sz="1800" dirty="0"/>
              <a:t>emergency services</a:t>
            </a:r>
            <a:br>
              <a:rPr lang="en-US" sz="1800" dirty="0"/>
            </a:br>
            <a:r>
              <a:rPr lang="en-US" sz="1800" dirty="0"/>
              <a:t>Memorial Healthcare system</a:t>
            </a:r>
            <a:br>
              <a:rPr lang="en-US" sz="1800" dirty="0"/>
            </a:br>
            <a:r>
              <a:rPr lang="en-US" sz="1800" dirty="0"/>
              <a:t>city of Hollywood fire rescue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2A3BA-21B1-8BC7-0EBA-D911B5578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91" y="4941498"/>
            <a:ext cx="1685405" cy="1685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E0EA6-17E4-92D7-A05E-F4DDCD523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127" y="5415119"/>
            <a:ext cx="1830126" cy="121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6D269-85E5-E4F8-9903-CE77A3B31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A close up of dots&#10;">
            <a:extLst>
              <a:ext uri="{FF2B5EF4-FFF2-40B4-BE49-F238E27FC236}">
                <a16:creationId xmlns:a16="http://schemas.microsoft.com/office/drawing/2014/main" id="{547E04E5-FDC6-D13E-8C09-A809685535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C941BB-A404-0166-9D99-BC8C8E669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988" y="802433"/>
            <a:ext cx="9666513" cy="50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A close up of dots&#10;">
            <a:extLst>
              <a:ext uri="{FF2B5EF4-FFF2-40B4-BE49-F238E27FC236}">
                <a16:creationId xmlns:a16="http://schemas.microsoft.com/office/drawing/2014/main" id="{030E03B4-DAB0-F43D-4B1C-C54F75E62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AB1CD4B-2C7F-1593-8E69-B7450F3D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37" y="400485"/>
            <a:ext cx="9467127" cy="252791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613063-168A-02B8-4326-BB842F3B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/>
          <a:p>
            <a:r>
              <a:rPr lang="en-US" sz="2400" dirty="0"/>
              <a:t>Randy S. Katz, DO, MBA, FACEP</a:t>
            </a:r>
          </a:p>
          <a:p>
            <a:r>
              <a:rPr lang="en-US" sz="2400" dirty="0"/>
              <a:t>Rkatz@mhs.net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B92D59-30DD-3899-067F-BA6D5DEF5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91" y="4941498"/>
            <a:ext cx="1685405" cy="1685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3F4F6B-F09D-FFDD-FA3B-A3E4381A3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127" y="5415119"/>
            <a:ext cx="1830126" cy="121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7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425" y="466344"/>
            <a:ext cx="6241651" cy="1710354"/>
          </a:xfrm>
          <a:noFill/>
        </p:spPr>
        <p:txBody>
          <a:bodyPr anchor="ctr"/>
          <a:lstStyle/>
          <a:p>
            <a:r>
              <a:rPr lang="en-US" sz="3600" b="1" dirty="0"/>
              <a:t>Would you ever?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425" y="2034073"/>
            <a:ext cx="6241650" cy="3433666"/>
          </a:xfrm>
          <a:noFill/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800" dirty="0"/>
              <a:t>Take a multi-system trauma patient to the closest hospital?</a:t>
            </a:r>
          </a:p>
          <a:p>
            <a:r>
              <a:rPr lang="en-US" sz="2800" dirty="0"/>
              <a:t>Take a debilitated stroke patient to the closest hospital?</a:t>
            </a:r>
          </a:p>
          <a:p>
            <a:r>
              <a:rPr lang="en-US" sz="2800" dirty="0"/>
              <a:t>Take a STEMI patient to the closest hospital?</a:t>
            </a:r>
          </a:p>
          <a:p>
            <a:r>
              <a:rPr lang="en-US" sz="2800" dirty="0"/>
              <a:t> Where do you take cardiac arrest patients?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8984EB7-060B-2630-7D17-997ED06649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540" r="15540"/>
          <a:stretch/>
        </p:blipFill>
        <p:spPr/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F52A0-A405-6759-2C13-6DD9805BB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lose up of computer code">
            <a:extLst>
              <a:ext uri="{FF2B5EF4-FFF2-40B4-BE49-F238E27FC236}">
                <a16:creationId xmlns:a16="http://schemas.microsoft.com/office/drawing/2014/main" id="{B1FA1277-14FD-790E-64C8-79DFC3192B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7A4B6E-8C39-8FF2-F5D2-25A5FFBD8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376" y="0"/>
            <a:ext cx="6536094" cy="4263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1BA984-F4C0-9019-E498-99E36150A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32449"/>
            <a:ext cx="6044376" cy="3671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3902CF-5799-23A3-F57B-F67665FD6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4744" y="718457"/>
            <a:ext cx="6657788" cy="42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lose up of computer code">
            <a:extLst>
              <a:ext uri="{FF2B5EF4-FFF2-40B4-BE49-F238E27FC236}">
                <a16:creationId xmlns:a16="http://schemas.microsoft.com/office/drawing/2014/main" id="{94D43AA7-0244-2FEB-86AC-B5DECE0232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A41C1C-4BD0-366B-ED98-CF7D089B0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346" y="641613"/>
            <a:ext cx="9007308" cy="4820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8185FA-5DFD-A490-382D-90697224BF7F}"/>
              </a:ext>
            </a:extLst>
          </p:cNvPr>
          <p:cNvSpPr txBox="1"/>
          <p:nvPr/>
        </p:nvSpPr>
        <p:spPr>
          <a:xfrm>
            <a:off x="345232" y="6102220"/>
            <a:ext cx="513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Mechem, et al</a:t>
            </a:r>
            <a:r>
              <a:rPr lang="en-US" dirty="0">
                <a:solidFill>
                  <a:schemeClr val="bg1"/>
                </a:solidFill>
              </a:rPr>
              <a:t>. Prehospital Emergency Care, 2010</a:t>
            </a:r>
          </a:p>
        </p:txBody>
      </p:sp>
      <p:pic>
        <p:nvPicPr>
          <p:cNvPr id="8" name="Picture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7844FB0-5C6C-3FB5-8347-B858E7EE8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857" y="205905"/>
            <a:ext cx="1633683" cy="17084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5C533D4-EAE6-B465-F93A-33612EC0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9" y="155749"/>
            <a:ext cx="1296955" cy="17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6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70" y="187139"/>
            <a:ext cx="6172200" cy="1031406"/>
          </a:xfrm>
          <a:noFill/>
        </p:spPr>
        <p:txBody>
          <a:bodyPr anchor="b"/>
          <a:lstStyle/>
          <a:p>
            <a:r>
              <a:rPr lang="en-US" sz="3600" b="1" dirty="0"/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1220" y="1594590"/>
            <a:ext cx="5683899" cy="3904906"/>
          </a:xfrm>
          <a:noFill/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&gt; 350,000 Patients Annually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Survival &lt;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“Practice Makes Perfect” – Volume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Evidence-Based, Standardized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Accountability &amp; Data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Support Infrastructure - ED, CVICU &amp;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Centers of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Community Education &amp;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F5883DB-A706-7266-1990-DB2396C1C3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0696" r="10696"/>
          <a:stretch/>
        </p:blipFill>
        <p:spPr/>
      </p:pic>
    </p:spTree>
    <p:extLst>
      <p:ext uri="{BB962C8B-B14F-4D97-AF65-F5344CB8AC3E}">
        <p14:creationId xmlns:p14="http://schemas.microsoft.com/office/powerpoint/2010/main" val="164959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ABF5D87-2E8F-644C-CA08-270D4D3F5A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9" r="79"/>
          <a:stretch/>
        </p:blipFill>
        <p:spPr>
          <a:xfrm>
            <a:off x="457200" y="419877"/>
            <a:ext cx="9372082" cy="5271796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A45BED-ACE5-CD6F-D98A-8586F159E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620" y="2206007"/>
            <a:ext cx="7165911" cy="43767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43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F1EA-C209-02B0-407D-A8D4D0B0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425" y="130442"/>
            <a:ext cx="6241651" cy="1710354"/>
          </a:xfrm>
        </p:spPr>
        <p:txBody>
          <a:bodyPr/>
          <a:lstStyle/>
          <a:p>
            <a:pPr algn="ctr"/>
            <a:r>
              <a:rPr lang="en-US" sz="3600" b="1" dirty="0"/>
              <a:t>RESUSCITATION CENTER CRITERIA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27733-C7FE-4B1A-36DF-53F2F2B14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426" y="1990219"/>
            <a:ext cx="6241650" cy="347472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u="sng" dirty="0"/>
              <a:t>Primary</a:t>
            </a:r>
            <a:r>
              <a:rPr lang="en-US" sz="2800" dirty="0"/>
              <a:t>: Bundle of Care, TOR protocol, Interventional Cardiology, Neurologic Prognostication, Daily EEG, TTM, Mandatory CARES reporting, Multi-disciplinary team.</a:t>
            </a:r>
          </a:p>
          <a:p>
            <a:r>
              <a:rPr lang="en-US" sz="2800" b="1" u="sng" dirty="0"/>
              <a:t>Comprehensive</a:t>
            </a:r>
            <a:r>
              <a:rPr lang="en-US" sz="2800" dirty="0"/>
              <a:t>: All Primary Requirements + 24/7 CVICU coverage, Mechanical Circulatory Support (E-CPR), Neuro-Critical Care, Research and Community Education Program.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2009AC6-791E-E719-F485-201849599A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053" r="18053"/>
          <a:stretch/>
        </p:blipFill>
        <p:spPr/>
      </p:pic>
    </p:spTree>
    <p:extLst>
      <p:ext uri="{BB962C8B-B14F-4D97-AF65-F5344CB8AC3E}">
        <p14:creationId xmlns:p14="http://schemas.microsoft.com/office/powerpoint/2010/main" val="97534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C6BB9-0C1F-FEDB-446E-EF0D4E2A6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A close up of dots&#10;">
            <a:extLst>
              <a:ext uri="{FF2B5EF4-FFF2-40B4-BE49-F238E27FC236}">
                <a16:creationId xmlns:a16="http://schemas.microsoft.com/office/drawing/2014/main" id="{AF9D8CAC-9892-1AA8-2598-70BD492E74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107335-ED84-F118-6B9F-AE8C4CAB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186" y="158620"/>
            <a:ext cx="7239627" cy="629466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D9369E5-815D-1F66-40DE-C00D07EE65F2}"/>
              </a:ext>
            </a:extLst>
          </p:cNvPr>
          <p:cNvSpPr/>
          <p:nvPr/>
        </p:nvSpPr>
        <p:spPr>
          <a:xfrm>
            <a:off x="5570376" y="3338609"/>
            <a:ext cx="1250302" cy="564503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208C2C-C451-9310-9C05-CE0BA2709121}"/>
              </a:ext>
            </a:extLst>
          </p:cNvPr>
          <p:cNvSpPr/>
          <p:nvPr/>
        </p:nvSpPr>
        <p:spPr>
          <a:xfrm>
            <a:off x="5570376" y="5418752"/>
            <a:ext cx="1250302" cy="564503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3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D77A-B4F1-A902-C870-860CE6F1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THE ROAD AHEAD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25FF7F1-B09A-995C-8A44-D7CE9B6EC5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189" r="23189"/>
          <a:stretch/>
        </p:blipFill>
        <p:spPr>
          <a:xfrm>
            <a:off x="0" y="-84138"/>
            <a:ext cx="4287838" cy="685800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6ECFD-62F8-AC49-FC07-C2668C8E8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Develop National Standards</a:t>
            </a:r>
          </a:p>
          <a:p>
            <a:r>
              <a:rPr lang="en-US" sz="3200" dirty="0"/>
              <a:t>Accreditation and Designation</a:t>
            </a:r>
          </a:p>
          <a:p>
            <a:r>
              <a:rPr lang="en-US" sz="3200" dirty="0"/>
              <a:t>Distance Matters</a:t>
            </a:r>
          </a:p>
          <a:p>
            <a:r>
              <a:rPr lang="en-US" sz="3200" dirty="0"/>
              <a:t>Cost Considerations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43272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ac_CP_V19" id="{030227AD-26D8-46F7-B412-6532AF4DDFEA}" vid="{787E6F9C-FC70-455D-8D81-5DEDA8A08F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{65B2A0B3-C75C-42A1-9F58-1CECE7493261}TFb73f27a7-0404-48d9-96f8-0ca8d35477ecb8e31239_win32-b557d689d35e</Template>
  <TotalTime>318</TotalTime>
  <Words>219</Words>
  <Application>Microsoft Office PowerPoint</Application>
  <PresentationFormat>Widescreen</PresentationFormat>
  <Paragraphs>31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Wingdings</vt:lpstr>
      <vt:lpstr>Custom</vt:lpstr>
      <vt:lpstr>Resuscitating Resuscitation with Resuscitation Centers  Randy S. Katz, DO, MBA, FACEP District Medical Director emergency services Memorial Healthcare system city of Hollywood fire rescue</vt:lpstr>
      <vt:lpstr>Would you ever?</vt:lpstr>
      <vt:lpstr>PowerPoint Presentation</vt:lpstr>
      <vt:lpstr>PowerPoint Presentation</vt:lpstr>
      <vt:lpstr>Why does it matter?</vt:lpstr>
      <vt:lpstr>PowerPoint Presentation</vt:lpstr>
      <vt:lpstr>RESUSCITATION CENTER CRITERIA</vt:lpstr>
      <vt:lpstr>PowerPoint Presentation</vt:lpstr>
      <vt:lpstr>THE ROAD AHEAD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randy katz</dc:creator>
  <cp:lastModifiedBy>randy katz</cp:lastModifiedBy>
  <cp:revision>2</cp:revision>
  <dcterms:created xsi:type="dcterms:W3CDTF">2025-06-11T23:34:06Z</dcterms:created>
  <dcterms:modified xsi:type="dcterms:W3CDTF">2025-06-12T12:29:02Z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