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13"/>
  </p:notesMasterIdLst>
  <p:sldIdLst>
    <p:sldId id="293" r:id="rId2"/>
    <p:sldId id="294" r:id="rId3"/>
    <p:sldId id="280" r:id="rId4"/>
    <p:sldId id="282" r:id="rId5"/>
    <p:sldId id="283" r:id="rId6"/>
    <p:sldId id="287" r:id="rId7"/>
    <p:sldId id="285" r:id="rId8"/>
    <p:sldId id="296" r:id="rId9"/>
    <p:sldId id="288" r:id="rId10"/>
    <p:sldId id="289" r:id="rId11"/>
    <p:sldId id="29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68ECB426-7C64-4AE8-BCB5-A67967494DB6}">
          <p14:sldIdLst>
            <p14:sldId id="293"/>
            <p14:sldId id="294"/>
            <p14:sldId id="280"/>
            <p14:sldId id="282"/>
            <p14:sldId id="283"/>
            <p14:sldId id="287"/>
            <p14:sldId id="285"/>
            <p14:sldId id="296"/>
            <p14:sldId id="288"/>
            <p14:sldId id="289"/>
            <p14:sldId id="2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A68D5-05C8-4F96-A902-F271E9E1F1F9}" v="117" dt="2025-06-11T15:20:08.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94717"/>
  </p:normalViewPr>
  <p:slideViewPr>
    <p:cSldViewPr snapToGrid="0">
      <p:cViewPr varScale="1">
        <p:scale>
          <a:sx n="85" d="100"/>
          <a:sy n="85" d="100"/>
        </p:scale>
        <p:origin x="7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Holley" userId="150cfdee-89ea-4545-ba4f-e817ab37b8e7" providerId="ADAL" clId="{2BCA68D5-05C8-4F96-A902-F271E9E1F1F9}"/>
    <pc:docChg chg="undo redo custSel addSld delSld modSld sldOrd modSection">
      <pc:chgData name="Joe Holley" userId="150cfdee-89ea-4545-ba4f-e817ab37b8e7" providerId="ADAL" clId="{2BCA68D5-05C8-4F96-A902-F271E9E1F1F9}" dt="2025-06-11T15:21:37.731" v="684" actId="122"/>
      <pc:docMkLst>
        <pc:docMk/>
      </pc:docMkLst>
      <pc:sldChg chg="delSp modSp mod">
        <pc:chgData name="Joe Holley" userId="150cfdee-89ea-4545-ba4f-e817ab37b8e7" providerId="ADAL" clId="{2BCA68D5-05C8-4F96-A902-F271E9E1F1F9}" dt="2025-06-10T15:33:49.471" v="298" actId="27636"/>
        <pc:sldMkLst>
          <pc:docMk/>
          <pc:sldMk cId="0" sldId="280"/>
        </pc:sldMkLst>
        <pc:spChg chg="mod">
          <ac:chgData name="Joe Holley" userId="150cfdee-89ea-4545-ba4f-e817ab37b8e7" providerId="ADAL" clId="{2BCA68D5-05C8-4F96-A902-F271E9E1F1F9}" dt="2025-06-10T15:15:34.041" v="99" actId="14100"/>
          <ac:spMkLst>
            <pc:docMk/>
            <pc:sldMk cId="0" sldId="280"/>
            <ac:spMk id="389" creationId="{00000000-0000-0000-0000-000000000000}"/>
          </ac:spMkLst>
        </pc:spChg>
        <pc:spChg chg="mod">
          <ac:chgData name="Joe Holley" userId="150cfdee-89ea-4545-ba4f-e817ab37b8e7" providerId="ADAL" clId="{2BCA68D5-05C8-4F96-A902-F271E9E1F1F9}" dt="2025-06-10T15:33:49.471" v="298" actId="27636"/>
          <ac:spMkLst>
            <pc:docMk/>
            <pc:sldMk cId="0" sldId="280"/>
            <ac:spMk id="391" creationId="{00000000-0000-0000-0000-000000000000}"/>
          </ac:spMkLst>
        </pc:spChg>
        <pc:picChg chg="del">
          <ac:chgData name="Joe Holley" userId="150cfdee-89ea-4545-ba4f-e817ab37b8e7" providerId="ADAL" clId="{2BCA68D5-05C8-4F96-A902-F271E9E1F1F9}" dt="2025-06-10T15:14:43.679" v="66" actId="478"/>
          <ac:picMkLst>
            <pc:docMk/>
            <pc:sldMk cId="0" sldId="280"/>
            <ac:picMk id="392" creationId="{00000000-0000-0000-0000-000000000000}"/>
          </ac:picMkLst>
        </pc:picChg>
      </pc:sldChg>
      <pc:sldChg chg="delSp modSp mod">
        <pc:chgData name="Joe Holley" userId="150cfdee-89ea-4545-ba4f-e817ab37b8e7" providerId="ADAL" clId="{2BCA68D5-05C8-4F96-A902-F271E9E1F1F9}" dt="2025-06-10T15:18:06.588" v="194" actId="20577"/>
        <pc:sldMkLst>
          <pc:docMk/>
          <pc:sldMk cId="0" sldId="282"/>
        </pc:sldMkLst>
        <pc:spChg chg="mod">
          <ac:chgData name="Joe Holley" userId="150cfdee-89ea-4545-ba4f-e817ab37b8e7" providerId="ADAL" clId="{2BCA68D5-05C8-4F96-A902-F271E9E1F1F9}" dt="2025-06-10T15:16:28.317" v="103" actId="1076"/>
          <ac:spMkLst>
            <pc:docMk/>
            <pc:sldMk cId="0" sldId="282"/>
            <ac:spMk id="413" creationId="{00000000-0000-0000-0000-000000000000}"/>
          </ac:spMkLst>
        </pc:spChg>
        <pc:spChg chg="mod">
          <ac:chgData name="Joe Holley" userId="150cfdee-89ea-4545-ba4f-e817ab37b8e7" providerId="ADAL" clId="{2BCA68D5-05C8-4F96-A902-F271E9E1F1F9}" dt="2025-06-10T15:18:06.588" v="194" actId="20577"/>
          <ac:spMkLst>
            <pc:docMk/>
            <pc:sldMk cId="0" sldId="282"/>
            <ac:spMk id="419" creationId="{00000000-0000-0000-0000-000000000000}"/>
          </ac:spMkLst>
        </pc:spChg>
        <pc:spChg chg="mod">
          <ac:chgData name="Joe Holley" userId="150cfdee-89ea-4545-ba4f-e817ab37b8e7" providerId="ADAL" clId="{2BCA68D5-05C8-4F96-A902-F271E9E1F1F9}" dt="2025-06-10T15:18:01.050" v="192" actId="120"/>
          <ac:spMkLst>
            <pc:docMk/>
            <pc:sldMk cId="0" sldId="282"/>
            <ac:spMk id="421" creationId="{00000000-0000-0000-0000-000000000000}"/>
          </ac:spMkLst>
        </pc:spChg>
        <pc:picChg chg="del">
          <ac:chgData name="Joe Holley" userId="150cfdee-89ea-4545-ba4f-e817ab37b8e7" providerId="ADAL" clId="{2BCA68D5-05C8-4F96-A902-F271E9E1F1F9}" dt="2025-06-10T15:16:47.003" v="109" actId="478"/>
          <ac:picMkLst>
            <pc:docMk/>
            <pc:sldMk cId="0" sldId="282"/>
            <ac:picMk id="422" creationId="{00000000-0000-0000-0000-000000000000}"/>
          </ac:picMkLst>
        </pc:picChg>
      </pc:sldChg>
      <pc:sldChg chg="addSp delSp modSp mod">
        <pc:chgData name="Joe Holley" userId="150cfdee-89ea-4545-ba4f-e817ab37b8e7" providerId="ADAL" clId="{2BCA68D5-05C8-4F96-A902-F271E9E1F1F9}" dt="2025-06-10T17:03:44.119" v="337" actId="14100"/>
        <pc:sldMkLst>
          <pc:docMk/>
          <pc:sldMk cId="0" sldId="283"/>
        </pc:sldMkLst>
        <pc:spChg chg="mod">
          <ac:chgData name="Joe Holley" userId="150cfdee-89ea-4545-ba4f-e817ab37b8e7" providerId="ADAL" clId="{2BCA68D5-05C8-4F96-A902-F271E9E1F1F9}" dt="2025-06-10T15:34:20.140" v="321" actId="20577"/>
          <ac:spMkLst>
            <pc:docMk/>
            <pc:sldMk cId="0" sldId="283"/>
            <ac:spMk id="434" creationId="{00000000-0000-0000-0000-000000000000}"/>
          </ac:spMkLst>
        </pc:spChg>
        <pc:spChg chg="mod">
          <ac:chgData name="Joe Holley" userId="150cfdee-89ea-4545-ba4f-e817ab37b8e7" providerId="ADAL" clId="{2BCA68D5-05C8-4F96-A902-F271E9E1F1F9}" dt="2025-06-10T15:28:54.056" v="241" actId="6549"/>
          <ac:spMkLst>
            <pc:docMk/>
            <pc:sldMk cId="0" sldId="283"/>
            <ac:spMk id="438" creationId="{00000000-0000-0000-0000-000000000000}"/>
          </ac:spMkLst>
        </pc:spChg>
        <pc:picChg chg="add mod ord">
          <ac:chgData name="Joe Holley" userId="150cfdee-89ea-4545-ba4f-e817ab37b8e7" providerId="ADAL" clId="{2BCA68D5-05C8-4F96-A902-F271E9E1F1F9}" dt="2025-06-10T17:03:44.119" v="337" actId="14100"/>
          <ac:picMkLst>
            <pc:docMk/>
            <pc:sldMk cId="0" sldId="283"/>
            <ac:picMk id="3" creationId="{19D7DFD3-0AB3-2402-5781-1F7055FCDE83}"/>
          </ac:picMkLst>
        </pc:picChg>
        <pc:picChg chg="add mod">
          <ac:chgData name="Joe Holley" userId="150cfdee-89ea-4545-ba4f-e817ab37b8e7" providerId="ADAL" clId="{2BCA68D5-05C8-4F96-A902-F271E9E1F1F9}" dt="2025-06-10T17:03:36.225" v="336" actId="14100"/>
          <ac:picMkLst>
            <pc:docMk/>
            <pc:sldMk cId="0" sldId="283"/>
            <ac:picMk id="5" creationId="{4888553C-D61C-5C32-3504-0F156183D9FC}"/>
          </ac:picMkLst>
        </pc:picChg>
        <pc:picChg chg="del">
          <ac:chgData name="Joe Holley" userId="150cfdee-89ea-4545-ba4f-e817ab37b8e7" providerId="ADAL" clId="{2BCA68D5-05C8-4F96-A902-F271E9E1F1F9}" dt="2025-06-10T15:28:56.547" v="242" actId="478"/>
          <ac:picMkLst>
            <pc:docMk/>
            <pc:sldMk cId="0" sldId="283"/>
            <ac:picMk id="436" creationId="{00000000-0000-0000-0000-000000000000}"/>
          </ac:picMkLst>
        </pc:picChg>
      </pc:sldChg>
      <pc:sldChg chg="addSp delSp modSp mod">
        <pc:chgData name="Joe Holley" userId="150cfdee-89ea-4545-ba4f-e817ab37b8e7" providerId="ADAL" clId="{2BCA68D5-05C8-4F96-A902-F271E9E1F1F9}" dt="2025-06-11T15:07:33.923" v="516" actId="14100"/>
        <pc:sldMkLst>
          <pc:docMk/>
          <pc:sldMk cId="0" sldId="285"/>
        </pc:sldMkLst>
        <pc:spChg chg="mod">
          <ac:chgData name="Joe Holley" userId="150cfdee-89ea-4545-ba4f-e817ab37b8e7" providerId="ADAL" clId="{2BCA68D5-05C8-4F96-A902-F271E9E1F1F9}" dt="2025-06-10T15:18:57.620" v="233" actId="20577"/>
          <ac:spMkLst>
            <pc:docMk/>
            <pc:sldMk cId="0" sldId="285"/>
            <ac:spMk id="464" creationId="{00000000-0000-0000-0000-000000000000}"/>
          </ac:spMkLst>
        </pc:spChg>
        <pc:spChg chg="del mod">
          <ac:chgData name="Joe Holley" userId="150cfdee-89ea-4545-ba4f-e817ab37b8e7" providerId="ADAL" clId="{2BCA68D5-05C8-4F96-A902-F271E9E1F1F9}" dt="2025-06-11T15:06:50.930" v="508" actId="478"/>
          <ac:spMkLst>
            <pc:docMk/>
            <pc:sldMk cId="0" sldId="285"/>
            <ac:spMk id="465" creationId="{00000000-0000-0000-0000-000000000000}"/>
          </ac:spMkLst>
        </pc:spChg>
        <pc:spChg chg="mod">
          <ac:chgData name="Joe Holley" userId="150cfdee-89ea-4545-ba4f-e817ab37b8e7" providerId="ADAL" clId="{2BCA68D5-05C8-4F96-A902-F271E9E1F1F9}" dt="2025-06-10T15:19:03.528" v="235" actId="27636"/>
          <ac:spMkLst>
            <pc:docMk/>
            <pc:sldMk cId="0" sldId="285"/>
            <ac:spMk id="466" creationId="{00000000-0000-0000-0000-000000000000}"/>
          </ac:spMkLst>
        </pc:spChg>
        <pc:picChg chg="add mod">
          <ac:chgData name="Joe Holley" userId="150cfdee-89ea-4545-ba4f-e817ab37b8e7" providerId="ADAL" clId="{2BCA68D5-05C8-4F96-A902-F271E9E1F1F9}" dt="2025-06-11T15:07:33.923" v="516" actId="14100"/>
          <ac:picMkLst>
            <pc:docMk/>
            <pc:sldMk cId="0" sldId="285"/>
            <ac:picMk id="3" creationId="{897FFF4D-49F0-5883-A158-96321E9C5426}"/>
          </ac:picMkLst>
        </pc:picChg>
        <pc:picChg chg="add del mod">
          <ac:chgData name="Joe Holley" userId="150cfdee-89ea-4545-ba4f-e817ab37b8e7" providerId="ADAL" clId="{2BCA68D5-05C8-4F96-A902-F271E9E1F1F9}" dt="2025-06-10T17:13:43.102" v="343" actId="478"/>
          <ac:picMkLst>
            <pc:docMk/>
            <pc:sldMk cId="0" sldId="285"/>
            <ac:picMk id="4" creationId="{61B8B2F1-2470-1C98-04B2-4F6D8649CE27}"/>
          </ac:picMkLst>
        </pc:picChg>
        <pc:picChg chg="add mod">
          <ac:chgData name="Joe Holley" userId="150cfdee-89ea-4545-ba4f-e817ab37b8e7" providerId="ADAL" clId="{2BCA68D5-05C8-4F96-A902-F271E9E1F1F9}" dt="2025-06-11T15:07:21.179" v="514" actId="14100"/>
          <ac:picMkLst>
            <pc:docMk/>
            <pc:sldMk cId="0" sldId="285"/>
            <ac:picMk id="5" creationId="{32F38ADC-CF72-C205-A95D-FE74AAD77326}"/>
          </ac:picMkLst>
        </pc:picChg>
        <pc:picChg chg="add del mod">
          <ac:chgData name="Joe Holley" userId="150cfdee-89ea-4545-ba4f-e817ab37b8e7" providerId="ADAL" clId="{2BCA68D5-05C8-4F96-A902-F271E9E1F1F9}" dt="2025-06-10T17:13:43.102" v="343" actId="478"/>
          <ac:picMkLst>
            <pc:docMk/>
            <pc:sldMk cId="0" sldId="285"/>
            <ac:picMk id="6" creationId="{81E30909-94EA-06BF-9A5E-71F8D72E01A9}"/>
          </ac:picMkLst>
        </pc:picChg>
      </pc:sldChg>
      <pc:sldChg chg="delSp modSp mod ord">
        <pc:chgData name="Joe Holley" userId="150cfdee-89ea-4545-ba4f-e817ab37b8e7" providerId="ADAL" clId="{2BCA68D5-05C8-4F96-A902-F271E9E1F1F9}" dt="2025-06-11T15:03:23.758" v="500" actId="14100"/>
        <pc:sldMkLst>
          <pc:docMk/>
          <pc:sldMk cId="0" sldId="287"/>
        </pc:sldMkLst>
        <pc:spChg chg="mod">
          <ac:chgData name="Joe Holley" userId="150cfdee-89ea-4545-ba4f-e817ab37b8e7" providerId="ADAL" clId="{2BCA68D5-05C8-4F96-A902-F271E9E1F1F9}" dt="2025-06-11T15:01:50.172" v="477" actId="122"/>
          <ac:spMkLst>
            <pc:docMk/>
            <pc:sldMk cId="0" sldId="287"/>
            <ac:spMk id="498" creationId="{00000000-0000-0000-0000-000000000000}"/>
          </ac:spMkLst>
        </pc:spChg>
        <pc:spChg chg="mod">
          <ac:chgData name="Joe Holley" userId="150cfdee-89ea-4545-ba4f-e817ab37b8e7" providerId="ADAL" clId="{2BCA68D5-05C8-4F96-A902-F271E9E1F1F9}" dt="2025-06-11T15:03:23.758" v="500" actId="14100"/>
          <ac:spMkLst>
            <pc:docMk/>
            <pc:sldMk cId="0" sldId="287"/>
            <ac:spMk id="499" creationId="{00000000-0000-0000-0000-000000000000}"/>
          </ac:spMkLst>
        </pc:spChg>
        <pc:spChg chg="mod">
          <ac:chgData name="Joe Holley" userId="150cfdee-89ea-4545-ba4f-e817ab37b8e7" providerId="ADAL" clId="{2BCA68D5-05C8-4F96-A902-F271E9E1F1F9}" dt="2025-06-10T15:28:14.300" v="236" actId="6549"/>
          <ac:spMkLst>
            <pc:docMk/>
            <pc:sldMk cId="0" sldId="287"/>
            <ac:spMk id="500" creationId="{00000000-0000-0000-0000-000000000000}"/>
          </ac:spMkLst>
        </pc:spChg>
        <pc:picChg chg="del">
          <ac:chgData name="Joe Holley" userId="150cfdee-89ea-4545-ba4f-e817ab37b8e7" providerId="ADAL" clId="{2BCA68D5-05C8-4F96-A902-F271E9E1F1F9}" dt="2025-06-10T19:55:48.199" v="452" actId="478"/>
          <ac:picMkLst>
            <pc:docMk/>
            <pc:sldMk cId="0" sldId="287"/>
            <ac:picMk id="501" creationId="{00000000-0000-0000-0000-000000000000}"/>
          </ac:picMkLst>
        </pc:picChg>
      </pc:sldChg>
      <pc:sldChg chg="delSp modSp mod">
        <pc:chgData name="Joe Holley" userId="150cfdee-89ea-4545-ba4f-e817ab37b8e7" providerId="ADAL" clId="{2BCA68D5-05C8-4F96-A902-F271E9E1F1F9}" dt="2025-06-11T15:19:33.919" v="665" actId="14100"/>
        <pc:sldMkLst>
          <pc:docMk/>
          <pc:sldMk cId="0" sldId="288"/>
        </pc:sldMkLst>
        <pc:spChg chg="mod">
          <ac:chgData name="Joe Holley" userId="150cfdee-89ea-4545-ba4f-e817ab37b8e7" providerId="ADAL" clId="{2BCA68D5-05C8-4F96-A902-F271E9E1F1F9}" dt="2025-06-10T19:54:17.305" v="355" actId="207"/>
          <ac:spMkLst>
            <pc:docMk/>
            <pc:sldMk cId="0" sldId="288"/>
            <ac:spMk id="513" creationId="{00000000-0000-0000-0000-000000000000}"/>
          </ac:spMkLst>
        </pc:spChg>
        <pc:spChg chg="mod">
          <ac:chgData name="Joe Holley" userId="150cfdee-89ea-4545-ba4f-e817ab37b8e7" providerId="ADAL" clId="{2BCA68D5-05C8-4F96-A902-F271E9E1F1F9}" dt="2025-06-11T15:19:33.919" v="665" actId="14100"/>
          <ac:spMkLst>
            <pc:docMk/>
            <pc:sldMk cId="0" sldId="288"/>
            <ac:spMk id="514" creationId="{00000000-0000-0000-0000-000000000000}"/>
          </ac:spMkLst>
        </pc:spChg>
        <pc:spChg chg="mod">
          <ac:chgData name="Joe Holley" userId="150cfdee-89ea-4545-ba4f-e817ab37b8e7" providerId="ADAL" clId="{2BCA68D5-05C8-4F96-A902-F271E9E1F1F9}" dt="2025-06-10T15:28:19.423" v="237" actId="6549"/>
          <ac:spMkLst>
            <pc:docMk/>
            <pc:sldMk cId="0" sldId="288"/>
            <ac:spMk id="515" creationId="{00000000-0000-0000-0000-000000000000}"/>
          </ac:spMkLst>
        </pc:spChg>
        <pc:picChg chg="del">
          <ac:chgData name="Joe Holley" userId="150cfdee-89ea-4545-ba4f-e817ab37b8e7" providerId="ADAL" clId="{2BCA68D5-05C8-4F96-A902-F271E9E1F1F9}" dt="2025-06-10T19:55:44.024" v="451" actId="478"/>
          <ac:picMkLst>
            <pc:docMk/>
            <pc:sldMk cId="0" sldId="288"/>
            <ac:picMk id="516" creationId="{00000000-0000-0000-0000-000000000000}"/>
          </ac:picMkLst>
        </pc:picChg>
      </pc:sldChg>
      <pc:sldChg chg="addSp modSp mod">
        <pc:chgData name="Joe Holley" userId="150cfdee-89ea-4545-ba4f-e817ab37b8e7" providerId="ADAL" clId="{2BCA68D5-05C8-4F96-A902-F271E9E1F1F9}" dt="2025-06-11T15:21:37.731" v="684" actId="122"/>
        <pc:sldMkLst>
          <pc:docMk/>
          <pc:sldMk cId="0" sldId="289"/>
        </pc:sldMkLst>
        <pc:spChg chg="mod">
          <ac:chgData name="Joe Holley" userId="150cfdee-89ea-4545-ba4f-e817ab37b8e7" providerId="ADAL" clId="{2BCA68D5-05C8-4F96-A902-F271E9E1F1F9}" dt="2025-06-11T15:21:37.731" v="684" actId="122"/>
          <ac:spMkLst>
            <pc:docMk/>
            <pc:sldMk cId="0" sldId="289"/>
            <ac:spMk id="3" creationId="{5559736B-2856-7EE2-7F6A-145FA974B082}"/>
          </ac:spMkLst>
        </pc:spChg>
        <pc:picChg chg="add mod">
          <ac:chgData name="Joe Holley" userId="150cfdee-89ea-4545-ba4f-e817ab37b8e7" providerId="ADAL" clId="{2BCA68D5-05C8-4F96-A902-F271E9E1F1F9}" dt="2025-06-11T15:19:55.550" v="670" actId="931"/>
          <ac:picMkLst>
            <pc:docMk/>
            <pc:sldMk cId="0" sldId="289"/>
            <ac:picMk id="4" creationId="{4778BA38-4FA0-39C0-247D-99BD7A0B19BB}"/>
          </ac:picMkLst>
        </pc:picChg>
        <pc:picChg chg="add mod modCrop">
          <ac:chgData name="Joe Holley" userId="150cfdee-89ea-4545-ba4f-e817ab37b8e7" providerId="ADAL" clId="{2BCA68D5-05C8-4F96-A902-F271E9E1F1F9}" dt="2025-06-11T15:21:20.373" v="682" actId="14100"/>
          <ac:picMkLst>
            <pc:docMk/>
            <pc:sldMk cId="0" sldId="289"/>
            <ac:picMk id="6" creationId="{7234DD28-7E3D-E30C-9340-525063461746}"/>
          </ac:picMkLst>
        </pc:picChg>
      </pc:sldChg>
      <pc:sldChg chg="modSp">
        <pc:chgData name="Joe Holley" userId="150cfdee-89ea-4545-ba4f-e817ab37b8e7" providerId="ADAL" clId="{2BCA68D5-05C8-4F96-A902-F271E9E1F1F9}" dt="2025-06-10T15:33:21.988" v="292" actId="20577"/>
        <pc:sldMkLst>
          <pc:docMk/>
          <pc:sldMk cId="1247273531" sldId="294"/>
        </pc:sldMkLst>
        <pc:graphicFrameChg chg="mod">
          <ac:chgData name="Joe Holley" userId="150cfdee-89ea-4545-ba4f-e817ab37b8e7" providerId="ADAL" clId="{2BCA68D5-05C8-4F96-A902-F271E9E1F1F9}" dt="2025-06-10T15:33:21.988" v="292" actId="20577"/>
          <ac:graphicFrameMkLst>
            <pc:docMk/>
            <pc:sldMk cId="1247273531" sldId="294"/>
            <ac:graphicFrameMk id="4" creationId="{4290741B-60EC-41EB-8697-574B241B5175}"/>
          </ac:graphicFrameMkLst>
        </pc:graphicFrameChg>
      </pc:sldChg>
      <pc:sldChg chg="new del">
        <pc:chgData name="Joe Holley" userId="150cfdee-89ea-4545-ba4f-e817ab37b8e7" providerId="ADAL" clId="{2BCA68D5-05C8-4F96-A902-F271E9E1F1F9}" dt="2025-06-11T15:08:14.423" v="519" actId="47"/>
        <pc:sldMkLst>
          <pc:docMk/>
          <pc:sldMk cId="3082223912" sldId="295"/>
        </pc:sldMkLst>
      </pc:sldChg>
      <pc:sldChg chg="addSp delSp modSp add mod">
        <pc:chgData name="Joe Holley" userId="150cfdee-89ea-4545-ba4f-e817ab37b8e7" providerId="ADAL" clId="{2BCA68D5-05C8-4F96-A902-F271E9E1F1F9}" dt="2025-06-11T15:14:37.006" v="566" actId="14100"/>
        <pc:sldMkLst>
          <pc:docMk/>
          <pc:sldMk cId="2936530458" sldId="296"/>
        </pc:sldMkLst>
        <pc:spChg chg="mod">
          <ac:chgData name="Joe Holley" userId="150cfdee-89ea-4545-ba4f-e817ab37b8e7" providerId="ADAL" clId="{2BCA68D5-05C8-4F96-A902-F271E9E1F1F9}" dt="2025-06-11T15:13:58.406" v="559" actId="14100"/>
          <ac:spMkLst>
            <pc:docMk/>
            <pc:sldMk cId="2936530458" sldId="296"/>
            <ac:spMk id="460" creationId="{C45DB479-3187-A8B1-8323-C3D2EB2378E8}"/>
          </ac:spMkLst>
        </pc:spChg>
        <pc:spChg chg="mod">
          <ac:chgData name="Joe Holley" userId="150cfdee-89ea-4545-ba4f-e817ab37b8e7" providerId="ADAL" clId="{2BCA68D5-05C8-4F96-A902-F271E9E1F1F9}" dt="2025-06-11T15:13:46.731" v="557" actId="14100"/>
          <ac:spMkLst>
            <pc:docMk/>
            <pc:sldMk cId="2936530458" sldId="296"/>
            <ac:spMk id="463" creationId="{ACF5A130-EE33-477F-8474-A15EB5721693}"/>
          </ac:spMkLst>
        </pc:spChg>
        <pc:spChg chg="mod">
          <ac:chgData name="Joe Holley" userId="150cfdee-89ea-4545-ba4f-e817ab37b8e7" providerId="ADAL" clId="{2BCA68D5-05C8-4F96-A902-F271E9E1F1F9}" dt="2025-06-11T15:13:53.167" v="558" actId="14100"/>
          <ac:spMkLst>
            <pc:docMk/>
            <pc:sldMk cId="2936530458" sldId="296"/>
            <ac:spMk id="464" creationId="{3B141052-2C9B-E56F-EA81-778C5E09C0BC}"/>
          </ac:spMkLst>
        </pc:spChg>
        <pc:picChg chg="del">
          <ac:chgData name="Joe Holley" userId="150cfdee-89ea-4545-ba4f-e817ab37b8e7" providerId="ADAL" clId="{2BCA68D5-05C8-4F96-A902-F271E9E1F1F9}" dt="2025-06-11T15:08:33.202" v="520" actId="478"/>
          <ac:picMkLst>
            <pc:docMk/>
            <pc:sldMk cId="2936530458" sldId="296"/>
            <ac:picMk id="3" creationId="{E5378CB2-3B11-EED2-7E3A-67FA94691D4F}"/>
          </ac:picMkLst>
        </pc:picChg>
        <pc:picChg chg="add mod">
          <ac:chgData name="Joe Holley" userId="150cfdee-89ea-4545-ba4f-e817ab37b8e7" providerId="ADAL" clId="{2BCA68D5-05C8-4F96-A902-F271E9E1F1F9}" dt="2025-06-11T15:14:32.186" v="565" actId="14100"/>
          <ac:picMkLst>
            <pc:docMk/>
            <pc:sldMk cId="2936530458" sldId="296"/>
            <ac:picMk id="4" creationId="{2A6895D6-3DE4-EC2B-8E8B-183A1648A7FC}"/>
          </ac:picMkLst>
        </pc:picChg>
        <pc:picChg chg="del">
          <ac:chgData name="Joe Holley" userId="150cfdee-89ea-4545-ba4f-e817ab37b8e7" providerId="ADAL" clId="{2BCA68D5-05C8-4F96-A902-F271E9E1F1F9}" dt="2025-06-11T15:08:33.202" v="520" actId="478"/>
          <ac:picMkLst>
            <pc:docMk/>
            <pc:sldMk cId="2936530458" sldId="296"/>
            <ac:picMk id="5" creationId="{12BE1AC2-86B6-7684-026A-8D1F54C2B67A}"/>
          </ac:picMkLst>
        </pc:picChg>
        <pc:picChg chg="add mod modCrop">
          <ac:chgData name="Joe Holley" userId="150cfdee-89ea-4545-ba4f-e817ab37b8e7" providerId="ADAL" clId="{2BCA68D5-05C8-4F96-A902-F271E9E1F1F9}" dt="2025-06-11T15:12:01.036" v="546" actId="14100"/>
          <ac:picMkLst>
            <pc:docMk/>
            <pc:sldMk cId="2936530458" sldId="296"/>
            <ac:picMk id="7" creationId="{C4ADCF26-472D-E0C7-B91B-975C9C6A52CD}"/>
          </ac:picMkLst>
        </pc:picChg>
        <pc:picChg chg="add mod">
          <ac:chgData name="Joe Holley" userId="150cfdee-89ea-4545-ba4f-e817ab37b8e7" providerId="ADAL" clId="{2BCA68D5-05C8-4F96-A902-F271E9E1F1F9}" dt="2025-06-11T15:14:37.006" v="566" actId="14100"/>
          <ac:picMkLst>
            <pc:docMk/>
            <pc:sldMk cId="2936530458" sldId="296"/>
            <ac:picMk id="9" creationId="{1B6D65EE-3AAD-AE9C-8813-A08DA9750C3E}"/>
          </ac:picMkLst>
        </pc:picChg>
        <pc:picChg chg="add del mod">
          <ac:chgData name="Joe Holley" userId="150cfdee-89ea-4545-ba4f-e817ab37b8e7" providerId="ADAL" clId="{2BCA68D5-05C8-4F96-A902-F271E9E1F1F9}" dt="2025-06-11T15:12:39.555" v="550" actId="478"/>
          <ac:picMkLst>
            <pc:docMk/>
            <pc:sldMk cId="2936530458" sldId="296"/>
            <ac:picMk id="11" creationId="{A8AC5291-92E7-8406-7FCC-98008EE90E4E}"/>
          </ac:picMkLst>
        </pc:picChg>
        <pc:picChg chg="add mod">
          <ac:chgData name="Joe Holley" userId="150cfdee-89ea-4545-ba4f-e817ab37b8e7" providerId="ADAL" clId="{2BCA68D5-05C8-4F96-A902-F271E9E1F1F9}" dt="2025-06-11T15:14:12.558" v="562" actId="14100"/>
          <ac:picMkLst>
            <pc:docMk/>
            <pc:sldMk cId="2936530458" sldId="296"/>
            <ac:picMk id="13" creationId="{D060475D-3C8C-4559-546B-828BF25B7E2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1728B0-7EE6-4F97-BFC6-38BD3CFB8E6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B4FD5F1-3086-45F0-A82E-2FA766C30142}">
      <dgm:prSet/>
      <dgm:spPr/>
      <dgm:t>
        <a:bodyPr/>
        <a:lstStyle/>
        <a:p>
          <a:r>
            <a:rPr lang="en-US" dirty="0"/>
            <a:t>Agency Types and Needs</a:t>
          </a:r>
        </a:p>
        <a:p>
          <a:r>
            <a:rPr lang="en-US" dirty="0"/>
            <a:t>Travel, Housing, services and amenities</a:t>
          </a:r>
        </a:p>
        <a:p>
          <a:endParaRPr lang="en-US" dirty="0">
            <a:solidFill>
              <a:srgbClr val="002060"/>
            </a:solidFill>
          </a:endParaRPr>
        </a:p>
      </dgm:t>
    </dgm:pt>
    <dgm:pt modelId="{7F4F4B84-3FD4-4A62-BDF3-D655E85D103B}" type="parTrans" cxnId="{B96179F9-32F8-47A7-A27E-1389F1FD95B7}">
      <dgm:prSet/>
      <dgm:spPr/>
      <dgm:t>
        <a:bodyPr/>
        <a:lstStyle/>
        <a:p>
          <a:endParaRPr lang="en-US"/>
        </a:p>
      </dgm:t>
    </dgm:pt>
    <dgm:pt modelId="{C05B403F-139C-4727-90E7-11C4F2C11A2A}" type="sibTrans" cxnId="{B96179F9-32F8-47A7-A27E-1389F1FD95B7}">
      <dgm:prSet/>
      <dgm:spPr/>
      <dgm:t>
        <a:bodyPr/>
        <a:lstStyle/>
        <a:p>
          <a:endParaRPr lang="en-US"/>
        </a:p>
      </dgm:t>
    </dgm:pt>
    <dgm:pt modelId="{6572FB4F-885C-43B1-B4BB-E35AF48BB7E2}" type="pres">
      <dgm:prSet presAssocID="{6E1728B0-7EE6-4F97-BFC6-38BD3CFB8E61}" presName="vert0" presStyleCnt="0">
        <dgm:presLayoutVars>
          <dgm:dir/>
          <dgm:animOne val="branch"/>
          <dgm:animLvl val="lvl"/>
        </dgm:presLayoutVars>
      </dgm:prSet>
      <dgm:spPr/>
    </dgm:pt>
    <dgm:pt modelId="{58D54738-54AA-4C0F-9F2A-50EBBDB7EF7A}" type="pres">
      <dgm:prSet presAssocID="{3B4FD5F1-3086-45F0-A82E-2FA766C30142}" presName="thickLine" presStyleLbl="alignNode1" presStyleIdx="0" presStyleCnt="1"/>
      <dgm:spPr/>
    </dgm:pt>
    <dgm:pt modelId="{2266E9C4-7B67-47E9-9084-4B755C7F1528}" type="pres">
      <dgm:prSet presAssocID="{3B4FD5F1-3086-45F0-A82E-2FA766C30142}" presName="horz1" presStyleCnt="0"/>
      <dgm:spPr/>
    </dgm:pt>
    <dgm:pt modelId="{422C11A8-49EF-489F-92B3-87B71C49EA5E}" type="pres">
      <dgm:prSet presAssocID="{3B4FD5F1-3086-45F0-A82E-2FA766C30142}" presName="tx1" presStyleLbl="revTx" presStyleIdx="0" presStyleCnt="1"/>
      <dgm:spPr/>
    </dgm:pt>
    <dgm:pt modelId="{C6643337-F8A2-4028-8BB9-E03EEF590547}" type="pres">
      <dgm:prSet presAssocID="{3B4FD5F1-3086-45F0-A82E-2FA766C30142}" presName="vert1" presStyleCnt="0"/>
      <dgm:spPr/>
    </dgm:pt>
  </dgm:ptLst>
  <dgm:cxnLst>
    <dgm:cxn modelId="{9EEA863E-DCED-45B5-ACC2-17DDCCB25C2D}" type="presOf" srcId="{3B4FD5F1-3086-45F0-A82E-2FA766C30142}" destId="{422C11A8-49EF-489F-92B3-87B71C49EA5E}" srcOrd="0" destOrd="0" presId="urn:microsoft.com/office/officeart/2008/layout/LinedList"/>
    <dgm:cxn modelId="{A8F96971-1460-4EF3-AFD2-A7EC2D8C0B3F}" type="presOf" srcId="{6E1728B0-7EE6-4F97-BFC6-38BD3CFB8E61}" destId="{6572FB4F-885C-43B1-B4BB-E35AF48BB7E2}" srcOrd="0" destOrd="0" presId="urn:microsoft.com/office/officeart/2008/layout/LinedList"/>
    <dgm:cxn modelId="{B96179F9-32F8-47A7-A27E-1389F1FD95B7}" srcId="{6E1728B0-7EE6-4F97-BFC6-38BD3CFB8E61}" destId="{3B4FD5F1-3086-45F0-A82E-2FA766C30142}" srcOrd="0" destOrd="0" parTransId="{7F4F4B84-3FD4-4A62-BDF3-D655E85D103B}" sibTransId="{C05B403F-139C-4727-90E7-11C4F2C11A2A}"/>
    <dgm:cxn modelId="{8E402298-B4F8-4A6C-9CB7-FBB0CB11B772}" type="presParOf" srcId="{6572FB4F-885C-43B1-B4BB-E35AF48BB7E2}" destId="{58D54738-54AA-4C0F-9F2A-50EBBDB7EF7A}" srcOrd="0" destOrd="0" presId="urn:microsoft.com/office/officeart/2008/layout/LinedList"/>
    <dgm:cxn modelId="{41393FC3-4256-442A-ABAF-15C3C41CBF68}" type="presParOf" srcId="{6572FB4F-885C-43B1-B4BB-E35AF48BB7E2}" destId="{2266E9C4-7B67-47E9-9084-4B755C7F1528}" srcOrd="1" destOrd="0" presId="urn:microsoft.com/office/officeart/2008/layout/LinedList"/>
    <dgm:cxn modelId="{D24536FC-6859-440B-ABE9-E8BA7C01FCD6}" type="presParOf" srcId="{2266E9C4-7B67-47E9-9084-4B755C7F1528}" destId="{422C11A8-49EF-489F-92B3-87B71C49EA5E}" srcOrd="0" destOrd="0" presId="urn:microsoft.com/office/officeart/2008/layout/LinedList"/>
    <dgm:cxn modelId="{3FD135EB-C3F7-443D-A177-6E66C4EB8CE4}" type="presParOf" srcId="{2266E9C4-7B67-47E9-9084-4B755C7F1528}" destId="{C6643337-F8A2-4028-8BB9-E03EEF59054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54738-54AA-4C0F-9F2A-50EBBDB7EF7A}">
      <dsp:nvSpPr>
        <dsp:cNvPr id="0" name=""/>
        <dsp:cNvSpPr/>
      </dsp:nvSpPr>
      <dsp:spPr>
        <a:xfrm>
          <a:off x="0" y="0"/>
          <a:ext cx="66476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2C11A8-49EF-489F-92B3-87B71C49EA5E}">
      <dsp:nvSpPr>
        <dsp:cNvPr id="0" name=""/>
        <dsp:cNvSpPr/>
      </dsp:nvSpPr>
      <dsp:spPr>
        <a:xfrm>
          <a:off x="0" y="0"/>
          <a:ext cx="6647687" cy="4160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Agency Types and Needs</a:t>
          </a:r>
        </a:p>
        <a:p>
          <a:pPr marL="0" lvl="0" indent="0" algn="l" defTabSz="1955800">
            <a:lnSpc>
              <a:spcPct val="90000"/>
            </a:lnSpc>
            <a:spcBef>
              <a:spcPct val="0"/>
            </a:spcBef>
            <a:spcAft>
              <a:spcPct val="35000"/>
            </a:spcAft>
            <a:buNone/>
          </a:pPr>
          <a:r>
            <a:rPr lang="en-US" sz="4400" kern="1200" dirty="0"/>
            <a:t>Travel, Housing, services and amenities</a:t>
          </a:r>
        </a:p>
        <a:p>
          <a:pPr marL="0" lvl="0" indent="0" algn="l" defTabSz="1955800">
            <a:lnSpc>
              <a:spcPct val="90000"/>
            </a:lnSpc>
            <a:spcBef>
              <a:spcPct val="0"/>
            </a:spcBef>
            <a:spcAft>
              <a:spcPct val="35000"/>
            </a:spcAft>
            <a:buNone/>
          </a:pPr>
          <a:endParaRPr lang="en-US" sz="4400" kern="1200" dirty="0">
            <a:solidFill>
              <a:srgbClr val="002060"/>
            </a:solidFill>
          </a:endParaRPr>
        </a:p>
      </dsp:txBody>
      <dsp:txXfrm>
        <a:off x="0" y="0"/>
        <a:ext cx="6647687" cy="41602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E3D37-12F3-4E62-8511-A114E5E4C5E5}" type="datetimeFigureOut">
              <a:rPr lang="en-US" smtClean="0"/>
              <a:t>6/12/25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08439-88CD-4F8B-94D6-00F58E472653}" type="slidenum">
              <a:rPr lang="en-US" smtClean="0"/>
              <a:t>‹#›</a:t>
            </a:fld>
            <a:endParaRPr lang="en-US"/>
          </a:p>
        </p:txBody>
      </p:sp>
    </p:spTree>
    <p:extLst>
      <p:ext uri="{BB962C8B-B14F-4D97-AF65-F5344CB8AC3E}">
        <p14:creationId xmlns:p14="http://schemas.microsoft.com/office/powerpoint/2010/main" val="2547398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136A281D-AFE0-B604-D8D2-D7693F96DB9C}"/>
            </a:ext>
          </a:extLst>
        </p:cNvPr>
        <p:cNvGrpSpPr/>
        <p:nvPr/>
      </p:nvGrpSpPr>
      <p:grpSpPr>
        <a:xfrm>
          <a:off x="0" y="0"/>
          <a:ext cx="0" cy="0"/>
          <a:chOff x="0" y="0"/>
          <a:chExt cx="0" cy="0"/>
        </a:xfrm>
      </p:grpSpPr>
      <p:sp>
        <p:nvSpPr>
          <p:cNvPr id="380" name="Google Shape;380;p27:notes">
            <a:extLst>
              <a:ext uri="{FF2B5EF4-FFF2-40B4-BE49-F238E27FC236}">
                <a16:creationId xmlns:a16="http://schemas.microsoft.com/office/drawing/2014/main" id="{9039C828-05C9-DD98-DCAC-2E2A91C1BFF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understand the overall instructional design of the courses and have opportunity to observe/shadow seasoned instructors before teaching their first class. The objective of onboarding is not simply the transfer of information, but more importantly, is a venue for communicating the core learning culture of the Training Academy, including values and expectations. It would provide orientation to the position expectations, preparation for effective teaching and instructor development, and a greater sense of connection to the Training Academy.</a:t>
            </a:r>
            <a:endParaRPr>
              <a:latin typeface="Times New Roman"/>
              <a:ea typeface="Times New Roman"/>
              <a:cs typeface="Times New Roman"/>
              <a:sym typeface="Times New Roman"/>
            </a:endParaRPr>
          </a:p>
          <a:p>
            <a:pPr marL="0" lvl="0" indent="0" algn="l" rtl="0">
              <a:lnSpc>
                <a:spcPct val="100000"/>
              </a:lnSpc>
              <a:spcBef>
                <a:spcPts val="800"/>
              </a:spcBef>
              <a:spcAft>
                <a:spcPts val="0"/>
              </a:spcAft>
              <a:buSzPts val="1400"/>
              <a:buNone/>
            </a:pPr>
            <a:endParaRPr/>
          </a:p>
          <a:p>
            <a:pPr marL="0" lvl="0" indent="0" algn="l" rtl="0">
              <a:lnSpc>
                <a:spcPct val="100000"/>
              </a:lnSpc>
              <a:spcBef>
                <a:spcPts val="0"/>
              </a:spcBef>
              <a:spcAft>
                <a:spcPts val="0"/>
              </a:spcAft>
              <a:buSzPts val="1400"/>
              <a:buNone/>
            </a:pPr>
            <a:r>
              <a:rPr lang="en-US"/>
              <a:t>Guess who can help you develop this? </a:t>
            </a:r>
            <a:endParaRPr/>
          </a:p>
        </p:txBody>
      </p:sp>
      <p:sp>
        <p:nvSpPr>
          <p:cNvPr id="381" name="Google Shape;381;p27:notes">
            <a:extLst>
              <a:ext uri="{FF2B5EF4-FFF2-40B4-BE49-F238E27FC236}">
                <a16:creationId xmlns:a16="http://schemas.microsoft.com/office/drawing/2014/main" id="{B53F57CE-228D-5584-147D-AEF6A4C00AC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7886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 are not alone in this work. Many resources exist in Memphis would gladly partner with you. (If time, story of how you couldn’t say no). </a:t>
            </a:r>
            <a:endParaRPr/>
          </a:p>
          <a:p>
            <a:pPr marL="742950" lvl="1" indent="-311992" algn="l" rtl="0">
              <a:lnSpc>
                <a:spcPct val="100000"/>
              </a:lnSpc>
              <a:spcBef>
                <a:spcPts val="600"/>
              </a:spcBef>
              <a:spcAft>
                <a:spcPts val="0"/>
              </a:spcAft>
              <a:buClr>
                <a:srgbClr val="204279"/>
              </a:buClr>
              <a:buSzPts val="2755"/>
              <a:buFont typeface="Proxima Nova"/>
              <a:buChar char="•"/>
            </a:pPr>
            <a:r>
              <a:rPr lang="en-US" sz="1240">
                <a:solidFill>
                  <a:srgbClr val="204279"/>
                </a:solidFill>
                <a:latin typeface="Proxima Nova"/>
                <a:ea typeface="Proxima Nova"/>
                <a:cs typeface="Proxima Nova"/>
                <a:sym typeface="Proxima Nova"/>
              </a:rPr>
              <a:t>MFD can be a strategic partner in building the capacity and readiness of the local workforce. While providing additional learner supports will help address MFD retention issues and strengthen its workforce, not every recruit will ultimately be a good fit for the job. The wrap around services that MFD could potentially provide would be beneficial for pursuing other job opportunities with the city or other local employers. Likely there are other city services with the same issues with recruiting and retention, like the Police Department. </a:t>
            </a: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520" name="Google Shape;52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136A281D-AFE0-B604-D8D2-D7693F96DB9C}"/>
            </a:ext>
          </a:extLst>
        </p:cNvPr>
        <p:cNvGrpSpPr/>
        <p:nvPr/>
      </p:nvGrpSpPr>
      <p:grpSpPr>
        <a:xfrm>
          <a:off x="0" y="0"/>
          <a:ext cx="0" cy="0"/>
          <a:chOff x="0" y="0"/>
          <a:chExt cx="0" cy="0"/>
        </a:xfrm>
      </p:grpSpPr>
      <p:sp>
        <p:nvSpPr>
          <p:cNvPr id="380" name="Google Shape;380;p27:notes">
            <a:extLst>
              <a:ext uri="{FF2B5EF4-FFF2-40B4-BE49-F238E27FC236}">
                <a16:creationId xmlns:a16="http://schemas.microsoft.com/office/drawing/2014/main" id="{9039C828-05C9-DD98-DCAC-2E2A91C1BFF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understand the overall instructional design of the courses and have opportunity to observe/shadow seasoned instructors before teaching their first class. The objective of onboarding is not simply the transfer of information, but more importantly, is a venue for communicating the core learning culture of the Training Academy, including values and expectations. It would provide orientation to the position expectations, preparation for effective teaching and instructor development, and a greater sense of connection to the Training Academy.</a:t>
            </a:r>
            <a:endParaRPr>
              <a:latin typeface="Times New Roman"/>
              <a:ea typeface="Times New Roman"/>
              <a:cs typeface="Times New Roman"/>
              <a:sym typeface="Times New Roman"/>
            </a:endParaRPr>
          </a:p>
          <a:p>
            <a:pPr marL="0" lvl="0" indent="0" algn="l" rtl="0">
              <a:lnSpc>
                <a:spcPct val="100000"/>
              </a:lnSpc>
              <a:spcBef>
                <a:spcPts val="800"/>
              </a:spcBef>
              <a:spcAft>
                <a:spcPts val="0"/>
              </a:spcAft>
              <a:buSzPts val="1400"/>
              <a:buNone/>
            </a:pPr>
            <a:endParaRPr/>
          </a:p>
          <a:p>
            <a:pPr marL="0" lvl="0" indent="0" algn="l" rtl="0">
              <a:lnSpc>
                <a:spcPct val="100000"/>
              </a:lnSpc>
              <a:spcBef>
                <a:spcPts val="0"/>
              </a:spcBef>
              <a:spcAft>
                <a:spcPts val="0"/>
              </a:spcAft>
              <a:buSzPts val="1400"/>
              <a:buNone/>
            </a:pPr>
            <a:r>
              <a:rPr lang="en-US"/>
              <a:t>Guess who can help you develop this? </a:t>
            </a:r>
            <a:endParaRPr/>
          </a:p>
        </p:txBody>
      </p:sp>
      <p:sp>
        <p:nvSpPr>
          <p:cNvPr id="381" name="Google Shape;381;p27:notes">
            <a:extLst>
              <a:ext uri="{FF2B5EF4-FFF2-40B4-BE49-F238E27FC236}">
                <a16:creationId xmlns:a16="http://schemas.microsoft.com/office/drawing/2014/main" id="{B53F57CE-228D-5584-147D-AEF6A4C00AC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867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B28DDEEA-6F2A-7EDD-85AA-0C6F9B330639}"/>
            </a:ext>
          </a:extLst>
        </p:cNvPr>
        <p:cNvGrpSpPr/>
        <p:nvPr/>
      </p:nvGrpSpPr>
      <p:grpSpPr>
        <a:xfrm>
          <a:off x="0" y="0"/>
          <a:ext cx="0" cy="0"/>
          <a:chOff x="0" y="0"/>
          <a:chExt cx="0" cy="0"/>
        </a:xfrm>
      </p:grpSpPr>
      <p:sp>
        <p:nvSpPr>
          <p:cNvPr id="380" name="Google Shape;380;p27:notes">
            <a:extLst>
              <a:ext uri="{FF2B5EF4-FFF2-40B4-BE49-F238E27FC236}">
                <a16:creationId xmlns:a16="http://schemas.microsoft.com/office/drawing/2014/main" id="{4589AAC5-C7DD-0B08-4741-FEB484AAC54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understand the overall instructional design of the courses and have opportunity to observe/shadow seasoned instructors before teaching their first class. The objective of onboarding is not simply the transfer of information, but more importantly, is a venue for communicating the core learning culture of the Training Academy, including values and expectations. It would provide orientation to the position expectations, preparation for effective teaching and instructor development, and a greater sense of connection to the Training Academy.</a:t>
            </a:r>
            <a:endParaRPr>
              <a:latin typeface="Times New Roman"/>
              <a:ea typeface="Times New Roman"/>
              <a:cs typeface="Times New Roman"/>
              <a:sym typeface="Times New Roman"/>
            </a:endParaRPr>
          </a:p>
          <a:p>
            <a:pPr marL="0" lvl="0" indent="0" algn="l" rtl="0">
              <a:lnSpc>
                <a:spcPct val="100000"/>
              </a:lnSpc>
              <a:spcBef>
                <a:spcPts val="800"/>
              </a:spcBef>
              <a:spcAft>
                <a:spcPts val="0"/>
              </a:spcAft>
              <a:buSzPts val="1400"/>
              <a:buNone/>
            </a:pPr>
            <a:endParaRPr/>
          </a:p>
          <a:p>
            <a:pPr marL="0" lvl="0" indent="0" algn="l" rtl="0">
              <a:lnSpc>
                <a:spcPct val="100000"/>
              </a:lnSpc>
              <a:spcBef>
                <a:spcPts val="0"/>
              </a:spcBef>
              <a:spcAft>
                <a:spcPts val="0"/>
              </a:spcAft>
              <a:buSzPts val="1400"/>
              <a:buNone/>
            </a:pPr>
            <a:r>
              <a:rPr lang="en-US"/>
              <a:t>Guess who can help you develop this? </a:t>
            </a:r>
            <a:endParaRPr/>
          </a:p>
        </p:txBody>
      </p:sp>
      <p:sp>
        <p:nvSpPr>
          <p:cNvPr id="381" name="Google Shape;381;p27:notes">
            <a:extLst>
              <a:ext uri="{FF2B5EF4-FFF2-40B4-BE49-F238E27FC236}">
                <a16:creationId xmlns:a16="http://schemas.microsoft.com/office/drawing/2014/main" id="{36238B63-D309-0E57-778F-C72BF48988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4302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understand the overall instructional design of the courses and have opportunity to observe/shadow seasoned instructors before teaching their first class. The objective of onboarding is not simply the transfer of information, but more importantly, is a venue for communicating the core learning culture of the Training Academy, including values and expectations. It would provide orientation to the position expectations, preparation for effective teaching and instructor development, and a greater sense of connection to the Training Academy.</a:t>
            </a:r>
            <a:endParaRPr>
              <a:latin typeface="Times New Roman"/>
              <a:ea typeface="Times New Roman"/>
              <a:cs typeface="Times New Roman"/>
              <a:sym typeface="Times New Roman"/>
            </a:endParaRPr>
          </a:p>
          <a:p>
            <a:pPr marL="0" lvl="0" indent="0" algn="l" rtl="0">
              <a:lnSpc>
                <a:spcPct val="100000"/>
              </a:lnSpc>
              <a:spcBef>
                <a:spcPts val="800"/>
              </a:spcBef>
              <a:spcAft>
                <a:spcPts val="0"/>
              </a:spcAft>
              <a:buSzPts val="1400"/>
              <a:buNone/>
            </a:pPr>
            <a:endParaRPr/>
          </a:p>
          <a:p>
            <a:pPr marL="0" lvl="0" indent="0" algn="l" rtl="0">
              <a:lnSpc>
                <a:spcPct val="100000"/>
              </a:lnSpc>
              <a:spcBef>
                <a:spcPts val="0"/>
              </a:spcBef>
              <a:spcAft>
                <a:spcPts val="0"/>
              </a:spcAft>
              <a:buSzPts val="1400"/>
              <a:buNone/>
            </a:pPr>
            <a:r>
              <a:rPr lang="en-US"/>
              <a:t>Guess who can help you develop this? </a:t>
            </a:r>
            <a:endParaRPr/>
          </a:p>
        </p:txBody>
      </p:sp>
      <p:sp>
        <p:nvSpPr>
          <p:cNvPr id="381" name="Google Shape;38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53ff5d0e3d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What does this mean? Borrowed language of higher ed, this means academic support</a:t>
            </a:r>
            <a:endParaRPr>
              <a:latin typeface="Times New Roman"/>
              <a:ea typeface="Times New Roman"/>
              <a:cs typeface="Times New Roman"/>
              <a:sym typeface="Times New Roman"/>
            </a:endParaRPr>
          </a:p>
          <a:p>
            <a:pPr marL="0" lvl="0" indent="0" algn="l" rtl="0">
              <a:lnSpc>
                <a:spcPct val="100000"/>
              </a:lnSpc>
              <a:spcBef>
                <a:spcPts val="800"/>
              </a:spcBef>
              <a:spcAft>
                <a:spcPts val="0"/>
              </a:spcAft>
              <a:buSzPts val="1400"/>
              <a:buNone/>
            </a:pPr>
            <a:r>
              <a:rPr lang="en-US">
                <a:latin typeface="Times New Roman"/>
                <a:ea typeface="Times New Roman"/>
                <a:cs typeface="Times New Roman"/>
                <a:sym typeface="Times New Roman"/>
              </a:rPr>
              <a:t>Currently extra-curricular academic support is provided informally and sporadically by instructors as time permits. Transition this activity to a formal, scheduled offering and explore the development of a volunteer mentoring program to provide this service. Academic support could also be provided pre-emptively through summer bridge/summer academy styled programs that help potential Training Academy students to learn about the position and gain basic foundational skills needed to successfully complete the courses and be effective in the position of EMS provider. This could include foundational reading and math skills.</a:t>
            </a:r>
            <a:endParaRPr>
              <a:latin typeface="Times New Roman"/>
              <a:ea typeface="Times New Roman"/>
              <a:cs typeface="Times New Roman"/>
              <a:sym typeface="Times New Roman"/>
            </a:endParaRPr>
          </a:p>
          <a:p>
            <a:pPr marL="0" lvl="0" indent="0" algn="l" rtl="0">
              <a:lnSpc>
                <a:spcPct val="100000"/>
              </a:lnSpc>
              <a:spcBef>
                <a:spcPts val="800"/>
              </a:spcBef>
              <a:spcAft>
                <a:spcPts val="0"/>
              </a:spcAft>
              <a:buSzPts val="1400"/>
              <a:buNone/>
            </a:pPr>
            <a:endParaRPr/>
          </a:p>
          <a:p>
            <a:pPr marL="0" lvl="0" indent="0" algn="l" rtl="0">
              <a:lnSpc>
                <a:spcPct val="100000"/>
              </a:lnSpc>
              <a:spcBef>
                <a:spcPts val="0"/>
              </a:spcBef>
              <a:spcAft>
                <a:spcPts val="0"/>
              </a:spcAft>
              <a:buSzPts val="1400"/>
              <a:buNone/>
            </a:pPr>
            <a:r>
              <a:rPr lang="en-US"/>
              <a:t>Guess who can help you develop this? </a:t>
            </a:r>
            <a:endParaRPr/>
          </a:p>
        </p:txBody>
      </p:sp>
      <p:sp>
        <p:nvSpPr>
          <p:cNvPr id="411" name="Google Shape;411;g353ff5d0e3d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53ff5d0e3d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 Literacy Mid-South facilitates access to literacy across the lifespan and has been helping learners of all ages for fifty years. Partnering with this organization will help to connect MFD recruits struggling with literacy with resources to help them achieve their learning goals. A partnership between the MFD and Literacy Mid-South could help infuse the Academy with the skills and experience to embed literacy strategies throughout the curriculum. This type of supports benefits all learners.</a:t>
            </a:r>
            <a:endParaRPr>
              <a:latin typeface="Times New Roman"/>
              <a:ea typeface="Times New Roman"/>
              <a:cs typeface="Times New Roman"/>
              <a:sym typeface="Times New Roman"/>
            </a:endParaRPr>
          </a:p>
          <a:p>
            <a:pPr marL="0" lvl="0" indent="0" algn="l" rtl="0">
              <a:lnSpc>
                <a:spcPct val="100000"/>
              </a:lnSpc>
              <a:spcBef>
                <a:spcPts val="80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800"/>
              </a:spcBef>
              <a:spcAft>
                <a:spcPts val="0"/>
              </a:spcAft>
              <a:buSzPts val="1400"/>
              <a:buNone/>
            </a:pPr>
            <a:endParaRPr/>
          </a:p>
          <a:p>
            <a:pPr marL="0" lvl="0" indent="0" algn="l" rtl="0">
              <a:lnSpc>
                <a:spcPct val="100000"/>
              </a:lnSpc>
              <a:spcBef>
                <a:spcPts val="0"/>
              </a:spcBef>
              <a:spcAft>
                <a:spcPts val="0"/>
              </a:spcAft>
              <a:buSzPts val="1400"/>
              <a:buNone/>
            </a:pPr>
            <a:r>
              <a:rPr lang="en-US"/>
              <a:t>Guess who can help you develop this? </a:t>
            </a:r>
            <a:endParaRPr/>
          </a:p>
        </p:txBody>
      </p:sp>
      <p:sp>
        <p:nvSpPr>
          <p:cNvPr id="426" name="Google Shape;426;g353ff5d0e3d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Times New Roman"/>
                <a:ea typeface="Times New Roman"/>
                <a:cs typeface="Times New Roman"/>
                <a:sym typeface="Times New Roman"/>
              </a:rPr>
              <a:t>Combining these two recommendations as they are related. Wrap-around student services is a term that encompasses both academic support and other types of supports adult learners need. All learners need supports, adult learners need specific types of supports. We recommend supports informed by data from our CAM, targeted for academy learners.</a:t>
            </a:r>
            <a:endParaRPr b="1">
              <a:latin typeface="Times New Roman"/>
              <a:ea typeface="Times New Roman"/>
              <a:cs typeface="Times New Roman"/>
              <a:sym typeface="Times New Roman"/>
            </a:endParaRPr>
          </a:p>
          <a:p>
            <a:pPr marL="457200" lvl="0" indent="-317500" algn="l" rtl="0">
              <a:lnSpc>
                <a:spcPct val="100000"/>
              </a:lnSpc>
              <a:spcBef>
                <a:spcPts val="800"/>
              </a:spcBef>
              <a:spcAft>
                <a:spcPts val="0"/>
              </a:spcAft>
              <a:buSzPts val="1400"/>
              <a:buFont typeface="Times New Roman"/>
              <a:buAutoNum type="arabicPeriod"/>
            </a:pPr>
            <a:r>
              <a:rPr lang="en-US" b="1">
                <a:latin typeface="Times New Roman"/>
                <a:ea typeface="Times New Roman"/>
                <a:cs typeface="Times New Roman"/>
                <a:sym typeface="Times New Roman"/>
              </a:rPr>
              <a:t>Inst</a:t>
            </a:r>
            <a:endParaRPr b="1">
              <a:latin typeface="Times New Roman"/>
              <a:ea typeface="Times New Roman"/>
              <a:cs typeface="Times New Roman"/>
              <a:sym typeface="Times New Roman"/>
            </a:endParaRPr>
          </a:p>
          <a:p>
            <a:pPr marL="0" lvl="0" indent="0" algn="l" rtl="0">
              <a:lnSpc>
                <a:spcPct val="100000"/>
              </a:lnSpc>
              <a:spcBef>
                <a:spcPts val="800"/>
              </a:spcBef>
              <a:spcAft>
                <a:spcPts val="0"/>
              </a:spcAft>
              <a:buClr>
                <a:schemeClr val="dk1"/>
              </a:buClr>
              <a:buSzPts val="1100"/>
              <a:buFont typeface="Arial"/>
              <a:buNone/>
            </a:pPr>
            <a:r>
              <a:rPr lang="en-US" b="1">
                <a:latin typeface="Times New Roman"/>
                <a:ea typeface="Times New Roman"/>
                <a:cs typeface="Times New Roman"/>
                <a:sym typeface="Times New Roman"/>
              </a:rPr>
              <a:t>Professional development support:</a:t>
            </a:r>
            <a:r>
              <a:rPr lang="en-US">
                <a:latin typeface="Times New Roman"/>
                <a:ea typeface="Times New Roman"/>
                <a:cs typeface="Times New Roman"/>
                <a:sym typeface="Times New Roman"/>
              </a:rPr>
              <a:t> Understanding and acclimating to fire/EMS profession, leadership skills, and development. This support could be developed and offered in tandem with academic support possibly provided by volunteer mentors from the EMS workforce or University of Memphis education students seeking volunteer experiences.</a:t>
            </a:r>
            <a:endParaRPr>
              <a:latin typeface="Times New Roman"/>
              <a:ea typeface="Times New Roman"/>
              <a:cs typeface="Times New Roman"/>
              <a:sym typeface="Times New Roman"/>
            </a:endParaRPr>
          </a:p>
          <a:p>
            <a:pPr marL="0" lvl="0" indent="0" algn="l" rtl="0">
              <a:lnSpc>
                <a:spcPct val="100000"/>
              </a:lnSpc>
              <a:spcBef>
                <a:spcPts val="800"/>
              </a:spcBef>
              <a:spcAft>
                <a:spcPts val="0"/>
              </a:spcAft>
              <a:buClr>
                <a:schemeClr val="dk1"/>
              </a:buClr>
              <a:buSzPts val="1100"/>
              <a:buFont typeface="Arial"/>
              <a:buNone/>
            </a:pPr>
            <a:r>
              <a:rPr lang="en-US" b="1">
                <a:latin typeface="Times New Roman"/>
                <a:ea typeface="Times New Roman"/>
                <a:cs typeface="Times New Roman"/>
                <a:sym typeface="Times New Roman"/>
              </a:rPr>
              <a:t>Personal support: </a:t>
            </a:r>
            <a:r>
              <a:rPr lang="en-US">
                <a:latin typeface="Times New Roman"/>
                <a:ea typeface="Times New Roman"/>
                <a:cs typeface="Times New Roman"/>
                <a:sym typeface="Times New Roman"/>
              </a:rPr>
              <a:t>Navigating work/school - life balance. Each generation of learners presents unique challenges for educators. How they learn may be different than how their instructors learned and shifts in economic and social spheres may result in learning challenges as well. Technological advances and societal circumstances among other factors shape this and result in learners being in need of basic life skills and counseling. A life coach would be ideal for helping them to navigate their personal life and prioritize wellness. The University of Memphis offers programs in education and counseling. Often these programs offer externships or credit for volunteering to their students. Tapping into community resources like this could provide a way to meet the learners where they are while building competency in the classroom. Everyday life supports for learners as well as EMS professionals helps with retention. Organizations that demonstrate that they care about their employees have less turn over and higher job satisfaction.</a:t>
            </a:r>
            <a:endParaRPr>
              <a:latin typeface="Times New Roman"/>
              <a:ea typeface="Times New Roman"/>
              <a:cs typeface="Times New Roman"/>
              <a:sym typeface="Times New Roman"/>
            </a:endParaRPr>
          </a:p>
          <a:p>
            <a:pPr marL="0" lvl="0" indent="0" algn="l" rtl="0">
              <a:lnSpc>
                <a:spcPct val="100000"/>
              </a:lnSpc>
              <a:spcBef>
                <a:spcPts val="800"/>
              </a:spcBef>
              <a:spcAft>
                <a:spcPts val="0"/>
              </a:spcAft>
              <a:buClr>
                <a:schemeClr val="dk1"/>
              </a:buClr>
              <a:buSzPts val="1100"/>
              <a:buFont typeface="Arial"/>
              <a:buNone/>
            </a:pPr>
            <a:r>
              <a:rPr lang="en-US" b="1">
                <a:latin typeface="Times New Roman"/>
                <a:ea typeface="Times New Roman"/>
                <a:cs typeface="Times New Roman"/>
                <a:sym typeface="Times New Roman"/>
              </a:rPr>
              <a:t>Transportation assistance:</a:t>
            </a:r>
            <a:r>
              <a:rPr lang="en-US">
                <a:latin typeface="Times New Roman"/>
                <a:ea typeface="Times New Roman"/>
                <a:cs typeface="Times New Roman"/>
                <a:sym typeface="Times New Roman"/>
              </a:rPr>
              <a:t> Exploring transportation options. Memphis is a large geographic area and is not well-served by its public transportation system. Due to the location of the Academy, it is not feasible to expect recruits to rely on MATA as a primary or secondary means of support. A consideration of a wrap-around student support service for Training Academy context includes developing feasible solutions such as organizing car-pool/ride shares or raising funds to reimburse students for taxi/Uber services.</a:t>
            </a:r>
            <a:br>
              <a:rPr lang="en-US">
                <a:latin typeface="Times New Roman"/>
                <a:ea typeface="Times New Roman"/>
                <a:cs typeface="Times New Roman"/>
                <a:sym typeface="Times New Roman"/>
              </a:rPr>
            </a:br>
            <a:br>
              <a:rPr lang="en-US">
                <a:latin typeface="Times New Roman"/>
                <a:ea typeface="Times New Roman"/>
                <a:cs typeface="Times New Roman"/>
                <a:sym typeface="Times New Roman"/>
              </a:rPr>
            </a:br>
            <a:r>
              <a:rPr lang="en-US" b="1">
                <a:latin typeface="Times New Roman"/>
                <a:ea typeface="Times New Roman"/>
                <a:cs typeface="Times New Roman"/>
                <a:sym typeface="Times New Roman"/>
              </a:rPr>
              <a:t>Flexible learning options: </a:t>
            </a:r>
            <a:r>
              <a:rPr lang="en-US">
                <a:latin typeface="Times New Roman"/>
                <a:ea typeface="Times New Roman"/>
                <a:cs typeface="Times New Roman"/>
                <a:sym typeface="Times New Roman"/>
              </a:rPr>
              <a:t>Explore hybrid options for content delivery and classroom learning. We recommend a variation of flipped classrooms. In a flipped classroom, learners engage with new content outside of the classroom—usually through videos, readings, or interactive online tools—and then use classroom time for hands-on activities, discussions, and problem-solving. For example, learners might watch a video lecture before class and then work on group projects or case studies during class to apply the material. This approach helps adult learners by giving them control over the pace of learning. It also makes classroom time more interactive and engaging. This method supports adult learners who often prefer practical, real-world applications of knowledge.</a:t>
            </a:r>
            <a:endParaRPr>
              <a:latin typeface="Times New Roman"/>
              <a:ea typeface="Times New Roman"/>
              <a:cs typeface="Times New Roman"/>
              <a:sym typeface="Times New Roman"/>
            </a:endParaRPr>
          </a:p>
          <a:p>
            <a:pPr marL="0" lvl="0" indent="0" algn="l" rtl="0">
              <a:lnSpc>
                <a:spcPct val="100000"/>
              </a:lnSpc>
              <a:spcBef>
                <a:spcPts val="800"/>
              </a:spcBef>
              <a:spcAft>
                <a:spcPts val="0"/>
              </a:spcAft>
              <a:buSzPts val="1400"/>
              <a:buNone/>
            </a:pPr>
            <a:endParaRPr/>
          </a:p>
        </p:txBody>
      </p:sp>
      <p:sp>
        <p:nvSpPr>
          <p:cNvPr id="490" name="Google Shape;49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 folks read this on their own</a:t>
            </a:r>
            <a:endParaRPr/>
          </a:p>
        </p:txBody>
      </p:sp>
      <p:sp>
        <p:nvSpPr>
          <p:cNvPr id="456" name="Google Shape;4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a:extLst>
            <a:ext uri="{FF2B5EF4-FFF2-40B4-BE49-F238E27FC236}">
              <a16:creationId xmlns:a16="http://schemas.microsoft.com/office/drawing/2014/main" id="{401B1F12-744A-ABBF-3B09-6FB5414F473F}"/>
            </a:ext>
          </a:extLst>
        </p:cNvPr>
        <p:cNvGrpSpPr/>
        <p:nvPr/>
      </p:nvGrpSpPr>
      <p:grpSpPr>
        <a:xfrm>
          <a:off x="0" y="0"/>
          <a:ext cx="0" cy="0"/>
          <a:chOff x="0" y="0"/>
          <a:chExt cx="0" cy="0"/>
        </a:xfrm>
      </p:grpSpPr>
      <p:sp>
        <p:nvSpPr>
          <p:cNvPr id="455" name="Google Shape;455;p28:notes">
            <a:extLst>
              <a:ext uri="{FF2B5EF4-FFF2-40B4-BE49-F238E27FC236}">
                <a16:creationId xmlns:a16="http://schemas.microsoft.com/office/drawing/2014/main" id="{F846073B-B9B3-351B-3160-9DD3C58F8A7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 folks read this on their own</a:t>
            </a:r>
            <a:endParaRPr/>
          </a:p>
        </p:txBody>
      </p:sp>
      <p:sp>
        <p:nvSpPr>
          <p:cNvPr id="456" name="Google Shape;456;p28:notes">
            <a:extLst>
              <a:ext uri="{FF2B5EF4-FFF2-40B4-BE49-F238E27FC236}">
                <a16:creationId xmlns:a16="http://schemas.microsoft.com/office/drawing/2014/main" id="{9DB5CC57-214E-2EC0-1E6D-705B4ABA43E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678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81445A-EE87-4234-898B-6BC29056384C}"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6C443163-9AB6-4488-9EB4-F26D2796D8D0}" type="slidenum">
              <a:rPr lang="en-US" smtClean="0"/>
              <a:t>‹#›</a:t>
            </a:fld>
            <a:endParaRPr lang="en-US"/>
          </a:p>
        </p:txBody>
      </p:sp>
    </p:spTree>
    <p:extLst>
      <p:ext uri="{BB962C8B-B14F-4D97-AF65-F5344CB8AC3E}">
        <p14:creationId xmlns:p14="http://schemas.microsoft.com/office/powerpoint/2010/main" val="191441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81445A-EE87-4234-898B-6BC29056384C}"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43163-9AB6-4488-9EB4-F26D2796D8D0}" type="slidenum">
              <a:rPr lang="en-US" smtClean="0"/>
              <a:t>‹#›</a:t>
            </a:fld>
            <a:endParaRPr lang="en-US"/>
          </a:p>
        </p:txBody>
      </p:sp>
    </p:spTree>
    <p:extLst>
      <p:ext uri="{BB962C8B-B14F-4D97-AF65-F5344CB8AC3E}">
        <p14:creationId xmlns:p14="http://schemas.microsoft.com/office/powerpoint/2010/main" val="3925896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81445A-EE87-4234-898B-6BC29056384C}"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43163-9AB6-4488-9EB4-F26D2796D8D0}" type="slidenum">
              <a:rPr lang="en-US" smtClean="0"/>
              <a:t>‹#›</a:t>
            </a:fld>
            <a:endParaRPr lang="en-US"/>
          </a:p>
        </p:txBody>
      </p:sp>
    </p:spTree>
    <p:extLst>
      <p:ext uri="{BB962C8B-B14F-4D97-AF65-F5344CB8AC3E}">
        <p14:creationId xmlns:p14="http://schemas.microsoft.com/office/powerpoint/2010/main" val="3868381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81445A-EE87-4234-898B-6BC29056384C}"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443163-9AB6-4488-9EB4-F26D2796D8D0}" type="slidenum">
              <a:rPr lang="en-US" smtClean="0"/>
              <a:t>‹#›</a:t>
            </a:fld>
            <a:endParaRPr lang="en-US"/>
          </a:p>
        </p:txBody>
      </p:sp>
    </p:spTree>
    <p:extLst>
      <p:ext uri="{BB962C8B-B14F-4D97-AF65-F5344CB8AC3E}">
        <p14:creationId xmlns:p14="http://schemas.microsoft.com/office/powerpoint/2010/main" val="255772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E781445A-EE87-4234-898B-6BC29056384C}" type="datetimeFigureOut">
              <a:rPr lang="en-US" smtClean="0"/>
              <a:t>6/12/25</a:t>
            </a:fld>
            <a:endParaRPr lang="en-US"/>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C443163-9AB6-4488-9EB4-F26D2796D8D0}" type="slidenum">
              <a:rPr lang="en-US" smtClean="0"/>
              <a:t>‹#›</a:t>
            </a:fld>
            <a:endParaRPr lang="en-US"/>
          </a:p>
        </p:txBody>
      </p:sp>
    </p:spTree>
    <p:extLst>
      <p:ext uri="{BB962C8B-B14F-4D97-AF65-F5344CB8AC3E}">
        <p14:creationId xmlns:p14="http://schemas.microsoft.com/office/powerpoint/2010/main" val="3723251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81445A-EE87-4234-898B-6BC29056384C}"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443163-9AB6-4488-9EB4-F26D2796D8D0}" type="slidenum">
              <a:rPr lang="en-US" smtClean="0"/>
              <a:t>‹#›</a:t>
            </a:fld>
            <a:endParaRPr lang="en-US"/>
          </a:p>
        </p:txBody>
      </p:sp>
    </p:spTree>
    <p:extLst>
      <p:ext uri="{BB962C8B-B14F-4D97-AF65-F5344CB8AC3E}">
        <p14:creationId xmlns:p14="http://schemas.microsoft.com/office/powerpoint/2010/main" val="3935399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81445A-EE87-4234-898B-6BC29056384C}" type="datetimeFigureOut">
              <a:rPr lang="en-US" smtClean="0"/>
              <a:t>6/12/25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443163-9AB6-4488-9EB4-F26D2796D8D0}" type="slidenum">
              <a:rPr lang="en-US" smtClean="0"/>
              <a:t>‹#›</a:t>
            </a:fld>
            <a:endParaRPr lang="en-US"/>
          </a:p>
        </p:txBody>
      </p:sp>
    </p:spTree>
    <p:extLst>
      <p:ext uri="{BB962C8B-B14F-4D97-AF65-F5344CB8AC3E}">
        <p14:creationId xmlns:p14="http://schemas.microsoft.com/office/powerpoint/2010/main" val="530148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81445A-EE87-4234-898B-6BC29056384C}" type="datetimeFigureOut">
              <a:rPr lang="en-US" smtClean="0"/>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443163-9AB6-4488-9EB4-F26D2796D8D0}" type="slidenum">
              <a:rPr lang="en-US" smtClean="0"/>
              <a:t>‹#›</a:t>
            </a:fld>
            <a:endParaRPr lang="en-US"/>
          </a:p>
        </p:txBody>
      </p:sp>
    </p:spTree>
    <p:extLst>
      <p:ext uri="{BB962C8B-B14F-4D97-AF65-F5344CB8AC3E}">
        <p14:creationId xmlns:p14="http://schemas.microsoft.com/office/powerpoint/2010/main" val="2434243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1445A-EE87-4234-898B-6BC29056384C}" type="datetimeFigureOut">
              <a:rPr lang="en-US" smtClean="0"/>
              <a:t>6/12/25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443163-9AB6-4488-9EB4-F26D2796D8D0}" type="slidenum">
              <a:rPr lang="en-US" smtClean="0"/>
              <a:t>‹#›</a:t>
            </a:fld>
            <a:endParaRPr lang="en-US"/>
          </a:p>
        </p:txBody>
      </p:sp>
    </p:spTree>
    <p:extLst>
      <p:ext uri="{BB962C8B-B14F-4D97-AF65-F5344CB8AC3E}">
        <p14:creationId xmlns:p14="http://schemas.microsoft.com/office/powerpoint/2010/main" val="596795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81445A-EE87-4234-898B-6BC29056384C}"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C443163-9AB6-4488-9EB4-F26D2796D8D0}" type="slidenum">
              <a:rPr lang="en-US" smtClean="0"/>
              <a:t>‹#›</a:t>
            </a:fld>
            <a:endParaRPr lang="en-US"/>
          </a:p>
        </p:txBody>
      </p:sp>
    </p:spTree>
    <p:extLst>
      <p:ext uri="{BB962C8B-B14F-4D97-AF65-F5344CB8AC3E}">
        <p14:creationId xmlns:p14="http://schemas.microsoft.com/office/powerpoint/2010/main" val="4263411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E781445A-EE87-4234-898B-6BC29056384C}" type="datetimeFigureOut">
              <a:rPr lang="en-US" smtClean="0"/>
              <a:t>6/12/25</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C443163-9AB6-4488-9EB4-F26D2796D8D0}" type="slidenum">
              <a:rPr lang="en-US" smtClean="0"/>
              <a:t>‹#›</a:t>
            </a:fld>
            <a:endParaRPr lang="en-US"/>
          </a:p>
        </p:txBody>
      </p:sp>
    </p:spTree>
    <p:extLst>
      <p:ext uri="{BB962C8B-B14F-4D97-AF65-F5344CB8AC3E}">
        <p14:creationId xmlns:p14="http://schemas.microsoft.com/office/powerpoint/2010/main" val="720067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E781445A-EE87-4234-898B-6BC29056384C}" type="datetimeFigureOut">
              <a:rPr lang="en-US" smtClean="0"/>
              <a:t>6/12/25</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C443163-9AB6-4488-9EB4-F26D2796D8D0}" type="slidenum">
              <a:rPr lang="en-US" smtClean="0"/>
              <a:t>‹#›</a:t>
            </a:fld>
            <a:endParaRPr lang="en-US"/>
          </a:p>
        </p:txBody>
      </p:sp>
    </p:spTree>
    <p:extLst>
      <p:ext uri="{BB962C8B-B14F-4D97-AF65-F5344CB8AC3E}">
        <p14:creationId xmlns:p14="http://schemas.microsoft.com/office/powerpoint/2010/main" val="11205672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02BAE509-4F59-8856-5A0B-4F4BA32BD9BD}"/>
            </a:ext>
          </a:extLst>
        </p:cNvPr>
        <p:cNvGrpSpPr/>
        <p:nvPr/>
      </p:nvGrpSpPr>
      <p:grpSpPr>
        <a:xfrm>
          <a:off x="0" y="0"/>
          <a:ext cx="0" cy="0"/>
          <a:chOff x="0" y="0"/>
          <a:chExt cx="0" cy="0"/>
        </a:xfrm>
      </p:grpSpPr>
      <p:sp>
        <p:nvSpPr>
          <p:cNvPr id="383" name="Google Shape;383;p27">
            <a:extLst>
              <a:ext uri="{FF2B5EF4-FFF2-40B4-BE49-F238E27FC236}">
                <a16:creationId xmlns:a16="http://schemas.microsoft.com/office/drawing/2014/main" id="{FE33E52B-50F7-FAE0-38C7-39189591B4DD}"/>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4" name="Google Shape;384;p27">
            <a:extLst>
              <a:ext uri="{FF2B5EF4-FFF2-40B4-BE49-F238E27FC236}">
                <a16:creationId xmlns:a16="http://schemas.microsoft.com/office/drawing/2014/main" id="{41D96537-4170-0B5D-FD1F-3606C8C01B41}"/>
              </a:ext>
            </a:extLst>
          </p:cNvPr>
          <p:cNvSpPr/>
          <p:nvPr/>
        </p:nvSpPr>
        <p:spPr>
          <a:xfrm rot="5400000" flipH="1">
            <a:off x="-1410084" y="1410082"/>
            <a:ext cx="6858000" cy="4037836"/>
          </a:xfrm>
          <a:prstGeom prst="rect">
            <a:avLst/>
          </a:prstGeom>
          <a:gradFill>
            <a:gsLst>
              <a:gs pos="0">
                <a:srgbClr val="000000"/>
              </a:gs>
              <a:gs pos="8000">
                <a:srgbClr val="000000"/>
              </a:gs>
              <a:gs pos="100000">
                <a:srgbClr val="0084B4"/>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5" name="Google Shape;385;p27">
            <a:extLst>
              <a:ext uri="{FF2B5EF4-FFF2-40B4-BE49-F238E27FC236}">
                <a16:creationId xmlns:a16="http://schemas.microsoft.com/office/drawing/2014/main" id="{3258D785-9E0B-F26A-A877-165CF6498F2C}"/>
              </a:ext>
            </a:extLst>
          </p:cNvPr>
          <p:cNvSpPr/>
          <p:nvPr/>
        </p:nvSpPr>
        <p:spPr>
          <a:xfrm rot="5400000" flipH="1">
            <a:off x="-1410085" y="1420219"/>
            <a:ext cx="6857999" cy="4037839"/>
          </a:xfrm>
          <a:prstGeom prst="rect">
            <a:avLst/>
          </a:prstGeom>
          <a:gradFill>
            <a:gsLst>
              <a:gs pos="0">
                <a:srgbClr val="000000">
                  <a:alpha val="0"/>
                </a:srgbClr>
              </a:gs>
              <a:gs pos="99000">
                <a:srgbClr val="00B0F0">
                  <a:alpha val="45490"/>
                </a:srgbClr>
              </a:gs>
              <a:gs pos="100000">
                <a:srgbClr val="00B0F0">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6" name="Google Shape;386;p27">
            <a:extLst>
              <a:ext uri="{FF2B5EF4-FFF2-40B4-BE49-F238E27FC236}">
                <a16:creationId xmlns:a16="http://schemas.microsoft.com/office/drawing/2014/main" id="{83180367-B2D1-2451-4614-A8F3DF86AA29}"/>
              </a:ext>
            </a:extLst>
          </p:cNvPr>
          <p:cNvSpPr/>
          <p:nvPr/>
        </p:nvSpPr>
        <p:spPr>
          <a:xfrm rot="5400000" flipH="1">
            <a:off x="767923" y="3588085"/>
            <a:ext cx="2501979" cy="4037841"/>
          </a:xfrm>
          <a:prstGeom prst="rect">
            <a:avLst/>
          </a:prstGeom>
          <a:gradFill>
            <a:gsLst>
              <a:gs pos="0">
                <a:srgbClr val="00B0F0">
                  <a:alpha val="28235"/>
                </a:srgbClr>
              </a:gs>
              <a:gs pos="2000">
                <a:srgbClr val="00B0F0">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7" name="Google Shape;387;p27">
            <a:extLst>
              <a:ext uri="{FF2B5EF4-FFF2-40B4-BE49-F238E27FC236}">
                <a16:creationId xmlns:a16="http://schemas.microsoft.com/office/drawing/2014/main" id="{6481D06D-0E8D-3214-084F-D97FE265148A}"/>
              </a:ext>
            </a:extLst>
          </p:cNvPr>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00B0F0">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8" name="Google Shape;388;p27">
            <a:extLst>
              <a:ext uri="{FF2B5EF4-FFF2-40B4-BE49-F238E27FC236}">
                <a16:creationId xmlns:a16="http://schemas.microsoft.com/office/drawing/2014/main" id="{04577043-0485-79ED-B2E2-A8AFFB26555C}"/>
              </a:ext>
            </a:extLst>
          </p:cNvPr>
          <p:cNvSpPr/>
          <p:nvPr/>
        </p:nvSpPr>
        <p:spPr>
          <a:xfrm rot="5400000" flipH="1">
            <a:off x="-1284896" y="1284883"/>
            <a:ext cx="6858003" cy="4288229"/>
          </a:xfrm>
          <a:prstGeom prst="rect">
            <a:avLst/>
          </a:prstGeom>
          <a:gradFill>
            <a:gsLst>
              <a:gs pos="0">
                <a:srgbClr val="000000">
                  <a:alpha val="0"/>
                </a:srgbClr>
              </a:gs>
              <a:gs pos="99000">
                <a:srgbClr val="5DD3FF">
                  <a:alpha val="10588"/>
                </a:srgbClr>
              </a:gs>
              <a:gs pos="100000">
                <a:srgbClr val="5DD3FF">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90" name="Google Shape;390;p27">
            <a:extLst>
              <a:ext uri="{FF2B5EF4-FFF2-40B4-BE49-F238E27FC236}">
                <a16:creationId xmlns:a16="http://schemas.microsoft.com/office/drawing/2014/main" id="{7515DBD5-FD3F-9A59-E21E-F638489971D3}"/>
              </a:ext>
            </a:extLst>
          </p:cNvPr>
          <p:cNvSpPr/>
          <p:nvPr/>
        </p:nvSpPr>
        <p:spPr>
          <a:xfrm>
            <a:off x="4941169" y="1578200"/>
            <a:ext cx="5654462" cy="1930789"/>
          </a:xfrm>
          <a:prstGeom prst="rect">
            <a:avLst/>
          </a:prstGeom>
          <a:solidFill>
            <a:schemeClr val="lt1">
              <a:alpha val="9058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91" name="Google Shape;391;p27">
            <a:extLst>
              <a:ext uri="{FF2B5EF4-FFF2-40B4-BE49-F238E27FC236}">
                <a16:creationId xmlns:a16="http://schemas.microsoft.com/office/drawing/2014/main" id="{32D7F73A-115A-B255-4B16-EE6973A4F2D6}"/>
              </a:ext>
            </a:extLst>
          </p:cNvPr>
          <p:cNvSpPr/>
          <p:nvPr/>
        </p:nvSpPr>
        <p:spPr>
          <a:xfrm>
            <a:off x="4288221" y="1778000"/>
            <a:ext cx="7836045" cy="3829005"/>
          </a:xfrm>
          <a:prstGeom prst="rect">
            <a:avLst/>
          </a:prstGeom>
          <a:noFill/>
          <a:ln>
            <a:noFill/>
          </a:ln>
        </p:spPr>
        <p:txBody>
          <a:bodyPr spcFirstLastPara="1" wrap="square" lIns="91425" tIns="45700" rIns="91425" bIns="45700" anchor="t" anchorCtr="0">
            <a:normAutofit/>
          </a:bodyPr>
          <a:lstStyle/>
          <a:p>
            <a:pPr marL="742950" lvl="1" indent="-238649">
              <a:lnSpc>
                <a:spcPct val="120000"/>
              </a:lnSpc>
              <a:buClr>
                <a:schemeClr val="dk1"/>
              </a:buClr>
              <a:buSzPts val="1600"/>
              <a:buFont typeface="Proxima Nova"/>
              <a:buChar char="•"/>
            </a:pPr>
            <a:r>
              <a:rPr lang="en-US" sz="2400" b="1" dirty="0">
                <a:solidFill>
                  <a:srgbClr val="204279"/>
                </a:solidFill>
                <a:latin typeface="Proxima Nova Extrabold"/>
                <a:ea typeface="Proxima Nova Extrabold"/>
                <a:cs typeface="Proxima Nova Extrabold"/>
                <a:sym typeface="Proxima Nova Extrabold"/>
              </a:rPr>
              <a:t>Professional Development Assessment &amp; Training in Collaboration with The University of Memphis Adult Education School</a:t>
            </a:r>
            <a:br>
              <a:rPr lang="en-US" sz="2400" b="0" i="0" u="none" strike="noStrike" cap="none" dirty="0">
                <a:solidFill>
                  <a:schemeClr val="dk1"/>
                </a:solidFill>
                <a:latin typeface="Proxima Nova"/>
                <a:ea typeface="Proxima Nova"/>
                <a:cs typeface="Proxima Nova"/>
                <a:sym typeface="Proxima Nova"/>
              </a:rPr>
            </a:br>
            <a:br>
              <a:rPr lang="en-US" sz="1600" b="0" i="0" u="none" strike="noStrike" cap="none" dirty="0">
                <a:solidFill>
                  <a:schemeClr val="dk1"/>
                </a:solidFill>
                <a:latin typeface="Proxima Nova"/>
                <a:ea typeface="Proxima Nova"/>
                <a:cs typeface="Proxima Nova"/>
                <a:sym typeface="Proxima Nova"/>
              </a:rPr>
            </a:br>
            <a:endParaRPr sz="1600" b="0" i="0" u="none" strike="noStrike" cap="none" dirty="0">
              <a:solidFill>
                <a:schemeClr val="dk1"/>
              </a:solidFill>
              <a:latin typeface="Proxima Nova"/>
              <a:ea typeface="Proxima Nova"/>
              <a:cs typeface="Proxima Nova"/>
              <a:sym typeface="Proxima Nova"/>
            </a:endParaRPr>
          </a:p>
          <a:p>
            <a:pPr marL="283464" marR="0" lvl="1" indent="0" algn="l" rtl="0">
              <a:lnSpc>
                <a:spcPct val="90000"/>
              </a:lnSpc>
              <a:spcBef>
                <a:spcPts val="0"/>
              </a:spcBef>
              <a:spcAft>
                <a:spcPts val="0"/>
              </a:spcAft>
              <a:buClr>
                <a:srgbClr val="000000"/>
              </a:buClr>
              <a:buSzPts val="1300"/>
              <a:buFont typeface="Arial"/>
              <a:buNone/>
            </a:pPr>
            <a:endParaRPr sz="1300" b="1" i="0" u="none" strike="noStrike" cap="none" dirty="0">
              <a:solidFill>
                <a:srgbClr val="204279"/>
              </a:solidFill>
              <a:latin typeface="Proxima Nova"/>
              <a:ea typeface="Proxima Nova"/>
              <a:cs typeface="Proxima Nova"/>
              <a:sym typeface="Proxima Nova"/>
            </a:endParaRPr>
          </a:p>
          <a:p>
            <a:pPr marL="0" marR="0" lvl="0" indent="0" algn="l" rtl="0">
              <a:lnSpc>
                <a:spcPct val="90000"/>
              </a:lnSpc>
              <a:spcBef>
                <a:spcPts val="600"/>
              </a:spcBef>
              <a:spcAft>
                <a:spcPts val="0"/>
              </a:spcAft>
              <a:buClr>
                <a:srgbClr val="000000"/>
              </a:buClr>
              <a:buSzPts val="1300"/>
              <a:buFont typeface="Arial"/>
              <a:buNone/>
            </a:pPr>
            <a:endParaRPr sz="1300" b="0" i="0" u="none" strike="noStrike" cap="none" dirty="0">
              <a:solidFill>
                <a:schemeClr val="dk1"/>
              </a:solidFill>
              <a:latin typeface="Proxima Nova"/>
              <a:ea typeface="Proxima Nova"/>
              <a:cs typeface="Proxima Nova"/>
              <a:sym typeface="Proxima Nova"/>
            </a:endParaRPr>
          </a:p>
        </p:txBody>
      </p:sp>
      <p:sp>
        <p:nvSpPr>
          <p:cNvPr id="3" name="TextBox 2">
            <a:extLst>
              <a:ext uri="{FF2B5EF4-FFF2-40B4-BE49-F238E27FC236}">
                <a16:creationId xmlns:a16="http://schemas.microsoft.com/office/drawing/2014/main" id="{43841A7E-F6B7-B74C-57DA-C6DA9537626B}"/>
              </a:ext>
            </a:extLst>
          </p:cNvPr>
          <p:cNvSpPr txBox="1"/>
          <p:nvPr/>
        </p:nvSpPr>
        <p:spPr>
          <a:xfrm>
            <a:off x="211750" y="0"/>
            <a:ext cx="3689223" cy="4524315"/>
          </a:xfrm>
          <a:prstGeom prst="rect">
            <a:avLst/>
          </a:prstGeom>
          <a:noFill/>
        </p:spPr>
        <p:txBody>
          <a:bodyPr wrap="square" rtlCol="0">
            <a:spAutoFit/>
          </a:bodyPr>
          <a:lstStyle/>
          <a:p>
            <a:pPr algn="ctr"/>
            <a:r>
              <a:rPr lang="en-US" sz="3600" b="1" dirty="0">
                <a:solidFill>
                  <a:schemeClr val="bg1"/>
                </a:solidFill>
              </a:rPr>
              <a:t>Better Production from Our Instruction: How Should We Educate Our Educators?</a:t>
            </a:r>
          </a:p>
        </p:txBody>
      </p:sp>
      <p:pic>
        <p:nvPicPr>
          <p:cNvPr id="5" name="Picture 4" descr="MFD PATCH">
            <a:extLst>
              <a:ext uri="{FF2B5EF4-FFF2-40B4-BE49-F238E27FC236}">
                <a16:creationId xmlns:a16="http://schemas.microsoft.com/office/drawing/2014/main" id="{8AB0C2C2-528F-CBDD-FA0D-B6C59B490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175" y="3508989"/>
            <a:ext cx="3612793" cy="292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224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523" name="Google Shape;523;p30"/>
          <p:cNvSpPr/>
          <p:nvPr/>
        </p:nvSpPr>
        <p:spPr>
          <a:xfrm rot="5400000" flipH="1">
            <a:off x="-1410084" y="1410082"/>
            <a:ext cx="6858000" cy="4037836"/>
          </a:xfrm>
          <a:prstGeom prst="rect">
            <a:avLst/>
          </a:prstGeom>
          <a:gradFill>
            <a:gsLst>
              <a:gs pos="0">
                <a:srgbClr val="000000"/>
              </a:gs>
              <a:gs pos="8000">
                <a:srgbClr val="000000"/>
              </a:gs>
              <a:gs pos="100000">
                <a:srgbClr val="0084B4"/>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524" name="Google Shape;524;p30"/>
          <p:cNvSpPr/>
          <p:nvPr/>
        </p:nvSpPr>
        <p:spPr>
          <a:xfrm rot="5400000" flipH="1">
            <a:off x="-1410085" y="1420219"/>
            <a:ext cx="6857999" cy="4037839"/>
          </a:xfrm>
          <a:prstGeom prst="rect">
            <a:avLst/>
          </a:prstGeom>
          <a:gradFill>
            <a:gsLst>
              <a:gs pos="0">
                <a:srgbClr val="000000">
                  <a:alpha val="0"/>
                </a:srgbClr>
              </a:gs>
              <a:gs pos="99000">
                <a:srgbClr val="00B0F0">
                  <a:alpha val="45490"/>
                </a:srgbClr>
              </a:gs>
              <a:gs pos="100000">
                <a:srgbClr val="00B0F0">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525" name="Google Shape;525;p30"/>
          <p:cNvSpPr/>
          <p:nvPr/>
        </p:nvSpPr>
        <p:spPr>
          <a:xfrm rot="5400000" flipH="1">
            <a:off x="767923" y="3588085"/>
            <a:ext cx="2501979" cy="4037841"/>
          </a:xfrm>
          <a:prstGeom prst="rect">
            <a:avLst/>
          </a:prstGeom>
          <a:gradFill>
            <a:gsLst>
              <a:gs pos="0">
                <a:srgbClr val="00B0F0">
                  <a:alpha val="28235"/>
                </a:srgbClr>
              </a:gs>
              <a:gs pos="2000">
                <a:srgbClr val="00B0F0">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526" name="Google Shape;526;p30"/>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00B0F0">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527" name="Google Shape;527;p30"/>
          <p:cNvSpPr/>
          <p:nvPr/>
        </p:nvSpPr>
        <p:spPr>
          <a:xfrm rot="5400000" flipH="1">
            <a:off x="-1410095" y="1410079"/>
            <a:ext cx="6858003" cy="4037835"/>
          </a:xfrm>
          <a:prstGeom prst="rect">
            <a:avLst/>
          </a:prstGeom>
          <a:gradFill>
            <a:gsLst>
              <a:gs pos="0">
                <a:srgbClr val="000000">
                  <a:alpha val="0"/>
                </a:srgbClr>
              </a:gs>
              <a:gs pos="99000">
                <a:srgbClr val="5DD3FF">
                  <a:alpha val="10588"/>
                </a:srgbClr>
              </a:gs>
              <a:gs pos="100000">
                <a:srgbClr val="5DD3FF">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528" name="Google Shape;528;p30"/>
          <p:cNvSpPr txBox="1">
            <a:spLocks noGrp="1"/>
          </p:cNvSpPr>
          <p:nvPr>
            <p:ph type="title"/>
          </p:nvPr>
        </p:nvSpPr>
        <p:spPr>
          <a:xfrm>
            <a:off x="1" y="1683757"/>
            <a:ext cx="3900972" cy="2856712"/>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800"/>
              <a:buFont typeface="Proxima Nova Extrabold"/>
              <a:buNone/>
            </a:pPr>
            <a:r>
              <a:rPr lang="en-US" sz="4800">
                <a:solidFill>
                  <a:srgbClr val="FFFFFF"/>
                </a:solidFill>
                <a:latin typeface="Proxima Nova Extrabold"/>
                <a:ea typeface="Proxima Nova Extrabold"/>
                <a:cs typeface="Proxima Nova Extrabold"/>
                <a:sym typeface="Proxima Nova Extrabold"/>
              </a:rPr>
              <a:t>Strategic Partnerships</a:t>
            </a:r>
            <a:endParaRPr/>
          </a:p>
        </p:txBody>
      </p:sp>
      <p:sp>
        <p:nvSpPr>
          <p:cNvPr id="529" name="Google Shape;529;p30"/>
          <p:cNvSpPr/>
          <p:nvPr/>
        </p:nvSpPr>
        <p:spPr>
          <a:xfrm>
            <a:off x="4941169" y="1578200"/>
            <a:ext cx="5654462" cy="1930789"/>
          </a:xfrm>
          <a:prstGeom prst="rect">
            <a:avLst/>
          </a:prstGeom>
          <a:solidFill>
            <a:schemeClr val="lt1">
              <a:alpha val="9058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531" name="Google Shape;531;p30"/>
          <p:cNvSpPr/>
          <p:nvPr/>
        </p:nvSpPr>
        <p:spPr>
          <a:xfrm>
            <a:off x="4288222" y="745066"/>
            <a:ext cx="6343526" cy="4861939"/>
          </a:xfrm>
          <a:prstGeom prst="rect">
            <a:avLst/>
          </a:prstGeom>
          <a:noFill/>
          <a:ln>
            <a:noFill/>
          </a:ln>
        </p:spPr>
        <p:txBody>
          <a:bodyPr spcFirstLastPara="1" wrap="square" lIns="91425" tIns="45700" rIns="91425" bIns="45700" anchor="t" anchorCtr="0">
            <a:normAutofit/>
          </a:bodyPr>
          <a:lstStyle/>
          <a:p>
            <a:pPr marL="914400" marR="0" lvl="0" indent="0" algn="l" rtl="0">
              <a:lnSpc>
                <a:spcPct val="100000"/>
              </a:lnSpc>
              <a:spcBef>
                <a:spcPts val="0"/>
              </a:spcBef>
              <a:spcAft>
                <a:spcPts val="0"/>
              </a:spcAft>
              <a:buClr>
                <a:srgbClr val="000000"/>
              </a:buClr>
              <a:buSzPts val="1240"/>
              <a:buFont typeface="Arial"/>
              <a:buNone/>
            </a:pPr>
            <a:endParaRPr sz="1240" b="0" i="0" u="none" strike="noStrike" cap="none" dirty="0">
              <a:solidFill>
                <a:schemeClr val="dk1"/>
              </a:solidFill>
              <a:latin typeface="Proxima Nova"/>
              <a:ea typeface="Proxima Nova"/>
              <a:cs typeface="Proxima Nova"/>
              <a:sym typeface="Proxima Nova"/>
            </a:endParaRPr>
          </a:p>
          <a:p>
            <a:pPr marL="742950" marR="0" lvl="1" indent="-356441" algn="l" rtl="0">
              <a:lnSpc>
                <a:spcPct val="100000"/>
              </a:lnSpc>
              <a:spcBef>
                <a:spcPts val="0"/>
              </a:spcBef>
              <a:spcAft>
                <a:spcPts val="0"/>
              </a:spcAft>
              <a:buClr>
                <a:schemeClr val="dk1"/>
              </a:buClr>
              <a:buSzPts val="3455"/>
              <a:buFont typeface="Proxima Nova"/>
              <a:buChar char="•"/>
            </a:pPr>
            <a:r>
              <a:rPr lang="en-US" sz="2400" b="0" i="0" u="none" strike="noStrike" cap="none" dirty="0">
                <a:solidFill>
                  <a:schemeClr val="dk1"/>
                </a:solidFill>
                <a:latin typeface="Proxima Nova"/>
                <a:ea typeface="Proxima Nova"/>
                <a:cs typeface="Proxima Nova"/>
                <a:sym typeface="Proxima Nova"/>
              </a:rPr>
              <a:t>Many local HEI and non-profits provide learner supports that you need</a:t>
            </a:r>
            <a:endParaRPr sz="2400" b="0" i="0" u="none" strike="noStrike" cap="none" dirty="0">
              <a:solidFill>
                <a:schemeClr val="dk1"/>
              </a:solidFill>
              <a:latin typeface="Proxima Nova"/>
              <a:ea typeface="Proxima Nova"/>
              <a:cs typeface="Proxima Nova"/>
              <a:sym typeface="Proxima Nova"/>
            </a:endParaRPr>
          </a:p>
          <a:p>
            <a:pPr marL="1371600" marR="0" lvl="2" indent="-447992" algn="l" rtl="0">
              <a:lnSpc>
                <a:spcPct val="100000"/>
              </a:lnSpc>
              <a:spcBef>
                <a:spcPts val="0"/>
              </a:spcBef>
              <a:spcAft>
                <a:spcPts val="0"/>
              </a:spcAft>
              <a:buClr>
                <a:schemeClr val="dk1"/>
              </a:buClr>
              <a:buSzPts val="3455"/>
              <a:buFont typeface="Arial" panose="020B0604020202020204" pitchFamily="34" charset="0"/>
              <a:buChar char="•"/>
            </a:pPr>
            <a:r>
              <a:rPr lang="en-US" sz="2400" b="0" i="0" u="none" strike="noStrike" cap="none" dirty="0">
                <a:solidFill>
                  <a:schemeClr val="dk1"/>
                </a:solidFill>
                <a:latin typeface="Proxima Nova"/>
                <a:ea typeface="Proxima Nova"/>
                <a:cs typeface="Proxima Nova"/>
                <a:sym typeface="Proxima Nova"/>
              </a:rPr>
              <a:t>Literacy Mid-South, U of M counseling services</a:t>
            </a:r>
            <a:endParaRPr sz="2400" b="0" i="0" u="none" strike="noStrike" cap="none" dirty="0">
              <a:solidFill>
                <a:schemeClr val="dk1"/>
              </a:solidFill>
              <a:latin typeface="Proxima Nova"/>
              <a:ea typeface="Proxima Nova"/>
              <a:cs typeface="Proxima Nova"/>
              <a:sym typeface="Proxima Nova"/>
            </a:endParaRPr>
          </a:p>
          <a:p>
            <a:pPr marL="1828800" marR="0" lvl="3" indent="-447992" algn="l" rtl="0">
              <a:lnSpc>
                <a:spcPct val="100000"/>
              </a:lnSpc>
              <a:spcBef>
                <a:spcPts val="0"/>
              </a:spcBef>
              <a:spcAft>
                <a:spcPts val="0"/>
              </a:spcAft>
              <a:buClr>
                <a:schemeClr val="dk1"/>
              </a:buClr>
              <a:buSzPts val="3455"/>
              <a:buFont typeface="Arial" panose="020B0604020202020204" pitchFamily="34" charset="0"/>
              <a:buChar char="•"/>
            </a:pPr>
            <a:r>
              <a:rPr lang="en-US" sz="2400" b="0" i="0" u="none" strike="noStrike" cap="none" dirty="0">
                <a:solidFill>
                  <a:schemeClr val="dk1"/>
                </a:solidFill>
                <a:latin typeface="Proxima Nova"/>
                <a:ea typeface="Proxima Nova"/>
                <a:cs typeface="Proxima Nova"/>
                <a:sym typeface="Proxima Nova"/>
              </a:rPr>
              <a:t>Internships, class projects</a:t>
            </a:r>
            <a:endParaRPr sz="2400" b="0" i="0" u="none" strike="noStrike" cap="none" dirty="0">
              <a:solidFill>
                <a:schemeClr val="dk1"/>
              </a:solidFill>
              <a:latin typeface="Proxima Nova"/>
              <a:ea typeface="Proxima Nova"/>
              <a:cs typeface="Proxima Nova"/>
              <a:sym typeface="Proxima Nova"/>
            </a:endParaRPr>
          </a:p>
          <a:p>
            <a:pPr marL="914400" marR="0" lvl="1" indent="-447992" algn="l" rtl="0">
              <a:lnSpc>
                <a:spcPct val="100000"/>
              </a:lnSpc>
              <a:spcBef>
                <a:spcPts val="0"/>
              </a:spcBef>
              <a:spcAft>
                <a:spcPts val="0"/>
              </a:spcAft>
              <a:buClr>
                <a:schemeClr val="dk1"/>
              </a:buClr>
              <a:buSzPts val="3455"/>
              <a:buFont typeface="Arial" panose="020B0604020202020204" pitchFamily="34" charset="0"/>
              <a:buChar char="•"/>
            </a:pPr>
            <a:r>
              <a:rPr lang="en-US" sz="2400" b="0" i="0" u="none" strike="noStrike" cap="none" dirty="0">
                <a:solidFill>
                  <a:schemeClr val="dk1"/>
                </a:solidFill>
                <a:latin typeface="Proxima Nova"/>
                <a:ea typeface="Proxima Nova"/>
                <a:cs typeface="Proxima Nova"/>
                <a:sym typeface="Proxima Nova"/>
              </a:rPr>
              <a:t>Seek city support to leverage wrap around support services for learners. </a:t>
            </a:r>
            <a:endParaRPr sz="2400" b="0" i="0" u="none" strike="noStrike" cap="none" dirty="0">
              <a:solidFill>
                <a:srgbClr val="000000"/>
              </a:solidFill>
              <a:latin typeface="Arial"/>
              <a:ea typeface="Arial"/>
              <a:cs typeface="Arial"/>
              <a:sym typeface="Arial"/>
            </a:endParaRPr>
          </a:p>
          <a:p>
            <a:pPr marL="1371600" marR="0" lvl="2" indent="-447992" algn="l" rtl="0">
              <a:lnSpc>
                <a:spcPct val="100000"/>
              </a:lnSpc>
              <a:spcBef>
                <a:spcPts val="600"/>
              </a:spcBef>
              <a:spcAft>
                <a:spcPts val="0"/>
              </a:spcAft>
              <a:buClr>
                <a:schemeClr val="dk1"/>
              </a:buClr>
              <a:buSzPts val="3455"/>
              <a:buFont typeface="Arial" panose="020B0604020202020204" pitchFamily="34" charset="0"/>
              <a:buChar char="•"/>
            </a:pPr>
            <a:r>
              <a:rPr lang="en-US" sz="2400" b="0" i="0" u="none" strike="noStrike" cap="none" dirty="0">
                <a:solidFill>
                  <a:schemeClr val="dk1"/>
                </a:solidFill>
                <a:latin typeface="Proxima Nova"/>
                <a:ea typeface="Proxima Nova"/>
                <a:cs typeface="Proxima Nova"/>
                <a:sym typeface="Proxima Nova"/>
              </a:rPr>
              <a:t>Explore how MFD can participate in current city workforce development programs, such as OpportunityR3 </a:t>
            </a:r>
            <a:endParaRPr sz="2400" b="0" i="0" u="none" strike="noStrike" cap="none" dirty="0">
              <a:solidFill>
                <a:schemeClr val="dk1"/>
              </a:solidFill>
              <a:latin typeface="Proxima Nova"/>
              <a:ea typeface="Proxima Nova"/>
              <a:cs typeface="Proxima Nova"/>
              <a:sym typeface="Proxima Nova"/>
            </a:endParaRPr>
          </a:p>
        </p:txBody>
      </p:sp>
      <p:pic>
        <p:nvPicPr>
          <p:cNvPr id="324" name="Google Shape;324;p19"/>
          <p:cNvPicPr preferRelativeResize="0"/>
          <p:nvPr/>
        </p:nvPicPr>
        <p:blipFill rotWithShape="1">
          <a:blip r:embed="rId3">
            <a:alphaModFix/>
          </a:blip>
          <a:srcRect t="9091" r="9091"/>
          <a:stretch/>
        </p:blipFill>
        <p:spPr>
          <a:xfrm>
            <a:off x="20" y="10"/>
            <a:ext cx="12191981" cy="6857990"/>
          </a:xfrm>
          <a:prstGeom prst="rect">
            <a:avLst/>
          </a:prstGeom>
          <a:noFill/>
          <a:ln>
            <a:noFill/>
          </a:ln>
        </p:spPr>
      </p:pic>
      <p:sp>
        <p:nvSpPr>
          <p:cNvPr id="3" name="TextBox 2">
            <a:extLst>
              <a:ext uri="{FF2B5EF4-FFF2-40B4-BE49-F238E27FC236}">
                <a16:creationId xmlns:a16="http://schemas.microsoft.com/office/drawing/2014/main" id="{5559736B-2856-7EE2-7F6A-145FA974B082}"/>
              </a:ext>
            </a:extLst>
          </p:cNvPr>
          <p:cNvSpPr txBox="1"/>
          <p:nvPr/>
        </p:nvSpPr>
        <p:spPr>
          <a:xfrm>
            <a:off x="6866503" y="5472995"/>
            <a:ext cx="5325497" cy="1384995"/>
          </a:xfrm>
          <a:prstGeom prst="rect">
            <a:avLst/>
          </a:prstGeom>
          <a:noFill/>
        </p:spPr>
        <p:txBody>
          <a:bodyPr wrap="none" rtlCol="0">
            <a:spAutoFit/>
          </a:bodyPr>
          <a:lstStyle/>
          <a:p>
            <a:pPr algn="ctr"/>
            <a:r>
              <a:rPr lang="en-US" sz="2800" b="1" dirty="0">
                <a:solidFill>
                  <a:schemeClr val="bg1"/>
                </a:solidFill>
              </a:rPr>
              <a:t>Thank you!</a:t>
            </a:r>
          </a:p>
          <a:p>
            <a:endParaRPr lang="en-US" sz="2800" b="1" dirty="0">
              <a:solidFill>
                <a:schemeClr val="bg1"/>
              </a:solidFill>
            </a:endParaRPr>
          </a:p>
          <a:p>
            <a:r>
              <a:rPr lang="en-US" sz="2800" b="1" dirty="0">
                <a:solidFill>
                  <a:schemeClr val="bg1"/>
                </a:solidFill>
              </a:rPr>
              <a:t>Joe.Holley@Memphistn.gov</a:t>
            </a:r>
          </a:p>
        </p:txBody>
      </p:sp>
      <p:pic>
        <p:nvPicPr>
          <p:cNvPr id="6" name="Picture 5" descr="A pair of dogs sitting on rocks&#10;&#10;AI-generated content may be incorrect.">
            <a:extLst>
              <a:ext uri="{FF2B5EF4-FFF2-40B4-BE49-F238E27FC236}">
                <a16:creationId xmlns:a16="http://schemas.microsoft.com/office/drawing/2014/main" id="{7234DD28-7E3D-E30C-9340-525063461746}"/>
              </a:ext>
            </a:extLst>
          </p:cNvPr>
          <p:cNvPicPr>
            <a:picLocks noChangeAspect="1"/>
          </p:cNvPicPr>
          <p:nvPr/>
        </p:nvPicPr>
        <p:blipFill>
          <a:blip r:embed="rId4">
            <a:extLst>
              <a:ext uri="{28A0092B-C50C-407E-A947-70E740481C1C}">
                <a14:useLocalDpi xmlns:a14="http://schemas.microsoft.com/office/drawing/2010/main" val="0"/>
              </a:ext>
            </a:extLst>
          </a:blip>
          <a:srcRect l="20275" t="4166" r="6456" b="4303"/>
          <a:stretch>
            <a:fillRect/>
          </a:stretch>
        </p:blipFill>
        <p:spPr>
          <a:xfrm>
            <a:off x="-17944" y="3585658"/>
            <a:ext cx="3519902" cy="319371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02BAE509-4F59-8856-5A0B-4F4BA32BD9BD}"/>
            </a:ext>
          </a:extLst>
        </p:cNvPr>
        <p:cNvGrpSpPr/>
        <p:nvPr/>
      </p:nvGrpSpPr>
      <p:grpSpPr>
        <a:xfrm>
          <a:off x="0" y="0"/>
          <a:ext cx="0" cy="0"/>
          <a:chOff x="0" y="0"/>
          <a:chExt cx="0" cy="0"/>
        </a:xfrm>
      </p:grpSpPr>
      <p:sp>
        <p:nvSpPr>
          <p:cNvPr id="383" name="Google Shape;383;p27">
            <a:extLst>
              <a:ext uri="{FF2B5EF4-FFF2-40B4-BE49-F238E27FC236}">
                <a16:creationId xmlns:a16="http://schemas.microsoft.com/office/drawing/2014/main" id="{FE33E52B-50F7-FAE0-38C7-39189591B4DD}"/>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Proxima Nova"/>
              <a:ea typeface="Proxima Nova"/>
              <a:cs typeface="Proxima Nova"/>
              <a:sym typeface="Proxima Nova"/>
            </a:endParaRPr>
          </a:p>
        </p:txBody>
      </p:sp>
      <p:sp>
        <p:nvSpPr>
          <p:cNvPr id="384" name="Google Shape;384;p27">
            <a:extLst>
              <a:ext uri="{FF2B5EF4-FFF2-40B4-BE49-F238E27FC236}">
                <a16:creationId xmlns:a16="http://schemas.microsoft.com/office/drawing/2014/main" id="{41D96537-4170-0B5D-FD1F-3606C8C01B41}"/>
              </a:ext>
            </a:extLst>
          </p:cNvPr>
          <p:cNvSpPr/>
          <p:nvPr/>
        </p:nvSpPr>
        <p:spPr>
          <a:xfrm rot="5400000" flipH="1">
            <a:off x="-1410084" y="1410082"/>
            <a:ext cx="6858000" cy="4037836"/>
          </a:xfrm>
          <a:prstGeom prst="rect">
            <a:avLst/>
          </a:prstGeom>
          <a:gradFill>
            <a:gsLst>
              <a:gs pos="0">
                <a:srgbClr val="000000"/>
              </a:gs>
              <a:gs pos="8000">
                <a:srgbClr val="000000"/>
              </a:gs>
              <a:gs pos="100000">
                <a:srgbClr val="0084B4"/>
              </a:gs>
            </a:gsLst>
            <a:lin ang="3000000" scaled="0"/>
          </a:gra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Proxima Nova"/>
              <a:ea typeface="Proxima Nova"/>
              <a:cs typeface="Proxima Nova"/>
              <a:sym typeface="Proxima Nova"/>
            </a:endParaRPr>
          </a:p>
        </p:txBody>
      </p:sp>
      <p:sp>
        <p:nvSpPr>
          <p:cNvPr id="385" name="Google Shape;385;p27">
            <a:extLst>
              <a:ext uri="{FF2B5EF4-FFF2-40B4-BE49-F238E27FC236}">
                <a16:creationId xmlns:a16="http://schemas.microsoft.com/office/drawing/2014/main" id="{3258D785-9E0B-F26A-A877-165CF6498F2C}"/>
              </a:ext>
            </a:extLst>
          </p:cNvPr>
          <p:cNvSpPr/>
          <p:nvPr/>
        </p:nvSpPr>
        <p:spPr>
          <a:xfrm rot="5400000" flipH="1">
            <a:off x="-1410085" y="1420219"/>
            <a:ext cx="6857999" cy="4037839"/>
          </a:xfrm>
          <a:prstGeom prst="rect">
            <a:avLst/>
          </a:prstGeom>
          <a:gradFill>
            <a:gsLst>
              <a:gs pos="0">
                <a:srgbClr val="000000">
                  <a:alpha val="0"/>
                </a:srgbClr>
              </a:gs>
              <a:gs pos="99000">
                <a:srgbClr val="00B0F0">
                  <a:alpha val="45490"/>
                </a:srgbClr>
              </a:gs>
              <a:gs pos="100000">
                <a:srgbClr val="00B0F0">
                  <a:alpha val="45490"/>
                </a:srgbClr>
              </a:gs>
            </a:gsLst>
            <a:lin ang="1800000" scaled="0"/>
          </a:gra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Proxima Nova"/>
              <a:ea typeface="Proxima Nova"/>
              <a:cs typeface="Proxima Nova"/>
              <a:sym typeface="Proxima Nova"/>
            </a:endParaRPr>
          </a:p>
        </p:txBody>
      </p:sp>
      <p:sp>
        <p:nvSpPr>
          <p:cNvPr id="386" name="Google Shape;386;p27">
            <a:extLst>
              <a:ext uri="{FF2B5EF4-FFF2-40B4-BE49-F238E27FC236}">
                <a16:creationId xmlns:a16="http://schemas.microsoft.com/office/drawing/2014/main" id="{83180367-B2D1-2451-4614-A8F3DF86AA29}"/>
              </a:ext>
            </a:extLst>
          </p:cNvPr>
          <p:cNvSpPr/>
          <p:nvPr/>
        </p:nvSpPr>
        <p:spPr>
          <a:xfrm rot="5400000" flipH="1">
            <a:off x="767923" y="3588085"/>
            <a:ext cx="2501979" cy="4037841"/>
          </a:xfrm>
          <a:prstGeom prst="rect">
            <a:avLst/>
          </a:prstGeom>
          <a:gradFill>
            <a:gsLst>
              <a:gs pos="0">
                <a:srgbClr val="00B0F0">
                  <a:alpha val="28235"/>
                </a:srgbClr>
              </a:gs>
              <a:gs pos="2000">
                <a:srgbClr val="00B0F0">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Proxima Nova"/>
              <a:ea typeface="Proxima Nova"/>
              <a:cs typeface="Proxima Nova"/>
              <a:sym typeface="Proxima Nova"/>
            </a:endParaRPr>
          </a:p>
        </p:txBody>
      </p:sp>
      <p:sp>
        <p:nvSpPr>
          <p:cNvPr id="387" name="Google Shape;387;p27">
            <a:extLst>
              <a:ext uri="{FF2B5EF4-FFF2-40B4-BE49-F238E27FC236}">
                <a16:creationId xmlns:a16="http://schemas.microsoft.com/office/drawing/2014/main" id="{6481D06D-0E8D-3214-084F-D97FE265148A}"/>
              </a:ext>
            </a:extLst>
          </p:cNvPr>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00B0F0">
                  <a:alpha val="42352"/>
                </a:srgbClr>
              </a:gs>
            </a:gsLst>
            <a:lin ang="1800000" scaled="0"/>
          </a:gra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Proxima Nova"/>
              <a:ea typeface="Proxima Nova"/>
              <a:cs typeface="Proxima Nova"/>
              <a:sym typeface="Proxima Nova"/>
            </a:endParaRPr>
          </a:p>
        </p:txBody>
      </p:sp>
      <p:sp>
        <p:nvSpPr>
          <p:cNvPr id="388" name="Google Shape;388;p27">
            <a:extLst>
              <a:ext uri="{FF2B5EF4-FFF2-40B4-BE49-F238E27FC236}">
                <a16:creationId xmlns:a16="http://schemas.microsoft.com/office/drawing/2014/main" id="{04577043-0485-79ED-B2E2-A8AFFB26555C}"/>
              </a:ext>
            </a:extLst>
          </p:cNvPr>
          <p:cNvSpPr/>
          <p:nvPr/>
        </p:nvSpPr>
        <p:spPr>
          <a:xfrm rot="5400000" flipH="1">
            <a:off x="-1284896" y="1284883"/>
            <a:ext cx="6858003" cy="4288229"/>
          </a:xfrm>
          <a:prstGeom prst="rect">
            <a:avLst/>
          </a:prstGeom>
          <a:gradFill>
            <a:gsLst>
              <a:gs pos="0">
                <a:srgbClr val="000000">
                  <a:alpha val="0"/>
                </a:srgbClr>
              </a:gs>
              <a:gs pos="99000">
                <a:srgbClr val="5DD3FF">
                  <a:alpha val="10588"/>
                </a:srgbClr>
              </a:gs>
              <a:gs pos="100000">
                <a:srgbClr val="5DD3FF">
                  <a:alpha val="10588"/>
                </a:srgbClr>
              </a:gs>
            </a:gsLst>
            <a:lin ang="7200000" scaled="0"/>
          </a:gra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Proxima Nova"/>
              <a:ea typeface="Proxima Nova"/>
              <a:cs typeface="Proxima Nova"/>
              <a:sym typeface="Proxima Nova"/>
            </a:endParaRPr>
          </a:p>
        </p:txBody>
      </p:sp>
      <p:sp>
        <p:nvSpPr>
          <p:cNvPr id="390" name="Google Shape;390;p27">
            <a:extLst>
              <a:ext uri="{FF2B5EF4-FFF2-40B4-BE49-F238E27FC236}">
                <a16:creationId xmlns:a16="http://schemas.microsoft.com/office/drawing/2014/main" id="{7515DBD5-FD3F-9A59-E21E-F638489971D3}"/>
              </a:ext>
            </a:extLst>
          </p:cNvPr>
          <p:cNvSpPr/>
          <p:nvPr/>
        </p:nvSpPr>
        <p:spPr>
          <a:xfrm>
            <a:off x="4941169" y="1578200"/>
            <a:ext cx="5654462" cy="1930789"/>
          </a:xfrm>
          <a:prstGeom prst="rect">
            <a:avLst/>
          </a:prstGeom>
          <a:solidFill>
            <a:schemeClr val="lt1">
              <a:alpha val="90588"/>
            </a:schemeClr>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Proxima Nova"/>
              <a:ea typeface="Proxima Nova"/>
              <a:cs typeface="Proxima Nova"/>
              <a:sym typeface="Proxima Nova"/>
            </a:endParaRPr>
          </a:p>
        </p:txBody>
      </p:sp>
      <p:sp>
        <p:nvSpPr>
          <p:cNvPr id="391" name="Google Shape;391;p27">
            <a:extLst>
              <a:ext uri="{FF2B5EF4-FFF2-40B4-BE49-F238E27FC236}">
                <a16:creationId xmlns:a16="http://schemas.microsoft.com/office/drawing/2014/main" id="{32D7F73A-115A-B255-4B16-EE6973A4F2D6}"/>
              </a:ext>
            </a:extLst>
          </p:cNvPr>
          <p:cNvSpPr/>
          <p:nvPr/>
        </p:nvSpPr>
        <p:spPr>
          <a:xfrm>
            <a:off x="4288221" y="1778000"/>
            <a:ext cx="7836045" cy="3829005"/>
          </a:xfrm>
          <a:prstGeom prst="rect">
            <a:avLst/>
          </a:prstGeom>
          <a:noFill/>
          <a:ln>
            <a:noFill/>
          </a:ln>
        </p:spPr>
        <p:txBody>
          <a:bodyPr spcFirstLastPara="1" wrap="square" lIns="91425" tIns="45700" rIns="91425" bIns="45700" anchor="t" anchorCtr="0">
            <a:normAutofit/>
          </a:bodyPr>
          <a:lstStyle/>
          <a:p>
            <a:pPr marL="742950" marR="0" lvl="1" indent="-238649" algn="l" defTabSz="457200" rtl="0" eaLnBrk="1" fontAlgn="auto" latinLnBrk="0" hangingPunct="1">
              <a:lnSpc>
                <a:spcPct val="120000"/>
              </a:lnSpc>
              <a:spcBef>
                <a:spcPts val="0"/>
              </a:spcBef>
              <a:spcAft>
                <a:spcPts val="0"/>
              </a:spcAft>
              <a:buClr>
                <a:prstClr val="black"/>
              </a:buClr>
              <a:buSzPts val="1600"/>
              <a:buFont typeface="Proxima Nova"/>
              <a:buChar char="•"/>
              <a:tabLst/>
              <a:defRPr/>
            </a:pPr>
            <a:r>
              <a:rPr kumimoji="0" lang="en-US" sz="2400" b="1" i="0" u="none" strike="noStrike" kern="1200" cap="none" spc="0" normalizeH="0" baseline="0" noProof="0" dirty="0">
                <a:ln>
                  <a:noFill/>
                </a:ln>
                <a:solidFill>
                  <a:srgbClr val="204279"/>
                </a:solidFill>
                <a:effectLst/>
                <a:uLnTx/>
                <a:uFillTx/>
                <a:latin typeface="Proxima Nova Extrabold"/>
                <a:ea typeface="Proxima Nova Extrabold"/>
                <a:cs typeface="Proxima Nova Extrabold"/>
                <a:sym typeface="Proxima Nova Extrabold"/>
              </a:rPr>
              <a:t>Professional Development Assessment &amp; Training in Collaboration with The University of Memphis Adult Education School</a:t>
            </a:r>
            <a:br>
              <a:rPr kumimoji="0" lang="en-US" sz="2400" b="0" i="0" u="none" strike="noStrike" kern="1200" cap="none" spc="0" normalizeH="0" baseline="0" noProof="0" dirty="0">
                <a:ln>
                  <a:noFill/>
                </a:ln>
                <a:solidFill>
                  <a:prstClr val="black"/>
                </a:solidFill>
                <a:effectLst/>
                <a:uLnTx/>
                <a:uFillTx/>
                <a:latin typeface="Proxima Nova"/>
                <a:ea typeface="Proxima Nova"/>
                <a:cs typeface="Proxima Nova"/>
                <a:sym typeface="Proxima Nova"/>
              </a:rPr>
            </a:br>
            <a:br>
              <a:rPr kumimoji="0" lang="en-US" sz="1600" b="0" i="0" u="none" strike="noStrike" kern="1200" cap="none" spc="0" normalizeH="0" baseline="0" noProof="0" dirty="0">
                <a:ln>
                  <a:noFill/>
                </a:ln>
                <a:solidFill>
                  <a:prstClr val="black"/>
                </a:solidFill>
                <a:effectLst/>
                <a:uLnTx/>
                <a:uFillTx/>
                <a:latin typeface="Proxima Nova"/>
                <a:ea typeface="Proxima Nova"/>
                <a:cs typeface="Proxima Nova"/>
                <a:sym typeface="Proxima Nova"/>
              </a:rPr>
            </a:br>
            <a:endParaRPr kumimoji="0" sz="1600" b="0" i="0" u="none" strike="noStrike" kern="1200" cap="none" spc="0" normalizeH="0" baseline="0" noProof="0" dirty="0">
              <a:ln>
                <a:noFill/>
              </a:ln>
              <a:solidFill>
                <a:prstClr val="black"/>
              </a:solidFill>
              <a:effectLst/>
              <a:uLnTx/>
              <a:uFillTx/>
              <a:latin typeface="Proxima Nova"/>
              <a:ea typeface="Proxima Nova"/>
              <a:cs typeface="Proxima Nova"/>
              <a:sym typeface="Proxima Nova"/>
            </a:endParaRPr>
          </a:p>
          <a:p>
            <a:pPr marL="283464" marR="0" lvl="1" indent="0" algn="l" defTabSz="457200" rtl="0" eaLnBrk="1" fontAlgn="auto" latinLnBrk="0" hangingPunct="1">
              <a:lnSpc>
                <a:spcPct val="90000"/>
              </a:lnSpc>
              <a:spcBef>
                <a:spcPts val="0"/>
              </a:spcBef>
              <a:spcAft>
                <a:spcPts val="0"/>
              </a:spcAft>
              <a:buClr>
                <a:srgbClr val="000000"/>
              </a:buClr>
              <a:buSzPts val="1300"/>
              <a:buFont typeface="Arial"/>
              <a:buNone/>
              <a:tabLst/>
              <a:defRPr/>
            </a:pPr>
            <a:endParaRPr kumimoji="0" sz="1300" b="1" i="0" u="none" strike="noStrike" kern="1200" cap="none" spc="0" normalizeH="0" baseline="0" noProof="0" dirty="0">
              <a:ln>
                <a:noFill/>
              </a:ln>
              <a:solidFill>
                <a:srgbClr val="204279"/>
              </a:solidFill>
              <a:effectLst/>
              <a:uLnTx/>
              <a:uFillTx/>
              <a:latin typeface="Proxima Nova"/>
              <a:ea typeface="Proxima Nova"/>
              <a:cs typeface="Proxima Nova"/>
              <a:sym typeface="Proxima Nova"/>
            </a:endParaRPr>
          </a:p>
          <a:p>
            <a:pPr marL="0" marR="0" lvl="0" indent="0" algn="l" defTabSz="457200" rtl="0" eaLnBrk="1" fontAlgn="auto" latinLnBrk="0" hangingPunct="1">
              <a:lnSpc>
                <a:spcPct val="90000"/>
              </a:lnSpc>
              <a:spcBef>
                <a:spcPts val="600"/>
              </a:spcBef>
              <a:spcAft>
                <a:spcPts val="0"/>
              </a:spcAft>
              <a:buClr>
                <a:srgbClr val="000000"/>
              </a:buClr>
              <a:buSzPts val="1300"/>
              <a:buFont typeface="Arial"/>
              <a:buNone/>
              <a:tabLst/>
              <a:defRPr/>
            </a:pPr>
            <a:endParaRPr kumimoji="0" sz="1300" b="0" i="0" u="none" strike="noStrike" kern="1200" cap="none" spc="0" normalizeH="0" baseline="0" noProof="0" dirty="0">
              <a:ln>
                <a:noFill/>
              </a:ln>
              <a:solidFill>
                <a:prstClr val="black"/>
              </a:solidFill>
              <a:effectLst/>
              <a:uLnTx/>
              <a:uFillTx/>
              <a:latin typeface="Proxima Nova"/>
              <a:ea typeface="Proxima Nova"/>
              <a:cs typeface="Proxima Nova"/>
              <a:sym typeface="Proxima Nova"/>
            </a:endParaRPr>
          </a:p>
        </p:txBody>
      </p:sp>
      <p:sp>
        <p:nvSpPr>
          <p:cNvPr id="3" name="TextBox 2">
            <a:extLst>
              <a:ext uri="{FF2B5EF4-FFF2-40B4-BE49-F238E27FC236}">
                <a16:creationId xmlns:a16="http://schemas.microsoft.com/office/drawing/2014/main" id="{43841A7E-F6B7-B74C-57DA-C6DA9537626B}"/>
              </a:ext>
            </a:extLst>
          </p:cNvPr>
          <p:cNvSpPr txBox="1"/>
          <p:nvPr/>
        </p:nvSpPr>
        <p:spPr>
          <a:xfrm>
            <a:off x="211750" y="0"/>
            <a:ext cx="3689223"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ookman Old Style" panose="02050604050505020204"/>
                <a:ea typeface="+mn-ea"/>
                <a:cs typeface="+mn-cs"/>
              </a:rPr>
              <a:t>Better Production from Our Instruction: How Should We Educate Our Educators?</a:t>
            </a:r>
          </a:p>
        </p:txBody>
      </p:sp>
      <p:pic>
        <p:nvPicPr>
          <p:cNvPr id="5" name="Picture 4" descr="MFD PATCH">
            <a:extLst>
              <a:ext uri="{FF2B5EF4-FFF2-40B4-BE49-F238E27FC236}">
                <a16:creationId xmlns:a16="http://schemas.microsoft.com/office/drawing/2014/main" id="{8AB0C2C2-528F-CBDD-FA0D-B6C59B490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175" y="3508989"/>
            <a:ext cx="3612793" cy="292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640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4C053B19-BB9A-800F-0033-BD56A406949E}"/>
            </a:ext>
          </a:extLst>
        </p:cNvPr>
        <p:cNvGrpSpPr/>
        <p:nvPr/>
      </p:nvGrpSpPr>
      <p:grpSpPr>
        <a:xfrm>
          <a:off x="0" y="0"/>
          <a:ext cx="0" cy="0"/>
          <a:chOff x="0" y="0"/>
          <a:chExt cx="0" cy="0"/>
        </a:xfrm>
      </p:grpSpPr>
      <p:sp>
        <p:nvSpPr>
          <p:cNvPr id="383" name="Google Shape;383;p27">
            <a:extLst>
              <a:ext uri="{FF2B5EF4-FFF2-40B4-BE49-F238E27FC236}">
                <a16:creationId xmlns:a16="http://schemas.microsoft.com/office/drawing/2014/main" id="{60B29381-4847-F6FF-044C-E8B84D26D283}"/>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roxima Nova"/>
              <a:ea typeface="Proxima Nova"/>
              <a:cs typeface="Proxima Nova"/>
              <a:sym typeface="Proxima Nova"/>
            </a:endParaRPr>
          </a:p>
        </p:txBody>
      </p:sp>
      <p:sp>
        <p:nvSpPr>
          <p:cNvPr id="384" name="Google Shape;384;p27">
            <a:extLst>
              <a:ext uri="{FF2B5EF4-FFF2-40B4-BE49-F238E27FC236}">
                <a16:creationId xmlns:a16="http://schemas.microsoft.com/office/drawing/2014/main" id="{8ECA9BCB-C178-C2C2-E5E3-826AC9B63B04}"/>
              </a:ext>
            </a:extLst>
          </p:cNvPr>
          <p:cNvSpPr/>
          <p:nvPr/>
        </p:nvSpPr>
        <p:spPr>
          <a:xfrm rot="5400000" flipH="1">
            <a:off x="-1410084" y="1410082"/>
            <a:ext cx="6858000" cy="4037836"/>
          </a:xfrm>
          <a:prstGeom prst="rect">
            <a:avLst/>
          </a:prstGeom>
          <a:gradFill>
            <a:gsLst>
              <a:gs pos="0">
                <a:srgbClr val="000000"/>
              </a:gs>
              <a:gs pos="8000">
                <a:srgbClr val="000000"/>
              </a:gs>
              <a:gs pos="100000">
                <a:srgbClr val="0084B4"/>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5" name="Google Shape;385;p27">
            <a:extLst>
              <a:ext uri="{FF2B5EF4-FFF2-40B4-BE49-F238E27FC236}">
                <a16:creationId xmlns:a16="http://schemas.microsoft.com/office/drawing/2014/main" id="{748F8A05-3077-1701-DBAB-5615A22C7F28}"/>
              </a:ext>
            </a:extLst>
          </p:cNvPr>
          <p:cNvSpPr/>
          <p:nvPr/>
        </p:nvSpPr>
        <p:spPr>
          <a:xfrm rot="5400000" flipH="1">
            <a:off x="-1410085" y="1420219"/>
            <a:ext cx="6857999" cy="4037839"/>
          </a:xfrm>
          <a:prstGeom prst="rect">
            <a:avLst/>
          </a:prstGeom>
          <a:gradFill>
            <a:gsLst>
              <a:gs pos="0">
                <a:srgbClr val="000000">
                  <a:alpha val="0"/>
                </a:srgbClr>
              </a:gs>
              <a:gs pos="99000">
                <a:srgbClr val="00B0F0">
                  <a:alpha val="45490"/>
                </a:srgbClr>
              </a:gs>
              <a:gs pos="100000">
                <a:srgbClr val="00B0F0">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6" name="Google Shape;386;p27">
            <a:extLst>
              <a:ext uri="{FF2B5EF4-FFF2-40B4-BE49-F238E27FC236}">
                <a16:creationId xmlns:a16="http://schemas.microsoft.com/office/drawing/2014/main" id="{8812EAA5-D644-C74F-A095-DA150CA6C57B}"/>
              </a:ext>
            </a:extLst>
          </p:cNvPr>
          <p:cNvSpPr/>
          <p:nvPr/>
        </p:nvSpPr>
        <p:spPr>
          <a:xfrm rot="5400000" flipH="1">
            <a:off x="767923" y="3588085"/>
            <a:ext cx="2501979" cy="4037841"/>
          </a:xfrm>
          <a:prstGeom prst="rect">
            <a:avLst/>
          </a:prstGeom>
          <a:gradFill>
            <a:gsLst>
              <a:gs pos="0">
                <a:srgbClr val="00B0F0">
                  <a:alpha val="28235"/>
                </a:srgbClr>
              </a:gs>
              <a:gs pos="2000">
                <a:srgbClr val="00B0F0">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7" name="Google Shape;387;p27">
            <a:extLst>
              <a:ext uri="{FF2B5EF4-FFF2-40B4-BE49-F238E27FC236}">
                <a16:creationId xmlns:a16="http://schemas.microsoft.com/office/drawing/2014/main" id="{3CE894B3-D123-5EE0-B40D-25873579E6F3}"/>
              </a:ext>
            </a:extLst>
          </p:cNvPr>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00B0F0">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8" name="Google Shape;388;p27">
            <a:extLst>
              <a:ext uri="{FF2B5EF4-FFF2-40B4-BE49-F238E27FC236}">
                <a16:creationId xmlns:a16="http://schemas.microsoft.com/office/drawing/2014/main" id="{946D4AA4-F3EF-7BF6-7F9C-3186DD5482F0}"/>
              </a:ext>
            </a:extLst>
          </p:cNvPr>
          <p:cNvSpPr/>
          <p:nvPr/>
        </p:nvSpPr>
        <p:spPr>
          <a:xfrm rot="5400000" flipH="1">
            <a:off x="-1284896" y="1284883"/>
            <a:ext cx="6858003" cy="4288229"/>
          </a:xfrm>
          <a:prstGeom prst="rect">
            <a:avLst/>
          </a:prstGeom>
          <a:gradFill>
            <a:gsLst>
              <a:gs pos="0">
                <a:srgbClr val="000000">
                  <a:alpha val="0"/>
                </a:srgbClr>
              </a:gs>
              <a:gs pos="99000">
                <a:srgbClr val="5DD3FF">
                  <a:alpha val="10588"/>
                </a:srgbClr>
              </a:gs>
              <a:gs pos="100000">
                <a:srgbClr val="5DD3FF">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90" name="Google Shape;390;p27">
            <a:extLst>
              <a:ext uri="{FF2B5EF4-FFF2-40B4-BE49-F238E27FC236}">
                <a16:creationId xmlns:a16="http://schemas.microsoft.com/office/drawing/2014/main" id="{C11272D0-1524-FD0E-CE85-55AB08A50178}"/>
              </a:ext>
            </a:extLst>
          </p:cNvPr>
          <p:cNvSpPr/>
          <p:nvPr/>
        </p:nvSpPr>
        <p:spPr>
          <a:xfrm>
            <a:off x="4941169" y="1578200"/>
            <a:ext cx="5654462" cy="1930789"/>
          </a:xfrm>
          <a:prstGeom prst="rect">
            <a:avLst/>
          </a:prstGeom>
          <a:solidFill>
            <a:schemeClr val="lt1">
              <a:alpha val="9058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 name="TextBox 2">
            <a:extLst>
              <a:ext uri="{FF2B5EF4-FFF2-40B4-BE49-F238E27FC236}">
                <a16:creationId xmlns:a16="http://schemas.microsoft.com/office/drawing/2014/main" id="{229F93BE-2278-EDC8-37B4-9B2C8E510234}"/>
              </a:ext>
            </a:extLst>
          </p:cNvPr>
          <p:cNvSpPr txBox="1"/>
          <p:nvPr/>
        </p:nvSpPr>
        <p:spPr>
          <a:xfrm>
            <a:off x="211750" y="0"/>
            <a:ext cx="3689223" cy="1938992"/>
          </a:xfrm>
          <a:prstGeom prst="rect">
            <a:avLst/>
          </a:prstGeom>
          <a:noFill/>
        </p:spPr>
        <p:txBody>
          <a:bodyPr wrap="square" rtlCol="0">
            <a:spAutoFit/>
          </a:bodyPr>
          <a:lstStyle/>
          <a:p>
            <a:pPr algn="ctr"/>
            <a:r>
              <a:rPr lang="en-US" sz="6000" dirty="0">
                <a:solidFill>
                  <a:schemeClr val="bg1"/>
                </a:solidFill>
                <a:latin typeface="Proxima Nova Extrabold"/>
                <a:ea typeface="Proxima Nova Extrabold"/>
                <a:cs typeface="Proxima Nova Extrabold"/>
                <a:sym typeface="Proxima Nova Extrabold"/>
              </a:rPr>
              <a:t>What did we learn?</a:t>
            </a:r>
            <a:endParaRPr lang="en-US" sz="6000" b="1" dirty="0">
              <a:solidFill>
                <a:schemeClr val="bg1"/>
              </a:solidFill>
            </a:endParaRPr>
          </a:p>
        </p:txBody>
      </p:sp>
      <p:graphicFrame>
        <p:nvGraphicFramePr>
          <p:cNvPr id="4" name="Diagram 3">
            <a:extLst>
              <a:ext uri="{FF2B5EF4-FFF2-40B4-BE49-F238E27FC236}">
                <a16:creationId xmlns:a16="http://schemas.microsoft.com/office/drawing/2014/main" id="{4290741B-60EC-41EB-8697-574B241B5175}"/>
              </a:ext>
            </a:extLst>
          </p:cNvPr>
          <p:cNvGraphicFramePr/>
          <p:nvPr>
            <p:extLst>
              <p:ext uri="{D42A27DB-BD31-4B8C-83A1-F6EECF244321}">
                <p14:modId xmlns:p14="http://schemas.microsoft.com/office/powerpoint/2010/main" val="356898944"/>
              </p:ext>
            </p:extLst>
          </p:nvPr>
        </p:nvGraphicFramePr>
        <p:xfrm>
          <a:off x="4579938" y="511388"/>
          <a:ext cx="6647688" cy="4160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25F6183-B66D-67C2-B3DB-DE4CACA92CF7}"/>
              </a:ext>
            </a:extLst>
          </p:cNvPr>
          <p:cNvPicPr>
            <a:picLocks noChangeAspect="1"/>
          </p:cNvPicPr>
          <p:nvPr/>
        </p:nvPicPr>
        <p:blipFill>
          <a:blip r:embed="rId8"/>
          <a:stretch>
            <a:fillRect/>
          </a:stretch>
        </p:blipFill>
        <p:spPr>
          <a:xfrm>
            <a:off x="6128" y="2511445"/>
            <a:ext cx="4031705" cy="4366831"/>
          </a:xfrm>
          <a:prstGeom prst="rect">
            <a:avLst/>
          </a:prstGeom>
        </p:spPr>
      </p:pic>
    </p:spTree>
    <p:extLst>
      <p:ext uri="{BB962C8B-B14F-4D97-AF65-F5344CB8AC3E}">
        <p14:creationId xmlns:p14="http://schemas.microsoft.com/office/powerpoint/2010/main" val="1247273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4" name="Google Shape;384;p27"/>
          <p:cNvSpPr/>
          <p:nvPr/>
        </p:nvSpPr>
        <p:spPr>
          <a:xfrm rot="5400000" flipH="1">
            <a:off x="-1410084" y="1410082"/>
            <a:ext cx="6858000" cy="4037836"/>
          </a:xfrm>
          <a:prstGeom prst="rect">
            <a:avLst/>
          </a:prstGeom>
          <a:gradFill>
            <a:gsLst>
              <a:gs pos="0">
                <a:srgbClr val="000000"/>
              </a:gs>
              <a:gs pos="8000">
                <a:srgbClr val="000000"/>
              </a:gs>
              <a:gs pos="100000">
                <a:srgbClr val="0084B4"/>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5" name="Google Shape;385;p27"/>
          <p:cNvSpPr/>
          <p:nvPr/>
        </p:nvSpPr>
        <p:spPr>
          <a:xfrm rot="5400000" flipH="1">
            <a:off x="-1410085" y="1420219"/>
            <a:ext cx="6857999" cy="4037839"/>
          </a:xfrm>
          <a:prstGeom prst="rect">
            <a:avLst/>
          </a:prstGeom>
          <a:gradFill>
            <a:gsLst>
              <a:gs pos="0">
                <a:srgbClr val="000000">
                  <a:alpha val="0"/>
                </a:srgbClr>
              </a:gs>
              <a:gs pos="99000">
                <a:srgbClr val="00B0F0">
                  <a:alpha val="45490"/>
                </a:srgbClr>
              </a:gs>
              <a:gs pos="100000">
                <a:srgbClr val="00B0F0">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6" name="Google Shape;386;p27"/>
          <p:cNvSpPr/>
          <p:nvPr/>
        </p:nvSpPr>
        <p:spPr>
          <a:xfrm rot="5400000" flipH="1">
            <a:off x="767923" y="3588085"/>
            <a:ext cx="2501979" cy="4037841"/>
          </a:xfrm>
          <a:prstGeom prst="rect">
            <a:avLst/>
          </a:prstGeom>
          <a:gradFill>
            <a:gsLst>
              <a:gs pos="0">
                <a:srgbClr val="00B0F0">
                  <a:alpha val="28235"/>
                </a:srgbClr>
              </a:gs>
              <a:gs pos="2000">
                <a:srgbClr val="00B0F0">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7" name="Google Shape;387;p27"/>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00B0F0">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8" name="Google Shape;388;p27"/>
          <p:cNvSpPr/>
          <p:nvPr/>
        </p:nvSpPr>
        <p:spPr>
          <a:xfrm rot="5400000" flipH="1">
            <a:off x="-1284896" y="1284883"/>
            <a:ext cx="6858003" cy="4288229"/>
          </a:xfrm>
          <a:prstGeom prst="rect">
            <a:avLst/>
          </a:prstGeom>
          <a:gradFill>
            <a:gsLst>
              <a:gs pos="0">
                <a:srgbClr val="000000">
                  <a:alpha val="0"/>
                </a:srgbClr>
              </a:gs>
              <a:gs pos="99000">
                <a:srgbClr val="5DD3FF">
                  <a:alpha val="10588"/>
                </a:srgbClr>
              </a:gs>
              <a:gs pos="100000">
                <a:srgbClr val="5DD3FF">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89" name="Google Shape;389;p27"/>
          <p:cNvSpPr txBox="1">
            <a:spLocks noGrp="1"/>
          </p:cNvSpPr>
          <p:nvPr>
            <p:ph type="title"/>
          </p:nvPr>
        </p:nvSpPr>
        <p:spPr>
          <a:xfrm>
            <a:off x="-208501" y="239832"/>
            <a:ext cx="4109474" cy="2856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4320"/>
              <a:buFont typeface="Proxima Nova Extrabold"/>
              <a:buNone/>
            </a:pPr>
            <a:r>
              <a:rPr lang="en-US" sz="3620" dirty="0">
                <a:solidFill>
                  <a:srgbClr val="FFFFFF"/>
                </a:solidFill>
              </a:rPr>
              <a:t>What do we need?</a:t>
            </a:r>
            <a:endParaRPr sz="3259" dirty="0"/>
          </a:p>
        </p:txBody>
      </p:sp>
      <p:sp>
        <p:nvSpPr>
          <p:cNvPr id="390" name="Google Shape;390;p27"/>
          <p:cNvSpPr/>
          <p:nvPr/>
        </p:nvSpPr>
        <p:spPr>
          <a:xfrm>
            <a:off x="4941169" y="1578200"/>
            <a:ext cx="5654462" cy="1930789"/>
          </a:xfrm>
          <a:prstGeom prst="rect">
            <a:avLst/>
          </a:prstGeom>
          <a:solidFill>
            <a:schemeClr val="lt1">
              <a:alpha val="9058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391" name="Google Shape;391;p27"/>
          <p:cNvSpPr/>
          <p:nvPr/>
        </p:nvSpPr>
        <p:spPr>
          <a:xfrm>
            <a:off x="4288221" y="239832"/>
            <a:ext cx="7836045" cy="6618163"/>
          </a:xfrm>
          <a:prstGeom prst="rect">
            <a:avLst/>
          </a:prstGeom>
          <a:noFill/>
          <a:ln>
            <a:noFill/>
          </a:ln>
        </p:spPr>
        <p:txBody>
          <a:bodyPr spcFirstLastPara="1" wrap="square" lIns="91425" tIns="45700" rIns="91425" bIns="45700" anchor="t" anchorCtr="0">
            <a:normAutofit fontScale="77500" lnSpcReduction="20000"/>
          </a:bodyPr>
          <a:lstStyle/>
          <a:p>
            <a:r>
              <a:rPr lang="en-US" sz="4100" b="1" dirty="0"/>
              <a:t>Desired Campus Features</a:t>
            </a:r>
            <a:endParaRPr lang="en-US" sz="4100" dirty="0"/>
          </a:p>
          <a:p>
            <a:pPr lvl="0"/>
            <a:r>
              <a:rPr lang="en-US" sz="4100" b="1" dirty="0"/>
              <a:t>How important are the following features for a regional training campus?</a:t>
            </a:r>
          </a:p>
          <a:p>
            <a:pPr lvl="0"/>
            <a:br>
              <a:rPr lang="en-US" dirty="0"/>
            </a:br>
            <a:r>
              <a:rPr lang="en-US" sz="3400" dirty="0"/>
              <a:t>Classrooms for training and continuing education</a:t>
            </a:r>
          </a:p>
          <a:p>
            <a:pPr lvl="0"/>
            <a:r>
              <a:rPr lang="en-US" sz="3400" dirty="0"/>
              <a:t>Simulation spaces (e.g., mock buildings, street scenes)</a:t>
            </a:r>
          </a:p>
          <a:p>
            <a:pPr lvl="0"/>
            <a:r>
              <a:rPr lang="en-US" sz="3400" dirty="0"/>
              <a:t>Indoor drone training area</a:t>
            </a:r>
          </a:p>
          <a:p>
            <a:pPr lvl="0"/>
            <a:r>
              <a:rPr lang="en-US" sz="3400" dirty="0"/>
              <a:t>Elevator rescue training capabilities</a:t>
            </a:r>
          </a:p>
          <a:p>
            <a:pPr lvl="0"/>
            <a:r>
              <a:rPr lang="en-US" sz="3400" dirty="0"/>
              <a:t>Stairwell search/rescue training</a:t>
            </a:r>
          </a:p>
          <a:p>
            <a:pPr lvl="0"/>
            <a:r>
              <a:rPr lang="en-US" sz="3400" dirty="0"/>
              <a:t>Audio-visual systems for after-action review</a:t>
            </a:r>
          </a:p>
          <a:p>
            <a:pPr lvl="0"/>
            <a:r>
              <a:rPr lang="en-US" sz="3400" dirty="0"/>
              <a:t>Isolated team training for communication testing</a:t>
            </a:r>
          </a:p>
          <a:p>
            <a:pPr lvl="0"/>
            <a:r>
              <a:rPr lang="en-US" sz="3400" dirty="0"/>
              <a:t>Secure storage for agency training equipment</a:t>
            </a:r>
          </a:p>
          <a:p>
            <a:pPr lvl="0"/>
            <a:r>
              <a:rPr lang="en-US" sz="3400" dirty="0"/>
              <a:t>Multi-agency coordination space</a:t>
            </a:r>
          </a:p>
          <a:p>
            <a:pPr lvl="0"/>
            <a:r>
              <a:rPr lang="en-US" sz="3400" dirty="0"/>
              <a:t>Outdoor exercise/training grounds</a:t>
            </a:r>
          </a:p>
          <a:p>
            <a:pPr marL="504301" marR="0" lvl="1" algn="l" rtl="0">
              <a:lnSpc>
                <a:spcPct val="120000"/>
              </a:lnSpc>
              <a:spcBef>
                <a:spcPts val="0"/>
              </a:spcBef>
              <a:spcAft>
                <a:spcPts val="0"/>
              </a:spcAft>
              <a:buClr>
                <a:schemeClr val="dk1"/>
              </a:buClr>
              <a:buSzPts val="1600"/>
            </a:pPr>
            <a:br>
              <a:rPr lang="en-US" sz="1700" b="0" i="0" u="none" strike="noStrike" cap="none" dirty="0">
                <a:solidFill>
                  <a:schemeClr val="dk1"/>
                </a:solidFill>
                <a:latin typeface="Proxima Nova"/>
                <a:ea typeface="Proxima Nova"/>
                <a:cs typeface="Proxima Nova"/>
                <a:sym typeface="Proxima Nova"/>
              </a:rPr>
            </a:br>
            <a:endParaRPr lang="en-US" sz="1700" b="0" i="0" u="none" strike="noStrike" cap="none" dirty="0">
              <a:solidFill>
                <a:schemeClr val="dk1"/>
              </a:solidFill>
              <a:latin typeface="Proxima Nova"/>
              <a:ea typeface="Proxima Nova"/>
              <a:cs typeface="Proxima Nova"/>
              <a:sym typeface="Proxima Nova"/>
            </a:endParaRPr>
          </a:p>
          <a:p>
            <a:pPr marL="283464" marR="0" lvl="1" indent="0" algn="l" rtl="0">
              <a:lnSpc>
                <a:spcPct val="90000"/>
              </a:lnSpc>
              <a:spcBef>
                <a:spcPts val="0"/>
              </a:spcBef>
              <a:spcAft>
                <a:spcPts val="0"/>
              </a:spcAft>
              <a:buClr>
                <a:srgbClr val="000000"/>
              </a:buClr>
              <a:buSzPts val="1300"/>
              <a:buFont typeface="Arial"/>
              <a:buNone/>
            </a:pPr>
            <a:endParaRPr sz="1300" b="1" i="0" u="none" strike="noStrike" cap="none" dirty="0">
              <a:solidFill>
                <a:srgbClr val="204279"/>
              </a:solidFill>
              <a:latin typeface="Proxima Nova"/>
              <a:ea typeface="Proxima Nova"/>
              <a:cs typeface="Proxima Nova"/>
              <a:sym typeface="Proxima Nova"/>
            </a:endParaRPr>
          </a:p>
          <a:p>
            <a:pPr marL="0" marR="0" lvl="0" indent="0" algn="l" rtl="0">
              <a:lnSpc>
                <a:spcPct val="90000"/>
              </a:lnSpc>
              <a:spcBef>
                <a:spcPts val="600"/>
              </a:spcBef>
              <a:spcAft>
                <a:spcPts val="0"/>
              </a:spcAft>
              <a:buClr>
                <a:srgbClr val="000000"/>
              </a:buClr>
              <a:buSzPts val="1300"/>
              <a:buFont typeface="Arial"/>
              <a:buNone/>
            </a:pPr>
            <a:endParaRPr sz="1300" b="0" i="0" u="none" strike="noStrike" cap="none" dirty="0">
              <a:solidFill>
                <a:schemeClr val="dk1"/>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353ff5d0e3d_0_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14" name="Google Shape;414;g353ff5d0e3d_0_15"/>
          <p:cNvSpPr/>
          <p:nvPr/>
        </p:nvSpPr>
        <p:spPr>
          <a:xfrm rot="5400000" flipH="1">
            <a:off x="-1410016" y="1410150"/>
            <a:ext cx="6858000" cy="4037700"/>
          </a:xfrm>
          <a:prstGeom prst="rect">
            <a:avLst/>
          </a:prstGeom>
          <a:gradFill>
            <a:gsLst>
              <a:gs pos="0">
                <a:srgbClr val="000000"/>
              </a:gs>
              <a:gs pos="8000">
                <a:srgbClr val="000000"/>
              </a:gs>
              <a:gs pos="100000">
                <a:srgbClr val="0084B4"/>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15" name="Google Shape;415;g353ff5d0e3d_0_15"/>
          <p:cNvSpPr/>
          <p:nvPr/>
        </p:nvSpPr>
        <p:spPr>
          <a:xfrm rot="5400000" flipH="1">
            <a:off x="-1410016" y="1420288"/>
            <a:ext cx="6858000" cy="4037700"/>
          </a:xfrm>
          <a:prstGeom prst="rect">
            <a:avLst/>
          </a:prstGeom>
          <a:gradFill>
            <a:gsLst>
              <a:gs pos="0">
                <a:srgbClr val="000000">
                  <a:alpha val="0"/>
                </a:srgbClr>
              </a:gs>
              <a:gs pos="99000">
                <a:srgbClr val="00B0F0">
                  <a:alpha val="45490"/>
                </a:srgbClr>
              </a:gs>
              <a:gs pos="100000">
                <a:srgbClr val="00B0F0">
                  <a:alpha val="4549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16" name="Google Shape;416;g353ff5d0e3d_0_15"/>
          <p:cNvSpPr/>
          <p:nvPr/>
        </p:nvSpPr>
        <p:spPr>
          <a:xfrm rot="5400000" flipH="1">
            <a:off x="767983" y="3588145"/>
            <a:ext cx="2502000" cy="4037700"/>
          </a:xfrm>
          <a:prstGeom prst="rect">
            <a:avLst/>
          </a:prstGeom>
          <a:gradFill>
            <a:gsLst>
              <a:gs pos="0">
                <a:srgbClr val="00B0F0">
                  <a:alpha val="28235"/>
                </a:srgbClr>
              </a:gs>
              <a:gs pos="2000">
                <a:srgbClr val="00B0F0">
                  <a:alpha val="28235"/>
                </a:srgbClr>
              </a:gs>
              <a:gs pos="100000">
                <a:srgbClr val="000000">
                  <a:alpha val="29411"/>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17" name="Google Shape;417;g353ff5d0e3d_0_15"/>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00B0F0">
                  <a:alpha val="42352"/>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18" name="Google Shape;418;g353ff5d0e3d_0_15"/>
          <p:cNvSpPr/>
          <p:nvPr/>
        </p:nvSpPr>
        <p:spPr>
          <a:xfrm rot="5400000" flipH="1">
            <a:off x="-1529859" y="1919274"/>
            <a:ext cx="6858000" cy="4037700"/>
          </a:xfrm>
          <a:prstGeom prst="rect">
            <a:avLst/>
          </a:prstGeom>
          <a:gradFill>
            <a:gsLst>
              <a:gs pos="0">
                <a:srgbClr val="000000">
                  <a:alpha val="0"/>
                </a:srgbClr>
              </a:gs>
              <a:gs pos="99000">
                <a:srgbClr val="5DD3FF">
                  <a:alpha val="10588"/>
                </a:srgbClr>
              </a:gs>
              <a:gs pos="100000">
                <a:srgbClr val="5DD3FF">
                  <a:alpha val="10588"/>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19" name="Google Shape;419;g353ff5d0e3d_0_15"/>
          <p:cNvSpPr txBox="1">
            <a:spLocks noGrp="1"/>
          </p:cNvSpPr>
          <p:nvPr>
            <p:ph type="title"/>
          </p:nvPr>
        </p:nvSpPr>
        <p:spPr>
          <a:xfrm>
            <a:off x="283879" y="239832"/>
            <a:ext cx="3617100" cy="3649416"/>
          </a:xfrm>
          <a:prstGeom prst="rect">
            <a:avLst/>
          </a:prstGeom>
          <a:noFill/>
          <a:ln>
            <a:noFill/>
          </a:ln>
        </p:spPr>
        <p:txBody>
          <a:bodyPr spcFirstLastPara="1" wrap="square" lIns="91425" tIns="45700" rIns="91425" bIns="45700" anchor="b" anchorCtr="0">
            <a:noAutofit/>
          </a:bodyPr>
          <a:lstStyle/>
          <a:p>
            <a:pPr marL="228600" lvl="0" indent="0" algn="r" rtl="0">
              <a:lnSpc>
                <a:spcPct val="90000"/>
              </a:lnSpc>
              <a:spcBef>
                <a:spcPts val="1000"/>
              </a:spcBef>
              <a:spcAft>
                <a:spcPts val="0"/>
              </a:spcAft>
              <a:buSzPts val="1800"/>
              <a:buNone/>
            </a:pPr>
            <a:r>
              <a:rPr lang="en-US" sz="3600" b="1" dirty="0">
                <a:solidFill>
                  <a:schemeClr val="lt1"/>
                </a:solidFill>
                <a:latin typeface="Proxima Nova"/>
                <a:ea typeface="Proxima Nova"/>
                <a:cs typeface="Proxima Nova"/>
                <a:sym typeface="Proxima Nova"/>
              </a:rPr>
              <a:t>What’s the commitment?</a:t>
            </a:r>
            <a:endParaRPr sz="3600" b="1" dirty="0">
              <a:latin typeface="Proxima Nova"/>
              <a:ea typeface="Proxima Nova"/>
              <a:cs typeface="Proxima Nova"/>
              <a:sym typeface="Proxima Nova"/>
            </a:endParaRPr>
          </a:p>
          <a:p>
            <a:pPr marL="0" lvl="0" indent="0" algn="r" rtl="0">
              <a:lnSpc>
                <a:spcPct val="90000"/>
              </a:lnSpc>
              <a:spcBef>
                <a:spcPts val="0"/>
              </a:spcBef>
              <a:spcAft>
                <a:spcPts val="0"/>
              </a:spcAft>
              <a:buClr>
                <a:srgbClr val="FFFFFF"/>
              </a:buClr>
              <a:buSzPts val="4320"/>
              <a:buFont typeface="Proxima Nova Extrabold"/>
              <a:buNone/>
            </a:pPr>
            <a:endParaRPr sz="3620" dirty="0">
              <a:solidFill>
                <a:srgbClr val="FFFFFF"/>
              </a:solidFill>
            </a:endParaRPr>
          </a:p>
        </p:txBody>
      </p:sp>
      <p:sp>
        <p:nvSpPr>
          <p:cNvPr id="420" name="Google Shape;420;g353ff5d0e3d_0_15"/>
          <p:cNvSpPr/>
          <p:nvPr/>
        </p:nvSpPr>
        <p:spPr>
          <a:xfrm>
            <a:off x="4941169" y="1578200"/>
            <a:ext cx="5654400" cy="1930800"/>
          </a:xfrm>
          <a:prstGeom prst="rect">
            <a:avLst/>
          </a:prstGeom>
          <a:solidFill>
            <a:schemeClr val="lt1">
              <a:alpha val="9058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21" name="Google Shape;421;g353ff5d0e3d_0_15"/>
          <p:cNvSpPr/>
          <p:nvPr/>
        </p:nvSpPr>
        <p:spPr>
          <a:xfrm>
            <a:off x="4288221" y="115747"/>
            <a:ext cx="7619899" cy="5491119"/>
          </a:xfrm>
          <a:prstGeom prst="rect">
            <a:avLst/>
          </a:prstGeom>
          <a:noFill/>
          <a:ln>
            <a:noFill/>
          </a:ln>
        </p:spPr>
        <p:txBody>
          <a:bodyPr spcFirstLastPara="1" wrap="square" lIns="91425" tIns="45700" rIns="91425" bIns="45700" anchor="t" anchorCtr="0">
            <a:noAutofit/>
          </a:bodyPr>
          <a:lstStyle/>
          <a:p>
            <a:r>
              <a:rPr lang="en-US" sz="2800" b="1" dirty="0"/>
              <a:t>Support &amp; Partnerships</a:t>
            </a:r>
            <a:endParaRPr lang="en-US" sz="2800" dirty="0"/>
          </a:p>
          <a:p>
            <a:pPr lvl="0"/>
            <a:r>
              <a:rPr lang="en-US" sz="2800" b="1" dirty="0"/>
              <a:t>Would your agency be willing to contribute to the campus in any of the following ways?</a:t>
            </a:r>
          </a:p>
          <a:p>
            <a:pPr lvl="0" algn="ctr"/>
            <a:endParaRPr lang="en-US" sz="2800" b="1" dirty="0"/>
          </a:p>
          <a:p>
            <a:pPr lvl="0"/>
            <a:br>
              <a:rPr lang="en-US" sz="2800" dirty="0"/>
            </a:br>
            <a:r>
              <a:rPr lang="en-US" sz="2800" dirty="0"/>
              <a:t> Providing instructors</a:t>
            </a:r>
          </a:p>
          <a:p>
            <a:pPr lvl="0"/>
            <a:r>
              <a:rPr lang="en-US" sz="2800" dirty="0"/>
              <a:t> Sharing equipment</a:t>
            </a:r>
          </a:p>
          <a:p>
            <a:pPr lvl="0"/>
            <a:r>
              <a:rPr lang="en-US" sz="2800" dirty="0"/>
              <a:t> Financial contribution</a:t>
            </a:r>
          </a:p>
          <a:p>
            <a:pPr lvl="0"/>
            <a:r>
              <a:rPr lang="en-US" sz="2800" dirty="0"/>
              <a:t> Participating in advisory committees</a:t>
            </a:r>
          </a:p>
          <a:p>
            <a:pPr lvl="0"/>
            <a:r>
              <a:rPr lang="en-US" sz="2800" dirty="0"/>
              <a:t> Donating materials or labor</a:t>
            </a:r>
          </a:p>
          <a:p>
            <a:pPr lvl="0"/>
            <a:r>
              <a:rPr lang="en-US" sz="2800" dirty="0"/>
              <a:t> Other (please specify): ____________</a:t>
            </a:r>
          </a:p>
          <a:p>
            <a:pPr marL="0" marR="0" lvl="0" indent="0" algn="l" rtl="0">
              <a:lnSpc>
                <a:spcPct val="120000"/>
              </a:lnSpc>
              <a:spcBef>
                <a:spcPts val="0"/>
              </a:spcBef>
              <a:spcAft>
                <a:spcPts val="0"/>
              </a:spcAft>
              <a:buClr>
                <a:srgbClr val="000000"/>
              </a:buClr>
              <a:buSzPts val="1600"/>
              <a:buFont typeface="Arial"/>
              <a:buNone/>
            </a:pPr>
            <a:endParaRPr sz="2000" b="0" i="0" u="none" strike="noStrike" cap="none" dirty="0">
              <a:solidFill>
                <a:schemeClr val="dk1"/>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353ff5d0e3d_0_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29" name="Google Shape;429;g353ff5d0e3d_0_29"/>
          <p:cNvSpPr/>
          <p:nvPr/>
        </p:nvSpPr>
        <p:spPr>
          <a:xfrm rot="5400000" flipH="1">
            <a:off x="-1410016" y="1410150"/>
            <a:ext cx="6858000" cy="4037700"/>
          </a:xfrm>
          <a:prstGeom prst="rect">
            <a:avLst/>
          </a:prstGeom>
          <a:gradFill>
            <a:gsLst>
              <a:gs pos="0">
                <a:srgbClr val="000000"/>
              </a:gs>
              <a:gs pos="8000">
                <a:srgbClr val="000000"/>
              </a:gs>
              <a:gs pos="100000">
                <a:srgbClr val="0084B4"/>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30" name="Google Shape;430;g353ff5d0e3d_0_29"/>
          <p:cNvSpPr/>
          <p:nvPr/>
        </p:nvSpPr>
        <p:spPr>
          <a:xfrm rot="5400000" flipH="1">
            <a:off x="-1410016" y="1420288"/>
            <a:ext cx="6858000" cy="4037700"/>
          </a:xfrm>
          <a:prstGeom prst="rect">
            <a:avLst/>
          </a:prstGeom>
          <a:gradFill>
            <a:gsLst>
              <a:gs pos="0">
                <a:srgbClr val="000000">
                  <a:alpha val="0"/>
                </a:srgbClr>
              </a:gs>
              <a:gs pos="99000">
                <a:srgbClr val="00B0F0">
                  <a:alpha val="45490"/>
                </a:srgbClr>
              </a:gs>
              <a:gs pos="100000">
                <a:srgbClr val="00B0F0">
                  <a:alpha val="4549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31" name="Google Shape;431;g353ff5d0e3d_0_29"/>
          <p:cNvSpPr/>
          <p:nvPr/>
        </p:nvSpPr>
        <p:spPr>
          <a:xfrm rot="5400000" flipH="1">
            <a:off x="767983" y="3588145"/>
            <a:ext cx="2502000" cy="4037700"/>
          </a:xfrm>
          <a:prstGeom prst="rect">
            <a:avLst/>
          </a:prstGeom>
          <a:gradFill>
            <a:gsLst>
              <a:gs pos="0">
                <a:srgbClr val="00B0F0">
                  <a:alpha val="28235"/>
                </a:srgbClr>
              </a:gs>
              <a:gs pos="2000">
                <a:srgbClr val="00B0F0">
                  <a:alpha val="28235"/>
                </a:srgbClr>
              </a:gs>
              <a:gs pos="100000">
                <a:srgbClr val="000000">
                  <a:alpha val="29411"/>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32" name="Google Shape;432;g353ff5d0e3d_0_29"/>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00B0F0">
                  <a:alpha val="42352"/>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33" name="Google Shape;433;g353ff5d0e3d_0_29"/>
          <p:cNvSpPr/>
          <p:nvPr/>
        </p:nvSpPr>
        <p:spPr>
          <a:xfrm rot="5400000" flipH="1">
            <a:off x="-1410026" y="1410148"/>
            <a:ext cx="6858000" cy="4037700"/>
          </a:xfrm>
          <a:prstGeom prst="rect">
            <a:avLst/>
          </a:prstGeom>
          <a:gradFill>
            <a:gsLst>
              <a:gs pos="0">
                <a:srgbClr val="000000">
                  <a:alpha val="0"/>
                </a:srgbClr>
              </a:gs>
              <a:gs pos="99000">
                <a:srgbClr val="5DD3FF">
                  <a:alpha val="10588"/>
                </a:srgbClr>
              </a:gs>
              <a:gs pos="100000">
                <a:srgbClr val="5DD3FF">
                  <a:alpha val="10588"/>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34" name="Google Shape;434;g353ff5d0e3d_0_29"/>
          <p:cNvSpPr txBox="1">
            <a:spLocks noGrp="1"/>
          </p:cNvSpPr>
          <p:nvPr>
            <p:ph type="title"/>
          </p:nvPr>
        </p:nvSpPr>
        <p:spPr>
          <a:xfrm>
            <a:off x="283879" y="239832"/>
            <a:ext cx="3617100" cy="2856600"/>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rgbClr val="FFFFFF"/>
              </a:buClr>
              <a:buSzPts val="4320"/>
              <a:buFont typeface="Proxima Nova Extrabold"/>
              <a:buNone/>
            </a:pPr>
            <a:r>
              <a:rPr lang="en-US" sz="3620" dirty="0">
                <a:solidFill>
                  <a:srgbClr val="FFFFFF"/>
                </a:solidFill>
              </a:rPr>
              <a:t>The Opportunity</a:t>
            </a:r>
            <a:endParaRPr sz="3620" dirty="0">
              <a:solidFill>
                <a:srgbClr val="FFFFFF"/>
              </a:solidFill>
            </a:endParaRPr>
          </a:p>
        </p:txBody>
      </p:sp>
      <p:sp>
        <p:nvSpPr>
          <p:cNvPr id="435" name="Google Shape;435;g353ff5d0e3d_0_29"/>
          <p:cNvSpPr/>
          <p:nvPr/>
        </p:nvSpPr>
        <p:spPr>
          <a:xfrm>
            <a:off x="4941169" y="1578200"/>
            <a:ext cx="5654400" cy="1930800"/>
          </a:xfrm>
          <a:prstGeom prst="rect">
            <a:avLst/>
          </a:prstGeom>
          <a:solidFill>
            <a:schemeClr val="lt1">
              <a:alpha val="9058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38" name="Google Shape;438;g353ff5d0e3d_0_29"/>
          <p:cNvSpPr/>
          <p:nvPr/>
        </p:nvSpPr>
        <p:spPr>
          <a:xfrm>
            <a:off x="4288222" y="745066"/>
            <a:ext cx="6343500" cy="4861800"/>
          </a:xfrm>
          <a:prstGeom prst="rect">
            <a:avLst/>
          </a:prstGeom>
          <a:noFill/>
          <a:ln>
            <a:noFill/>
          </a:ln>
        </p:spPr>
        <p:txBody>
          <a:bodyPr spcFirstLastPara="1" wrap="square" lIns="91425" tIns="45700" rIns="91425" bIns="45700" anchor="t" anchorCtr="0">
            <a:noAutofit/>
          </a:bodyPr>
          <a:lstStyle/>
          <a:p>
            <a:pPr marL="457200" marR="0" lvl="0" indent="0" algn="ctr" rtl="0">
              <a:lnSpc>
                <a:spcPct val="120000"/>
              </a:lnSpc>
              <a:spcBef>
                <a:spcPts val="0"/>
              </a:spcBef>
              <a:spcAft>
                <a:spcPts val="0"/>
              </a:spcAft>
              <a:buClr>
                <a:srgbClr val="000000"/>
              </a:buClr>
              <a:buSzPts val="2400"/>
              <a:buFont typeface="Arial"/>
              <a:buNone/>
            </a:pPr>
            <a:endParaRPr sz="2000" b="0" i="0" u="none" strike="noStrike" cap="none" dirty="0">
              <a:solidFill>
                <a:schemeClr val="dk1"/>
              </a:solidFill>
              <a:latin typeface="Proxima Nova"/>
              <a:ea typeface="Proxima Nova"/>
              <a:cs typeface="Proxima Nova"/>
              <a:sym typeface="Proxima Nova"/>
            </a:endParaRPr>
          </a:p>
        </p:txBody>
      </p:sp>
      <p:pic>
        <p:nvPicPr>
          <p:cNvPr id="5" name="Picture 4" descr="A building with a parking lot">
            <a:extLst>
              <a:ext uri="{FF2B5EF4-FFF2-40B4-BE49-F238E27FC236}">
                <a16:creationId xmlns:a16="http://schemas.microsoft.com/office/drawing/2014/main" id="{4888553C-D61C-5C32-3504-0F156183D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824" y="10137"/>
            <a:ext cx="8093155" cy="3911568"/>
          </a:xfrm>
          <a:prstGeom prst="rect">
            <a:avLst/>
          </a:prstGeom>
        </p:spPr>
      </p:pic>
      <p:pic>
        <p:nvPicPr>
          <p:cNvPr id="3" name="Picture 2" descr="Long shot of a building&#10;&#10;AI-generated content may be incorrect.">
            <a:extLst>
              <a:ext uri="{FF2B5EF4-FFF2-40B4-BE49-F238E27FC236}">
                <a16:creationId xmlns:a16="http://schemas.microsoft.com/office/drawing/2014/main" id="{19D7DFD3-0AB3-2402-5781-1F7055FCD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823" y="3034607"/>
            <a:ext cx="8093155" cy="38132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2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roxima Nova"/>
              <a:ea typeface="Proxima Nova"/>
              <a:cs typeface="Proxima Nova"/>
              <a:sym typeface="Proxima Nova"/>
            </a:endParaRPr>
          </a:p>
        </p:txBody>
      </p:sp>
      <p:sp>
        <p:nvSpPr>
          <p:cNvPr id="493" name="Google Shape;493;p25"/>
          <p:cNvSpPr/>
          <p:nvPr/>
        </p:nvSpPr>
        <p:spPr>
          <a:xfrm rot="5400000" flipH="1">
            <a:off x="-1410084" y="1410082"/>
            <a:ext cx="6858000" cy="4037836"/>
          </a:xfrm>
          <a:prstGeom prst="rect">
            <a:avLst/>
          </a:prstGeom>
          <a:gradFill>
            <a:gsLst>
              <a:gs pos="0">
                <a:srgbClr val="000000"/>
              </a:gs>
              <a:gs pos="8000">
                <a:srgbClr val="000000"/>
              </a:gs>
              <a:gs pos="100000">
                <a:srgbClr val="0084B4"/>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94" name="Google Shape;494;p25"/>
          <p:cNvSpPr/>
          <p:nvPr/>
        </p:nvSpPr>
        <p:spPr>
          <a:xfrm rot="5400000" flipH="1">
            <a:off x="-1410085" y="1420219"/>
            <a:ext cx="6857999" cy="4037839"/>
          </a:xfrm>
          <a:prstGeom prst="rect">
            <a:avLst/>
          </a:prstGeom>
          <a:gradFill>
            <a:gsLst>
              <a:gs pos="0">
                <a:srgbClr val="000000">
                  <a:alpha val="0"/>
                </a:srgbClr>
              </a:gs>
              <a:gs pos="99000">
                <a:srgbClr val="00B0F0">
                  <a:alpha val="45490"/>
                </a:srgbClr>
              </a:gs>
              <a:gs pos="100000">
                <a:srgbClr val="00B0F0">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95" name="Google Shape;495;p25"/>
          <p:cNvSpPr/>
          <p:nvPr/>
        </p:nvSpPr>
        <p:spPr>
          <a:xfrm rot="5400000" flipH="1">
            <a:off x="767923" y="3588085"/>
            <a:ext cx="2501979" cy="4037841"/>
          </a:xfrm>
          <a:prstGeom prst="rect">
            <a:avLst/>
          </a:prstGeom>
          <a:gradFill>
            <a:gsLst>
              <a:gs pos="0">
                <a:srgbClr val="00B0F0">
                  <a:alpha val="28235"/>
                </a:srgbClr>
              </a:gs>
              <a:gs pos="2000">
                <a:srgbClr val="00B0F0">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96" name="Google Shape;496;p25"/>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00B0F0">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97" name="Google Shape;497;p25"/>
          <p:cNvSpPr/>
          <p:nvPr/>
        </p:nvSpPr>
        <p:spPr>
          <a:xfrm rot="5400000" flipH="1">
            <a:off x="-1410095" y="1410079"/>
            <a:ext cx="6858003" cy="4037835"/>
          </a:xfrm>
          <a:prstGeom prst="rect">
            <a:avLst/>
          </a:prstGeom>
          <a:gradFill>
            <a:gsLst>
              <a:gs pos="0">
                <a:srgbClr val="000000">
                  <a:alpha val="0"/>
                </a:srgbClr>
              </a:gs>
              <a:gs pos="99000">
                <a:srgbClr val="5DD3FF">
                  <a:alpha val="10588"/>
                </a:srgbClr>
              </a:gs>
              <a:gs pos="100000">
                <a:srgbClr val="5DD3FF">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98" name="Google Shape;498;p25"/>
          <p:cNvSpPr txBox="1">
            <a:spLocks noGrp="1"/>
          </p:cNvSpPr>
          <p:nvPr>
            <p:ph type="title"/>
          </p:nvPr>
        </p:nvSpPr>
        <p:spPr>
          <a:xfrm>
            <a:off x="165592" y="164280"/>
            <a:ext cx="3735283" cy="265729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4320"/>
              <a:buFont typeface="Proxima Nova Extrabold"/>
              <a:buNone/>
            </a:pPr>
            <a:r>
              <a:rPr lang="en-US" sz="3359" dirty="0">
                <a:solidFill>
                  <a:schemeClr val="bg1"/>
                </a:solidFill>
              </a:rPr>
              <a:t>What are the needs?</a:t>
            </a:r>
            <a:endParaRPr sz="3359" dirty="0">
              <a:solidFill>
                <a:schemeClr val="bg1"/>
              </a:solidFill>
            </a:endParaRPr>
          </a:p>
        </p:txBody>
      </p:sp>
      <p:sp>
        <p:nvSpPr>
          <p:cNvPr id="499" name="Google Shape;499;p25"/>
          <p:cNvSpPr/>
          <p:nvPr/>
        </p:nvSpPr>
        <p:spPr>
          <a:xfrm>
            <a:off x="4151263" y="188927"/>
            <a:ext cx="7738186" cy="6669073"/>
          </a:xfrm>
          <a:prstGeom prst="rect">
            <a:avLst/>
          </a:prstGeom>
          <a:solidFill>
            <a:schemeClr val="lt1">
              <a:alpha val="90588"/>
            </a:schemeClr>
          </a:solidFill>
          <a:ln>
            <a:noFill/>
          </a:ln>
        </p:spPr>
        <p:txBody>
          <a:bodyPr spcFirstLastPara="1" wrap="square" lIns="91425" tIns="45700" rIns="91425" bIns="45700" anchor="ctr" anchorCtr="0">
            <a:noAutofit/>
          </a:bodyPr>
          <a:lstStyle/>
          <a:p>
            <a:pPr lvl="0"/>
            <a:r>
              <a:rPr lang="en-US" sz="2000" dirty="0"/>
              <a:t>Classrooms for training and continuing education</a:t>
            </a:r>
          </a:p>
          <a:p>
            <a:pPr lvl="0"/>
            <a:endParaRPr lang="en-US" sz="2000" dirty="0"/>
          </a:p>
          <a:p>
            <a:pPr lvl="0"/>
            <a:r>
              <a:rPr lang="en-US" sz="2000" dirty="0"/>
              <a:t>Simulation spaces (e.g., mock buildings, street </a:t>
            </a:r>
            <a:r>
              <a:rPr lang="en-US" dirty="0"/>
              <a:t>scenes)</a:t>
            </a:r>
          </a:p>
          <a:p>
            <a:pPr lvl="0"/>
            <a:endParaRPr lang="en-US" dirty="0"/>
          </a:p>
          <a:p>
            <a:pPr lvl="0"/>
            <a:r>
              <a:rPr lang="en-US" dirty="0"/>
              <a:t>Indoor drone training area</a:t>
            </a:r>
          </a:p>
          <a:p>
            <a:pPr lvl="0"/>
            <a:endParaRPr lang="en-US" sz="2000" dirty="0"/>
          </a:p>
          <a:p>
            <a:pPr lvl="0"/>
            <a:r>
              <a:rPr lang="en-US" sz="2000" dirty="0"/>
              <a:t>Elevator rescue training capabilities</a:t>
            </a:r>
          </a:p>
          <a:p>
            <a:pPr lvl="0"/>
            <a:endParaRPr lang="en-US" sz="2000" dirty="0"/>
          </a:p>
          <a:p>
            <a:pPr lvl="0"/>
            <a:r>
              <a:rPr lang="en-US" sz="2000" dirty="0"/>
              <a:t>Stairwell search/rescue training</a:t>
            </a:r>
          </a:p>
          <a:p>
            <a:pPr lvl="0"/>
            <a:endParaRPr lang="en-US" sz="2000" dirty="0"/>
          </a:p>
          <a:p>
            <a:pPr lvl="0"/>
            <a:r>
              <a:rPr lang="en-US" sz="2000" dirty="0"/>
              <a:t>Audio-visual systems for after-action review</a:t>
            </a:r>
          </a:p>
          <a:p>
            <a:pPr lvl="0"/>
            <a:endParaRPr lang="en-US" sz="2000" dirty="0"/>
          </a:p>
          <a:p>
            <a:pPr lvl="0"/>
            <a:r>
              <a:rPr lang="en-US" sz="2000" dirty="0"/>
              <a:t>Isolated team training for communication testing</a:t>
            </a:r>
          </a:p>
          <a:p>
            <a:pPr lvl="0"/>
            <a:endParaRPr lang="en-US" sz="2000" dirty="0"/>
          </a:p>
          <a:p>
            <a:pPr lvl="0"/>
            <a:r>
              <a:rPr lang="en-US" sz="2000" dirty="0"/>
              <a:t>Secure storage for agency training equipment</a:t>
            </a:r>
          </a:p>
          <a:p>
            <a:pPr lvl="0"/>
            <a:endParaRPr lang="en-US" sz="2000" dirty="0"/>
          </a:p>
          <a:p>
            <a:pPr lvl="0"/>
            <a:r>
              <a:rPr lang="en-US" sz="2000" dirty="0"/>
              <a:t>Multi-agency coordination space</a:t>
            </a:r>
          </a:p>
          <a:p>
            <a:pPr lvl="0"/>
            <a:endParaRPr lang="en-US" sz="2000" dirty="0"/>
          </a:p>
          <a:p>
            <a:pPr lvl="0"/>
            <a:r>
              <a:rPr lang="en-US" sz="2000" dirty="0"/>
              <a:t>Outdoor exercise/training grounds</a:t>
            </a:r>
          </a:p>
        </p:txBody>
      </p:sp>
      <p:sp>
        <p:nvSpPr>
          <p:cNvPr id="500" name="Google Shape;500;p25"/>
          <p:cNvSpPr/>
          <p:nvPr/>
        </p:nvSpPr>
        <p:spPr>
          <a:xfrm>
            <a:off x="4288222" y="95794"/>
            <a:ext cx="7738186" cy="6669073"/>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600"/>
              </a:spcBef>
              <a:spcAft>
                <a:spcPts val="0"/>
              </a:spcAft>
              <a:buClr>
                <a:srgbClr val="000000"/>
              </a:buClr>
              <a:buSzPts val="1105"/>
              <a:buFont typeface="Arial"/>
              <a:buNone/>
            </a:pPr>
            <a:endParaRPr sz="1105" b="0" i="0" u="none" strike="noStrike" cap="none" dirty="0">
              <a:solidFill>
                <a:schemeClr val="dk1"/>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59" name="Google Shape;459;p28"/>
          <p:cNvSpPr/>
          <p:nvPr/>
        </p:nvSpPr>
        <p:spPr>
          <a:xfrm rot="5400000" flipH="1">
            <a:off x="-1410084" y="1410082"/>
            <a:ext cx="6858000" cy="4037836"/>
          </a:xfrm>
          <a:prstGeom prst="rect">
            <a:avLst/>
          </a:prstGeom>
          <a:gradFill>
            <a:gsLst>
              <a:gs pos="0">
                <a:srgbClr val="000000"/>
              </a:gs>
              <a:gs pos="8000">
                <a:srgbClr val="000000"/>
              </a:gs>
              <a:gs pos="100000">
                <a:srgbClr val="0084B4"/>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60" name="Google Shape;460;p28"/>
          <p:cNvSpPr/>
          <p:nvPr/>
        </p:nvSpPr>
        <p:spPr>
          <a:xfrm rot="5400000" flipH="1">
            <a:off x="-1410085" y="1420219"/>
            <a:ext cx="6857999" cy="4037839"/>
          </a:xfrm>
          <a:prstGeom prst="rect">
            <a:avLst/>
          </a:prstGeom>
          <a:gradFill>
            <a:gsLst>
              <a:gs pos="0">
                <a:srgbClr val="000000">
                  <a:alpha val="0"/>
                </a:srgbClr>
              </a:gs>
              <a:gs pos="99000">
                <a:srgbClr val="00B0F0">
                  <a:alpha val="45490"/>
                </a:srgbClr>
              </a:gs>
              <a:gs pos="100000">
                <a:srgbClr val="00B0F0">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61" name="Google Shape;461;p28"/>
          <p:cNvSpPr/>
          <p:nvPr/>
        </p:nvSpPr>
        <p:spPr>
          <a:xfrm rot="5400000" flipH="1">
            <a:off x="767923" y="3588085"/>
            <a:ext cx="2501979" cy="4037841"/>
          </a:xfrm>
          <a:prstGeom prst="rect">
            <a:avLst/>
          </a:prstGeom>
          <a:gradFill>
            <a:gsLst>
              <a:gs pos="0">
                <a:srgbClr val="00B0F0">
                  <a:alpha val="28235"/>
                </a:srgbClr>
              </a:gs>
              <a:gs pos="2000">
                <a:srgbClr val="00B0F0">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62" name="Google Shape;462;p28"/>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00B0F0">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63" name="Google Shape;463;p28"/>
          <p:cNvSpPr/>
          <p:nvPr/>
        </p:nvSpPr>
        <p:spPr>
          <a:xfrm rot="5400000" flipH="1">
            <a:off x="-1410095" y="1410079"/>
            <a:ext cx="6858003" cy="4037835"/>
          </a:xfrm>
          <a:prstGeom prst="rect">
            <a:avLst/>
          </a:prstGeom>
          <a:gradFill>
            <a:gsLst>
              <a:gs pos="0">
                <a:srgbClr val="000000">
                  <a:alpha val="0"/>
                </a:srgbClr>
              </a:gs>
              <a:gs pos="99000">
                <a:srgbClr val="5DD3FF">
                  <a:alpha val="10588"/>
                </a:srgbClr>
              </a:gs>
              <a:gs pos="100000">
                <a:srgbClr val="5DD3FF">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64" name="Google Shape;464;p28"/>
          <p:cNvSpPr txBox="1">
            <a:spLocks noGrp="1"/>
          </p:cNvSpPr>
          <p:nvPr>
            <p:ph type="title"/>
          </p:nvPr>
        </p:nvSpPr>
        <p:spPr>
          <a:xfrm>
            <a:off x="283779" y="1683757"/>
            <a:ext cx="3617193" cy="2856712"/>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800"/>
              <a:buFont typeface="Proxima Nova Extrabold"/>
              <a:buNone/>
            </a:pPr>
            <a:r>
              <a:rPr lang="en-US" dirty="0">
                <a:solidFill>
                  <a:srgbClr val="FFFFFF"/>
                </a:solidFill>
                <a:latin typeface="Proxima Nova Extrabold"/>
                <a:sym typeface="Proxima Nova Extrabold"/>
              </a:rPr>
              <a:t>What did we do?</a:t>
            </a:r>
            <a:endParaRPr dirty="0"/>
          </a:p>
        </p:txBody>
      </p:sp>
      <p:sp>
        <p:nvSpPr>
          <p:cNvPr id="466" name="Google Shape;466;p28"/>
          <p:cNvSpPr/>
          <p:nvPr/>
        </p:nvSpPr>
        <p:spPr>
          <a:xfrm>
            <a:off x="4037825" y="365759"/>
            <a:ext cx="7973700" cy="618336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600"/>
              </a:spcBef>
              <a:spcAft>
                <a:spcPts val="0"/>
              </a:spcAft>
              <a:buClr>
                <a:srgbClr val="000000"/>
              </a:buClr>
              <a:buSzPts val="910"/>
              <a:buFont typeface="Arial"/>
              <a:buNone/>
            </a:pPr>
            <a:endParaRPr sz="910" b="0" i="0" u="none" strike="noStrike" cap="none" dirty="0">
              <a:solidFill>
                <a:schemeClr val="dk1"/>
              </a:solidFill>
              <a:latin typeface="Proxima Nova"/>
              <a:ea typeface="Proxima Nova"/>
              <a:cs typeface="Proxima Nova"/>
              <a:sym typeface="Proxima Nova"/>
            </a:endParaRPr>
          </a:p>
        </p:txBody>
      </p:sp>
      <p:pic>
        <p:nvPicPr>
          <p:cNvPr id="3" name="Picture 2" descr="A room with a concrete floor and a wall&#10;&#10;AI-generated content may be incorrect.">
            <a:extLst>
              <a:ext uri="{FF2B5EF4-FFF2-40B4-BE49-F238E27FC236}">
                <a16:creationId xmlns:a16="http://schemas.microsoft.com/office/drawing/2014/main" id="{897FFF4D-49F0-5883-A158-96321E9C5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89312" y="-2451488"/>
            <a:ext cx="3251200" cy="8154176"/>
          </a:xfrm>
          <a:prstGeom prst="rect">
            <a:avLst/>
          </a:prstGeom>
        </p:spPr>
      </p:pic>
      <p:pic>
        <p:nvPicPr>
          <p:cNvPr id="5" name="Picture 4" descr="A room with a few people in it&#10;&#10;AI-generated content may be incorrect.">
            <a:extLst>
              <a:ext uri="{FF2B5EF4-FFF2-40B4-BE49-F238E27FC236}">
                <a16:creationId xmlns:a16="http://schemas.microsoft.com/office/drawing/2014/main" id="{32F38ADC-CF72-C205-A95D-FE74AAD77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823" y="2997679"/>
            <a:ext cx="8154178" cy="386031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7">
          <a:extLst>
            <a:ext uri="{FF2B5EF4-FFF2-40B4-BE49-F238E27FC236}">
              <a16:creationId xmlns:a16="http://schemas.microsoft.com/office/drawing/2014/main" id="{54655609-040D-0CBA-E94A-33AC07C62B8C}"/>
            </a:ext>
          </a:extLst>
        </p:cNvPr>
        <p:cNvGrpSpPr/>
        <p:nvPr/>
      </p:nvGrpSpPr>
      <p:grpSpPr>
        <a:xfrm>
          <a:off x="0" y="0"/>
          <a:ext cx="0" cy="0"/>
          <a:chOff x="0" y="0"/>
          <a:chExt cx="0" cy="0"/>
        </a:xfrm>
      </p:grpSpPr>
      <p:sp>
        <p:nvSpPr>
          <p:cNvPr id="458" name="Google Shape;458;p28">
            <a:extLst>
              <a:ext uri="{FF2B5EF4-FFF2-40B4-BE49-F238E27FC236}">
                <a16:creationId xmlns:a16="http://schemas.microsoft.com/office/drawing/2014/main" id="{FF4A5768-B1C9-C74B-ABB4-17C27B55EC2D}"/>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59" name="Google Shape;459;p28">
            <a:extLst>
              <a:ext uri="{FF2B5EF4-FFF2-40B4-BE49-F238E27FC236}">
                <a16:creationId xmlns:a16="http://schemas.microsoft.com/office/drawing/2014/main" id="{844EFDA8-D2FC-2BCB-DF33-F671F05A42BB}"/>
              </a:ext>
            </a:extLst>
          </p:cNvPr>
          <p:cNvSpPr/>
          <p:nvPr/>
        </p:nvSpPr>
        <p:spPr>
          <a:xfrm rot="5400000" flipH="1">
            <a:off x="-1410084" y="1410082"/>
            <a:ext cx="6858000" cy="4037836"/>
          </a:xfrm>
          <a:prstGeom prst="rect">
            <a:avLst/>
          </a:prstGeom>
          <a:gradFill>
            <a:gsLst>
              <a:gs pos="0">
                <a:srgbClr val="000000"/>
              </a:gs>
              <a:gs pos="8000">
                <a:srgbClr val="000000"/>
              </a:gs>
              <a:gs pos="100000">
                <a:srgbClr val="0084B4"/>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60" name="Google Shape;460;p28">
            <a:extLst>
              <a:ext uri="{FF2B5EF4-FFF2-40B4-BE49-F238E27FC236}">
                <a16:creationId xmlns:a16="http://schemas.microsoft.com/office/drawing/2014/main" id="{C45DB479-3187-A8B1-8323-C3D2EB2378E8}"/>
              </a:ext>
            </a:extLst>
          </p:cNvPr>
          <p:cNvSpPr/>
          <p:nvPr/>
        </p:nvSpPr>
        <p:spPr>
          <a:xfrm rot="5400000" flipH="1">
            <a:off x="-1916352" y="1926484"/>
            <a:ext cx="6857999" cy="3025307"/>
          </a:xfrm>
          <a:prstGeom prst="rect">
            <a:avLst/>
          </a:prstGeom>
          <a:gradFill>
            <a:gsLst>
              <a:gs pos="0">
                <a:srgbClr val="000000">
                  <a:alpha val="0"/>
                </a:srgbClr>
              </a:gs>
              <a:gs pos="99000">
                <a:srgbClr val="00B0F0">
                  <a:alpha val="45490"/>
                </a:srgbClr>
              </a:gs>
              <a:gs pos="100000">
                <a:srgbClr val="00B0F0">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61" name="Google Shape;461;p28">
            <a:extLst>
              <a:ext uri="{FF2B5EF4-FFF2-40B4-BE49-F238E27FC236}">
                <a16:creationId xmlns:a16="http://schemas.microsoft.com/office/drawing/2014/main" id="{1D12137B-C71C-2A9D-87D4-5A70D919717C}"/>
              </a:ext>
            </a:extLst>
          </p:cNvPr>
          <p:cNvSpPr/>
          <p:nvPr/>
        </p:nvSpPr>
        <p:spPr>
          <a:xfrm rot="5400000" flipH="1">
            <a:off x="767923" y="3588085"/>
            <a:ext cx="2501979" cy="4037841"/>
          </a:xfrm>
          <a:prstGeom prst="rect">
            <a:avLst/>
          </a:prstGeom>
          <a:gradFill>
            <a:gsLst>
              <a:gs pos="0">
                <a:srgbClr val="00B0F0">
                  <a:alpha val="28235"/>
                </a:srgbClr>
              </a:gs>
              <a:gs pos="2000">
                <a:srgbClr val="00B0F0">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62" name="Google Shape;462;p28">
            <a:extLst>
              <a:ext uri="{FF2B5EF4-FFF2-40B4-BE49-F238E27FC236}">
                <a16:creationId xmlns:a16="http://schemas.microsoft.com/office/drawing/2014/main" id="{5FB7EC3A-ADBC-6762-F97D-C41598FE5F1B}"/>
              </a:ext>
            </a:extLst>
          </p:cNvPr>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00B0F0">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63" name="Google Shape;463;p28">
            <a:extLst>
              <a:ext uri="{FF2B5EF4-FFF2-40B4-BE49-F238E27FC236}">
                <a16:creationId xmlns:a16="http://schemas.microsoft.com/office/drawing/2014/main" id="{ACF5A130-EE33-477F-8474-A15EB5721693}"/>
              </a:ext>
            </a:extLst>
          </p:cNvPr>
          <p:cNvSpPr/>
          <p:nvPr/>
        </p:nvSpPr>
        <p:spPr>
          <a:xfrm rot="5400000" flipH="1">
            <a:off x="-1804917" y="1804900"/>
            <a:ext cx="6858003" cy="3248192"/>
          </a:xfrm>
          <a:prstGeom prst="rect">
            <a:avLst/>
          </a:prstGeom>
          <a:gradFill>
            <a:gsLst>
              <a:gs pos="0">
                <a:srgbClr val="000000">
                  <a:alpha val="0"/>
                </a:srgbClr>
              </a:gs>
              <a:gs pos="99000">
                <a:srgbClr val="5DD3FF">
                  <a:alpha val="10588"/>
                </a:srgbClr>
              </a:gs>
              <a:gs pos="100000">
                <a:srgbClr val="5DD3FF">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464" name="Google Shape;464;p28">
            <a:extLst>
              <a:ext uri="{FF2B5EF4-FFF2-40B4-BE49-F238E27FC236}">
                <a16:creationId xmlns:a16="http://schemas.microsoft.com/office/drawing/2014/main" id="{3B141052-2C9B-E56F-EA81-778C5E09C0BC}"/>
              </a:ext>
            </a:extLst>
          </p:cNvPr>
          <p:cNvSpPr txBox="1">
            <a:spLocks noGrp="1"/>
          </p:cNvSpPr>
          <p:nvPr>
            <p:ph type="title"/>
          </p:nvPr>
        </p:nvSpPr>
        <p:spPr>
          <a:xfrm>
            <a:off x="283780" y="1683757"/>
            <a:ext cx="2653974" cy="2856712"/>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800"/>
              <a:buFont typeface="Proxima Nova Extrabold"/>
              <a:buNone/>
            </a:pPr>
            <a:r>
              <a:rPr lang="en-US" dirty="0">
                <a:solidFill>
                  <a:srgbClr val="FFFFFF"/>
                </a:solidFill>
                <a:latin typeface="Proxima Nova Extrabold"/>
                <a:sym typeface="Proxima Nova Extrabold"/>
              </a:rPr>
              <a:t>What did we do?</a:t>
            </a:r>
            <a:endParaRPr dirty="0"/>
          </a:p>
        </p:txBody>
      </p:sp>
      <p:sp>
        <p:nvSpPr>
          <p:cNvPr id="466" name="Google Shape;466;p28">
            <a:extLst>
              <a:ext uri="{FF2B5EF4-FFF2-40B4-BE49-F238E27FC236}">
                <a16:creationId xmlns:a16="http://schemas.microsoft.com/office/drawing/2014/main" id="{8BB38346-5E1A-E2AE-EFBC-B7D7AB92DE63}"/>
              </a:ext>
            </a:extLst>
          </p:cNvPr>
          <p:cNvSpPr/>
          <p:nvPr/>
        </p:nvSpPr>
        <p:spPr>
          <a:xfrm>
            <a:off x="4037825" y="365759"/>
            <a:ext cx="7973700" cy="618336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600"/>
              </a:spcBef>
              <a:spcAft>
                <a:spcPts val="0"/>
              </a:spcAft>
              <a:buClr>
                <a:srgbClr val="000000"/>
              </a:buClr>
              <a:buSzPts val="910"/>
              <a:buFont typeface="Arial"/>
              <a:buNone/>
            </a:pPr>
            <a:endParaRPr sz="910" b="0" i="0" u="none" strike="noStrike" cap="none" dirty="0">
              <a:solidFill>
                <a:schemeClr val="dk1"/>
              </a:solidFill>
              <a:latin typeface="Proxima Nova"/>
              <a:ea typeface="Proxima Nova"/>
              <a:cs typeface="Proxima Nova"/>
              <a:sym typeface="Proxima Nova"/>
            </a:endParaRPr>
          </a:p>
        </p:txBody>
      </p:sp>
      <p:pic>
        <p:nvPicPr>
          <p:cNvPr id="4" name="Picture 3" descr="Several doctors in a room&#10;&#10;AI-generated content may be incorrect.">
            <a:extLst>
              <a:ext uri="{FF2B5EF4-FFF2-40B4-BE49-F238E27FC236}">
                <a16:creationId xmlns:a16="http://schemas.microsoft.com/office/drawing/2014/main" id="{2A6895D6-3DE4-EC2B-8E8B-183A1648A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534" y="4387807"/>
            <a:ext cx="4563229" cy="2438400"/>
          </a:xfrm>
          <a:prstGeom prst="rect">
            <a:avLst/>
          </a:prstGeom>
        </p:spPr>
      </p:pic>
      <p:pic>
        <p:nvPicPr>
          <p:cNvPr id="7" name="Picture 6" descr="A person carrying a person on a stretcher&#10;&#10;AI-generated content may be incorrect.">
            <a:extLst>
              <a:ext uri="{FF2B5EF4-FFF2-40B4-BE49-F238E27FC236}">
                <a16:creationId xmlns:a16="http://schemas.microsoft.com/office/drawing/2014/main" id="{C4ADCF26-472D-E0C7-B91B-975C9C6A52CD}"/>
              </a:ext>
            </a:extLst>
          </p:cNvPr>
          <p:cNvPicPr>
            <a:picLocks noChangeAspect="1"/>
          </p:cNvPicPr>
          <p:nvPr/>
        </p:nvPicPr>
        <p:blipFill>
          <a:blip r:embed="rId4">
            <a:extLst>
              <a:ext uri="{28A0092B-C50C-407E-A947-70E740481C1C}">
                <a14:useLocalDpi xmlns:a14="http://schemas.microsoft.com/office/drawing/2010/main" val="0"/>
              </a:ext>
            </a:extLst>
          </a:blip>
          <a:srcRect l="662" t="806" b="17115"/>
          <a:stretch>
            <a:fillRect/>
          </a:stretch>
        </p:blipFill>
        <p:spPr>
          <a:xfrm>
            <a:off x="6204900" y="0"/>
            <a:ext cx="5987100" cy="4409462"/>
          </a:xfrm>
          <a:prstGeom prst="rect">
            <a:avLst/>
          </a:prstGeom>
        </p:spPr>
      </p:pic>
      <p:pic>
        <p:nvPicPr>
          <p:cNvPr id="9" name="Picture 8" descr="A group of people in a dark room">
            <a:extLst>
              <a:ext uri="{FF2B5EF4-FFF2-40B4-BE49-F238E27FC236}">
                <a16:creationId xmlns:a16="http://schemas.microsoft.com/office/drawing/2014/main" id="{1B6D65EE-3AAD-AE9C-8813-A08DA9750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1540" y="4377332"/>
            <a:ext cx="5550697" cy="2438400"/>
          </a:xfrm>
          <a:prstGeom prst="rect">
            <a:avLst/>
          </a:prstGeom>
        </p:spPr>
      </p:pic>
      <p:pic>
        <p:nvPicPr>
          <p:cNvPr id="13" name="Picture 12" descr="A group of people in a stretcher&#10;&#10;AI-generated content may be incorrect.">
            <a:extLst>
              <a:ext uri="{FF2B5EF4-FFF2-40B4-BE49-F238E27FC236}">
                <a16:creationId xmlns:a16="http://schemas.microsoft.com/office/drawing/2014/main" id="{D060475D-3C8C-4559-546B-828BF25B7E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178" y="-1"/>
            <a:ext cx="3697371" cy="4409457"/>
          </a:xfrm>
          <a:prstGeom prst="rect">
            <a:avLst/>
          </a:prstGeom>
        </p:spPr>
      </p:pic>
    </p:spTree>
    <p:extLst>
      <p:ext uri="{BB962C8B-B14F-4D97-AF65-F5344CB8AC3E}">
        <p14:creationId xmlns:p14="http://schemas.microsoft.com/office/powerpoint/2010/main" val="2936530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2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508" name="Google Shape;508;p26"/>
          <p:cNvSpPr/>
          <p:nvPr/>
        </p:nvSpPr>
        <p:spPr>
          <a:xfrm rot="5400000" flipH="1">
            <a:off x="-1410084" y="1410082"/>
            <a:ext cx="6858000" cy="4037836"/>
          </a:xfrm>
          <a:prstGeom prst="rect">
            <a:avLst/>
          </a:prstGeom>
          <a:gradFill>
            <a:gsLst>
              <a:gs pos="0">
                <a:srgbClr val="000000"/>
              </a:gs>
              <a:gs pos="8000">
                <a:srgbClr val="000000"/>
              </a:gs>
              <a:gs pos="100000">
                <a:srgbClr val="0084B4"/>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509" name="Google Shape;509;p26"/>
          <p:cNvSpPr/>
          <p:nvPr/>
        </p:nvSpPr>
        <p:spPr>
          <a:xfrm rot="5400000" flipH="1">
            <a:off x="-1410085" y="1420219"/>
            <a:ext cx="6857999" cy="4037839"/>
          </a:xfrm>
          <a:prstGeom prst="rect">
            <a:avLst/>
          </a:prstGeom>
          <a:gradFill>
            <a:gsLst>
              <a:gs pos="0">
                <a:srgbClr val="000000">
                  <a:alpha val="0"/>
                </a:srgbClr>
              </a:gs>
              <a:gs pos="99000">
                <a:srgbClr val="00B0F0">
                  <a:alpha val="45490"/>
                </a:srgbClr>
              </a:gs>
              <a:gs pos="100000">
                <a:srgbClr val="00B0F0">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510" name="Google Shape;510;p26"/>
          <p:cNvSpPr/>
          <p:nvPr/>
        </p:nvSpPr>
        <p:spPr>
          <a:xfrm rot="5400000" flipH="1">
            <a:off x="767923" y="3588085"/>
            <a:ext cx="2501979" cy="4037841"/>
          </a:xfrm>
          <a:prstGeom prst="rect">
            <a:avLst/>
          </a:prstGeom>
          <a:gradFill>
            <a:gsLst>
              <a:gs pos="0">
                <a:srgbClr val="00B0F0">
                  <a:alpha val="28235"/>
                </a:srgbClr>
              </a:gs>
              <a:gs pos="2000">
                <a:srgbClr val="00B0F0">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511" name="Google Shape;511;p26"/>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00B0F0">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roxima Nova"/>
              <a:ea typeface="Proxima Nova"/>
              <a:cs typeface="Proxima Nova"/>
              <a:sym typeface="Proxima Nova"/>
            </a:endParaRPr>
          </a:p>
        </p:txBody>
      </p:sp>
      <p:sp>
        <p:nvSpPr>
          <p:cNvPr id="512" name="Google Shape;512;p26"/>
          <p:cNvSpPr/>
          <p:nvPr/>
        </p:nvSpPr>
        <p:spPr>
          <a:xfrm rot="5400000" flipH="1">
            <a:off x="-1410095" y="1410079"/>
            <a:ext cx="6858003" cy="4037835"/>
          </a:xfrm>
          <a:prstGeom prst="rect">
            <a:avLst/>
          </a:prstGeom>
          <a:gradFill>
            <a:gsLst>
              <a:gs pos="0">
                <a:srgbClr val="000000">
                  <a:alpha val="0"/>
                </a:srgbClr>
              </a:gs>
              <a:gs pos="99000">
                <a:srgbClr val="5DD3FF">
                  <a:alpha val="10588"/>
                </a:srgbClr>
              </a:gs>
              <a:gs pos="100000">
                <a:srgbClr val="5DD3FF">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lt1"/>
              </a:solidFill>
              <a:latin typeface="Proxima Nova"/>
              <a:ea typeface="Proxima Nova"/>
              <a:cs typeface="Proxima Nova"/>
              <a:sym typeface="Proxima Nova"/>
            </a:endParaRPr>
          </a:p>
        </p:txBody>
      </p:sp>
      <p:sp>
        <p:nvSpPr>
          <p:cNvPr id="513" name="Google Shape;513;p26"/>
          <p:cNvSpPr txBox="1">
            <a:spLocks noGrp="1"/>
          </p:cNvSpPr>
          <p:nvPr>
            <p:ph type="title"/>
          </p:nvPr>
        </p:nvSpPr>
        <p:spPr>
          <a:xfrm>
            <a:off x="-618067" y="1683757"/>
            <a:ext cx="5171987" cy="141112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ct val="100000"/>
              <a:buFont typeface="Proxima Nova Extrabold"/>
              <a:buNone/>
            </a:pPr>
            <a:r>
              <a:rPr lang="en-US" sz="4000" dirty="0">
                <a:solidFill>
                  <a:schemeClr val="bg1"/>
                </a:solidFill>
              </a:rPr>
              <a:t>Take Aways</a:t>
            </a:r>
            <a:endParaRPr sz="4000" dirty="0">
              <a:solidFill>
                <a:schemeClr val="bg1"/>
              </a:solidFill>
            </a:endParaRPr>
          </a:p>
        </p:txBody>
      </p:sp>
      <p:sp>
        <p:nvSpPr>
          <p:cNvPr id="514" name="Google Shape;514;p26"/>
          <p:cNvSpPr/>
          <p:nvPr/>
        </p:nvSpPr>
        <p:spPr>
          <a:xfrm>
            <a:off x="4151360" y="1578200"/>
            <a:ext cx="8040639" cy="3343996"/>
          </a:xfrm>
          <a:prstGeom prst="rect">
            <a:avLst/>
          </a:prstGeom>
          <a:solidFill>
            <a:schemeClr val="lt1">
              <a:alpha val="90588"/>
            </a:schemeClr>
          </a:solid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800"/>
              <a:buFont typeface="Arial"/>
              <a:buNone/>
            </a:pPr>
            <a:r>
              <a:rPr lang="en-US" sz="3600" b="0" i="0" u="none" strike="noStrike" cap="none" dirty="0">
                <a:latin typeface="Proxima Nova"/>
                <a:ea typeface="Proxima Nova"/>
                <a:cs typeface="Proxima Nova"/>
                <a:sym typeface="Proxima Nova"/>
              </a:rPr>
              <a:t>Neutral Ground</a:t>
            </a:r>
          </a:p>
          <a:p>
            <a:pPr marL="0" marR="0" lvl="0" indent="0" rtl="0">
              <a:lnSpc>
                <a:spcPct val="100000"/>
              </a:lnSpc>
              <a:spcBef>
                <a:spcPts val="0"/>
              </a:spcBef>
              <a:spcAft>
                <a:spcPts val="0"/>
              </a:spcAft>
              <a:buClr>
                <a:srgbClr val="000000"/>
              </a:buClr>
              <a:buSzPts val="1800"/>
              <a:buFont typeface="Arial"/>
              <a:buNone/>
            </a:pPr>
            <a:r>
              <a:rPr lang="en-US" sz="3600" dirty="0">
                <a:latin typeface="Proxima Nova"/>
                <a:ea typeface="Proxima Nova"/>
                <a:cs typeface="Proxima Nova"/>
                <a:sym typeface="Proxima Nova"/>
              </a:rPr>
              <a:t>Third Party Site</a:t>
            </a:r>
          </a:p>
          <a:p>
            <a:pPr marL="0" marR="0" lvl="0" indent="0" rtl="0">
              <a:lnSpc>
                <a:spcPct val="100000"/>
              </a:lnSpc>
              <a:spcBef>
                <a:spcPts val="0"/>
              </a:spcBef>
              <a:spcAft>
                <a:spcPts val="0"/>
              </a:spcAft>
              <a:buClr>
                <a:srgbClr val="000000"/>
              </a:buClr>
              <a:buSzPts val="1800"/>
              <a:buFont typeface="Arial"/>
              <a:buNone/>
            </a:pPr>
            <a:r>
              <a:rPr lang="en-US" sz="3600" b="0" i="0" u="none" strike="noStrike" cap="none" dirty="0">
                <a:latin typeface="Proxima Nova"/>
                <a:ea typeface="Proxima Nova"/>
                <a:cs typeface="Proxima Nova"/>
                <a:sym typeface="Proxima Nova"/>
              </a:rPr>
              <a:t>Meets multiple entities needs</a:t>
            </a:r>
          </a:p>
          <a:p>
            <a:pPr marL="0" marR="0" lvl="0" indent="0" rtl="0">
              <a:lnSpc>
                <a:spcPct val="100000"/>
              </a:lnSpc>
              <a:spcBef>
                <a:spcPts val="0"/>
              </a:spcBef>
              <a:spcAft>
                <a:spcPts val="0"/>
              </a:spcAft>
              <a:buClr>
                <a:srgbClr val="000000"/>
              </a:buClr>
              <a:buSzPts val="1800"/>
              <a:buFont typeface="Arial"/>
              <a:buNone/>
            </a:pPr>
            <a:r>
              <a:rPr lang="en-US" sz="3600" dirty="0">
                <a:latin typeface="Proxima Nova"/>
                <a:ea typeface="Proxima Nova"/>
                <a:cs typeface="Proxima Nova"/>
                <a:sym typeface="Proxima Nova"/>
              </a:rPr>
              <a:t>Support from uncommon partners</a:t>
            </a:r>
          </a:p>
          <a:p>
            <a:pPr marL="0" marR="0" lvl="0" indent="0" rtl="0">
              <a:lnSpc>
                <a:spcPct val="100000"/>
              </a:lnSpc>
              <a:spcBef>
                <a:spcPts val="0"/>
              </a:spcBef>
              <a:spcAft>
                <a:spcPts val="0"/>
              </a:spcAft>
              <a:buClr>
                <a:srgbClr val="000000"/>
              </a:buClr>
              <a:buSzPts val="1800"/>
              <a:buFont typeface="Arial"/>
              <a:buNone/>
            </a:pPr>
            <a:r>
              <a:rPr lang="en-US" sz="3600" b="0" i="0" u="none" strike="noStrike" cap="none" dirty="0">
                <a:latin typeface="Proxima Nova"/>
                <a:ea typeface="Proxima Nova"/>
                <a:cs typeface="Proxima Nova"/>
                <a:sym typeface="Proxima Nova"/>
              </a:rPr>
              <a:t>Ease of multiagency training</a:t>
            </a:r>
          </a:p>
          <a:p>
            <a:pPr marL="0" marR="0" lvl="0" indent="0" rtl="0">
              <a:lnSpc>
                <a:spcPct val="100000"/>
              </a:lnSpc>
              <a:spcBef>
                <a:spcPts val="0"/>
              </a:spcBef>
              <a:spcAft>
                <a:spcPts val="0"/>
              </a:spcAft>
              <a:buClr>
                <a:srgbClr val="000000"/>
              </a:buClr>
              <a:buSzPts val="1800"/>
              <a:buFont typeface="Arial"/>
              <a:buNone/>
            </a:pPr>
            <a:r>
              <a:rPr lang="en-US" sz="3600" dirty="0">
                <a:latin typeface="Proxima Nova"/>
                <a:ea typeface="Proxima Nova"/>
                <a:cs typeface="Proxima Nova"/>
                <a:sym typeface="Proxima Nova"/>
              </a:rPr>
              <a:t>Improved visibility of Preparedness</a:t>
            </a:r>
            <a:endParaRPr lang="en-US" sz="3600" b="0" i="0" u="none" strike="noStrike" cap="none" dirty="0">
              <a:latin typeface="Proxima Nova"/>
              <a:ea typeface="Proxima Nova"/>
              <a:cs typeface="Proxima Nova"/>
              <a:sym typeface="Proxima Nova"/>
            </a:endParaRPr>
          </a:p>
        </p:txBody>
      </p:sp>
      <p:sp>
        <p:nvSpPr>
          <p:cNvPr id="515" name="Google Shape;515;p26"/>
          <p:cNvSpPr/>
          <p:nvPr/>
        </p:nvSpPr>
        <p:spPr>
          <a:xfrm>
            <a:off x="4288222" y="745066"/>
            <a:ext cx="7403906" cy="486193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600"/>
              </a:spcBef>
              <a:spcAft>
                <a:spcPts val="0"/>
              </a:spcAft>
              <a:buClr>
                <a:srgbClr val="000000"/>
              </a:buClr>
              <a:buSzPts val="1300"/>
              <a:buFont typeface="Arial"/>
              <a:buNone/>
            </a:pPr>
            <a:endParaRPr sz="1300" b="0" i="0" u="none" strike="noStrike" cap="none" dirty="0">
              <a:solidFill>
                <a:schemeClr val="dk1"/>
              </a:solidFill>
              <a:latin typeface="Proxima Nova"/>
              <a:ea typeface="Proxima Nova"/>
              <a:cs typeface="Proxima Nova"/>
              <a:sym typeface="Proxima Nova"/>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TM03090434[[fn=Wood Type]]</Template>
  <TotalTime>1372</TotalTime>
  <Words>1575</Words>
  <Application>Microsoft Macintosh PowerPoint</Application>
  <PresentationFormat>Widescreen</PresentationFormat>
  <Paragraphs>100</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Aptos</vt:lpstr>
      <vt:lpstr>Arial</vt:lpstr>
      <vt:lpstr>Bookman Old Style</vt:lpstr>
      <vt:lpstr>Century Gothic</vt:lpstr>
      <vt:lpstr>Proxima Nova</vt:lpstr>
      <vt:lpstr>Proxima Nova Extrabold</vt:lpstr>
      <vt:lpstr>Times New Roman</vt:lpstr>
      <vt:lpstr>Wingdings</vt:lpstr>
      <vt:lpstr>Wood Type</vt:lpstr>
      <vt:lpstr>PowerPoint Presentation</vt:lpstr>
      <vt:lpstr>PowerPoint Presentation</vt:lpstr>
      <vt:lpstr>What do we need?</vt:lpstr>
      <vt:lpstr>What’s the commitment? </vt:lpstr>
      <vt:lpstr>The Opportunity</vt:lpstr>
      <vt:lpstr>What are the needs?</vt:lpstr>
      <vt:lpstr>What did we do?</vt:lpstr>
      <vt:lpstr>What did we do?</vt:lpstr>
      <vt:lpstr>Take Aways</vt:lpstr>
      <vt:lpstr>Strategic Partnerships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Holley</dc:creator>
  <cp:lastModifiedBy>Chaddrick Johnson</cp:lastModifiedBy>
  <cp:revision>4</cp:revision>
  <dcterms:created xsi:type="dcterms:W3CDTF">2025-06-10T13:50:42Z</dcterms:created>
  <dcterms:modified xsi:type="dcterms:W3CDTF">2025-06-12T18:17:15Z</dcterms:modified>
</cp:coreProperties>
</file>