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8" r:id="rId3"/>
    <p:sldId id="261" r:id="rId4"/>
    <p:sldId id="257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56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422"/>
  </p:normalViewPr>
  <p:slideViewPr>
    <p:cSldViewPr snapToGrid="0" snapToObjects="1">
      <p:cViewPr varScale="1">
        <p:scale>
          <a:sx n="121" d="100"/>
          <a:sy n="121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FE861-1678-4E4C-A805-4FFBC303D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AD2CF-62FA-E14A-A12E-1965E9E77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78EAD-6257-204C-9296-8B537394F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B5F5-0441-6142-8510-F6BD9039BB0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0657B-A442-1E4A-99BF-F78BB120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8213-16BE-D943-8DEF-358E69722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EC1B1-F1AD-994A-B5B7-58896ED7B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5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A9F59-725B-CB4C-8C4E-49192342F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DB004-2061-A042-AF86-FC2CE1AC8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46CF2-B669-9447-99C1-7E97F49F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B5F5-0441-6142-8510-F6BD9039BB0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1BF7F-2620-564E-8AA3-DB36F0BE6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3E626-4C9E-504B-902E-3DC8D8C7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EC1B1-F1AD-994A-B5B7-58896ED7B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0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37C66-76B7-734D-A010-354721D2B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341E0-6309-3B49-9679-094CC0FEA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9D783-160A-AC45-9661-85E8FCC9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B5F5-0441-6142-8510-F6BD9039BB0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FDC08-F893-B749-9EEF-9625B9B9A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1D056-A4F7-FA42-9281-C1DA8769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EC1B1-F1AD-994A-B5B7-58896ED7B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4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1B6D4-25C4-E041-A096-325268EDC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AAD3D-F223-4041-8513-6551051AB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E7CB-4BC0-9A4B-BCE7-8765D18F4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B5F5-0441-6142-8510-F6BD9039BB0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ECC8C-5B4D-4645-B856-C07B8CB81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8EC05-999C-8645-91F6-22A2E7CB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EC1B1-F1AD-994A-B5B7-58896ED7B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33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765DA-7D84-594D-89D8-32B80E2B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D024B-6A06-984E-81B6-3C6191295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E2169-3B8A-BD43-AFD3-3C80F5465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B5F5-0441-6142-8510-F6BD9039BB0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E960F-9057-184C-AE8D-CD841620A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450BF-80B8-7E46-B218-AA2EBFEED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EC1B1-F1AD-994A-B5B7-58896ED7B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0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3F515-9F93-C141-932C-CD6E30E10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3B229-B499-7F49-B614-D1B23EDC3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8FF40-D942-3747-8B6F-5DBA35458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D19B3-1192-F041-8946-E4B02C7E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B5F5-0441-6142-8510-F6BD9039BB0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4CBAB-7F89-3C44-9E47-DDD42659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DE73D-F2FF-A846-BF2B-A53976F95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EC1B1-F1AD-994A-B5B7-58896ED7B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0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AA4FE-5DC7-5D4B-8D94-1F8C502B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709C3-3870-474F-B382-69B4A2305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D0391-3818-0B4B-86A1-997706794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7E0A43-C297-334D-9867-F8F4ADD4BD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37B21-00C8-EF42-87CB-27115038DA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E0AC5-5368-224D-874E-8E76DADB3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B5F5-0441-6142-8510-F6BD9039BB0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F5991A-A6D5-AA43-8D2A-FC6920B2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6CCE33-A812-064B-8A19-02CC41333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EC1B1-F1AD-994A-B5B7-58896ED7B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5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7DB96-9C73-D143-B464-383A780B7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C8A1CD-B8A5-E74C-95F1-18663E03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B5F5-0441-6142-8510-F6BD9039BB0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9D516-027C-D042-9643-997A3AE2E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E5131-47F5-3245-9944-471A95F69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EC1B1-F1AD-994A-B5B7-58896ED7B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0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60EA14-5CA9-754C-BD0C-2F5A7F061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B5F5-0441-6142-8510-F6BD9039BB0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88698-6931-7641-B229-0ABB0B7E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E6BEE-985F-0D41-A9C0-E7D409AD8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EC1B1-F1AD-994A-B5B7-58896ED7B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36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271D9-EEB6-6A42-A35B-C892D2634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1375A-56FC-D447-86B2-7FCCE2CDC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C04CB-42A8-5243-AD9A-755A3E5E7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8894B-DDA7-1A41-8367-D3BB1B42A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B5F5-0441-6142-8510-F6BD9039BB0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ED52A-6278-1B47-B368-1835CECB3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A839E-D31B-6446-9C7B-AEC757A0E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EC1B1-F1AD-994A-B5B7-58896ED7B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00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32F38-7569-1741-AB14-215530A30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EE38FC-5C36-6E45-9F59-4AAA6206B0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731730-4920-3C47-9BA6-45B8C8209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8DBE8-1920-2F4D-BB01-BBB22492A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B5F5-0441-6142-8510-F6BD9039BB0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8A7CF-6FC6-F142-ACA2-A03635201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FB728-51FB-A444-BA6C-2B8C8C167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EC1B1-F1AD-994A-B5B7-58896ED7B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1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0207FD-BE6E-5E42-8931-51FF24E50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A46FF-0FD7-3C4C-A81C-9761E01F6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E6D55-2EAE-1B41-8C38-55E6694A3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0B5F5-0441-6142-8510-F6BD9039BB0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352C2-C0B1-774B-95F3-675A783BC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4CF12-7BFE-434B-8CFB-6A59C1DFE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EC1B1-F1AD-994A-B5B7-58896ED7B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8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Nicholas.cozzi@cityofchicago.org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2C210A-CD4B-8D46-8BFD-7D5A485F2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CB711A-F7E6-2C43-B2FC-8D33C1F0895C}"/>
              </a:ext>
            </a:extLst>
          </p:cNvPr>
          <p:cNvSpPr txBox="1"/>
          <p:nvPr/>
        </p:nvSpPr>
        <p:spPr>
          <a:xfrm>
            <a:off x="1815548" y="5751443"/>
            <a:ext cx="7686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Nicholas P. </a:t>
            </a:r>
            <a:r>
              <a:rPr lang="en-US" sz="2400" dirty="0" err="1">
                <a:solidFill>
                  <a:schemeClr val="bg1"/>
                </a:solidFill>
              </a:rPr>
              <a:t>Cozzi</a:t>
            </a:r>
            <a:r>
              <a:rPr lang="en-US" sz="2400" dirty="0">
                <a:solidFill>
                  <a:schemeClr val="bg1"/>
                </a:solidFill>
              </a:rPr>
              <a:t>, MD, MBA, FACEP, FAEMS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Medical Consultant, Chicago Fire Department</a:t>
            </a:r>
          </a:p>
        </p:txBody>
      </p:sp>
    </p:spTree>
    <p:extLst>
      <p:ext uri="{BB962C8B-B14F-4D97-AF65-F5344CB8AC3E}">
        <p14:creationId xmlns:p14="http://schemas.microsoft.com/office/powerpoint/2010/main" val="2898255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56191-B3D3-7748-9FBE-CA15710ED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96" y="2033277"/>
            <a:ext cx="10205278" cy="28874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6C23C-8321-BA4E-B127-B5197B948657}"/>
              </a:ext>
            </a:extLst>
          </p:cNvPr>
          <p:cNvSpPr txBox="1"/>
          <p:nvPr/>
        </p:nvSpPr>
        <p:spPr>
          <a:xfrm>
            <a:off x="194870" y="715617"/>
            <a:ext cx="11997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ENHANCING PREHOSPITAL PATIENT SAFETY THROUGH ANATOMICAL PRECISION</a:t>
            </a:r>
          </a:p>
        </p:txBody>
      </p:sp>
    </p:spTree>
    <p:extLst>
      <p:ext uri="{BB962C8B-B14F-4D97-AF65-F5344CB8AC3E}">
        <p14:creationId xmlns:p14="http://schemas.microsoft.com/office/powerpoint/2010/main" val="3738091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B3ED69-CF8A-144A-B9E6-570BE597A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487" y="-22791"/>
            <a:ext cx="4818216" cy="6880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E8943-C4BF-FE49-BB8F-D5C1CED24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1" y="1325218"/>
            <a:ext cx="4505739" cy="44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6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3F0EBB-18DB-A44E-BC94-F411E9A7A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26" y="0"/>
            <a:ext cx="9634330" cy="688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97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8FA3EF-DB5D-1A42-AF1A-0D55D08AC9D3}"/>
              </a:ext>
            </a:extLst>
          </p:cNvPr>
          <p:cNvSpPr/>
          <p:nvPr/>
        </p:nvSpPr>
        <p:spPr>
          <a:xfrm>
            <a:off x="2902226" y="2079439"/>
            <a:ext cx="68248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1" dirty="0">
                <a:solidFill>
                  <a:srgbClr val="000000"/>
                </a:solidFill>
                <a:effectLst/>
                <a:hlinkClick r:id="rId2"/>
              </a:rPr>
              <a:t>Nicholas</a:t>
            </a:r>
            <a:r>
              <a:rPr lang="en-US" sz="3600" i="1" dirty="0">
                <a:solidFill>
                  <a:srgbClr val="000000"/>
                </a:solidFill>
                <a:hlinkClick r:id="rId2"/>
              </a:rPr>
              <a:t>.cozzi@cityofchicago.org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b="0" i="1" dirty="0">
                <a:solidFill>
                  <a:srgbClr val="000000"/>
                </a:solidFill>
                <a:effectLst/>
              </a:rPr>
              <a:t>@</a:t>
            </a:r>
            <a:r>
              <a:rPr lang="en-US" sz="3600" b="0" i="1" dirty="0" err="1">
                <a:solidFill>
                  <a:srgbClr val="000000"/>
                </a:solidFill>
                <a:effectLst/>
              </a:rPr>
              <a:t>NickCozziMDMBA</a:t>
            </a:r>
            <a:endParaRPr lang="en-US" sz="3600" dirty="0">
              <a:effectLst/>
            </a:endParaRPr>
          </a:p>
          <a:p>
            <a:r>
              <a:rPr lang="en-US" sz="3600" b="0" i="1" dirty="0">
                <a:solidFill>
                  <a:srgbClr val="000000"/>
                </a:solidFill>
                <a:effectLst/>
              </a:rPr>
              <a:t>773-573-0556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3070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2C210A-CD4B-8D46-8BFD-7D5A485F2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CB711A-F7E6-2C43-B2FC-8D33C1F0895C}"/>
              </a:ext>
            </a:extLst>
          </p:cNvPr>
          <p:cNvSpPr txBox="1"/>
          <p:nvPr/>
        </p:nvSpPr>
        <p:spPr>
          <a:xfrm>
            <a:off x="1815548" y="5751443"/>
            <a:ext cx="7686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Nicholas P.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Cozzi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MD, MBA, FACEP, FAEMS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Medical Consultant, Chicago Fire Department</a:t>
            </a:r>
          </a:p>
        </p:txBody>
      </p:sp>
    </p:spTree>
    <p:extLst>
      <p:ext uri="{BB962C8B-B14F-4D97-AF65-F5344CB8AC3E}">
        <p14:creationId xmlns:p14="http://schemas.microsoft.com/office/powerpoint/2010/main" val="2720715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2C210A-CD4B-8D46-8BFD-7D5A485F2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CB711A-F7E6-2C43-B2FC-8D33C1F0895C}"/>
              </a:ext>
            </a:extLst>
          </p:cNvPr>
          <p:cNvSpPr txBox="1"/>
          <p:nvPr/>
        </p:nvSpPr>
        <p:spPr>
          <a:xfrm>
            <a:off x="1815548" y="5751443"/>
            <a:ext cx="7686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Nicholas P.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Cozzi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MD, MBA, FACEP, FAEMS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Medical Consultant, Chicago Fire Department</a:t>
            </a:r>
          </a:p>
        </p:txBody>
      </p:sp>
    </p:spTree>
    <p:extLst>
      <p:ext uri="{BB962C8B-B14F-4D97-AF65-F5344CB8AC3E}">
        <p14:creationId xmlns:p14="http://schemas.microsoft.com/office/powerpoint/2010/main" val="2243097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93A375-4226-774D-933F-30517EA45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583" y="263160"/>
            <a:ext cx="7615046" cy="619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0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B9721F-9D9C-A041-8739-041CBDAA40B8}"/>
              </a:ext>
            </a:extLst>
          </p:cNvPr>
          <p:cNvSpPr/>
          <p:nvPr/>
        </p:nvSpPr>
        <p:spPr>
          <a:xfrm>
            <a:off x="5035826" y="1239081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Demonstrate Anatomical Proficiency:</a:t>
            </a:r>
            <a:br>
              <a:rPr lang="en-US" dirty="0"/>
            </a:br>
            <a:r>
              <a:rPr lang="en-US" dirty="0"/>
              <a:t>Identify and accurately locate key anatomical structures relevant to prehospital procedures, including airway landmarks, vascular access sites, and thoracic anatomy, using cadaver-based exploration.</a:t>
            </a:r>
          </a:p>
          <a:p>
            <a:endParaRPr lang="en-US" dirty="0"/>
          </a:p>
          <a:p>
            <a:r>
              <a:rPr lang="en-US" b="1" dirty="0"/>
              <a:t>Enhance Procedural Competence:</a:t>
            </a:r>
            <a:br>
              <a:rPr lang="en-US" dirty="0"/>
            </a:br>
            <a:r>
              <a:rPr lang="en-US" dirty="0"/>
              <a:t>Perform high-acuity, low-occurrence (HALO) interventions—such as cricothyrotomy, needle decompression, and endotracheal intubation of a burned airway—on cadaver models with improved precision and confidence.</a:t>
            </a:r>
          </a:p>
          <a:p>
            <a:endParaRPr lang="en-US" dirty="0"/>
          </a:p>
          <a:p>
            <a:r>
              <a:rPr lang="en-US" b="1" dirty="0"/>
              <a:t>Integrate Anatomy with Clinical Decision-Making:</a:t>
            </a:r>
            <a:br>
              <a:rPr lang="en-US" dirty="0"/>
            </a:br>
            <a:r>
              <a:rPr lang="en-US" dirty="0"/>
              <a:t>Apply anatomical understanding to real-world EMS scenarios, articulating how structural knowledge influences procedural choices, technique modification, and patient safety in dynamic field environments.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ED41D-9F40-ED43-871C-FB089B32E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26" y="1829574"/>
            <a:ext cx="3972524" cy="3275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5EB44F-8DD8-BC43-AF7F-43F793208BF1}"/>
              </a:ext>
            </a:extLst>
          </p:cNvPr>
          <p:cNvSpPr txBox="1"/>
          <p:nvPr/>
        </p:nvSpPr>
        <p:spPr>
          <a:xfrm>
            <a:off x="1404731" y="143473"/>
            <a:ext cx="8700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BENEFITS FOR EMS CLINICIAN</a:t>
            </a:r>
          </a:p>
        </p:txBody>
      </p:sp>
    </p:spTree>
    <p:extLst>
      <p:ext uri="{BB962C8B-B14F-4D97-AF65-F5344CB8AC3E}">
        <p14:creationId xmlns:p14="http://schemas.microsoft.com/office/powerpoint/2010/main" val="2818715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91E20F-C8C0-BD42-B1A7-44F23354A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20000" cy="5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A04C50-257A-9144-A0B2-111B0FA3D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21200" cy="4711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A01A3C-85EF-7048-8BFF-8E3B189CA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062" y="3040492"/>
            <a:ext cx="5104938" cy="38175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43F2EE-883C-F144-9A61-7B8D103BC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537" y="5234609"/>
            <a:ext cx="1449130" cy="148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10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05DA09-A67C-6841-8158-516B58F0D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275" y="0"/>
            <a:ext cx="9319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17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05E35-F502-394E-9CA3-FED78D9D6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41" y="0"/>
            <a:ext cx="11066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0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BFC562-492B-7242-A22B-9DCF45BE8CAF}"/>
              </a:ext>
            </a:extLst>
          </p:cNvPr>
          <p:cNvSpPr txBox="1"/>
          <p:nvPr/>
        </p:nvSpPr>
        <p:spPr>
          <a:xfrm>
            <a:off x="2955234" y="2252868"/>
            <a:ext cx="90777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Hands-On Skill Mastery:</a:t>
            </a:r>
            <a:r>
              <a:rPr lang="en-US" dirty="0"/>
              <a:t> Cadaver labs provide EMS clinicians with realistic anatomical exposure, enabling more precise understanding of human structures and enhancing procedural competence in airway management, vascular access, thoracostomy, and other high-stakes interventions.</a:t>
            </a:r>
          </a:p>
          <a:p>
            <a:endParaRPr lang="en-US" dirty="0"/>
          </a:p>
          <a:p>
            <a:r>
              <a:rPr lang="en-US" b="1" dirty="0"/>
              <a:t>Bridging Knowledge to Practice:</a:t>
            </a:r>
            <a:r>
              <a:rPr lang="en-US" dirty="0"/>
              <a:t> By directly linking didactic content with tactile experience, cadaver-based training reinforces clinical decision-making and procedural confidence under pressure—especially valuable for rare but critical interventions.</a:t>
            </a:r>
          </a:p>
          <a:p>
            <a:endParaRPr lang="en-US" dirty="0"/>
          </a:p>
          <a:p>
            <a:r>
              <a:rPr lang="en-US" b="1" dirty="0"/>
              <a:t>Improved Patient Safety:</a:t>
            </a:r>
            <a:r>
              <a:rPr lang="en-US" dirty="0"/>
              <a:t> Exposure to real human anatomy fosters respect for tissue handling, improves technique fidelity, and reduces errors in the field, ultimately leading to safer and more effective prehospital care.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F51FF-2374-2642-9F5F-C38ED617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41" y="1914110"/>
            <a:ext cx="2387600" cy="3162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DED2B7-81FF-5343-BDE0-B73021899B5F}"/>
              </a:ext>
            </a:extLst>
          </p:cNvPr>
          <p:cNvSpPr txBox="1"/>
          <p:nvPr/>
        </p:nvSpPr>
        <p:spPr>
          <a:xfrm>
            <a:off x="3313043" y="490330"/>
            <a:ext cx="50449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THREE BENEFITS</a:t>
            </a:r>
          </a:p>
        </p:txBody>
      </p:sp>
    </p:spTree>
    <p:extLst>
      <p:ext uri="{BB962C8B-B14F-4D97-AF65-F5344CB8AC3E}">
        <p14:creationId xmlns:p14="http://schemas.microsoft.com/office/powerpoint/2010/main" val="2145152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C7215-EEAC-7F4B-90D2-43D0EBA2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70900" cy="3721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2D992B-5071-7240-A946-8531B1F453EF}"/>
              </a:ext>
            </a:extLst>
          </p:cNvPr>
          <p:cNvSpPr/>
          <p:nvPr/>
        </p:nvSpPr>
        <p:spPr>
          <a:xfrm>
            <a:off x="2875723" y="4286575"/>
            <a:ext cx="89584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2021 BMC Med Educ. study showed paramedic students using cadavers were able to correctly identify trauma injuries (head: 76.5%, torso: 67.9%, limbs: 44.5%), significantly outperforming manikin simulation (p &lt; 0.001). </a:t>
            </a:r>
          </a:p>
        </p:txBody>
      </p:sp>
    </p:spTree>
    <p:extLst>
      <p:ext uri="{BB962C8B-B14F-4D97-AF65-F5344CB8AC3E}">
        <p14:creationId xmlns:p14="http://schemas.microsoft.com/office/powerpoint/2010/main" val="1053521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6EFB2B-4440-E045-BB48-D9E95BC77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89" y="156818"/>
            <a:ext cx="7480300" cy="431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661367-3284-824E-9357-2A2E8EFB3345}"/>
              </a:ext>
            </a:extLst>
          </p:cNvPr>
          <p:cNvSpPr/>
          <p:nvPr/>
        </p:nvSpPr>
        <p:spPr>
          <a:xfrm>
            <a:off x="4479235" y="4660348"/>
            <a:ext cx="71429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In a CBT module, US Navy corpsmen were better trained to place NT accurately than their traditional didactic SBL counterparts. </a:t>
            </a:r>
          </a:p>
        </p:txBody>
      </p:sp>
    </p:spTree>
    <p:extLst>
      <p:ext uri="{BB962C8B-B14F-4D97-AF65-F5344CB8AC3E}">
        <p14:creationId xmlns:p14="http://schemas.microsoft.com/office/powerpoint/2010/main" val="691808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353</Words>
  <Application>Microsoft Macintosh PowerPoint</Application>
  <PresentationFormat>Widescreen</PresentationFormat>
  <Paragraphs>24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Cozzi</dc:creator>
  <cp:lastModifiedBy>Chaddrick Johnson</cp:lastModifiedBy>
  <cp:revision>6</cp:revision>
  <dcterms:created xsi:type="dcterms:W3CDTF">2025-06-13T12:41:52Z</dcterms:created>
  <dcterms:modified xsi:type="dcterms:W3CDTF">2025-06-13T13:40:24Z</dcterms:modified>
</cp:coreProperties>
</file>