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2"/>
  </p:notesMasterIdLst>
  <p:sldIdLst>
    <p:sldId id="293" r:id="rId2"/>
    <p:sldId id="294" r:id="rId3"/>
    <p:sldId id="280" r:id="rId4"/>
    <p:sldId id="282" r:id="rId5"/>
    <p:sldId id="283" r:id="rId6"/>
    <p:sldId id="285" r:id="rId7"/>
    <p:sldId id="287" r:id="rId8"/>
    <p:sldId id="288" r:id="rId9"/>
    <p:sldId id="289" r:id="rId10"/>
    <p:sldId id="29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8ECB426-7C64-4AE8-BCB5-A67967494DB6}">
          <p14:sldIdLst>
            <p14:sldId id="293"/>
            <p14:sldId id="294"/>
            <p14:sldId id="280"/>
            <p14:sldId id="282"/>
            <p14:sldId id="283"/>
            <p14:sldId id="285"/>
            <p14:sldId id="287"/>
            <p14:sldId id="288"/>
            <p14:sldId id="289"/>
            <p14:sldId id="2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2AD02A-9665-4DF6-A5FB-019FE25EC12C}" v="8" dt="2025-06-10T15:08:31.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94717"/>
  </p:normalViewPr>
  <p:slideViewPr>
    <p:cSldViewPr snapToGrid="0">
      <p:cViewPr varScale="1">
        <p:scale>
          <a:sx n="85" d="100"/>
          <a:sy n="85" d="100"/>
        </p:scale>
        <p:origin x="7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Holley" userId="150cfdee-89ea-4545-ba4f-e817ab37b8e7" providerId="ADAL" clId="{6F2AD02A-9665-4DF6-A5FB-019FE25EC12C}"/>
    <pc:docChg chg="modSld">
      <pc:chgData name="Joe Holley" userId="150cfdee-89ea-4545-ba4f-e817ab37b8e7" providerId="ADAL" clId="{6F2AD02A-9665-4DF6-A5FB-019FE25EC12C}" dt="2025-06-10T15:08:31.776" v="7" actId="14100"/>
      <pc:docMkLst>
        <pc:docMk/>
      </pc:docMkLst>
      <pc:sldChg chg="addSp modSp">
        <pc:chgData name="Joe Holley" userId="150cfdee-89ea-4545-ba4f-e817ab37b8e7" providerId="ADAL" clId="{6F2AD02A-9665-4DF6-A5FB-019FE25EC12C}" dt="2025-06-10T15:08:31.776" v="7" actId="14100"/>
        <pc:sldMkLst>
          <pc:docMk/>
          <pc:sldMk cId="1195224661" sldId="293"/>
        </pc:sldMkLst>
        <pc:picChg chg="add mod">
          <ac:chgData name="Joe Holley" userId="150cfdee-89ea-4545-ba4f-e817ab37b8e7" providerId="ADAL" clId="{6F2AD02A-9665-4DF6-A5FB-019FE25EC12C}" dt="2025-06-10T15:08:31.776" v="7" actId="14100"/>
          <ac:picMkLst>
            <pc:docMk/>
            <pc:sldMk cId="1195224661" sldId="293"/>
            <ac:picMk id="5" creationId="{8AB0C2C2-528F-CBDD-FA0D-B6C59B49083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1728B0-7EE6-4F97-BFC6-38BD3CFB8E6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0B5EA64-0BBA-4B3E-AE3A-BC8DB42301C9}">
      <dgm:prSet/>
      <dgm:spPr/>
      <dgm:t>
        <a:bodyPr/>
        <a:lstStyle/>
        <a:p>
          <a:r>
            <a:rPr lang="en-US" b="0" i="0" u="none" strike="noStrike" cap="none" dirty="0">
              <a:solidFill>
                <a:srgbClr val="002060"/>
              </a:solidFill>
              <a:latin typeface="Proxima Nova"/>
              <a:ea typeface="Proxima Nova"/>
              <a:cs typeface="Proxima Nova"/>
              <a:sym typeface="Proxima Nova"/>
            </a:rPr>
            <a:t>Expectations for instructors to multitask impacts teaching capacity</a:t>
          </a:r>
          <a:endParaRPr lang="en-US" dirty="0">
            <a:solidFill>
              <a:srgbClr val="002060"/>
            </a:solidFill>
          </a:endParaRPr>
        </a:p>
      </dgm:t>
    </dgm:pt>
    <dgm:pt modelId="{754574B2-84CB-476A-B42A-3137D4C882F3}" type="parTrans" cxnId="{CDC0A896-D97A-4FF1-9DC3-85734D9B59C7}">
      <dgm:prSet/>
      <dgm:spPr/>
      <dgm:t>
        <a:bodyPr/>
        <a:lstStyle/>
        <a:p>
          <a:endParaRPr lang="en-US"/>
        </a:p>
      </dgm:t>
    </dgm:pt>
    <dgm:pt modelId="{3FC26E7F-E8EB-400A-9D70-B9EF7E1D6ADB}" type="sibTrans" cxnId="{CDC0A896-D97A-4FF1-9DC3-85734D9B59C7}">
      <dgm:prSet/>
      <dgm:spPr/>
      <dgm:t>
        <a:bodyPr/>
        <a:lstStyle/>
        <a:p>
          <a:endParaRPr lang="en-US"/>
        </a:p>
      </dgm:t>
    </dgm:pt>
    <dgm:pt modelId="{45965A37-FCF5-48C3-BEC3-A0537D1C42DF}">
      <dgm:prSet/>
      <dgm:spPr/>
      <dgm:t>
        <a:bodyPr/>
        <a:lstStyle/>
        <a:p>
          <a:r>
            <a:rPr lang="en-US" b="0" i="0" u="none" strike="noStrike" cap="none" dirty="0">
              <a:solidFill>
                <a:srgbClr val="002060"/>
              </a:solidFill>
              <a:latin typeface="Proxima Nova"/>
              <a:ea typeface="Proxima Nova"/>
              <a:cs typeface="Proxima Nova"/>
              <a:sym typeface="Proxima Nova"/>
            </a:rPr>
            <a:t>Instructors need a more comprehensive training since most do not have a background in teaching</a:t>
          </a:r>
          <a:endParaRPr lang="en-US" dirty="0">
            <a:solidFill>
              <a:srgbClr val="002060"/>
            </a:solidFill>
          </a:endParaRPr>
        </a:p>
      </dgm:t>
    </dgm:pt>
    <dgm:pt modelId="{5AF86F22-E94A-488C-ACA1-7C34FC7F170A}" type="parTrans" cxnId="{A18F8BC0-3233-4EEC-973A-D90449C2B459}">
      <dgm:prSet/>
      <dgm:spPr/>
      <dgm:t>
        <a:bodyPr/>
        <a:lstStyle/>
        <a:p>
          <a:endParaRPr lang="en-US"/>
        </a:p>
      </dgm:t>
    </dgm:pt>
    <dgm:pt modelId="{1F2A836A-8D14-4C27-ADF7-70C62D748AA9}" type="sibTrans" cxnId="{A18F8BC0-3233-4EEC-973A-D90449C2B459}">
      <dgm:prSet/>
      <dgm:spPr/>
      <dgm:t>
        <a:bodyPr/>
        <a:lstStyle/>
        <a:p>
          <a:endParaRPr lang="en-US"/>
        </a:p>
      </dgm:t>
    </dgm:pt>
    <dgm:pt modelId="{51F50378-D6A7-4F0B-8936-616A147A861B}">
      <dgm:prSet/>
      <dgm:spPr/>
      <dgm:t>
        <a:bodyPr/>
        <a:lstStyle/>
        <a:p>
          <a:r>
            <a:rPr lang="en-US" b="0" i="0" u="none" strike="noStrike" cap="none" dirty="0">
              <a:solidFill>
                <a:srgbClr val="002060"/>
              </a:solidFill>
              <a:latin typeface="Proxima Nova"/>
              <a:ea typeface="Proxima Nova"/>
              <a:cs typeface="Proxima Nova"/>
              <a:sym typeface="Proxima Nova"/>
            </a:rPr>
            <a:t>Instructors lack robust onboarding experiences</a:t>
          </a:r>
          <a:endParaRPr lang="en-US" dirty="0">
            <a:solidFill>
              <a:srgbClr val="002060"/>
            </a:solidFill>
          </a:endParaRPr>
        </a:p>
      </dgm:t>
    </dgm:pt>
    <dgm:pt modelId="{AFE157C5-DBB0-461F-B9F3-27B9837CD3F9}" type="parTrans" cxnId="{D9425622-7D00-44A3-823C-FBDB55BF2300}">
      <dgm:prSet/>
      <dgm:spPr/>
      <dgm:t>
        <a:bodyPr/>
        <a:lstStyle/>
        <a:p>
          <a:endParaRPr lang="en-US"/>
        </a:p>
      </dgm:t>
    </dgm:pt>
    <dgm:pt modelId="{1B3583D5-0FE5-4B1C-82EF-CFCA0ABBD9FB}" type="sibTrans" cxnId="{D9425622-7D00-44A3-823C-FBDB55BF2300}">
      <dgm:prSet/>
      <dgm:spPr/>
      <dgm:t>
        <a:bodyPr/>
        <a:lstStyle/>
        <a:p>
          <a:endParaRPr lang="en-US"/>
        </a:p>
      </dgm:t>
    </dgm:pt>
    <dgm:pt modelId="{EF34F220-1CCC-4EBC-84BC-3AC9C908E00F}">
      <dgm:prSet/>
      <dgm:spPr/>
      <dgm:t>
        <a:bodyPr/>
        <a:lstStyle/>
        <a:p>
          <a:r>
            <a:rPr lang="en-US" b="0" i="0" u="none" strike="noStrike" cap="none" dirty="0">
              <a:solidFill>
                <a:srgbClr val="002060"/>
              </a:solidFill>
              <a:latin typeface="Proxima Nova"/>
              <a:ea typeface="Proxima Nova"/>
              <a:cs typeface="Proxima Nova"/>
              <a:sym typeface="Proxima Nova"/>
            </a:rPr>
            <a:t>Dedicated individual in charge of ensuring instructor proficiency and curriculum development</a:t>
          </a:r>
          <a:endParaRPr lang="en-US" dirty="0">
            <a:solidFill>
              <a:srgbClr val="002060"/>
            </a:solidFill>
          </a:endParaRPr>
        </a:p>
      </dgm:t>
    </dgm:pt>
    <dgm:pt modelId="{2165CED2-3A63-40F2-8887-ECFDA4C053E2}" type="parTrans" cxnId="{0AA724F4-0D31-498E-8871-C80E9B105D54}">
      <dgm:prSet/>
      <dgm:spPr/>
      <dgm:t>
        <a:bodyPr/>
        <a:lstStyle/>
        <a:p>
          <a:endParaRPr lang="en-US"/>
        </a:p>
      </dgm:t>
    </dgm:pt>
    <dgm:pt modelId="{1611E4FA-48B2-4F62-B34F-9C6BE2CDA7AD}" type="sibTrans" cxnId="{0AA724F4-0D31-498E-8871-C80E9B105D54}">
      <dgm:prSet/>
      <dgm:spPr/>
      <dgm:t>
        <a:bodyPr/>
        <a:lstStyle/>
        <a:p>
          <a:endParaRPr lang="en-US"/>
        </a:p>
      </dgm:t>
    </dgm:pt>
    <dgm:pt modelId="{6572FB4F-885C-43B1-B4BB-E35AF48BB7E2}" type="pres">
      <dgm:prSet presAssocID="{6E1728B0-7EE6-4F97-BFC6-38BD3CFB8E61}" presName="vert0" presStyleCnt="0">
        <dgm:presLayoutVars>
          <dgm:dir/>
          <dgm:animOne val="branch"/>
          <dgm:animLvl val="lvl"/>
        </dgm:presLayoutVars>
      </dgm:prSet>
      <dgm:spPr/>
    </dgm:pt>
    <dgm:pt modelId="{F294BB21-BB9C-4DD1-8A36-7C6700B66779}" type="pres">
      <dgm:prSet presAssocID="{20B5EA64-0BBA-4B3E-AE3A-BC8DB42301C9}" presName="thickLine" presStyleLbl="alignNode1" presStyleIdx="0" presStyleCnt="4"/>
      <dgm:spPr/>
    </dgm:pt>
    <dgm:pt modelId="{286CB317-BCBC-4585-AA9D-63DFBCAD090A}" type="pres">
      <dgm:prSet presAssocID="{20B5EA64-0BBA-4B3E-AE3A-BC8DB42301C9}" presName="horz1" presStyleCnt="0"/>
      <dgm:spPr/>
    </dgm:pt>
    <dgm:pt modelId="{7E025CB4-F38F-40A1-B574-09B54F16C479}" type="pres">
      <dgm:prSet presAssocID="{20B5EA64-0BBA-4B3E-AE3A-BC8DB42301C9}" presName="tx1" presStyleLbl="revTx" presStyleIdx="0" presStyleCnt="4"/>
      <dgm:spPr/>
    </dgm:pt>
    <dgm:pt modelId="{010EE2DB-0B4C-4517-AC06-B798AB1C2FBF}" type="pres">
      <dgm:prSet presAssocID="{20B5EA64-0BBA-4B3E-AE3A-BC8DB42301C9}" presName="vert1" presStyleCnt="0"/>
      <dgm:spPr/>
    </dgm:pt>
    <dgm:pt modelId="{66690BEC-4618-4EBF-AAA6-7F6DADC7806A}" type="pres">
      <dgm:prSet presAssocID="{45965A37-FCF5-48C3-BEC3-A0537D1C42DF}" presName="thickLine" presStyleLbl="alignNode1" presStyleIdx="1" presStyleCnt="4"/>
      <dgm:spPr/>
    </dgm:pt>
    <dgm:pt modelId="{93950E0B-9736-41AE-BAA1-5975D3784188}" type="pres">
      <dgm:prSet presAssocID="{45965A37-FCF5-48C3-BEC3-A0537D1C42DF}" presName="horz1" presStyleCnt="0"/>
      <dgm:spPr/>
    </dgm:pt>
    <dgm:pt modelId="{2F93D831-7F5C-4D67-9ECC-FA311EDD8979}" type="pres">
      <dgm:prSet presAssocID="{45965A37-FCF5-48C3-BEC3-A0537D1C42DF}" presName="tx1" presStyleLbl="revTx" presStyleIdx="1" presStyleCnt="4"/>
      <dgm:spPr/>
    </dgm:pt>
    <dgm:pt modelId="{0C8A794B-CBD1-492E-B682-A8BC95A5C847}" type="pres">
      <dgm:prSet presAssocID="{45965A37-FCF5-48C3-BEC3-A0537D1C42DF}" presName="vert1" presStyleCnt="0"/>
      <dgm:spPr/>
    </dgm:pt>
    <dgm:pt modelId="{7567FF5A-4EE0-4D1A-AA8F-3AECF9332C92}" type="pres">
      <dgm:prSet presAssocID="{51F50378-D6A7-4F0B-8936-616A147A861B}" presName="thickLine" presStyleLbl="alignNode1" presStyleIdx="2" presStyleCnt="4"/>
      <dgm:spPr/>
    </dgm:pt>
    <dgm:pt modelId="{DE71E659-64BF-4C01-BF8C-622972DC74D0}" type="pres">
      <dgm:prSet presAssocID="{51F50378-D6A7-4F0B-8936-616A147A861B}" presName="horz1" presStyleCnt="0"/>
      <dgm:spPr/>
    </dgm:pt>
    <dgm:pt modelId="{A1AFE596-0F49-4A59-B685-9230712368D8}" type="pres">
      <dgm:prSet presAssocID="{51F50378-D6A7-4F0B-8936-616A147A861B}" presName="tx1" presStyleLbl="revTx" presStyleIdx="2" presStyleCnt="4"/>
      <dgm:spPr/>
    </dgm:pt>
    <dgm:pt modelId="{3B51FD1B-E3A6-49DA-B287-DE340190C2F4}" type="pres">
      <dgm:prSet presAssocID="{51F50378-D6A7-4F0B-8936-616A147A861B}" presName="vert1" presStyleCnt="0"/>
      <dgm:spPr/>
    </dgm:pt>
    <dgm:pt modelId="{81B195E6-C655-4D53-820A-409EE223B0A4}" type="pres">
      <dgm:prSet presAssocID="{EF34F220-1CCC-4EBC-84BC-3AC9C908E00F}" presName="thickLine" presStyleLbl="alignNode1" presStyleIdx="3" presStyleCnt="4"/>
      <dgm:spPr/>
    </dgm:pt>
    <dgm:pt modelId="{86E0BC4B-3367-4F6A-9A64-558A1672F157}" type="pres">
      <dgm:prSet presAssocID="{EF34F220-1CCC-4EBC-84BC-3AC9C908E00F}" presName="horz1" presStyleCnt="0"/>
      <dgm:spPr/>
    </dgm:pt>
    <dgm:pt modelId="{7628506C-5D90-47BB-9985-FACC65C15351}" type="pres">
      <dgm:prSet presAssocID="{EF34F220-1CCC-4EBC-84BC-3AC9C908E00F}" presName="tx1" presStyleLbl="revTx" presStyleIdx="3" presStyleCnt="4"/>
      <dgm:spPr/>
    </dgm:pt>
    <dgm:pt modelId="{7E36F5E6-E4B2-4D23-B71B-BB5339084D63}" type="pres">
      <dgm:prSet presAssocID="{EF34F220-1CCC-4EBC-84BC-3AC9C908E00F}" presName="vert1" presStyleCnt="0"/>
      <dgm:spPr/>
    </dgm:pt>
  </dgm:ptLst>
  <dgm:cxnLst>
    <dgm:cxn modelId="{A8214E0E-C4BD-4974-A964-9C39EC003BD7}" type="presOf" srcId="{20B5EA64-0BBA-4B3E-AE3A-BC8DB42301C9}" destId="{7E025CB4-F38F-40A1-B574-09B54F16C479}" srcOrd="0" destOrd="0" presId="urn:microsoft.com/office/officeart/2008/layout/LinedList"/>
    <dgm:cxn modelId="{D9425622-7D00-44A3-823C-FBDB55BF2300}" srcId="{6E1728B0-7EE6-4F97-BFC6-38BD3CFB8E61}" destId="{51F50378-D6A7-4F0B-8936-616A147A861B}" srcOrd="2" destOrd="0" parTransId="{AFE157C5-DBB0-461F-B9F3-27B9837CD3F9}" sibTransId="{1B3583D5-0FE5-4B1C-82EF-CFCA0ABBD9FB}"/>
    <dgm:cxn modelId="{29E23664-048E-4B13-8B29-EC19F40C4555}" type="presOf" srcId="{51F50378-D6A7-4F0B-8936-616A147A861B}" destId="{A1AFE596-0F49-4A59-B685-9230712368D8}" srcOrd="0" destOrd="0" presId="urn:microsoft.com/office/officeart/2008/layout/LinedList"/>
    <dgm:cxn modelId="{A8F96971-1460-4EF3-AFD2-A7EC2D8C0B3F}" type="presOf" srcId="{6E1728B0-7EE6-4F97-BFC6-38BD3CFB8E61}" destId="{6572FB4F-885C-43B1-B4BB-E35AF48BB7E2}" srcOrd="0" destOrd="0" presId="urn:microsoft.com/office/officeart/2008/layout/LinedList"/>
    <dgm:cxn modelId="{7EF9807C-242E-4551-B7D6-AE2CC0A6F59F}" type="presOf" srcId="{EF34F220-1CCC-4EBC-84BC-3AC9C908E00F}" destId="{7628506C-5D90-47BB-9985-FACC65C15351}" srcOrd="0" destOrd="0" presId="urn:microsoft.com/office/officeart/2008/layout/LinedList"/>
    <dgm:cxn modelId="{CDC0A896-D97A-4FF1-9DC3-85734D9B59C7}" srcId="{6E1728B0-7EE6-4F97-BFC6-38BD3CFB8E61}" destId="{20B5EA64-0BBA-4B3E-AE3A-BC8DB42301C9}" srcOrd="0" destOrd="0" parTransId="{754574B2-84CB-476A-B42A-3137D4C882F3}" sibTransId="{3FC26E7F-E8EB-400A-9D70-B9EF7E1D6ADB}"/>
    <dgm:cxn modelId="{6C19C4B2-C9B3-4505-A0E8-0E43A77B7D0B}" type="presOf" srcId="{45965A37-FCF5-48C3-BEC3-A0537D1C42DF}" destId="{2F93D831-7F5C-4D67-9ECC-FA311EDD8979}" srcOrd="0" destOrd="0" presId="urn:microsoft.com/office/officeart/2008/layout/LinedList"/>
    <dgm:cxn modelId="{A18F8BC0-3233-4EEC-973A-D90449C2B459}" srcId="{6E1728B0-7EE6-4F97-BFC6-38BD3CFB8E61}" destId="{45965A37-FCF5-48C3-BEC3-A0537D1C42DF}" srcOrd="1" destOrd="0" parTransId="{5AF86F22-E94A-488C-ACA1-7C34FC7F170A}" sibTransId="{1F2A836A-8D14-4C27-ADF7-70C62D748AA9}"/>
    <dgm:cxn modelId="{0AA724F4-0D31-498E-8871-C80E9B105D54}" srcId="{6E1728B0-7EE6-4F97-BFC6-38BD3CFB8E61}" destId="{EF34F220-1CCC-4EBC-84BC-3AC9C908E00F}" srcOrd="3" destOrd="0" parTransId="{2165CED2-3A63-40F2-8887-ECFDA4C053E2}" sibTransId="{1611E4FA-48B2-4F62-B34F-9C6BE2CDA7AD}"/>
    <dgm:cxn modelId="{40DDCC54-B676-45CC-8DC9-C255F30D4E4E}" type="presParOf" srcId="{6572FB4F-885C-43B1-B4BB-E35AF48BB7E2}" destId="{F294BB21-BB9C-4DD1-8A36-7C6700B66779}" srcOrd="0" destOrd="0" presId="urn:microsoft.com/office/officeart/2008/layout/LinedList"/>
    <dgm:cxn modelId="{DDBD31FC-BAFC-4EFD-A63F-1A3262338071}" type="presParOf" srcId="{6572FB4F-885C-43B1-B4BB-E35AF48BB7E2}" destId="{286CB317-BCBC-4585-AA9D-63DFBCAD090A}" srcOrd="1" destOrd="0" presId="urn:microsoft.com/office/officeart/2008/layout/LinedList"/>
    <dgm:cxn modelId="{8780B261-8127-44B5-935E-EFBB1DFEB9AD}" type="presParOf" srcId="{286CB317-BCBC-4585-AA9D-63DFBCAD090A}" destId="{7E025CB4-F38F-40A1-B574-09B54F16C479}" srcOrd="0" destOrd="0" presId="urn:microsoft.com/office/officeart/2008/layout/LinedList"/>
    <dgm:cxn modelId="{EF37DBA2-D340-4F52-BF4F-6A9DC3926BE7}" type="presParOf" srcId="{286CB317-BCBC-4585-AA9D-63DFBCAD090A}" destId="{010EE2DB-0B4C-4517-AC06-B798AB1C2FBF}" srcOrd="1" destOrd="0" presId="urn:microsoft.com/office/officeart/2008/layout/LinedList"/>
    <dgm:cxn modelId="{9F936CA1-2726-42EC-9C2A-044C791D853A}" type="presParOf" srcId="{6572FB4F-885C-43B1-B4BB-E35AF48BB7E2}" destId="{66690BEC-4618-4EBF-AAA6-7F6DADC7806A}" srcOrd="2" destOrd="0" presId="urn:microsoft.com/office/officeart/2008/layout/LinedList"/>
    <dgm:cxn modelId="{E475C0DB-637C-4A88-904C-FA56975C035A}" type="presParOf" srcId="{6572FB4F-885C-43B1-B4BB-E35AF48BB7E2}" destId="{93950E0B-9736-41AE-BAA1-5975D3784188}" srcOrd="3" destOrd="0" presId="urn:microsoft.com/office/officeart/2008/layout/LinedList"/>
    <dgm:cxn modelId="{93693A8E-987A-4815-9648-7FC73AD0178E}" type="presParOf" srcId="{93950E0B-9736-41AE-BAA1-5975D3784188}" destId="{2F93D831-7F5C-4D67-9ECC-FA311EDD8979}" srcOrd="0" destOrd="0" presId="urn:microsoft.com/office/officeart/2008/layout/LinedList"/>
    <dgm:cxn modelId="{2E649F77-CD61-49F1-99A6-118ECFF9C954}" type="presParOf" srcId="{93950E0B-9736-41AE-BAA1-5975D3784188}" destId="{0C8A794B-CBD1-492E-B682-A8BC95A5C847}" srcOrd="1" destOrd="0" presId="urn:microsoft.com/office/officeart/2008/layout/LinedList"/>
    <dgm:cxn modelId="{874855D4-5D8C-4CCE-8916-2FE83A80AE5B}" type="presParOf" srcId="{6572FB4F-885C-43B1-B4BB-E35AF48BB7E2}" destId="{7567FF5A-4EE0-4D1A-AA8F-3AECF9332C92}" srcOrd="4" destOrd="0" presId="urn:microsoft.com/office/officeart/2008/layout/LinedList"/>
    <dgm:cxn modelId="{A48BFC76-856D-4104-BE3F-C4D396ED2766}" type="presParOf" srcId="{6572FB4F-885C-43B1-B4BB-E35AF48BB7E2}" destId="{DE71E659-64BF-4C01-BF8C-622972DC74D0}" srcOrd="5" destOrd="0" presId="urn:microsoft.com/office/officeart/2008/layout/LinedList"/>
    <dgm:cxn modelId="{FBF70C15-3844-47D4-A718-379AC70E8E9E}" type="presParOf" srcId="{DE71E659-64BF-4C01-BF8C-622972DC74D0}" destId="{A1AFE596-0F49-4A59-B685-9230712368D8}" srcOrd="0" destOrd="0" presId="urn:microsoft.com/office/officeart/2008/layout/LinedList"/>
    <dgm:cxn modelId="{8290E640-DE6C-4BFE-9381-6B51557DB285}" type="presParOf" srcId="{DE71E659-64BF-4C01-BF8C-622972DC74D0}" destId="{3B51FD1B-E3A6-49DA-B287-DE340190C2F4}" srcOrd="1" destOrd="0" presId="urn:microsoft.com/office/officeart/2008/layout/LinedList"/>
    <dgm:cxn modelId="{CC165995-2D8F-4820-9B37-7080CF2CA2DB}" type="presParOf" srcId="{6572FB4F-885C-43B1-B4BB-E35AF48BB7E2}" destId="{81B195E6-C655-4D53-820A-409EE223B0A4}" srcOrd="6" destOrd="0" presId="urn:microsoft.com/office/officeart/2008/layout/LinedList"/>
    <dgm:cxn modelId="{B6475F4E-DC0D-45BD-B258-A2F1A2A96367}" type="presParOf" srcId="{6572FB4F-885C-43B1-B4BB-E35AF48BB7E2}" destId="{86E0BC4B-3367-4F6A-9A64-558A1672F157}" srcOrd="7" destOrd="0" presId="urn:microsoft.com/office/officeart/2008/layout/LinedList"/>
    <dgm:cxn modelId="{65EB462B-52B7-4364-AE81-D44545021A75}" type="presParOf" srcId="{86E0BC4B-3367-4F6A-9A64-558A1672F157}" destId="{7628506C-5D90-47BB-9985-FACC65C15351}" srcOrd="0" destOrd="0" presId="urn:microsoft.com/office/officeart/2008/layout/LinedList"/>
    <dgm:cxn modelId="{C781C1EE-91D1-481E-8E57-F836C2C550BA}" type="presParOf" srcId="{86E0BC4B-3367-4F6A-9A64-558A1672F157}" destId="{7E36F5E6-E4B2-4D23-B71B-BB5339084D6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4BB21-BB9C-4DD1-8A36-7C6700B66779}">
      <dsp:nvSpPr>
        <dsp:cNvPr id="0" name=""/>
        <dsp:cNvSpPr/>
      </dsp:nvSpPr>
      <dsp:spPr>
        <a:xfrm>
          <a:off x="0" y="0"/>
          <a:ext cx="66476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025CB4-F38F-40A1-B574-09B54F16C479}">
      <dsp:nvSpPr>
        <dsp:cNvPr id="0" name=""/>
        <dsp:cNvSpPr/>
      </dsp:nvSpPr>
      <dsp:spPr>
        <a:xfrm>
          <a:off x="0" y="0"/>
          <a:ext cx="6647687" cy="104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u="none" strike="noStrike" kern="1200" cap="none" dirty="0">
              <a:solidFill>
                <a:srgbClr val="002060"/>
              </a:solidFill>
              <a:latin typeface="Proxima Nova"/>
              <a:ea typeface="Proxima Nova"/>
              <a:cs typeface="Proxima Nova"/>
              <a:sym typeface="Proxima Nova"/>
            </a:rPr>
            <a:t>Expectations for instructors to multitask impacts teaching capacity</a:t>
          </a:r>
          <a:endParaRPr lang="en-US" sz="2300" kern="1200" dirty="0">
            <a:solidFill>
              <a:srgbClr val="002060"/>
            </a:solidFill>
          </a:endParaRPr>
        </a:p>
      </dsp:txBody>
      <dsp:txXfrm>
        <a:off x="0" y="0"/>
        <a:ext cx="6647687" cy="1040072"/>
      </dsp:txXfrm>
    </dsp:sp>
    <dsp:sp modelId="{66690BEC-4618-4EBF-AAA6-7F6DADC7806A}">
      <dsp:nvSpPr>
        <dsp:cNvPr id="0" name=""/>
        <dsp:cNvSpPr/>
      </dsp:nvSpPr>
      <dsp:spPr>
        <a:xfrm>
          <a:off x="0" y="1040072"/>
          <a:ext cx="66476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93D831-7F5C-4D67-9ECC-FA311EDD8979}">
      <dsp:nvSpPr>
        <dsp:cNvPr id="0" name=""/>
        <dsp:cNvSpPr/>
      </dsp:nvSpPr>
      <dsp:spPr>
        <a:xfrm>
          <a:off x="0" y="1040072"/>
          <a:ext cx="6647687" cy="104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u="none" strike="noStrike" kern="1200" cap="none" dirty="0">
              <a:solidFill>
                <a:srgbClr val="002060"/>
              </a:solidFill>
              <a:latin typeface="Proxima Nova"/>
              <a:ea typeface="Proxima Nova"/>
              <a:cs typeface="Proxima Nova"/>
              <a:sym typeface="Proxima Nova"/>
            </a:rPr>
            <a:t>Instructors need a more comprehensive training since most do not have a background in teaching</a:t>
          </a:r>
          <a:endParaRPr lang="en-US" sz="2300" kern="1200" dirty="0">
            <a:solidFill>
              <a:srgbClr val="002060"/>
            </a:solidFill>
          </a:endParaRPr>
        </a:p>
      </dsp:txBody>
      <dsp:txXfrm>
        <a:off x="0" y="1040072"/>
        <a:ext cx="6647687" cy="1040072"/>
      </dsp:txXfrm>
    </dsp:sp>
    <dsp:sp modelId="{7567FF5A-4EE0-4D1A-AA8F-3AECF9332C92}">
      <dsp:nvSpPr>
        <dsp:cNvPr id="0" name=""/>
        <dsp:cNvSpPr/>
      </dsp:nvSpPr>
      <dsp:spPr>
        <a:xfrm>
          <a:off x="0" y="2080144"/>
          <a:ext cx="66476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AFE596-0F49-4A59-B685-9230712368D8}">
      <dsp:nvSpPr>
        <dsp:cNvPr id="0" name=""/>
        <dsp:cNvSpPr/>
      </dsp:nvSpPr>
      <dsp:spPr>
        <a:xfrm>
          <a:off x="0" y="2080144"/>
          <a:ext cx="6647687" cy="104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u="none" strike="noStrike" kern="1200" cap="none" dirty="0">
              <a:solidFill>
                <a:srgbClr val="002060"/>
              </a:solidFill>
              <a:latin typeface="Proxima Nova"/>
              <a:ea typeface="Proxima Nova"/>
              <a:cs typeface="Proxima Nova"/>
              <a:sym typeface="Proxima Nova"/>
            </a:rPr>
            <a:t>Instructors lack robust onboarding experiences</a:t>
          </a:r>
          <a:endParaRPr lang="en-US" sz="2300" kern="1200" dirty="0">
            <a:solidFill>
              <a:srgbClr val="002060"/>
            </a:solidFill>
          </a:endParaRPr>
        </a:p>
      </dsp:txBody>
      <dsp:txXfrm>
        <a:off x="0" y="2080144"/>
        <a:ext cx="6647687" cy="1040072"/>
      </dsp:txXfrm>
    </dsp:sp>
    <dsp:sp modelId="{81B195E6-C655-4D53-820A-409EE223B0A4}">
      <dsp:nvSpPr>
        <dsp:cNvPr id="0" name=""/>
        <dsp:cNvSpPr/>
      </dsp:nvSpPr>
      <dsp:spPr>
        <a:xfrm>
          <a:off x="0" y="3120216"/>
          <a:ext cx="66476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28506C-5D90-47BB-9985-FACC65C15351}">
      <dsp:nvSpPr>
        <dsp:cNvPr id="0" name=""/>
        <dsp:cNvSpPr/>
      </dsp:nvSpPr>
      <dsp:spPr>
        <a:xfrm>
          <a:off x="0" y="3120216"/>
          <a:ext cx="6647687" cy="104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u="none" strike="noStrike" kern="1200" cap="none" dirty="0">
              <a:solidFill>
                <a:srgbClr val="002060"/>
              </a:solidFill>
              <a:latin typeface="Proxima Nova"/>
              <a:ea typeface="Proxima Nova"/>
              <a:cs typeface="Proxima Nova"/>
              <a:sym typeface="Proxima Nova"/>
            </a:rPr>
            <a:t>Dedicated individual in charge of ensuring instructor proficiency and curriculum development</a:t>
          </a:r>
          <a:endParaRPr lang="en-US" sz="2300" kern="1200" dirty="0">
            <a:solidFill>
              <a:srgbClr val="002060"/>
            </a:solidFill>
          </a:endParaRPr>
        </a:p>
      </dsp:txBody>
      <dsp:txXfrm>
        <a:off x="0" y="3120216"/>
        <a:ext cx="6647687" cy="104007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E3D37-12F3-4E62-8511-A114E5E4C5E5}" type="datetimeFigureOut">
              <a:rPr lang="en-US" smtClean="0"/>
              <a:t>6/12/25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8439-88CD-4F8B-94D6-00F58E472653}" type="slidenum">
              <a:rPr lang="en-US" smtClean="0"/>
              <a:t>‹#›</a:t>
            </a:fld>
            <a:endParaRPr lang="en-US"/>
          </a:p>
        </p:txBody>
      </p:sp>
    </p:spTree>
    <p:extLst>
      <p:ext uri="{BB962C8B-B14F-4D97-AF65-F5344CB8AC3E}">
        <p14:creationId xmlns:p14="http://schemas.microsoft.com/office/powerpoint/2010/main" val="2547398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a:extLst>
            <a:ext uri="{FF2B5EF4-FFF2-40B4-BE49-F238E27FC236}">
              <a16:creationId xmlns:a16="http://schemas.microsoft.com/office/drawing/2014/main" id="{136A281D-AFE0-B604-D8D2-D7693F96DB9C}"/>
            </a:ext>
          </a:extLst>
        </p:cNvPr>
        <p:cNvGrpSpPr/>
        <p:nvPr/>
      </p:nvGrpSpPr>
      <p:grpSpPr>
        <a:xfrm>
          <a:off x="0" y="0"/>
          <a:ext cx="0" cy="0"/>
          <a:chOff x="0" y="0"/>
          <a:chExt cx="0" cy="0"/>
        </a:xfrm>
      </p:grpSpPr>
      <p:sp>
        <p:nvSpPr>
          <p:cNvPr id="380" name="Google Shape;380;p27:notes">
            <a:extLst>
              <a:ext uri="{FF2B5EF4-FFF2-40B4-BE49-F238E27FC236}">
                <a16:creationId xmlns:a16="http://schemas.microsoft.com/office/drawing/2014/main" id="{9039C828-05C9-DD98-DCAC-2E2A91C1BFF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understand the overall instructional design of the courses and have opportunity to observe/shadow seasoned instructors before teaching their first class. The objective of onboarding is not simply the transfer of information, but more importantly, is a venue for communicating the core learning culture of the Training Academy, including values and expectations. It would provide orientation to the position expectations, preparation for effective teaching and instructor development, and a greater sense of connection to the Training Academy.</a:t>
            </a:r>
            <a:endParaRPr>
              <a:latin typeface="Times New Roman"/>
              <a:ea typeface="Times New Roman"/>
              <a:cs typeface="Times New Roman"/>
              <a:sym typeface="Times New Roman"/>
            </a:endParaRPr>
          </a:p>
          <a:p>
            <a:pPr marL="0" lvl="0" indent="0" algn="l" rtl="0">
              <a:lnSpc>
                <a:spcPct val="100000"/>
              </a:lnSpc>
              <a:spcBef>
                <a:spcPts val="800"/>
              </a:spcBef>
              <a:spcAft>
                <a:spcPts val="0"/>
              </a:spcAft>
              <a:buSzPts val="1400"/>
              <a:buNone/>
            </a:pPr>
            <a:endParaRPr/>
          </a:p>
          <a:p>
            <a:pPr marL="0" lvl="0" indent="0" algn="l" rtl="0">
              <a:lnSpc>
                <a:spcPct val="100000"/>
              </a:lnSpc>
              <a:spcBef>
                <a:spcPts val="0"/>
              </a:spcBef>
              <a:spcAft>
                <a:spcPts val="0"/>
              </a:spcAft>
              <a:buSzPts val="1400"/>
              <a:buNone/>
            </a:pPr>
            <a:r>
              <a:rPr lang="en-US"/>
              <a:t>Guess who can help you develop this? </a:t>
            </a:r>
            <a:endParaRPr/>
          </a:p>
        </p:txBody>
      </p:sp>
      <p:sp>
        <p:nvSpPr>
          <p:cNvPr id="381" name="Google Shape;381;p27:notes">
            <a:extLst>
              <a:ext uri="{FF2B5EF4-FFF2-40B4-BE49-F238E27FC236}">
                <a16:creationId xmlns:a16="http://schemas.microsoft.com/office/drawing/2014/main" id="{B53F57CE-228D-5584-147D-AEF6A4C00AC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7886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a:extLst>
            <a:ext uri="{FF2B5EF4-FFF2-40B4-BE49-F238E27FC236}">
              <a16:creationId xmlns:a16="http://schemas.microsoft.com/office/drawing/2014/main" id="{136A281D-AFE0-B604-D8D2-D7693F96DB9C}"/>
            </a:ext>
          </a:extLst>
        </p:cNvPr>
        <p:cNvGrpSpPr/>
        <p:nvPr/>
      </p:nvGrpSpPr>
      <p:grpSpPr>
        <a:xfrm>
          <a:off x="0" y="0"/>
          <a:ext cx="0" cy="0"/>
          <a:chOff x="0" y="0"/>
          <a:chExt cx="0" cy="0"/>
        </a:xfrm>
      </p:grpSpPr>
      <p:sp>
        <p:nvSpPr>
          <p:cNvPr id="380" name="Google Shape;380;p27:notes">
            <a:extLst>
              <a:ext uri="{FF2B5EF4-FFF2-40B4-BE49-F238E27FC236}">
                <a16:creationId xmlns:a16="http://schemas.microsoft.com/office/drawing/2014/main" id="{9039C828-05C9-DD98-DCAC-2E2A91C1BFF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understand the overall instructional design of the courses and have opportunity to observe/shadow seasoned instructors before teaching their first class. The objective of onboarding is not simply the transfer of information, but more importantly, is a venue for communicating the core learning culture of the Training Academy, including values and expectations. It would provide orientation to the position expectations, preparation for effective teaching and instructor development, and a greater sense of connection to the Training Academy.</a:t>
            </a:r>
            <a:endParaRPr>
              <a:latin typeface="Times New Roman"/>
              <a:ea typeface="Times New Roman"/>
              <a:cs typeface="Times New Roman"/>
              <a:sym typeface="Times New Roman"/>
            </a:endParaRPr>
          </a:p>
          <a:p>
            <a:pPr marL="0" lvl="0" indent="0" algn="l" rtl="0">
              <a:lnSpc>
                <a:spcPct val="100000"/>
              </a:lnSpc>
              <a:spcBef>
                <a:spcPts val="800"/>
              </a:spcBef>
              <a:spcAft>
                <a:spcPts val="0"/>
              </a:spcAft>
              <a:buSzPts val="1400"/>
              <a:buNone/>
            </a:pPr>
            <a:endParaRPr/>
          </a:p>
          <a:p>
            <a:pPr marL="0" lvl="0" indent="0" algn="l" rtl="0">
              <a:lnSpc>
                <a:spcPct val="100000"/>
              </a:lnSpc>
              <a:spcBef>
                <a:spcPts val="0"/>
              </a:spcBef>
              <a:spcAft>
                <a:spcPts val="0"/>
              </a:spcAft>
              <a:buSzPts val="1400"/>
              <a:buNone/>
            </a:pPr>
            <a:r>
              <a:rPr lang="en-US"/>
              <a:t>Guess who can help you develop this? </a:t>
            </a:r>
            <a:endParaRPr/>
          </a:p>
        </p:txBody>
      </p:sp>
      <p:sp>
        <p:nvSpPr>
          <p:cNvPr id="381" name="Google Shape;381;p27:notes">
            <a:extLst>
              <a:ext uri="{FF2B5EF4-FFF2-40B4-BE49-F238E27FC236}">
                <a16:creationId xmlns:a16="http://schemas.microsoft.com/office/drawing/2014/main" id="{B53F57CE-228D-5584-147D-AEF6A4C00AC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591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a:extLst>
            <a:ext uri="{FF2B5EF4-FFF2-40B4-BE49-F238E27FC236}">
              <a16:creationId xmlns:a16="http://schemas.microsoft.com/office/drawing/2014/main" id="{B28DDEEA-6F2A-7EDD-85AA-0C6F9B330639}"/>
            </a:ext>
          </a:extLst>
        </p:cNvPr>
        <p:cNvGrpSpPr/>
        <p:nvPr/>
      </p:nvGrpSpPr>
      <p:grpSpPr>
        <a:xfrm>
          <a:off x="0" y="0"/>
          <a:ext cx="0" cy="0"/>
          <a:chOff x="0" y="0"/>
          <a:chExt cx="0" cy="0"/>
        </a:xfrm>
      </p:grpSpPr>
      <p:sp>
        <p:nvSpPr>
          <p:cNvPr id="380" name="Google Shape;380;p27:notes">
            <a:extLst>
              <a:ext uri="{FF2B5EF4-FFF2-40B4-BE49-F238E27FC236}">
                <a16:creationId xmlns:a16="http://schemas.microsoft.com/office/drawing/2014/main" id="{4589AAC5-C7DD-0B08-4741-FEB484AAC54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understand the overall instructional design of the courses and have opportunity to observe/shadow seasoned instructors before teaching their first class. The objective of onboarding is not simply the transfer of information, but more importantly, is a venue for communicating the core learning culture of the Training Academy, including values and expectations. It would provide orientation to the position expectations, preparation for effective teaching and instructor development, and a greater sense of connection to the Training Academy.</a:t>
            </a:r>
            <a:endParaRPr>
              <a:latin typeface="Times New Roman"/>
              <a:ea typeface="Times New Roman"/>
              <a:cs typeface="Times New Roman"/>
              <a:sym typeface="Times New Roman"/>
            </a:endParaRPr>
          </a:p>
          <a:p>
            <a:pPr marL="0" lvl="0" indent="0" algn="l" rtl="0">
              <a:lnSpc>
                <a:spcPct val="100000"/>
              </a:lnSpc>
              <a:spcBef>
                <a:spcPts val="800"/>
              </a:spcBef>
              <a:spcAft>
                <a:spcPts val="0"/>
              </a:spcAft>
              <a:buSzPts val="1400"/>
              <a:buNone/>
            </a:pPr>
            <a:endParaRPr/>
          </a:p>
          <a:p>
            <a:pPr marL="0" lvl="0" indent="0" algn="l" rtl="0">
              <a:lnSpc>
                <a:spcPct val="100000"/>
              </a:lnSpc>
              <a:spcBef>
                <a:spcPts val="0"/>
              </a:spcBef>
              <a:spcAft>
                <a:spcPts val="0"/>
              </a:spcAft>
              <a:buSzPts val="1400"/>
              <a:buNone/>
            </a:pPr>
            <a:r>
              <a:rPr lang="en-US"/>
              <a:t>Guess who can help you develop this? </a:t>
            </a:r>
            <a:endParaRPr/>
          </a:p>
        </p:txBody>
      </p:sp>
      <p:sp>
        <p:nvSpPr>
          <p:cNvPr id="381" name="Google Shape;381;p27:notes">
            <a:extLst>
              <a:ext uri="{FF2B5EF4-FFF2-40B4-BE49-F238E27FC236}">
                <a16:creationId xmlns:a16="http://schemas.microsoft.com/office/drawing/2014/main" id="{36238B63-D309-0E57-778F-C72BF489884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4302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understand the overall instructional design of the courses and have opportunity to observe/shadow seasoned instructors before teaching their first class. The objective of onboarding is not simply the transfer of information, but more importantly, is a venue for communicating the core learning culture of the Training Academy, including values and expectations. It would provide orientation to the position expectations, preparation for effective teaching and instructor development, and a greater sense of connection to the Training Academy.</a:t>
            </a:r>
            <a:endParaRPr>
              <a:latin typeface="Times New Roman"/>
              <a:ea typeface="Times New Roman"/>
              <a:cs typeface="Times New Roman"/>
              <a:sym typeface="Times New Roman"/>
            </a:endParaRPr>
          </a:p>
          <a:p>
            <a:pPr marL="0" lvl="0" indent="0" algn="l" rtl="0">
              <a:lnSpc>
                <a:spcPct val="100000"/>
              </a:lnSpc>
              <a:spcBef>
                <a:spcPts val="800"/>
              </a:spcBef>
              <a:spcAft>
                <a:spcPts val="0"/>
              </a:spcAft>
              <a:buSzPts val="1400"/>
              <a:buNone/>
            </a:pPr>
            <a:endParaRPr/>
          </a:p>
          <a:p>
            <a:pPr marL="0" lvl="0" indent="0" algn="l" rtl="0">
              <a:lnSpc>
                <a:spcPct val="100000"/>
              </a:lnSpc>
              <a:spcBef>
                <a:spcPts val="0"/>
              </a:spcBef>
              <a:spcAft>
                <a:spcPts val="0"/>
              </a:spcAft>
              <a:buSzPts val="1400"/>
              <a:buNone/>
            </a:pPr>
            <a:r>
              <a:rPr lang="en-US"/>
              <a:t>Guess who can help you develop this? </a:t>
            </a:r>
            <a:endParaRPr/>
          </a:p>
        </p:txBody>
      </p:sp>
      <p:sp>
        <p:nvSpPr>
          <p:cNvPr id="381" name="Google Shape;38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53ff5d0e3d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What does this mean? Borrowed language of higher ed, this means academic support</a:t>
            </a:r>
            <a:endParaRPr>
              <a:latin typeface="Times New Roman"/>
              <a:ea typeface="Times New Roman"/>
              <a:cs typeface="Times New Roman"/>
              <a:sym typeface="Times New Roman"/>
            </a:endParaRPr>
          </a:p>
          <a:p>
            <a:pPr marL="0" lvl="0" indent="0" algn="l" rtl="0">
              <a:lnSpc>
                <a:spcPct val="100000"/>
              </a:lnSpc>
              <a:spcBef>
                <a:spcPts val="800"/>
              </a:spcBef>
              <a:spcAft>
                <a:spcPts val="0"/>
              </a:spcAft>
              <a:buSzPts val="1400"/>
              <a:buNone/>
            </a:pPr>
            <a:r>
              <a:rPr lang="en-US">
                <a:latin typeface="Times New Roman"/>
                <a:ea typeface="Times New Roman"/>
                <a:cs typeface="Times New Roman"/>
                <a:sym typeface="Times New Roman"/>
              </a:rPr>
              <a:t>Currently extra-curricular academic support is provided informally and sporadically by instructors as time permits. Transition this activity to a formal, scheduled offering and explore the development of a volunteer mentoring program to provide this service. Academic support could also be provided pre-emptively through summer bridge/summer academy styled programs that help potential Training Academy students to learn about the position and gain basic foundational skills needed to successfully complete the courses and be effective in the position of EMS provider. This could include foundational reading and math skills.</a:t>
            </a:r>
            <a:endParaRPr>
              <a:latin typeface="Times New Roman"/>
              <a:ea typeface="Times New Roman"/>
              <a:cs typeface="Times New Roman"/>
              <a:sym typeface="Times New Roman"/>
            </a:endParaRPr>
          </a:p>
          <a:p>
            <a:pPr marL="0" lvl="0" indent="0" algn="l" rtl="0">
              <a:lnSpc>
                <a:spcPct val="100000"/>
              </a:lnSpc>
              <a:spcBef>
                <a:spcPts val="800"/>
              </a:spcBef>
              <a:spcAft>
                <a:spcPts val="0"/>
              </a:spcAft>
              <a:buSzPts val="1400"/>
              <a:buNone/>
            </a:pPr>
            <a:endParaRPr/>
          </a:p>
          <a:p>
            <a:pPr marL="0" lvl="0" indent="0" algn="l" rtl="0">
              <a:lnSpc>
                <a:spcPct val="100000"/>
              </a:lnSpc>
              <a:spcBef>
                <a:spcPts val="0"/>
              </a:spcBef>
              <a:spcAft>
                <a:spcPts val="0"/>
              </a:spcAft>
              <a:buSzPts val="1400"/>
              <a:buNone/>
            </a:pPr>
            <a:r>
              <a:rPr lang="en-US"/>
              <a:t>Guess who can help you develop this? </a:t>
            </a:r>
            <a:endParaRPr/>
          </a:p>
        </p:txBody>
      </p:sp>
      <p:sp>
        <p:nvSpPr>
          <p:cNvPr id="411" name="Google Shape;411;g353ff5d0e3d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53ff5d0e3d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 Literacy Mid-South facilitates access to literacy across the lifespan and has been helping learners of all ages for fifty years. Partnering with this organization will help to connect MFD recruits struggling with literacy with resources to help them achieve their learning goals. A partnership between the MFD and Literacy Mid-South could help infuse the Academy with the skills and experience to embed literacy strategies throughout the curriculum. This type of supports benefits all learners.</a:t>
            </a:r>
            <a:endParaRPr>
              <a:latin typeface="Times New Roman"/>
              <a:ea typeface="Times New Roman"/>
              <a:cs typeface="Times New Roman"/>
              <a:sym typeface="Times New Roman"/>
            </a:endParaRPr>
          </a:p>
          <a:p>
            <a:pPr marL="0" lvl="0" indent="0" algn="l" rtl="0">
              <a:lnSpc>
                <a:spcPct val="100000"/>
              </a:lnSpc>
              <a:spcBef>
                <a:spcPts val="800"/>
              </a:spcBef>
              <a:spcAft>
                <a:spcPts val="0"/>
              </a:spcAft>
              <a:buSzPts val="1400"/>
              <a:buNone/>
            </a:pPr>
            <a:endParaRPr>
              <a:latin typeface="Times New Roman"/>
              <a:ea typeface="Times New Roman"/>
              <a:cs typeface="Times New Roman"/>
              <a:sym typeface="Times New Roman"/>
            </a:endParaRPr>
          </a:p>
          <a:p>
            <a:pPr marL="0" lvl="0" indent="0" algn="l" rtl="0">
              <a:lnSpc>
                <a:spcPct val="100000"/>
              </a:lnSpc>
              <a:spcBef>
                <a:spcPts val="800"/>
              </a:spcBef>
              <a:spcAft>
                <a:spcPts val="0"/>
              </a:spcAft>
              <a:buSzPts val="1400"/>
              <a:buNone/>
            </a:pPr>
            <a:endParaRPr/>
          </a:p>
          <a:p>
            <a:pPr marL="0" lvl="0" indent="0" algn="l" rtl="0">
              <a:lnSpc>
                <a:spcPct val="100000"/>
              </a:lnSpc>
              <a:spcBef>
                <a:spcPts val="0"/>
              </a:spcBef>
              <a:spcAft>
                <a:spcPts val="0"/>
              </a:spcAft>
              <a:buSzPts val="1400"/>
              <a:buNone/>
            </a:pPr>
            <a:r>
              <a:rPr lang="en-US"/>
              <a:t>Guess who can help you develop this? </a:t>
            </a:r>
            <a:endParaRPr/>
          </a:p>
        </p:txBody>
      </p:sp>
      <p:sp>
        <p:nvSpPr>
          <p:cNvPr id="426" name="Google Shape;426;g353ff5d0e3d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 folks read this on their own</a:t>
            </a:r>
            <a:endParaRPr/>
          </a:p>
        </p:txBody>
      </p:sp>
      <p:sp>
        <p:nvSpPr>
          <p:cNvPr id="456" name="Google Shape;45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Times New Roman"/>
                <a:ea typeface="Times New Roman"/>
                <a:cs typeface="Times New Roman"/>
                <a:sym typeface="Times New Roman"/>
              </a:rPr>
              <a:t>Combining these two recommendations as they are related. Wrap-around student services is a term that encompasses both academic support and other types of supports adult learners need. All learners need supports, adult learners need specific types of supports. We recommend supports informed by data from our CAM, targeted for academy learners.</a:t>
            </a:r>
            <a:endParaRPr b="1">
              <a:latin typeface="Times New Roman"/>
              <a:ea typeface="Times New Roman"/>
              <a:cs typeface="Times New Roman"/>
              <a:sym typeface="Times New Roman"/>
            </a:endParaRPr>
          </a:p>
          <a:p>
            <a:pPr marL="457200" lvl="0" indent="-317500" algn="l" rtl="0">
              <a:lnSpc>
                <a:spcPct val="100000"/>
              </a:lnSpc>
              <a:spcBef>
                <a:spcPts val="800"/>
              </a:spcBef>
              <a:spcAft>
                <a:spcPts val="0"/>
              </a:spcAft>
              <a:buSzPts val="1400"/>
              <a:buFont typeface="Times New Roman"/>
              <a:buAutoNum type="arabicPeriod"/>
            </a:pPr>
            <a:r>
              <a:rPr lang="en-US" b="1">
                <a:latin typeface="Times New Roman"/>
                <a:ea typeface="Times New Roman"/>
                <a:cs typeface="Times New Roman"/>
                <a:sym typeface="Times New Roman"/>
              </a:rPr>
              <a:t>Inst</a:t>
            </a:r>
            <a:endParaRPr b="1">
              <a:latin typeface="Times New Roman"/>
              <a:ea typeface="Times New Roman"/>
              <a:cs typeface="Times New Roman"/>
              <a:sym typeface="Times New Roman"/>
            </a:endParaRPr>
          </a:p>
          <a:p>
            <a:pPr marL="0" lvl="0" indent="0" algn="l" rtl="0">
              <a:lnSpc>
                <a:spcPct val="100000"/>
              </a:lnSpc>
              <a:spcBef>
                <a:spcPts val="800"/>
              </a:spcBef>
              <a:spcAft>
                <a:spcPts val="0"/>
              </a:spcAft>
              <a:buClr>
                <a:schemeClr val="dk1"/>
              </a:buClr>
              <a:buSzPts val="1100"/>
              <a:buFont typeface="Arial"/>
              <a:buNone/>
            </a:pPr>
            <a:r>
              <a:rPr lang="en-US" b="1">
                <a:latin typeface="Times New Roman"/>
                <a:ea typeface="Times New Roman"/>
                <a:cs typeface="Times New Roman"/>
                <a:sym typeface="Times New Roman"/>
              </a:rPr>
              <a:t>Professional development support:</a:t>
            </a:r>
            <a:r>
              <a:rPr lang="en-US">
                <a:latin typeface="Times New Roman"/>
                <a:ea typeface="Times New Roman"/>
                <a:cs typeface="Times New Roman"/>
                <a:sym typeface="Times New Roman"/>
              </a:rPr>
              <a:t> Understanding and acclimating to fire/EMS profession, leadership skills, and development. This support could be developed and offered in tandem with academic support possibly provided by volunteer mentors from the EMS workforce or University of Memphis education students seeking volunteer experiences.</a:t>
            </a:r>
            <a:endParaRPr>
              <a:latin typeface="Times New Roman"/>
              <a:ea typeface="Times New Roman"/>
              <a:cs typeface="Times New Roman"/>
              <a:sym typeface="Times New Roman"/>
            </a:endParaRPr>
          </a:p>
          <a:p>
            <a:pPr marL="0" lvl="0" indent="0" algn="l" rtl="0">
              <a:lnSpc>
                <a:spcPct val="100000"/>
              </a:lnSpc>
              <a:spcBef>
                <a:spcPts val="800"/>
              </a:spcBef>
              <a:spcAft>
                <a:spcPts val="0"/>
              </a:spcAft>
              <a:buClr>
                <a:schemeClr val="dk1"/>
              </a:buClr>
              <a:buSzPts val="1100"/>
              <a:buFont typeface="Arial"/>
              <a:buNone/>
            </a:pPr>
            <a:r>
              <a:rPr lang="en-US" b="1">
                <a:latin typeface="Times New Roman"/>
                <a:ea typeface="Times New Roman"/>
                <a:cs typeface="Times New Roman"/>
                <a:sym typeface="Times New Roman"/>
              </a:rPr>
              <a:t>Personal support: </a:t>
            </a:r>
            <a:r>
              <a:rPr lang="en-US">
                <a:latin typeface="Times New Roman"/>
                <a:ea typeface="Times New Roman"/>
                <a:cs typeface="Times New Roman"/>
                <a:sym typeface="Times New Roman"/>
              </a:rPr>
              <a:t>Navigating work/school - life balance. Each generation of learners presents unique challenges for educators. How they learn may be different than how their instructors learned and shifts in economic and social spheres may result in learning challenges as well. Technological advances and societal circumstances among other factors shape this and result in learners being in need of basic life skills and counseling. A life coach would be ideal for helping them to navigate their personal life and prioritize wellness. The University of Memphis offers programs in education and counseling. Often these programs offer externships or credit for volunteering to their students. Tapping into community resources like this could provide a way to meet the learners where they are while building competency in the classroom. Everyday life supports for learners as well as EMS professionals helps with retention. Organizations that demonstrate that they care about their employees have less turn over and higher job satisfaction.</a:t>
            </a:r>
            <a:endParaRPr>
              <a:latin typeface="Times New Roman"/>
              <a:ea typeface="Times New Roman"/>
              <a:cs typeface="Times New Roman"/>
              <a:sym typeface="Times New Roman"/>
            </a:endParaRPr>
          </a:p>
          <a:p>
            <a:pPr marL="0" lvl="0" indent="0" algn="l" rtl="0">
              <a:lnSpc>
                <a:spcPct val="100000"/>
              </a:lnSpc>
              <a:spcBef>
                <a:spcPts val="800"/>
              </a:spcBef>
              <a:spcAft>
                <a:spcPts val="0"/>
              </a:spcAft>
              <a:buClr>
                <a:schemeClr val="dk1"/>
              </a:buClr>
              <a:buSzPts val="1100"/>
              <a:buFont typeface="Arial"/>
              <a:buNone/>
            </a:pPr>
            <a:r>
              <a:rPr lang="en-US" b="1">
                <a:latin typeface="Times New Roman"/>
                <a:ea typeface="Times New Roman"/>
                <a:cs typeface="Times New Roman"/>
                <a:sym typeface="Times New Roman"/>
              </a:rPr>
              <a:t>Transportation assistance:</a:t>
            </a:r>
            <a:r>
              <a:rPr lang="en-US">
                <a:latin typeface="Times New Roman"/>
                <a:ea typeface="Times New Roman"/>
                <a:cs typeface="Times New Roman"/>
                <a:sym typeface="Times New Roman"/>
              </a:rPr>
              <a:t> Exploring transportation options. Memphis is a large geographic area and is not well-served by its public transportation system. Due to the location of the Academy, it is not feasible to expect recruits to rely on MATA as a primary or secondary means of support. A consideration of a wrap-around student support service for Training Academy context includes developing feasible solutions such as organizing car-pool/ride shares or raising funds to reimburse students for taxi/Uber services.</a:t>
            </a:r>
            <a:br>
              <a:rPr lang="en-US">
                <a:latin typeface="Times New Roman"/>
                <a:ea typeface="Times New Roman"/>
                <a:cs typeface="Times New Roman"/>
                <a:sym typeface="Times New Roman"/>
              </a:rPr>
            </a:br>
            <a:br>
              <a:rPr lang="en-US">
                <a:latin typeface="Times New Roman"/>
                <a:ea typeface="Times New Roman"/>
                <a:cs typeface="Times New Roman"/>
                <a:sym typeface="Times New Roman"/>
              </a:rPr>
            </a:br>
            <a:r>
              <a:rPr lang="en-US" b="1">
                <a:latin typeface="Times New Roman"/>
                <a:ea typeface="Times New Roman"/>
                <a:cs typeface="Times New Roman"/>
                <a:sym typeface="Times New Roman"/>
              </a:rPr>
              <a:t>Flexible learning options: </a:t>
            </a:r>
            <a:r>
              <a:rPr lang="en-US">
                <a:latin typeface="Times New Roman"/>
                <a:ea typeface="Times New Roman"/>
                <a:cs typeface="Times New Roman"/>
                <a:sym typeface="Times New Roman"/>
              </a:rPr>
              <a:t>Explore hybrid options for content delivery and classroom learning. We recommend a variation of flipped classrooms. In a flipped classroom, learners engage with new content outside of the classroom—usually through videos, readings, or interactive online tools—and then use classroom time for hands-on activities, discussions, and problem-solving. For example, learners might watch a video lecture before class and then work on group projects or case studies during class to apply the material. This approach helps adult learners by giving them control over the pace of learning. It also makes classroom time more interactive and engaging. This method supports adult learners who often prefer practical, real-world applications of knowledge.</a:t>
            </a:r>
            <a:endParaRPr>
              <a:latin typeface="Times New Roman"/>
              <a:ea typeface="Times New Roman"/>
              <a:cs typeface="Times New Roman"/>
              <a:sym typeface="Times New Roman"/>
            </a:endParaRPr>
          </a:p>
          <a:p>
            <a:pPr marL="0" lvl="0" indent="0" algn="l" rtl="0">
              <a:lnSpc>
                <a:spcPct val="100000"/>
              </a:lnSpc>
              <a:spcBef>
                <a:spcPts val="800"/>
              </a:spcBef>
              <a:spcAft>
                <a:spcPts val="0"/>
              </a:spcAft>
              <a:buSzPts val="1400"/>
              <a:buNone/>
            </a:pPr>
            <a:endParaRPr/>
          </a:p>
        </p:txBody>
      </p:sp>
      <p:sp>
        <p:nvSpPr>
          <p:cNvPr id="490" name="Google Shape;49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 are not alone in this work. Many resources exist in Memphis would gladly partner with you. (If time, story of how you couldn’t say no). </a:t>
            </a:r>
            <a:endParaRPr/>
          </a:p>
          <a:p>
            <a:pPr marL="742950" lvl="1" indent="-311992" algn="l" rtl="0">
              <a:lnSpc>
                <a:spcPct val="100000"/>
              </a:lnSpc>
              <a:spcBef>
                <a:spcPts val="600"/>
              </a:spcBef>
              <a:spcAft>
                <a:spcPts val="0"/>
              </a:spcAft>
              <a:buClr>
                <a:srgbClr val="204279"/>
              </a:buClr>
              <a:buSzPts val="2755"/>
              <a:buFont typeface="Proxima Nova"/>
              <a:buChar char="•"/>
            </a:pPr>
            <a:r>
              <a:rPr lang="en-US" sz="1240">
                <a:solidFill>
                  <a:srgbClr val="204279"/>
                </a:solidFill>
                <a:latin typeface="Proxima Nova"/>
                <a:ea typeface="Proxima Nova"/>
                <a:cs typeface="Proxima Nova"/>
                <a:sym typeface="Proxima Nova"/>
              </a:rPr>
              <a:t>MFD can be a strategic partner in building the capacity and readiness of the local workforce. While providing additional learner supports will help address MFD retention issues and strengthen its workforce, not every recruit will ultimately be a good fit for the job. The wrap around services that MFD could potentially provide would be beneficial for pursuing other job opportunities with the city or other local employers. Likely there are other city services with the same issues with recruiting and retention, like the Police Department. </a:t>
            </a:r>
            <a:endParaRPr sz="14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520" name="Google Shape;52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81445A-EE87-4234-898B-6BC29056384C}" type="datetimeFigureOut">
              <a:rPr lang="en-US" smtClean="0"/>
              <a:t>6/12/25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6C443163-9AB6-4488-9EB4-F26D2796D8D0}" type="slidenum">
              <a:rPr lang="en-US" smtClean="0"/>
              <a:t>‹#›</a:t>
            </a:fld>
            <a:endParaRPr lang="en-US"/>
          </a:p>
        </p:txBody>
      </p:sp>
    </p:spTree>
    <p:extLst>
      <p:ext uri="{BB962C8B-B14F-4D97-AF65-F5344CB8AC3E}">
        <p14:creationId xmlns:p14="http://schemas.microsoft.com/office/powerpoint/2010/main" val="191441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81445A-EE87-4234-898B-6BC29056384C}" type="datetimeFigureOut">
              <a:rPr lang="en-US" smtClean="0"/>
              <a:t>6/12/25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43163-9AB6-4488-9EB4-F26D2796D8D0}" type="slidenum">
              <a:rPr lang="en-US" smtClean="0"/>
              <a:t>‹#›</a:t>
            </a:fld>
            <a:endParaRPr lang="en-US"/>
          </a:p>
        </p:txBody>
      </p:sp>
    </p:spTree>
    <p:extLst>
      <p:ext uri="{BB962C8B-B14F-4D97-AF65-F5344CB8AC3E}">
        <p14:creationId xmlns:p14="http://schemas.microsoft.com/office/powerpoint/2010/main" val="392589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81445A-EE87-4234-898B-6BC29056384C}" type="datetimeFigureOut">
              <a:rPr lang="en-US" smtClean="0"/>
              <a:t>6/12/25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43163-9AB6-4488-9EB4-F26D2796D8D0}" type="slidenum">
              <a:rPr lang="en-US" smtClean="0"/>
              <a:t>‹#›</a:t>
            </a:fld>
            <a:endParaRPr lang="en-US"/>
          </a:p>
        </p:txBody>
      </p:sp>
    </p:spTree>
    <p:extLst>
      <p:ext uri="{BB962C8B-B14F-4D97-AF65-F5344CB8AC3E}">
        <p14:creationId xmlns:p14="http://schemas.microsoft.com/office/powerpoint/2010/main" val="3868381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81445A-EE87-4234-898B-6BC29056384C}" type="datetimeFigureOut">
              <a:rPr lang="en-US" smtClean="0"/>
              <a:t>6/12/25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43163-9AB6-4488-9EB4-F26D2796D8D0}" type="slidenum">
              <a:rPr lang="en-US" smtClean="0"/>
              <a:t>‹#›</a:t>
            </a:fld>
            <a:endParaRPr lang="en-US"/>
          </a:p>
        </p:txBody>
      </p:sp>
    </p:spTree>
    <p:extLst>
      <p:ext uri="{BB962C8B-B14F-4D97-AF65-F5344CB8AC3E}">
        <p14:creationId xmlns:p14="http://schemas.microsoft.com/office/powerpoint/2010/main" val="255772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E781445A-EE87-4234-898B-6BC29056384C}" type="datetimeFigureOut">
              <a:rPr lang="en-US" smtClean="0"/>
              <a:t>6/12/25</a:t>
            </a:fld>
            <a:endParaRPr lang="en-US"/>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C443163-9AB6-4488-9EB4-F26D2796D8D0}" type="slidenum">
              <a:rPr lang="en-US" smtClean="0"/>
              <a:t>‹#›</a:t>
            </a:fld>
            <a:endParaRPr lang="en-US"/>
          </a:p>
        </p:txBody>
      </p:sp>
    </p:spTree>
    <p:extLst>
      <p:ext uri="{BB962C8B-B14F-4D97-AF65-F5344CB8AC3E}">
        <p14:creationId xmlns:p14="http://schemas.microsoft.com/office/powerpoint/2010/main" val="3723251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81445A-EE87-4234-898B-6BC29056384C}" type="datetimeFigureOut">
              <a:rPr lang="en-US" smtClean="0"/>
              <a:t>6/12/25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43163-9AB6-4488-9EB4-F26D2796D8D0}" type="slidenum">
              <a:rPr lang="en-US" smtClean="0"/>
              <a:t>‹#›</a:t>
            </a:fld>
            <a:endParaRPr lang="en-US"/>
          </a:p>
        </p:txBody>
      </p:sp>
    </p:spTree>
    <p:extLst>
      <p:ext uri="{BB962C8B-B14F-4D97-AF65-F5344CB8AC3E}">
        <p14:creationId xmlns:p14="http://schemas.microsoft.com/office/powerpoint/2010/main" val="3935399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81445A-EE87-4234-898B-6BC29056384C}" type="datetimeFigureOut">
              <a:rPr lang="en-US" smtClean="0"/>
              <a:t>6/12/25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443163-9AB6-4488-9EB4-F26D2796D8D0}" type="slidenum">
              <a:rPr lang="en-US" smtClean="0"/>
              <a:t>‹#›</a:t>
            </a:fld>
            <a:endParaRPr lang="en-US"/>
          </a:p>
        </p:txBody>
      </p:sp>
    </p:spTree>
    <p:extLst>
      <p:ext uri="{BB962C8B-B14F-4D97-AF65-F5344CB8AC3E}">
        <p14:creationId xmlns:p14="http://schemas.microsoft.com/office/powerpoint/2010/main" val="530148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81445A-EE87-4234-898B-6BC29056384C}" type="datetimeFigureOut">
              <a:rPr lang="en-US" smtClean="0"/>
              <a:t>6/12/25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43163-9AB6-4488-9EB4-F26D2796D8D0}" type="slidenum">
              <a:rPr lang="en-US" smtClean="0"/>
              <a:t>‹#›</a:t>
            </a:fld>
            <a:endParaRPr lang="en-US"/>
          </a:p>
        </p:txBody>
      </p:sp>
    </p:spTree>
    <p:extLst>
      <p:ext uri="{BB962C8B-B14F-4D97-AF65-F5344CB8AC3E}">
        <p14:creationId xmlns:p14="http://schemas.microsoft.com/office/powerpoint/2010/main" val="2434243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1445A-EE87-4234-898B-6BC29056384C}" type="datetimeFigureOut">
              <a:rPr lang="en-US" smtClean="0"/>
              <a:t>6/12/25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443163-9AB6-4488-9EB4-F26D2796D8D0}" type="slidenum">
              <a:rPr lang="en-US" smtClean="0"/>
              <a:t>‹#›</a:t>
            </a:fld>
            <a:endParaRPr lang="en-US"/>
          </a:p>
        </p:txBody>
      </p:sp>
    </p:spTree>
    <p:extLst>
      <p:ext uri="{BB962C8B-B14F-4D97-AF65-F5344CB8AC3E}">
        <p14:creationId xmlns:p14="http://schemas.microsoft.com/office/powerpoint/2010/main" val="596795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81445A-EE87-4234-898B-6BC29056384C}" type="datetimeFigureOut">
              <a:rPr lang="en-US" smtClean="0"/>
              <a:t>6/12/25</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C443163-9AB6-4488-9EB4-F26D2796D8D0}" type="slidenum">
              <a:rPr lang="en-US" smtClean="0"/>
              <a:t>‹#›</a:t>
            </a:fld>
            <a:endParaRPr lang="en-US"/>
          </a:p>
        </p:txBody>
      </p:sp>
    </p:spTree>
    <p:extLst>
      <p:ext uri="{BB962C8B-B14F-4D97-AF65-F5344CB8AC3E}">
        <p14:creationId xmlns:p14="http://schemas.microsoft.com/office/powerpoint/2010/main" val="426341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E781445A-EE87-4234-898B-6BC29056384C}" type="datetimeFigureOut">
              <a:rPr lang="en-US" smtClean="0"/>
              <a:t>6/12/25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C443163-9AB6-4488-9EB4-F26D2796D8D0}" type="slidenum">
              <a:rPr lang="en-US" smtClean="0"/>
              <a:t>‹#›</a:t>
            </a:fld>
            <a:endParaRPr lang="en-US"/>
          </a:p>
        </p:txBody>
      </p:sp>
    </p:spTree>
    <p:extLst>
      <p:ext uri="{BB962C8B-B14F-4D97-AF65-F5344CB8AC3E}">
        <p14:creationId xmlns:p14="http://schemas.microsoft.com/office/powerpoint/2010/main" val="72006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E781445A-EE87-4234-898B-6BC29056384C}" type="datetimeFigureOut">
              <a:rPr lang="en-US" smtClean="0"/>
              <a:t>6/12/25</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C443163-9AB6-4488-9EB4-F26D2796D8D0}" type="slidenum">
              <a:rPr lang="en-US" smtClean="0"/>
              <a:t>‹#›</a:t>
            </a:fld>
            <a:endParaRPr lang="en-US"/>
          </a:p>
        </p:txBody>
      </p:sp>
    </p:spTree>
    <p:extLst>
      <p:ext uri="{BB962C8B-B14F-4D97-AF65-F5344CB8AC3E}">
        <p14:creationId xmlns:p14="http://schemas.microsoft.com/office/powerpoint/2010/main" val="11205672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2">
          <a:extLst>
            <a:ext uri="{FF2B5EF4-FFF2-40B4-BE49-F238E27FC236}">
              <a16:creationId xmlns:a16="http://schemas.microsoft.com/office/drawing/2014/main" id="{02BAE509-4F59-8856-5A0B-4F4BA32BD9BD}"/>
            </a:ext>
          </a:extLst>
        </p:cNvPr>
        <p:cNvGrpSpPr/>
        <p:nvPr/>
      </p:nvGrpSpPr>
      <p:grpSpPr>
        <a:xfrm>
          <a:off x="0" y="0"/>
          <a:ext cx="0" cy="0"/>
          <a:chOff x="0" y="0"/>
          <a:chExt cx="0" cy="0"/>
        </a:xfrm>
      </p:grpSpPr>
      <p:sp>
        <p:nvSpPr>
          <p:cNvPr id="383" name="Google Shape;383;p27">
            <a:extLst>
              <a:ext uri="{FF2B5EF4-FFF2-40B4-BE49-F238E27FC236}">
                <a16:creationId xmlns:a16="http://schemas.microsoft.com/office/drawing/2014/main" id="{FE33E52B-50F7-FAE0-38C7-39189591B4DD}"/>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384" name="Google Shape;384;p27">
            <a:extLst>
              <a:ext uri="{FF2B5EF4-FFF2-40B4-BE49-F238E27FC236}">
                <a16:creationId xmlns:a16="http://schemas.microsoft.com/office/drawing/2014/main" id="{41D96537-4170-0B5D-FD1F-3606C8C01B41}"/>
              </a:ext>
            </a:extLst>
          </p:cNvPr>
          <p:cNvSpPr/>
          <p:nvPr/>
        </p:nvSpPr>
        <p:spPr>
          <a:xfrm rot="5400000" flipH="1">
            <a:off x="-1410084" y="1410082"/>
            <a:ext cx="6858000" cy="4037836"/>
          </a:xfrm>
          <a:prstGeom prst="rect">
            <a:avLst/>
          </a:prstGeom>
          <a:gradFill>
            <a:gsLst>
              <a:gs pos="0">
                <a:srgbClr val="000000"/>
              </a:gs>
              <a:gs pos="8000">
                <a:srgbClr val="000000"/>
              </a:gs>
              <a:gs pos="100000">
                <a:srgbClr val="0084B4"/>
              </a:gs>
            </a:gsLst>
            <a:lin ang="3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385" name="Google Shape;385;p27">
            <a:extLst>
              <a:ext uri="{FF2B5EF4-FFF2-40B4-BE49-F238E27FC236}">
                <a16:creationId xmlns:a16="http://schemas.microsoft.com/office/drawing/2014/main" id="{3258D785-9E0B-F26A-A877-165CF6498F2C}"/>
              </a:ext>
            </a:extLst>
          </p:cNvPr>
          <p:cNvSpPr/>
          <p:nvPr/>
        </p:nvSpPr>
        <p:spPr>
          <a:xfrm rot="5400000" flipH="1">
            <a:off x="-1410085" y="1420219"/>
            <a:ext cx="6857999" cy="4037839"/>
          </a:xfrm>
          <a:prstGeom prst="rect">
            <a:avLst/>
          </a:prstGeom>
          <a:gradFill>
            <a:gsLst>
              <a:gs pos="0">
                <a:srgbClr val="000000">
                  <a:alpha val="0"/>
                </a:srgbClr>
              </a:gs>
              <a:gs pos="99000">
                <a:srgbClr val="00B0F0">
                  <a:alpha val="45490"/>
                </a:srgbClr>
              </a:gs>
              <a:gs pos="100000">
                <a:srgbClr val="00B0F0">
                  <a:alpha val="45490"/>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386" name="Google Shape;386;p27">
            <a:extLst>
              <a:ext uri="{FF2B5EF4-FFF2-40B4-BE49-F238E27FC236}">
                <a16:creationId xmlns:a16="http://schemas.microsoft.com/office/drawing/2014/main" id="{83180367-B2D1-2451-4614-A8F3DF86AA29}"/>
              </a:ext>
            </a:extLst>
          </p:cNvPr>
          <p:cNvSpPr/>
          <p:nvPr/>
        </p:nvSpPr>
        <p:spPr>
          <a:xfrm rot="5400000" flipH="1">
            <a:off x="767923" y="3588085"/>
            <a:ext cx="2501979" cy="4037841"/>
          </a:xfrm>
          <a:prstGeom prst="rect">
            <a:avLst/>
          </a:prstGeom>
          <a:gradFill>
            <a:gsLst>
              <a:gs pos="0">
                <a:srgbClr val="00B0F0">
                  <a:alpha val="28235"/>
                </a:srgbClr>
              </a:gs>
              <a:gs pos="2000">
                <a:srgbClr val="00B0F0">
                  <a:alpha val="28235"/>
                </a:srgbClr>
              </a:gs>
              <a:gs pos="100000">
                <a:srgbClr val="000000">
                  <a:alpha val="29411"/>
                </a:srgbClr>
              </a:gs>
            </a:gsLst>
            <a:lin ang="7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387" name="Google Shape;387;p27">
            <a:extLst>
              <a:ext uri="{FF2B5EF4-FFF2-40B4-BE49-F238E27FC236}">
                <a16:creationId xmlns:a16="http://schemas.microsoft.com/office/drawing/2014/main" id="{6481D06D-0E8D-3214-084F-D97FE265148A}"/>
              </a:ext>
            </a:extLst>
          </p:cNvPr>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00B0F0">
                  <a:alpha val="42352"/>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388" name="Google Shape;388;p27">
            <a:extLst>
              <a:ext uri="{FF2B5EF4-FFF2-40B4-BE49-F238E27FC236}">
                <a16:creationId xmlns:a16="http://schemas.microsoft.com/office/drawing/2014/main" id="{04577043-0485-79ED-B2E2-A8AFFB26555C}"/>
              </a:ext>
            </a:extLst>
          </p:cNvPr>
          <p:cNvSpPr/>
          <p:nvPr/>
        </p:nvSpPr>
        <p:spPr>
          <a:xfrm rot="5400000" flipH="1">
            <a:off x="-1284896" y="1284883"/>
            <a:ext cx="6858003" cy="4288229"/>
          </a:xfrm>
          <a:prstGeom prst="rect">
            <a:avLst/>
          </a:prstGeom>
          <a:gradFill>
            <a:gsLst>
              <a:gs pos="0">
                <a:srgbClr val="000000">
                  <a:alpha val="0"/>
                </a:srgbClr>
              </a:gs>
              <a:gs pos="99000">
                <a:srgbClr val="5DD3FF">
                  <a:alpha val="10588"/>
                </a:srgbClr>
              </a:gs>
              <a:gs pos="100000">
                <a:srgbClr val="5DD3FF">
                  <a:alpha val="10588"/>
                </a:srgbClr>
              </a:gs>
            </a:gsLst>
            <a:lin ang="7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390" name="Google Shape;390;p27">
            <a:extLst>
              <a:ext uri="{FF2B5EF4-FFF2-40B4-BE49-F238E27FC236}">
                <a16:creationId xmlns:a16="http://schemas.microsoft.com/office/drawing/2014/main" id="{7515DBD5-FD3F-9A59-E21E-F638489971D3}"/>
              </a:ext>
            </a:extLst>
          </p:cNvPr>
          <p:cNvSpPr/>
          <p:nvPr/>
        </p:nvSpPr>
        <p:spPr>
          <a:xfrm>
            <a:off x="4941169" y="1578200"/>
            <a:ext cx="5654462" cy="1930789"/>
          </a:xfrm>
          <a:prstGeom prst="rect">
            <a:avLst/>
          </a:prstGeom>
          <a:solidFill>
            <a:schemeClr val="lt1">
              <a:alpha val="9058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391" name="Google Shape;391;p27">
            <a:extLst>
              <a:ext uri="{FF2B5EF4-FFF2-40B4-BE49-F238E27FC236}">
                <a16:creationId xmlns:a16="http://schemas.microsoft.com/office/drawing/2014/main" id="{32D7F73A-115A-B255-4B16-EE6973A4F2D6}"/>
              </a:ext>
            </a:extLst>
          </p:cNvPr>
          <p:cNvSpPr/>
          <p:nvPr/>
        </p:nvSpPr>
        <p:spPr>
          <a:xfrm>
            <a:off x="4288221" y="1778000"/>
            <a:ext cx="7836045" cy="3829005"/>
          </a:xfrm>
          <a:prstGeom prst="rect">
            <a:avLst/>
          </a:prstGeom>
          <a:noFill/>
          <a:ln>
            <a:noFill/>
          </a:ln>
        </p:spPr>
        <p:txBody>
          <a:bodyPr spcFirstLastPara="1" wrap="square" lIns="91425" tIns="45700" rIns="91425" bIns="45700" anchor="t" anchorCtr="0">
            <a:normAutofit/>
          </a:bodyPr>
          <a:lstStyle/>
          <a:p>
            <a:pPr marL="742950" lvl="1" indent="-238649">
              <a:lnSpc>
                <a:spcPct val="120000"/>
              </a:lnSpc>
              <a:buClr>
                <a:schemeClr val="dk1"/>
              </a:buClr>
              <a:buSzPts val="1600"/>
              <a:buFont typeface="Proxima Nova"/>
              <a:buChar char="•"/>
            </a:pPr>
            <a:r>
              <a:rPr lang="en-US" sz="2400" b="1" dirty="0">
                <a:solidFill>
                  <a:srgbClr val="204279"/>
                </a:solidFill>
                <a:latin typeface="Proxima Nova Extrabold"/>
                <a:ea typeface="Proxima Nova Extrabold"/>
                <a:cs typeface="Proxima Nova Extrabold"/>
                <a:sym typeface="Proxima Nova Extrabold"/>
              </a:rPr>
              <a:t>Professional Development Assessment &amp; Training in Collaboration with The University of Memphis Adult Education School</a:t>
            </a:r>
            <a:br>
              <a:rPr lang="en-US" sz="2400" b="0" i="0" u="none" strike="noStrike" cap="none" dirty="0">
                <a:solidFill>
                  <a:schemeClr val="dk1"/>
                </a:solidFill>
                <a:latin typeface="Proxima Nova"/>
                <a:ea typeface="Proxima Nova"/>
                <a:cs typeface="Proxima Nova"/>
                <a:sym typeface="Proxima Nova"/>
              </a:rPr>
            </a:br>
            <a:br>
              <a:rPr lang="en-US" sz="1600" b="0" i="0" u="none" strike="noStrike" cap="none" dirty="0">
                <a:solidFill>
                  <a:schemeClr val="dk1"/>
                </a:solidFill>
                <a:latin typeface="Proxima Nova"/>
                <a:ea typeface="Proxima Nova"/>
                <a:cs typeface="Proxima Nova"/>
                <a:sym typeface="Proxima Nova"/>
              </a:rPr>
            </a:br>
            <a:endParaRPr sz="1600" b="0" i="0" u="none" strike="noStrike" cap="none" dirty="0">
              <a:solidFill>
                <a:schemeClr val="dk1"/>
              </a:solidFill>
              <a:latin typeface="Proxima Nova"/>
              <a:ea typeface="Proxima Nova"/>
              <a:cs typeface="Proxima Nova"/>
              <a:sym typeface="Proxima Nova"/>
            </a:endParaRPr>
          </a:p>
          <a:p>
            <a:pPr marL="283464" marR="0" lvl="1" indent="0" algn="l" rtl="0">
              <a:lnSpc>
                <a:spcPct val="90000"/>
              </a:lnSpc>
              <a:spcBef>
                <a:spcPts val="0"/>
              </a:spcBef>
              <a:spcAft>
                <a:spcPts val="0"/>
              </a:spcAft>
              <a:buClr>
                <a:srgbClr val="000000"/>
              </a:buClr>
              <a:buSzPts val="1300"/>
              <a:buFont typeface="Arial"/>
              <a:buNone/>
            </a:pPr>
            <a:endParaRPr sz="1300" b="1" i="0" u="none" strike="noStrike" cap="none" dirty="0">
              <a:solidFill>
                <a:srgbClr val="204279"/>
              </a:solidFill>
              <a:latin typeface="Proxima Nova"/>
              <a:ea typeface="Proxima Nova"/>
              <a:cs typeface="Proxima Nova"/>
              <a:sym typeface="Proxima Nova"/>
            </a:endParaRPr>
          </a:p>
          <a:p>
            <a:pPr marL="0" marR="0" lvl="0" indent="0" algn="l" rtl="0">
              <a:lnSpc>
                <a:spcPct val="90000"/>
              </a:lnSpc>
              <a:spcBef>
                <a:spcPts val="600"/>
              </a:spcBef>
              <a:spcAft>
                <a:spcPts val="0"/>
              </a:spcAft>
              <a:buClr>
                <a:srgbClr val="000000"/>
              </a:buClr>
              <a:buSzPts val="1300"/>
              <a:buFont typeface="Arial"/>
              <a:buNone/>
            </a:pPr>
            <a:endParaRPr sz="1300" b="0" i="0" u="none" strike="noStrike" cap="none" dirty="0">
              <a:solidFill>
                <a:schemeClr val="dk1"/>
              </a:solidFill>
              <a:latin typeface="Proxima Nova"/>
              <a:ea typeface="Proxima Nova"/>
              <a:cs typeface="Proxima Nova"/>
              <a:sym typeface="Proxima Nova"/>
            </a:endParaRPr>
          </a:p>
        </p:txBody>
      </p:sp>
      <p:sp>
        <p:nvSpPr>
          <p:cNvPr id="3" name="TextBox 2">
            <a:extLst>
              <a:ext uri="{FF2B5EF4-FFF2-40B4-BE49-F238E27FC236}">
                <a16:creationId xmlns:a16="http://schemas.microsoft.com/office/drawing/2014/main" id="{43841A7E-F6B7-B74C-57DA-C6DA9537626B}"/>
              </a:ext>
            </a:extLst>
          </p:cNvPr>
          <p:cNvSpPr txBox="1"/>
          <p:nvPr/>
        </p:nvSpPr>
        <p:spPr>
          <a:xfrm>
            <a:off x="211750" y="0"/>
            <a:ext cx="3689223" cy="4524315"/>
          </a:xfrm>
          <a:prstGeom prst="rect">
            <a:avLst/>
          </a:prstGeom>
          <a:noFill/>
        </p:spPr>
        <p:txBody>
          <a:bodyPr wrap="square" rtlCol="0">
            <a:spAutoFit/>
          </a:bodyPr>
          <a:lstStyle/>
          <a:p>
            <a:pPr algn="ctr"/>
            <a:r>
              <a:rPr lang="en-US" sz="3600" b="1" dirty="0">
                <a:solidFill>
                  <a:schemeClr val="bg1"/>
                </a:solidFill>
              </a:rPr>
              <a:t>Better Production from Our Instruction: How Should We Educate Our Educators?</a:t>
            </a:r>
          </a:p>
        </p:txBody>
      </p:sp>
      <p:pic>
        <p:nvPicPr>
          <p:cNvPr id="5" name="Picture 4" descr="MFD PATCH">
            <a:extLst>
              <a:ext uri="{FF2B5EF4-FFF2-40B4-BE49-F238E27FC236}">
                <a16:creationId xmlns:a16="http://schemas.microsoft.com/office/drawing/2014/main" id="{8AB0C2C2-528F-CBDD-FA0D-B6C59B490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2175" y="3508989"/>
            <a:ext cx="3612793" cy="292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22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2">
          <a:extLst>
            <a:ext uri="{FF2B5EF4-FFF2-40B4-BE49-F238E27FC236}">
              <a16:creationId xmlns:a16="http://schemas.microsoft.com/office/drawing/2014/main" id="{02BAE509-4F59-8856-5A0B-4F4BA32BD9BD}"/>
            </a:ext>
          </a:extLst>
        </p:cNvPr>
        <p:cNvGrpSpPr/>
        <p:nvPr/>
      </p:nvGrpSpPr>
      <p:grpSpPr>
        <a:xfrm>
          <a:off x="0" y="0"/>
          <a:ext cx="0" cy="0"/>
          <a:chOff x="0" y="0"/>
          <a:chExt cx="0" cy="0"/>
        </a:xfrm>
      </p:grpSpPr>
      <p:sp>
        <p:nvSpPr>
          <p:cNvPr id="383" name="Google Shape;383;p27">
            <a:extLst>
              <a:ext uri="{FF2B5EF4-FFF2-40B4-BE49-F238E27FC236}">
                <a16:creationId xmlns:a16="http://schemas.microsoft.com/office/drawing/2014/main" id="{FE33E52B-50F7-FAE0-38C7-39189591B4DD}"/>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white"/>
              </a:solidFill>
              <a:effectLst/>
              <a:uLnTx/>
              <a:uFillTx/>
              <a:latin typeface="Proxima Nova"/>
              <a:ea typeface="Proxima Nova"/>
              <a:cs typeface="Proxima Nova"/>
              <a:sym typeface="Proxima Nova"/>
            </a:endParaRPr>
          </a:p>
        </p:txBody>
      </p:sp>
      <p:sp>
        <p:nvSpPr>
          <p:cNvPr id="384" name="Google Shape;384;p27">
            <a:extLst>
              <a:ext uri="{FF2B5EF4-FFF2-40B4-BE49-F238E27FC236}">
                <a16:creationId xmlns:a16="http://schemas.microsoft.com/office/drawing/2014/main" id="{41D96537-4170-0B5D-FD1F-3606C8C01B41}"/>
              </a:ext>
            </a:extLst>
          </p:cNvPr>
          <p:cNvSpPr/>
          <p:nvPr/>
        </p:nvSpPr>
        <p:spPr>
          <a:xfrm rot="5400000" flipH="1">
            <a:off x="-1410084" y="1410082"/>
            <a:ext cx="6858000" cy="4037836"/>
          </a:xfrm>
          <a:prstGeom prst="rect">
            <a:avLst/>
          </a:prstGeom>
          <a:gradFill>
            <a:gsLst>
              <a:gs pos="0">
                <a:srgbClr val="000000"/>
              </a:gs>
              <a:gs pos="8000">
                <a:srgbClr val="000000"/>
              </a:gs>
              <a:gs pos="100000">
                <a:srgbClr val="0084B4"/>
              </a:gs>
            </a:gsLst>
            <a:lin ang="3000000" scaled="0"/>
          </a:gra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white"/>
              </a:solidFill>
              <a:effectLst/>
              <a:uLnTx/>
              <a:uFillTx/>
              <a:latin typeface="Proxima Nova"/>
              <a:ea typeface="Proxima Nova"/>
              <a:cs typeface="Proxima Nova"/>
              <a:sym typeface="Proxima Nova"/>
            </a:endParaRPr>
          </a:p>
        </p:txBody>
      </p:sp>
      <p:sp>
        <p:nvSpPr>
          <p:cNvPr id="385" name="Google Shape;385;p27">
            <a:extLst>
              <a:ext uri="{FF2B5EF4-FFF2-40B4-BE49-F238E27FC236}">
                <a16:creationId xmlns:a16="http://schemas.microsoft.com/office/drawing/2014/main" id="{3258D785-9E0B-F26A-A877-165CF6498F2C}"/>
              </a:ext>
            </a:extLst>
          </p:cNvPr>
          <p:cNvSpPr/>
          <p:nvPr/>
        </p:nvSpPr>
        <p:spPr>
          <a:xfrm rot="5400000" flipH="1">
            <a:off x="-1410085" y="1420219"/>
            <a:ext cx="6857999" cy="4037839"/>
          </a:xfrm>
          <a:prstGeom prst="rect">
            <a:avLst/>
          </a:prstGeom>
          <a:gradFill>
            <a:gsLst>
              <a:gs pos="0">
                <a:srgbClr val="000000">
                  <a:alpha val="0"/>
                </a:srgbClr>
              </a:gs>
              <a:gs pos="99000">
                <a:srgbClr val="00B0F0">
                  <a:alpha val="45490"/>
                </a:srgbClr>
              </a:gs>
              <a:gs pos="100000">
                <a:srgbClr val="00B0F0">
                  <a:alpha val="45490"/>
                </a:srgbClr>
              </a:gs>
            </a:gsLst>
            <a:lin ang="1800000" scaled="0"/>
          </a:gra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white"/>
              </a:solidFill>
              <a:effectLst/>
              <a:uLnTx/>
              <a:uFillTx/>
              <a:latin typeface="Proxima Nova"/>
              <a:ea typeface="Proxima Nova"/>
              <a:cs typeface="Proxima Nova"/>
              <a:sym typeface="Proxima Nova"/>
            </a:endParaRPr>
          </a:p>
        </p:txBody>
      </p:sp>
      <p:sp>
        <p:nvSpPr>
          <p:cNvPr id="386" name="Google Shape;386;p27">
            <a:extLst>
              <a:ext uri="{FF2B5EF4-FFF2-40B4-BE49-F238E27FC236}">
                <a16:creationId xmlns:a16="http://schemas.microsoft.com/office/drawing/2014/main" id="{83180367-B2D1-2451-4614-A8F3DF86AA29}"/>
              </a:ext>
            </a:extLst>
          </p:cNvPr>
          <p:cNvSpPr/>
          <p:nvPr/>
        </p:nvSpPr>
        <p:spPr>
          <a:xfrm rot="5400000" flipH="1">
            <a:off x="767923" y="3588085"/>
            <a:ext cx="2501979" cy="4037841"/>
          </a:xfrm>
          <a:prstGeom prst="rect">
            <a:avLst/>
          </a:prstGeom>
          <a:gradFill>
            <a:gsLst>
              <a:gs pos="0">
                <a:srgbClr val="00B0F0">
                  <a:alpha val="28235"/>
                </a:srgbClr>
              </a:gs>
              <a:gs pos="2000">
                <a:srgbClr val="00B0F0">
                  <a:alpha val="28235"/>
                </a:srgbClr>
              </a:gs>
              <a:gs pos="100000">
                <a:srgbClr val="000000">
                  <a:alpha val="29411"/>
                </a:srgbClr>
              </a:gs>
            </a:gsLst>
            <a:lin ang="7800000" scaled="0"/>
          </a:gra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white"/>
              </a:solidFill>
              <a:effectLst/>
              <a:uLnTx/>
              <a:uFillTx/>
              <a:latin typeface="Proxima Nova"/>
              <a:ea typeface="Proxima Nova"/>
              <a:cs typeface="Proxima Nova"/>
              <a:sym typeface="Proxima Nova"/>
            </a:endParaRPr>
          </a:p>
        </p:txBody>
      </p:sp>
      <p:sp>
        <p:nvSpPr>
          <p:cNvPr id="387" name="Google Shape;387;p27">
            <a:extLst>
              <a:ext uri="{FF2B5EF4-FFF2-40B4-BE49-F238E27FC236}">
                <a16:creationId xmlns:a16="http://schemas.microsoft.com/office/drawing/2014/main" id="{6481D06D-0E8D-3214-084F-D97FE265148A}"/>
              </a:ext>
            </a:extLst>
          </p:cNvPr>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00B0F0">
                  <a:alpha val="42352"/>
                </a:srgbClr>
              </a:gs>
            </a:gsLst>
            <a:lin ang="1800000" scaled="0"/>
          </a:gra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white"/>
              </a:solidFill>
              <a:effectLst/>
              <a:uLnTx/>
              <a:uFillTx/>
              <a:latin typeface="Proxima Nova"/>
              <a:ea typeface="Proxima Nova"/>
              <a:cs typeface="Proxima Nova"/>
              <a:sym typeface="Proxima Nova"/>
            </a:endParaRPr>
          </a:p>
        </p:txBody>
      </p:sp>
      <p:sp>
        <p:nvSpPr>
          <p:cNvPr id="388" name="Google Shape;388;p27">
            <a:extLst>
              <a:ext uri="{FF2B5EF4-FFF2-40B4-BE49-F238E27FC236}">
                <a16:creationId xmlns:a16="http://schemas.microsoft.com/office/drawing/2014/main" id="{04577043-0485-79ED-B2E2-A8AFFB26555C}"/>
              </a:ext>
            </a:extLst>
          </p:cNvPr>
          <p:cNvSpPr/>
          <p:nvPr/>
        </p:nvSpPr>
        <p:spPr>
          <a:xfrm rot="5400000" flipH="1">
            <a:off x="-1284896" y="1284883"/>
            <a:ext cx="6858003" cy="4288229"/>
          </a:xfrm>
          <a:prstGeom prst="rect">
            <a:avLst/>
          </a:prstGeom>
          <a:gradFill>
            <a:gsLst>
              <a:gs pos="0">
                <a:srgbClr val="000000">
                  <a:alpha val="0"/>
                </a:srgbClr>
              </a:gs>
              <a:gs pos="99000">
                <a:srgbClr val="5DD3FF">
                  <a:alpha val="10588"/>
                </a:srgbClr>
              </a:gs>
              <a:gs pos="100000">
                <a:srgbClr val="5DD3FF">
                  <a:alpha val="10588"/>
                </a:srgbClr>
              </a:gs>
            </a:gsLst>
            <a:lin ang="7200000" scaled="0"/>
          </a:gra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white"/>
              </a:solidFill>
              <a:effectLst/>
              <a:uLnTx/>
              <a:uFillTx/>
              <a:latin typeface="Proxima Nova"/>
              <a:ea typeface="Proxima Nova"/>
              <a:cs typeface="Proxima Nova"/>
              <a:sym typeface="Proxima Nova"/>
            </a:endParaRPr>
          </a:p>
        </p:txBody>
      </p:sp>
      <p:sp>
        <p:nvSpPr>
          <p:cNvPr id="390" name="Google Shape;390;p27">
            <a:extLst>
              <a:ext uri="{FF2B5EF4-FFF2-40B4-BE49-F238E27FC236}">
                <a16:creationId xmlns:a16="http://schemas.microsoft.com/office/drawing/2014/main" id="{7515DBD5-FD3F-9A59-E21E-F638489971D3}"/>
              </a:ext>
            </a:extLst>
          </p:cNvPr>
          <p:cNvSpPr/>
          <p:nvPr/>
        </p:nvSpPr>
        <p:spPr>
          <a:xfrm>
            <a:off x="4941169" y="1578200"/>
            <a:ext cx="5654462" cy="1930789"/>
          </a:xfrm>
          <a:prstGeom prst="rect">
            <a:avLst/>
          </a:prstGeom>
          <a:solidFill>
            <a:schemeClr val="lt1">
              <a:alpha val="90588"/>
            </a:schemeClr>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white"/>
              </a:solidFill>
              <a:effectLst/>
              <a:uLnTx/>
              <a:uFillTx/>
              <a:latin typeface="Proxima Nova"/>
              <a:ea typeface="Proxima Nova"/>
              <a:cs typeface="Proxima Nova"/>
              <a:sym typeface="Proxima Nova"/>
            </a:endParaRPr>
          </a:p>
        </p:txBody>
      </p:sp>
      <p:sp>
        <p:nvSpPr>
          <p:cNvPr id="391" name="Google Shape;391;p27">
            <a:extLst>
              <a:ext uri="{FF2B5EF4-FFF2-40B4-BE49-F238E27FC236}">
                <a16:creationId xmlns:a16="http://schemas.microsoft.com/office/drawing/2014/main" id="{32D7F73A-115A-B255-4B16-EE6973A4F2D6}"/>
              </a:ext>
            </a:extLst>
          </p:cNvPr>
          <p:cNvSpPr/>
          <p:nvPr/>
        </p:nvSpPr>
        <p:spPr>
          <a:xfrm>
            <a:off x="4288221" y="1778000"/>
            <a:ext cx="7836045" cy="3829005"/>
          </a:xfrm>
          <a:prstGeom prst="rect">
            <a:avLst/>
          </a:prstGeom>
          <a:noFill/>
          <a:ln>
            <a:noFill/>
          </a:ln>
        </p:spPr>
        <p:txBody>
          <a:bodyPr spcFirstLastPara="1" wrap="square" lIns="91425" tIns="45700" rIns="91425" bIns="45700" anchor="t" anchorCtr="0">
            <a:normAutofit/>
          </a:bodyPr>
          <a:lstStyle/>
          <a:p>
            <a:pPr marL="742950" marR="0" lvl="1" indent="-238649" algn="l" defTabSz="457200" rtl="0" eaLnBrk="1" fontAlgn="auto" latinLnBrk="0" hangingPunct="1">
              <a:lnSpc>
                <a:spcPct val="120000"/>
              </a:lnSpc>
              <a:spcBef>
                <a:spcPts val="0"/>
              </a:spcBef>
              <a:spcAft>
                <a:spcPts val="0"/>
              </a:spcAft>
              <a:buClr>
                <a:prstClr val="black"/>
              </a:buClr>
              <a:buSzPts val="1600"/>
              <a:buFont typeface="Proxima Nova"/>
              <a:buChar char="•"/>
              <a:tabLst/>
              <a:defRPr/>
            </a:pPr>
            <a:r>
              <a:rPr kumimoji="0" lang="en-US" sz="2400" b="1" i="0" u="none" strike="noStrike" kern="1200" cap="none" spc="0" normalizeH="0" baseline="0" noProof="0" dirty="0">
                <a:ln>
                  <a:noFill/>
                </a:ln>
                <a:solidFill>
                  <a:srgbClr val="204279"/>
                </a:solidFill>
                <a:effectLst/>
                <a:uLnTx/>
                <a:uFillTx/>
                <a:latin typeface="Proxima Nova Extrabold"/>
                <a:ea typeface="Proxima Nova Extrabold"/>
                <a:cs typeface="Proxima Nova Extrabold"/>
                <a:sym typeface="Proxima Nova Extrabold"/>
              </a:rPr>
              <a:t>Professional Development Assessment &amp; Training in Collaboration with The University of Memphis Adult Education School</a:t>
            </a:r>
            <a:br>
              <a:rPr kumimoji="0" lang="en-US" sz="2400" b="0" i="0" u="none" strike="noStrike" kern="1200" cap="none" spc="0" normalizeH="0" baseline="0" noProof="0" dirty="0">
                <a:ln>
                  <a:noFill/>
                </a:ln>
                <a:solidFill>
                  <a:prstClr val="black"/>
                </a:solidFill>
                <a:effectLst/>
                <a:uLnTx/>
                <a:uFillTx/>
                <a:latin typeface="Proxima Nova"/>
                <a:ea typeface="Proxima Nova"/>
                <a:cs typeface="Proxima Nova"/>
                <a:sym typeface="Proxima Nova"/>
              </a:rPr>
            </a:br>
            <a:br>
              <a:rPr kumimoji="0" lang="en-US" sz="1600" b="0" i="0" u="none" strike="noStrike" kern="1200" cap="none" spc="0" normalizeH="0" baseline="0" noProof="0" dirty="0">
                <a:ln>
                  <a:noFill/>
                </a:ln>
                <a:solidFill>
                  <a:prstClr val="black"/>
                </a:solidFill>
                <a:effectLst/>
                <a:uLnTx/>
                <a:uFillTx/>
                <a:latin typeface="Proxima Nova"/>
                <a:ea typeface="Proxima Nova"/>
                <a:cs typeface="Proxima Nova"/>
                <a:sym typeface="Proxima Nova"/>
              </a:rPr>
            </a:br>
            <a:endParaRPr kumimoji="0" sz="1600" b="0" i="0" u="none" strike="noStrike" kern="1200" cap="none" spc="0" normalizeH="0" baseline="0" noProof="0" dirty="0">
              <a:ln>
                <a:noFill/>
              </a:ln>
              <a:solidFill>
                <a:prstClr val="black"/>
              </a:solidFill>
              <a:effectLst/>
              <a:uLnTx/>
              <a:uFillTx/>
              <a:latin typeface="Proxima Nova"/>
              <a:ea typeface="Proxima Nova"/>
              <a:cs typeface="Proxima Nova"/>
              <a:sym typeface="Proxima Nova"/>
            </a:endParaRPr>
          </a:p>
          <a:p>
            <a:pPr marL="283464" marR="0" lvl="1" indent="0" algn="l" defTabSz="457200" rtl="0" eaLnBrk="1" fontAlgn="auto" latinLnBrk="0" hangingPunct="1">
              <a:lnSpc>
                <a:spcPct val="90000"/>
              </a:lnSpc>
              <a:spcBef>
                <a:spcPts val="0"/>
              </a:spcBef>
              <a:spcAft>
                <a:spcPts val="0"/>
              </a:spcAft>
              <a:buClr>
                <a:srgbClr val="000000"/>
              </a:buClr>
              <a:buSzPts val="1300"/>
              <a:buFont typeface="Arial"/>
              <a:buNone/>
              <a:tabLst/>
              <a:defRPr/>
            </a:pPr>
            <a:endParaRPr kumimoji="0" sz="1300" b="1" i="0" u="none" strike="noStrike" kern="1200" cap="none" spc="0" normalizeH="0" baseline="0" noProof="0" dirty="0">
              <a:ln>
                <a:noFill/>
              </a:ln>
              <a:solidFill>
                <a:srgbClr val="204279"/>
              </a:solidFill>
              <a:effectLst/>
              <a:uLnTx/>
              <a:uFillTx/>
              <a:latin typeface="Proxima Nova"/>
              <a:ea typeface="Proxima Nova"/>
              <a:cs typeface="Proxima Nova"/>
              <a:sym typeface="Proxima Nova"/>
            </a:endParaRPr>
          </a:p>
          <a:p>
            <a:pPr marL="0" marR="0" lvl="0" indent="0" algn="l" defTabSz="457200" rtl="0" eaLnBrk="1" fontAlgn="auto" latinLnBrk="0" hangingPunct="1">
              <a:lnSpc>
                <a:spcPct val="90000"/>
              </a:lnSpc>
              <a:spcBef>
                <a:spcPts val="600"/>
              </a:spcBef>
              <a:spcAft>
                <a:spcPts val="0"/>
              </a:spcAft>
              <a:buClr>
                <a:srgbClr val="000000"/>
              </a:buClr>
              <a:buSzPts val="1300"/>
              <a:buFont typeface="Arial"/>
              <a:buNone/>
              <a:tabLst/>
              <a:defRPr/>
            </a:pPr>
            <a:endParaRPr kumimoji="0" sz="1300" b="0" i="0" u="none" strike="noStrike" kern="1200" cap="none" spc="0" normalizeH="0" baseline="0" noProof="0" dirty="0">
              <a:ln>
                <a:noFill/>
              </a:ln>
              <a:solidFill>
                <a:prstClr val="black"/>
              </a:solidFill>
              <a:effectLst/>
              <a:uLnTx/>
              <a:uFillTx/>
              <a:latin typeface="Proxima Nova"/>
              <a:ea typeface="Proxima Nova"/>
              <a:cs typeface="Proxima Nova"/>
              <a:sym typeface="Proxima Nova"/>
            </a:endParaRPr>
          </a:p>
        </p:txBody>
      </p:sp>
      <p:sp>
        <p:nvSpPr>
          <p:cNvPr id="3" name="TextBox 2">
            <a:extLst>
              <a:ext uri="{FF2B5EF4-FFF2-40B4-BE49-F238E27FC236}">
                <a16:creationId xmlns:a16="http://schemas.microsoft.com/office/drawing/2014/main" id="{43841A7E-F6B7-B74C-57DA-C6DA9537626B}"/>
              </a:ext>
            </a:extLst>
          </p:cNvPr>
          <p:cNvSpPr txBox="1"/>
          <p:nvPr/>
        </p:nvSpPr>
        <p:spPr>
          <a:xfrm>
            <a:off x="211750" y="0"/>
            <a:ext cx="3689223" cy="45243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Bookman Old Style" panose="02050604050505020204"/>
                <a:ea typeface="+mn-ea"/>
                <a:cs typeface="+mn-cs"/>
              </a:rPr>
              <a:t>Better Production from Our Instruction: How Should We Educate Our Educators?</a:t>
            </a:r>
          </a:p>
        </p:txBody>
      </p:sp>
      <p:pic>
        <p:nvPicPr>
          <p:cNvPr id="5" name="Picture 4" descr="MFD PATCH">
            <a:extLst>
              <a:ext uri="{FF2B5EF4-FFF2-40B4-BE49-F238E27FC236}">
                <a16:creationId xmlns:a16="http://schemas.microsoft.com/office/drawing/2014/main" id="{8AB0C2C2-528F-CBDD-FA0D-B6C59B490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2175" y="3508989"/>
            <a:ext cx="3612793" cy="292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783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2">
          <a:extLst>
            <a:ext uri="{FF2B5EF4-FFF2-40B4-BE49-F238E27FC236}">
              <a16:creationId xmlns:a16="http://schemas.microsoft.com/office/drawing/2014/main" id="{4C053B19-BB9A-800F-0033-BD56A406949E}"/>
            </a:ext>
          </a:extLst>
        </p:cNvPr>
        <p:cNvGrpSpPr/>
        <p:nvPr/>
      </p:nvGrpSpPr>
      <p:grpSpPr>
        <a:xfrm>
          <a:off x="0" y="0"/>
          <a:ext cx="0" cy="0"/>
          <a:chOff x="0" y="0"/>
          <a:chExt cx="0" cy="0"/>
        </a:xfrm>
      </p:grpSpPr>
      <p:sp>
        <p:nvSpPr>
          <p:cNvPr id="383" name="Google Shape;383;p27">
            <a:extLst>
              <a:ext uri="{FF2B5EF4-FFF2-40B4-BE49-F238E27FC236}">
                <a16:creationId xmlns:a16="http://schemas.microsoft.com/office/drawing/2014/main" id="{60B29381-4847-F6FF-044C-E8B84D26D283}"/>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384" name="Google Shape;384;p27">
            <a:extLst>
              <a:ext uri="{FF2B5EF4-FFF2-40B4-BE49-F238E27FC236}">
                <a16:creationId xmlns:a16="http://schemas.microsoft.com/office/drawing/2014/main" id="{8ECA9BCB-C178-C2C2-E5E3-826AC9B63B04}"/>
              </a:ext>
            </a:extLst>
          </p:cNvPr>
          <p:cNvSpPr/>
          <p:nvPr/>
        </p:nvSpPr>
        <p:spPr>
          <a:xfrm rot="5400000" flipH="1">
            <a:off x="-1410084" y="1410082"/>
            <a:ext cx="6858000" cy="4037836"/>
          </a:xfrm>
          <a:prstGeom prst="rect">
            <a:avLst/>
          </a:prstGeom>
          <a:gradFill>
            <a:gsLst>
              <a:gs pos="0">
                <a:srgbClr val="000000"/>
              </a:gs>
              <a:gs pos="8000">
                <a:srgbClr val="000000"/>
              </a:gs>
              <a:gs pos="100000">
                <a:srgbClr val="0084B4"/>
              </a:gs>
            </a:gsLst>
            <a:lin ang="3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385" name="Google Shape;385;p27">
            <a:extLst>
              <a:ext uri="{FF2B5EF4-FFF2-40B4-BE49-F238E27FC236}">
                <a16:creationId xmlns:a16="http://schemas.microsoft.com/office/drawing/2014/main" id="{748F8A05-3077-1701-DBAB-5615A22C7F28}"/>
              </a:ext>
            </a:extLst>
          </p:cNvPr>
          <p:cNvSpPr/>
          <p:nvPr/>
        </p:nvSpPr>
        <p:spPr>
          <a:xfrm rot="5400000" flipH="1">
            <a:off x="-1410085" y="1420219"/>
            <a:ext cx="6857999" cy="4037839"/>
          </a:xfrm>
          <a:prstGeom prst="rect">
            <a:avLst/>
          </a:prstGeom>
          <a:gradFill>
            <a:gsLst>
              <a:gs pos="0">
                <a:srgbClr val="000000">
                  <a:alpha val="0"/>
                </a:srgbClr>
              </a:gs>
              <a:gs pos="99000">
                <a:srgbClr val="00B0F0">
                  <a:alpha val="45490"/>
                </a:srgbClr>
              </a:gs>
              <a:gs pos="100000">
                <a:srgbClr val="00B0F0">
                  <a:alpha val="45490"/>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386" name="Google Shape;386;p27">
            <a:extLst>
              <a:ext uri="{FF2B5EF4-FFF2-40B4-BE49-F238E27FC236}">
                <a16:creationId xmlns:a16="http://schemas.microsoft.com/office/drawing/2014/main" id="{8812EAA5-D644-C74F-A095-DA150CA6C57B}"/>
              </a:ext>
            </a:extLst>
          </p:cNvPr>
          <p:cNvSpPr/>
          <p:nvPr/>
        </p:nvSpPr>
        <p:spPr>
          <a:xfrm rot="5400000" flipH="1">
            <a:off x="767923" y="3588085"/>
            <a:ext cx="2501979" cy="4037841"/>
          </a:xfrm>
          <a:prstGeom prst="rect">
            <a:avLst/>
          </a:prstGeom>
          <a:gradFill>
            <a:gsLst>
              <a:gs pos="0">
                <a:srgbClr val="00B0F0">
                  <a:alpha val="28235"/>
                </a:srgbClr>
              </a:gs>
              <a:gs pos="2000">
                <a:srgbClr val="00B0F0">
                  <a:alpha val="28235"/>
                </a:srgbClr>
              </a:gs>
              <a:gs pos="100000">
                <a:srgbClr val="000000">
                  <a:alpha val="29411"/>
                </a:srgbClr>
              </a:gs>
            </a:gsLst>
            <a:lin ang="7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387" name="Google Shape;387;p27">
            <a:extLst>
              <a:ext uri="{FF2B5EF4-FFF2-40B4-BE49-F238E27FC236}">
                <a16:creationId xmlns:a16="http://schemas.microsoft.com/office/drawing/2014/main" id="{3CE894B3-D123-5EE0-B40D-25873579E6F3}"/>
              </a:ext>
            </a:extLst>
          </p:cNvPr>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00B0F0">
                  <a:alpha val="42352"/>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388" name="Google Shape;388;p27">
            <a:extLst>
              <a:ext uri="{FF2B5EF4-FFF2-40B4-BE49-F238E27FC236}">
                <a16:creationId xmlns:a16="http://schemas.microsoft.com/office/drawing/2014/main" id="{946D4AA4-F3EF-7BF6-7F9C-3186DD5482F0}"/>
              </a:ext>
            </a:extLst>
          </p:cNvPr>
          <p:cNvSpPr/>
          <p:nvPr/>
        </p:nvSpPr>
        <p:spPr>
          <a:xfrm rot="5400000" flipH="1">
            <a:off x="-1284896" y="1284883"/>
            <a:ext cx="6858003" cy="4288229"/>
          </a:xfrm>
          <a:prstGeom prst="rect">
            <a:avLst/>
          </a:prstGeom>
          <a:gradFill>
            <a:gsLst>
              <a:gs pos="0">
                <a:srgbClr val="000000">
                  <a:alpha val="0"/>
                </a:srgbClr>
              </a:gs>
              <a:gs pos="99000">
                <a:srgbClr val="5DD3FF">
                  <a:alpha val="10588"/>
                </a:srgbClr>
              </a:gs>
              <a:gs pos="100000">
                <a:srgbClr val="5DD3FF">
                  <a:alpha val="10588"/>
                </a:srgbClr>
              </a:gs>
            </a:gsLst>
            <a:lin ang="7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390" name="Google Shape;390;p27">
            <a:extLst>
              <a:ext uri="{FF2B5EF4-FFF2-40B4-BE49-F238E27FC236}">
                <a16:creationId xmlns:a16="http://schemas.microsoft.com/office/drawing/2014/main" id="{C11272D0-1524-FD0E-CE85-55AB08A50178}"/>
              </a:ext>
            </a:extLst>
          </p:cNvPr>
          <p:cNvSpPr/>
          <p:nvPr/>
        </p:nvSpPr>
        <p:spPr>
          <a:xfrm>
            <a:off x="4941169" y="1578200"/>
            <a:ext cx="5654462" cy="1930789"/>
          </a:xfrm>
          <a:prstGeom prst="rect">
            <a:avLst/>
          </a:prstGeom>
          <a:solidFill>
            <a:schemeClr val="lt1">
              <a:alpha val="9058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3" name="TextBox 2">
            <a:extLst>
              <a:ext uri="{FF2B5EF4-FFF2-40B4-BE49-F238E27FC236}">
                <a16:creationId xmlns:a16="http://schemas.microsoft.com/office/drawing/2014/main" id="{229F93BE-2278-EDC8-37B4-9B2C8E510234}"/>
              </a:ext>
            </a:extLst>
          </p:cNvPr>
          <p:cNvSpPr txBox="1"/>
          <p:nvPr/>
        </p:nvSpPr>
        <p:spPr>
          <a:xfrm>
            <a:off x="211750" y="0"/>
            <a:ext cx="3689223" cy="1938992"/>
          </a:xfrm>
          <a:prstGeom prst="rect">
            <a:avLst/>
          </a:prstGeom>
          <a:noFill/>
        </p:spPr>
        <p:txBody>
          <a:bodyPr wrap="square" rtlCol="0">
            <a:spAutoFit/>
          </a:bodyPr>
          <a:lstStyle/>
          <a:p>
            <a:pPr algn="ctr"/>
            <a:r>
              <a:rPr lang="en-US" sz="6000" dirty="0">
                <a:solidFill>
                  <a:schemeClr val="bg1"/>
                </a:solidFill>
                <a:latin typeface="Proxima Nova Extrabold"/>
                <a:ea typeface="Proxima Nova Extrabold"/>
                <a:cs typeface="Proxima Nova Extrabold"/>
                <a:sym typeface="Proxima Nova Extrabold"/>
              </a:rPr>
              <a:t>What did we learn?</a:t>
            </a:r>
            <a:endParaRPr lang="en-US" sz="6000" b="1" dirty="0">
              <a:solidFill>
                <a:schemeClr val="bg1"/>
              </a:solidFill>
            </a:endParaRPr>
          </a:p>
        </p:txBody>
      </p:sp>
      <p:graphicFrame>
        <p:nvGraphicFramePr>
          <p:cNvPr id="4" name="Diagram 3">
            <a:extLst>
              <a:ext uri="{FF2B5EF4-FFF2-40B4-BE49-F238E27FC236}">
                <a16:creationId xmlns:a16="http://schemas.microsoft.com/office/drawing/2014/main" id="{4290741B-60EC-41EB-8697-574B241B5175}"/>
              </a:ext>
            </a:extLst>
          </p:cNvPr>
          <p:cNvGraphicFramePr/>
          <p:nvPr>
            <p:extLst>
              <p:ext uri="{D42A27DB-BD31-4B8C-83A1-F6EECF244321}">
                <p14:modId xmlns:p14="http://schemas.microsoft.com/office/powerpoint/2010/main" val="2359639205"/>
              </p:ext>
            </p:extLst>
          </p:nvPr>
        </p:nvGraphicFramePr>
        <p:xfrm>
          <a:off x="4579938" y="511388"/>
          <a:ext cx="6647688" cy="4160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25F6183-B66D-67C2-B3DB-DE4CACA92CF7}"/>
              </a:ext>
            </a:extLst>
          </p:cNvPr>
          <p:cNvPicPr>
            <a:picLocks noChangeAspect="1"/>
          </p:cNvPicPr>
          <p:nvPr/>
        </p:nvPicPr>
        <p:blipFill>
          <a:blip r:embed="rId8"/>
          <a:stretch>
            <a:fillRect/>
          </a:stretch>
        </p:blipFill>
        <p:spPr>
          <a:xfrm>
            <a:off x="6128" y="2511445"/>
            <a:ext cx="4031705" cy="4366831"/>
          </a:xfrm>
          <a:prstGeom prst="rect">
            <a:avLst/>
          </a:prstGeom>
        </p:spPr>
      </p:pic>
    </p:spTree>
    <p:extLst>
      <p:ext uri="{BB962C8B-B14F-4D97-AF65-F5344CB8AC3E}">
        <p14:creationId xmlns:p14="http://schemas.microsoft.com/office/powerpoint/2010/main" val="1247273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384" name="Google Shape;384;p27"/>
          <p:cNvSpPr/>
          <p:nvPr/>
        </p:nvSpPr>
        <p:spPr>
          <a:xfrm rot="5400000" flipH="1">
            <a:off x="-1410084" y="1410082"/>
            <a:ext cx="6858000" cy="4037836"/>
          </a:xfrm>
          <a:prstGeom prst="rect">
            <a:avLst/>
          </a:prstGeom>
          <a:gradFill>
            <a:gsLst>
              <a:gs pos="0">
                <a:srgbClr val="000000"/>
              </a:gs>
              <a:gs pos="8000">
                <a:srgbClr val="000000"/>
              </a:gs>
              <a:gs pos="100000">
                <a:srgbClr val="0084B4"/>
              </a:gs>
            </a:gsLst>
            <a:lin ang="3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385" name="Google Shape;385;p27"/>
          <p:cNvSpPr/>
          <p:nvPr/>
        </p:nvSpPr>
        <p:spPr>
          <a:xfrm rot="5400000" flipH="1">
            <a:off x="-1410085" y="1420219"/>
            <a:ext cx="6857999" cy="4037839"/>
          </a:xfrm>
          <a:prstGeom prst="rect">
            <a:avLst/>
          </a:prstGeom>
          <a:gradFill>
            <a:gsLst>
              <a:gs pos="0">
                <a:srgbClr val="000000">
                  <a:alpha val="0"/>
                </a:srgbClr>
              </a:gs>
              <a:gs pos="99000">
                <a:srgbClr val="00B0F0">
                  <a:alpha val="45490"/>
                </a:srgbClr>
              </a:gs>
              <a:gs pos="100000">
                <a:srgbClr val="00B0F0">
                  <a:alpha val="45490"/>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386" name="Google Shape;386;p27"/>
          <p:cNvSpPr/>
          <p:nvPr/>
        </p:nvSpPr>
        <p:spPr>
          <a:xfrm rot="5400000" flipH="1">
            <a:off x="767923" y="3588085"/>
            <a:ext cx="2501979" cy="4037841"/>
          </a:xfrm>
          <a:prstGeom prst="rect">
            <a:avLst/>
          </a:prstGeom>
          <a:gradFill>
            <a:gsLst>
              <a:gs pos="0">
                <a:srgbClr val="00B0F0">
                  <a:alpha val="28235"/>
                </a:srgbClr>
              </a:gs>
              <a:gs pos="2000">
                <a:srgbClr val="00B0F0">
                  <a:alpha val="28235"/>
                </a:srgbClr>
              </a:gs>
              <a:gs pos="100000">
                <a:srgbClr val="000000">
                  <a:alpha val="29411"/>
                </a:srgbClr>
              </a:gs>
            </a:gsLst>
            <a:lin ang="7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387" name="Google Shape;387;p27"/>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00B0F0">
                  <a:alpha val="42352"/>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388" name="Google Shape;388;p27"/>
          <p:cNvSpPr/>
          <p:nvPr/>
        </p:nvSpPr>
        <p:spPr>
          <a:xfrm rot="5400000" flipH="1">
            <a:off x="-1284896" y="1284883"/>
            <a:ext cx="6858003" cy="4288229"/>
          </a:xfrm>
          <a:prstGeom prst="rect">
            <a:avLst/>
          </a:prstGeom>
          <a:gradFill>
            <a:gsLst>
              <a:gs pos="0">
                <a:srgbClr val="000000">
                  <a:alpha val="0"/>
                </a:srgbClr>
              </a:gs>
              <a:gs pos="99000">
                <a:srgbClr val="5DD3FF">
                  <a:alpha val="10588"/>
                </a:srgbClr>
              </a:gs>
              <a:gs pos="100000">
                <a:srgbClr val="5DD3FF">
                  <a:alpha val="10588"/>
                </a:srgbClr>
              </a:gs>
            </a:gsLst>
            <a:lin ang="7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389" name="Google Shape;389;p27"/>
          <p:cNvSpPr txBox="1">
            <a:spLocks noGrp="1"/>
          </p:cNvSpPr>
          <p:nvPr>
            <p:ph type="title"/>
          </p:nvPr>
        </p:nvSpPr>
        <p:spPr>
          <a:xfrm>
            <a:off x="-208501" y="239832"/>
            <a:ext cx="4460606" cy="2856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4320"/>
              <a:buFont typeface="Proxima Nova Extrabold"/>
              <a:buNone/>
            </a:pPr>
            <a:r>
              <a:rPr lang="en-US" sz="3620" dirty="0">
                <a:solidFill>
                  <a:srgbClr val="FFFFFF"/>
                </a:solidFill>
              </a:rPr>
              <a:t>C</a:t>
            </a:r>
            <a:r>
              <a:rPr lang="en-US" sz="3620" dirty="0">
                <a:solidFill>
                  <a:srgbClr val="FFFFFF"/>
                </a:solidFill>
                <a:latin typeface="Proxima Nova Extrabold"/>
                <a:ea typeface="Proxima Nova Extrabold"/>
                <a:cs typeface="Proxima Nova Extrabold"/>
                <a:sym typeface="Proxima Nova Extrabold"/>
              </a:rPr>
              <a:t>omprehensive instructor onboarding and training program</a:t>
            </a:r>
            <a:endParaRPr sz="3259" dirty="0"/>
          </a:p>
        </p:txBody>
      </p:sp>
      <p:sp>
        <p:nvSpPr>
          <p:cNvPr id="390" name="Google Shape;390;p27"/>
          <p:cNvSpPr/>
          <p:nvPr/>
        </p:nvSpPr>
        <p:spPr>
          <a:xfrm>
            <a:off x="4941169" y="1578200"/>
            <a:ext cx="5654462" cy="1930789"/>
          </a:xfrm>
          <a:prstGeom prst="rect">
            <a:avLst/>
          </a:prstGeom>
          <a:solidFill>
            <a:schemeClr val="lt1">
              <a:alpha val="9058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391" name="Google Shape;391;p27"/>
          <p:cNvSpPr/>
          <p:nvPr/>
        </p:nvSpPr>
        <p:spPr>
          <a:xfrm>
            <a:off x="4288221" y="745066"/>
            <a:ext cx="7836045" cy="4861939"/>
          </a:xfrm>
          <a:prstGeom prst="rect">
            <a:avLst/>
          </a:prstGeom>
          <a:noFill/>
          <a:ln>
            <a:noFill/>
          </a:ln>
        </p:spPr>
        <p:txBody>
          <a:bodyPr spcFirstLastPara="1" wrap="square" lIns="91425" tIns="45700" rIns="91425" bIns="45700" anchor="t" anchorCtr="0">
            <a:normAutofit fontScale="92500" lnSpcReduction="20000"/>
          </a:bodyPr>
          <a:lstStyle/>
          <a:p>
            <a:pPr marL="742950" marR="0" lvl="1" indent="-238649" algn="l" rtl="0">
              <a:lnSpc>
                <a:spcPct val="120000"/>
              </a:lnSpc>
              <a:spcBef>
                <a:spcPts val="0"/>
              </a:spcBef>
              <a:spcAft>
                <a:spcPts val="0"/>
              </a:spcAft>
              <a:buClr>
                <a:schemeClr val="dk1"/>
              </a:buClr>
              <a:buSzPts val="1600"/>
              <a:buFont typeface="Proxima Nova"/>
              <a:buChar char="•"/>
            </a:pPr>
            <a:r>
              <a:rPr lang="en-US" sz="2400" b="0" i="0" u="none" strike="noStrike" cap="none" dirty="0">
                <a:solidFill>
                  <a:schemeClr val="dk1"/>
                </a:solidFill>
                <a:latin typeface="Proxima Nova"/>
                <a:ea typeface="Proxima Nova"/>
                <a:cs typeface="Proxima Nova"/>
                <a:sym typeface="Proxima Nova"/>
              </a:rPr>
              <a:t>Orientation to overall instructional course design</a:t>
            </a:r>
            <a:endParaRPr sz="2400" b="0" i="0" u="none" strike="noStrike" cap="none" dirty="0">
              <a:solidFill>
                <a:schemeClr val="dk1"/>
              </a:solidFill>
              <a:latin typeface="Proxima Nova"/>
              <a:ea typeface="Proxima Nova"/>
              <a:cs typeface="Proxima Nova"/>
              <a:sym typeface="Proxima Nova"/>
            </a:endParaRPr>
          </a:p>
          <a:p>
            <a:pPr marL="742950" marR="0" lvl="1" indent="-238649" algn="l" rtl="0">
              <a:lnSpc>
                <a:spcPct val="120000"/>
              </a:lnSpc>
              <a:spcBef>
                <a:spcPts val="0"/>
              </a:spcBef>
              <a:spcAft>
                <a:spcPts val="0"/>
              </a:spcAft>
              <a:buClr>
                <a:schemeClr val="dk1"/>
              </a:buClr>
              <a:buSzPts val="1600"/>
              <a:buFont typeface="Proxima Nova"/>
              <a:buChar char="•"/>
            </a:pPr>
            <a:r>
              <a:rPr lang="en-US" sz="2400" b="0" i="0" u="none" strike="noStrike" cap="none" dirty="0">
                <a:solidFill>
                  <a:schemeClr val="dk1"/>
                </a:solidFill>
                <a:latin typeface="Proxima Nova"/>
                <a:ea typeface="Proxima Nova"/>
                <a:cs typeface="Proxima Nova"/>
                <a:sym typeface="Proxima Nova"/>
              </a:rPr>
              <a:t>Observe/shadow seasoned instructors BEFORE teaching first class</a:t>
            </a:r>
            <a:endParaRPr sz="2400" b="0" i="0" u="none" strike="noStrike" cap="none" dirty="0">
              <a:solidFill>
                <a:schemeClr val="dk1"/>
              </a:solidFill>
              <a:latin typeface="Proxima Nova"/>
              <a:ea typeface="Proxima Nova"/>
              <a:cs typeface="Proxima Nova"/>
              <a:sym typeface="Proxima Nova"/>
            </a:endParaRPr>
          </a:p>
          <a:p>
            <a:pPr marL="742950" marR="0" lvl="1" indent="-238649" algn="l" rtl="0">
              <a:lnSpc>
                <a:spcPct val="120000"/>
              </a:lnSpc>
              <a:spcBef>
                <a:spcPts val="0"/>
              </a:spcBef>
              <a:spcAft>
                <a:spcPts val="0"/>
              </a:spcAft>
              <a:buClr>
                <a:schemeClr val="dk1"/>
              </a:buClr>
              <a:buSzPts val="1600"/>
              <a:buFont typeface="Proxima Nova"/>
              <a:buChar char="•"/>
            </a:pPr>
            <a:r>
              <a:rPr lang="en-US" sz="2400" b="0" i="0" u="none" strike="noStrike" cap="none" dirty="0">
                <a:solidFill>
                  <a:srgbClr val="002060"/>
                </a:solidFill>
                <a:latin typeface="Proxima Nova"/>
                <a:ea typeface="Proxima Nova"/>
                <a:cs typeface="Proxima Nova"/>
                <a:sym typeface="Proxima Nova"/>
              </a:rPr>
              <a:t>Communicate core learning culture of the Training Academy</a:t>
            </a:r>
            <a:endParaRPr sz="2400" b="0" i="0" u="none" strike="noStrike" cap="none" dirty="0">
              <a:solidFill>
                <a:srgbClr val="002060"/>
              </a:solidFill>
              <a:latin typeface="Proxima Nova"/>
              <a:ea typeface="Proxima Nova"/>
              <a:cs typeface="Proxima Nova"/>
              <a:sym typeface="Proxima Nova"/>
            </a:endParaRPr>
          </a:p>
          <a:p>
            <a:pPr marL="742950" marR="0" lvl="1" indent="-238649" algn="l" rtl="0">
              <a:lnSpc>
                <a:spcPct val="120000"/>
              </a:lnSpc>
              <a:spcBef>
                <a:spcPts val="0"/>
              </a:spcBef>
              <a:spcAft>
                <a:spcPts val="0"/>
              </a:spcAft>
              <a:buClr>
                <a:schemeClr val="dk1"/>
              </a:buClr>
              <a:buSzPts val="1600"/>
              <a:buFont typeface="Proxima Nova"/>
              <a:buChar char="•"/>
            </a:pPr>
            <a:r>
              <a:rPr lang="en-US" sz="2400" b="0" i="0" u="none" strike="noStrike" cap="none" dirty="0">
                <a:solidFill>
                  <a:srgbClr val="002060"/>
                </a:solidFill>
                <a:latin typeface="Proxima Nova"/>
                <a:ea typeface="Proxima Nova"/>
                <a:cs typeface="Proxima Nova"/>
                <a:sym typeface="Proxima Nova"/>
              </a:rPr>
              <a:t>Orientation to the position expectations</a:t>
            </a:r>
            <a:endParaRPr sz="2400" b="0" i="0" u="none" strike="noStrike" cap="none" dirty="0">
              <a:solidFill>
                <a:srgbClr val="002060"/>
              </a:solidFill>
              <a:latin typeface="Proxima Nova"/>
              <a:ea typeface="Proxima Nova"/>
              <a:cs typeface="Proxima Nova"/>
              <a:sym typeface="Proxima Nova"/>
            </a:endParaRPr>
          </a:p>
          <a:p>
            <a:pPr marL="742950" marR="0" lvl="1" indent="-238649" algn="l" rtl="0">
              <a:lnSpc>
                <a:spcPct val="120000"/>
              </a:lnSpc>
              <a:spcBef>
                <a:spcPts val="0"/>
              </a:spcBef>
              <a:spcAft>
                <a:spcPts val="0"/>
              </a:spcAft>
              <a:buClr>
                <a:schemeClr val="dk1"/>
              </a:buClr>
              <a:buSzPts val="1600"/>
              <a:buFont typeface="Proxima Nova"/>
              <a:buChar char="•"/>
            </a:pPr>
            <a:r>
              <a:rPr lang="en-US" sz="2400" b="0" i="0" u="none" strike="noStrike" cap="none" dirty="0">
                <a:solidFill>
                  <a:srgbClr val="002060"/>
                </a:solidFill>
                <a:latin typeface="Proxima Nova"/>
                <a:ea typeface="Proxima Nova"/>
                <a:cs typeface="Proxima Nova"/>
                <a:sym typeface="Proxima Nova"/>
              </a:rPr>
              <a:t>Preparation for effective teaching and instructor development</a:t>
            </a:r>
            <a:endParaRPr sz="2400" b="0" i="0" u="none" strike="noStrike" cap="none" dirty="0">
              <a:solidFill>
                <a:srgbClr val="002060"/>
              </a:solidFill>
              <a:latin typeface="Proxima Nova"/>
              <a:ea typeface="Proxima Nova"/>
              <a:cs typeface="Proxima Nova"/>
              <a:sym typeface="Proxima Nova"/>
            </a:endParaRPr>
          </a:p>
          <a:p>
            <a:pPr marL="742950" marR="0" lvl="1" indent="-238649" algn="l" rtl="0">
              <a:lnSpc>
                <a:spcPct val="120000"/>
              </a:lnSpc>
              <a:spcBef>
                <a:spcPts val="0"/>
              </a:spcBef>
              <a:spcAft>
                <a:spcPts val="0"/>
              </a:spcAft>
              <a:buClr>
                <a:schemeClr val="dk1"/>
              </a:buClr>
              <a:buSzPts val="1600"/>
              <a:buFont typeface="Proxima Nova"/>
              <a:buChar char="•"/>
            </a:pPr>
            <a:r>
              <a:rPr lang="en-US" sz="2400" b="0" i="0" u="none" strike="noStrike" cap="none" dirty="0">
                <a:solidFill>
                  <a:srgbClr val="002060"/>
                </a:solidFill>
                <a:latin typeface="Proxima Nova"/>
                <a:ea typeface="Proxima Nova"/>
                <a:cs typeface="Proxima Nova"/>
                <a:sym typeface="Proxima Nova"/>
              </a:rPr>
              <a:t>Provide greater sense of connection to the Training Academy</a:t>
            </a:r>
            <a:endParaRPr sz="2400" b="0" i="0" u="none" strike="noStrike" cap="none" dirty="0">
              <a:solidFill>
                <a:srgbClr val="002060"/>
              </a:solidFill>
              <a:latin typeface="Proxima Nova"/>
              <a:ea typeface="Proxima Nova"/>
              <a:cs typeface="Proxima Nova"/>
              <a:sym typeface="Proxima Nova"/>
            </a:endParaRPr>
          </a:p>
          <a:p>
            <a:pPr marL="742950" marR="0" lvl="1" indent="-238649" algn="l" rtl="0">
              <a:lnSpc>
                <a:spcPct val="120000"/>
              </a:lnSpc>
              <a:spcBef>
                <a:spcPts val="0"/>
              </a:spcBef>
              <a:spcAft>
                <a:spcPts val="0"/>
              </a:spcAft>
              <a:buClr>
                <a:schemeClr val="dk1"/>
              </a:buClr>
              <a:buSzPts val="1600"/>
              <a:buFont typeface="Proxima Nova"/>
              <a:buChar char="•"/>
            </a:pPr>
            <a:r>
              <a:rPr lang="en-US" sz="2400" b="0" i="0" u="none" strike="noStrike" cap="none" dirty="0">
                <a:solidFill>
                  <a:schemeClr val="dk1"/>
                </a:solidFill>
                <a:latin typeface="Proxima Nova"/>
                <a:ea typeface="Proxima Nova"/>
                <a:cs typeface="Proxima Nova"/>
                <a:sym typeface="Proxima Nova"/>
              </a:rPr>
              <a:t>Formal mentoring and on-going professional development</a:t>
            </a:r>
            <a:br>
              <a:rPr lang="en-US" sz="2400" b="0" i="0" u="none" strike="noStrike" cap="none" dirty="0">
                <a:solidFill>
                  <a:schemeClr val="dk1"/>
                </a:solidFill>
                <a:latin typeface="Proxima Nova"/>
                <a:ea typeface="Proxima Nova"/>
                <a:cs typeface="Proxima Nova"/>
                <a:sym typeface="Proxima Nova"/>
              </a:rPr>
            </a:br>
            <a:br>
              <a:rPr lang="en-US" sz="1600" b="0" i="0" u="none" strike="noStrike" cap="none" dirty="0">
                <a:solidFill>
                  <a:schemeClr val="dk1"/>
                </a:solidFill>
                <a:latin typeface="Proxima Nova"/>
                <a:ea typeface="Proxima Nova"/>
                <a:cs typeface="Proxima Nova"/>
                <a:sym typeface="Proxima Nova"/>
              </a:rPr>
            </a:br>
            <a:endParaRPr sz="1600" b="0" i="0" u="none" strike="noStrike" cap="none" dirty="0">
              <a:solidFill>
                <a:schemeClr val="dk1"/>
              </a:solidFill>
              <a:latin typeface="Proxima Nova"/>
              <a:ea typeface="Proxima Nova"/>
              <a:cs typeface="Proxima Nova"/>
              <a:sym typeface="Proxima Nova"/>
            </a:endParaRPr>
          </a:p>
          <a:p>
            <a:pPr marL="283464" marR="0" lvl="1" indent="0" algn="l" rtl="0">
              <a:lnSpc>
                <a:spcPct val="90000"/>
              </a:lnSpc>
              <a:spcBef>
                <a:spcPts val="0"/>
              </a:spcBef>
              <a:spcAft>
                <a:spcPts val="0"/>
              </a:spcAft>
              <a:buClr>
                <a:srgbClr val="000000"/>
              </a:buClr>
              <a:buSzPts val="1300"/>
              <a:buFont typeface="Arial"/>
              <a:buNone/>
            </a:pPr>
            <a:endParaRPr sz="1300" b="1" i="0" u="none" strike="noStrike" cap="none" dirty="0">
              <a:solidFill>
                <a:srgbClr val="204279"/>
              </a:solidFill>
              <a:latin typeface="Proxima Nova"/>
              <a:ea typeface="Proxima Nova"/>
              <a:cs typeface="Proxima Nova"/>
              <a:sym typeface="Proxima Nova"/>
            </a:endParaRPr>
          </a:p>
          <a:p>
            <a:pPr marL="0" marR="0" lvl="0" indent="0" algn="l" rtl="0">
              <a:lnSpc>
                <a:spcPct val="90000"/>
              </a:lnSpc>
              <a:spcBef>
                <a:spcPts val="600"/>
              </a:spcBef>
              <a:spcAft>
                <a:spcPts val="0"/>
              </a:spcAft>
              <a:buClr>
                <a:srgbClr val="000000"/>
              </a:buClr>
              <a:buSzPts val="1300"/>
              <a:buFont typeface="Arial"/>
              <a:buNone/>
            </a:pPr>
            <a:endParaRPr sz="1300" b="0" i="0" u="none" strike="noStrike" cap="none" dirty="0">
              <a:solidFill>
                <a:schemeClr val="dk1"/>
              </a:solidFill>
              <a:latin typeface="Proxima Nova"/>
              <a:ea typeface="Proxima Nova"/>
              <a:cs typeface="Proxima Nova"/>
              <a:sym typeface="Proxima Nova"/>
            </a:endParaRPr>
          </a:p>
        </p:txBody>
      </p:sp>
      <p:pic>
        <p:nvPicPr>
          <p:cNvPr id="392" name="Google Shape;392;p27" descr="A fire truck on fire at night&#10;&#10;Description automatically generated"/>
          <p:cNvPicPr preferRelativeResize="0"/>
          <p:nvPr/>
        </p:nvPicPr>
        <p:blipFill rotWithShape="1">
          <a:blip r:embed="rId3">
            <a:alphaModFix/>
          </a:blip>
          <a:srcRect/>
          <a:stretch/>
        </p:blipFill>
        <p:spPr>
          <a:xfrm>
            <a:off x="6008924" y="5308926"/>
            <a:ext cx="3820875" cy="13281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353ff5d0e3d_0_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14" name="Google Shape;414;g353ff5d0e3d_0_15"/>
          <p:cNvSpPr/>
          <p:nvPr/>
        </p:nvSpPr>
        <p:spPr>
          <a:xfrm rot="5400000" flipH="1">
            <a:off x="-1410016" y="1410150"/>
            <a:ext cx="6858000" cy="4037700"/>
          </a:xfrm>
          <a:prstGeom prst="rect">
            <a:avLst/>
          </a:prstGeom>
          <a:gradFill>
            <a:gsLst>
              <a:gs pos="0">
                <a:srgbClr val="000000"/>
              </a:gs>
              <a:gs pos="8000">
                <a:srgbClr val="000000"/>
              </a:gs>
              <a:gs pos="100000">
                <a:srgbClr val="0084B4"/>
              </a:gs>
            </a:gsLst>
            <a:lin ang="300012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15" name="Google Shape;415;g353ff5d0e3d_0_15"/>
          <p:cNvSpPr/>
          <p:nvPr/>
        </p:nvSpPr>
        <p:spPr>
          <a:xfrm rot="5400000" flipH="1">
            <a:off x="-1410016" y="1420288"/>
            <a:ext cx="6858000" cy="4037700"/>
          </a:xfrm>
          <a:prstGeom prst="rect">
            <a:avLst/>
          </a:prstGeom>
          <a:gradFill>
            <a:gsLst>
              <a:gs pos="0">
                <a:srgbClr val="000000">
                  <a:alpha val="0"/>
                </a:srgbClr>
              </a:gs>
              <a:gs pos="99000">
                <a:srgbClr val="00B0F0">
                  <a:alpha val="45490"/>
                </a:srgbClr>
              </a:gs>
              <a:gs pos="100000">
                <a:srgbClr val="00B0F0">
                  <a:alpha val="45490"/>
                </a:srgbClr>
              </a:gs>
            </a:gsLst>
            <a:lin ang="180000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16" name="Google Shape;416;g353ff5d0e3d_0_15"/>
          <p:cNvSpPr/>
          <p:nvPr/>
        </p:nvSpPr>
        <p:spPr>
          <a:xfrm rot="5400000" flipH="1">
            <a:off x="767983" y="3588145"/>
            <a:ext cx="2502000" cy="4037700"/>
          </a:xfrm>
          <a:prstGeom prst="rect">
            <a:avLst/>
          </a:prstGeom>
          <a:gradFill>
            <a:gsLst>
              <a:gs pos="0">
                <a:srgbClr val="00B0F0">
                  <a:alpha val="28235"/>
                </a:srgbClr>
              </a:gs>
              <a:gs pos="2000">
                <a:srgbClr val="00B0F0">
                  <a:alpha val="28235"/>
                </a:srgbClr>
              </a:gs>
              <a:gs pos="100000">
                <a:srgbClr val="000000">
                  <a:alpha val="29411"/>
                </a:srgbClr>
              </a:gs>
            </a:gsLst>
            <a:lin ang="7799903"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17" name="Google Shape;417;g353ff5d0e3d_0_15"/>
          <p:cNvSpPr/>
          <p:nvPr/>
        </p:nvSpPr>
        <p:spPr>
          <a:xfrm rot="-967356">
            <a:off x="-500907" y="968177"/>
            <a:ext cx="3897638" cy="4176045"/>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00B0F0">
                  <a:alpha val="42352"/>
                </a:srgbClr>
              </a:gs>
            </a:gsLst>
            <a:lin ang="180000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18" name="Google Shape;418;g353ff5d0e3d_0_15"/>
          <p:cNvSpPr/>
          <p:nvPr/>
        </p:nvSpPr>
        <p:spPr>
          <a:xfrm rot="5400000" flipH="1">
            <a:off x="-1529859" y="1919274"/>
            <a:ext cx="6858000" cy="4037700"/>
          </a:xfrm>
          <a:prstGeom prst="rect">
            <a:avLst/>
          </a:prstGeom>
          <a:gradFill>
            <a:gsLst>
              <a:gs pos="0">
                <a:srgbClr val="000000">
                  <a:alpha val="0"/>
                </a:srgbClr>
              </a:gs>
              <a:gs pos="99000">
                <a:srgbClr val="5DD3FF">
                  <a:alpha val="10588"/>
                </a:srgbClr>
              </a:gs>
              <a:gs pos="100000">
                <a:srgbClr val="5DD3FF">
                  <a:alpha val="10588"/>
                </a:srgbClr>
              </a:gs>
            </a:gsLst>
            <a:lin ang="7200017"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19" name="Google Shape;419;g353ff5d0e3d_0_15"/>
          <p:cNvSpPr txBox="1">
            <a:spLocks noGrp="1"/>
          </p:cNvSpPr>
          <p:nvPr>
            <p:ph type="title"/>
          </p:nvPr>
        </p:nvSpPr>
        <p:spPr>
          <a:xfrm>
            <a:off x="283879" y="239832"/>
            <a:ext cx="3617100" cy="3649416"/>
          </a:xfrm>
          <a:prstGeom prst="rect">
            <a:avLst/>
          </a:prstGeom>
          <a:noFill/>
          <a:ln>
            <a:noFill/>
          </a:ln>
        </p:spPr>
        <p:txBody>
          <a:bodyPr spcFirstLastPara="1" wrap="square" lIns="91425" tIns="45700" rIns="91425" bIns="45700" anchor="b" anchorCtr="0">
            <a:noAutofit/>
          </a:bodyPr>
          <a:lstStyle/>
          <a:p>
            <a:pPr marL="228600" lvl="0" indent="0" algn="r" rtl="0">
              <a:lnSpc>
                <a:spcPct val="90000"/>
              </a:lnSpc>
              <a:spcBef>
                <a:spcPts val="1000"/>
              </a:spcBef>
              <a:spcAft>
                <a:spcPts val="0"/>
              </a:spcAft>
              <a:buSzPts val="1800"/>
              <a:buNone/>
            </a:pPr>
            <a:br>
              <a:rPr lang="en-US" sz="3600" b="1">
                <a:solidFill>
                  <a:schemeClr val="lt1"/>
                </a:solidFill>
                <a:latin typeface="Proxima Nova"/>
                <a:ea typeface="Proxima Nova"/>
                <a:cs typeface="Proxima Nova"/>
                <a:sym typeface="Proxima Nova"/>
              </a:rPr>
            </a:br>
            <a:r>
              <a:rPr lang="en-US" sz="3600" b="1">
                <a:solidFill>
                  <a:schemeClr val="lt1"/>
                </a:solidFill>
                <a:latin typeface="Proxima Nova"/>
                <a:ea typeface="Proxima Nova"/>
                <a:cs typeface="Proxima Nova"/>
                <a:sym typeface="Proxima Nova"/>
              </a:rPr>
              <a:t>Develop student success support pilot program</a:t>
            </a:r>
            <a:endParaRPr sz="3600" b="1">
              <a:latin typeface="Proxima Nova"/>
              <a:ea typeface="Proxima Nova"/>
              <a:cs typeface="Proxima Nova"/>
              <a:sym typeface="Proxima Nova"/>
            </a:endParaRPr>
          </a:p>
          <a:p>
            <a:pPr marL="0" lvl="0" indent="0" algn="r" rtl="0">
              <a:lnSpc>
                <a:spcPct val="90000"/>
              </a:lnSpc>
              <a:spcBef>
                <a:spcPts val="0"/>
              </a:spcBef>
              <a:spcAft>
                <a:spcPts val="0"/>
              </a:spcAft>
              <a:buClr>
                <a:srgbClr val="FFFFFF"/>
              </a:buClr>
              <a:buSzPts val="4320"/>
              <a:buFont typeface="Proxima Nova Extrabold"/>
              <a:buNone/>
            </a:pPr>
            <a:endParaRPr sz="3620">
              <a:solidFill>
                <a:srgbClr val="FFFFFF"/>
              </a:solidFill>
            </a:endParaRPr>
          </a:p>
        </p:txBody>
      </p:sp>
      <p:sp>
        <p:nvSpPr>
          <p:cNvPr id="420" name="Google Shape;420;g353ff5d0e3d_0_15"/>
          <p:cNvSpPr/>
          <p:nvPr/>
        </p:nvSpPr>
        <p:spPr>
          <a:xfrm>
            <a:off x="4941169" y="1578200"/>
            <a:ext cx="5654400" cy="1930800"/>
          </a:xfrm>
          <a:prstGeom prst="rect">
            <a:avLst/>
          </a:prstGeom>
          <a:solidFill>
            <a:schemeClr val="lt1">
              <a:alpha val="9058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21" name="Google Shape;421;g353ff5d0e3d_0_15"/>
          <p:cNvSpPr/>
          <p:nvPr/>
        </p:nvSpPr>
        <p:spPr>
          <a:xfrm>
            <a:off x="4288222" y="745066"/>
            <a:ext cx="6343500" cy="48618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600"/>
              <a:buFont typeface="Arial"/>
              <a:buNone/>
            </a:pPr>
            <a:r>
              <a:rPr lang="en-US" sz="2000" b="0" i="0" u="none" strike="noStrike" cap="none" dirty="0">
                <a:solidFill>
                  <a:schemeClr val="dk1"/>
                </a:solidFill>
                <a:latin typeface="Proxima Nova"/>
                <a:ea typeface="Proxima Nova"/>
                <a:cs typeface="Proxima Nova"/>
                <a:sym typeface="Proxima Nova"/>
              </a:rPr>
              <a:t>Academic support to include:</a:t>
            </a:r>
            <a:endParaRPr sz="2000" b="0" i="0" u="none" strike="noStrike" cap="none" dirty="0">
              <a:solidFill>
                <a:schemeClr val="dk1"/>
              </a:solidFill>
              <a:latin typeface="Proxima Nova"/>
              <a:ea typeface="Proxima Nova"/>
              <a:cs typeface="Proxima Nova"/>
              <a:sym typeface="Proxima Nova"/>
            </a:endParaRPr>
          </a:p>
          <a:p>
            <a:pPr marL="742950" marR="0" lvl="1" indent="-238649" algn="l" rtl="0">
              <a:lnSpc>
                <a:spcPct val="120000"/>
              </a:lnSpc>
              <a:spcBef>
                <a:spcPts val="0"/>
              </a:spcBef>
              <a:spcAft>
                <a:spcPts val="0"/>
              </a:spcAft>
              <a:buClr>
                <a:schemeClr val="dk1"/>
              </a:buClr>
              <a:buSzPts val="1600"/>
              <a:buFont typeface="Proxima Nova"/>
              <a:buChar char="•"/>
            </a:pPr>
            <a:r>
              <a:rPr lang="en-US" sz="2000" b="0" i="0" u="none" strike="noStrike" cap="none" dirty="0">
                <a:solidFill>
                  <a:schemeClr val="dk1"/>
                </a:solidFill>
                <a:latin typeface="Proxima Nova"/>
                <a:ea typeface="Proxima Nova"/>
                <a:cs typeface="Proxima Nova"/>
                <a:sym typeface="Proxima Nova"/>
              </a:rPr>
              <a:t>Tutoring</a:t>
            </a:r>
            <a:endParaRPr sz="2000" b="0" i="0" u="none" strike="noStrike" cap="none" dirty="0">
              <a:solidFill>
                <a:schemeClr val="dk1"/>
              </a:solidFill>
              <a:latin typeface="Proxima Nova"/>
              <a:ea typeface="Proxima Nova"/>
              <a:cs typeface="Proxima Nova"/>
              <a:sym typeface="Proxima Nova"/>
            </a:endParaRPr>
          </a:p>
          <a:p>
            <a:pPr marL="742950" marR="0" lvl="1" indent="-238649" algn="l" rtl="0">
              <a:lnSpc>
                <a:spcPct val="120000"/>
              </a:lnSpc>
              <a:spcBef>
                <a:spcPts val="0"/>
              </a:spcBef>
              <a:spcAft>
                <a:spcPts val="0"/>
              </a:spcAft>
              <a:buClr>
                <a:schemeClr val="dk1"/>
              </a:buClr>
              <a:buSzPts val="1600"/>
              <a:buFont typeface="Proxima Nova"/>
              <a:buChar char="•"/>
            </a:pPr>
            <a:r>
              <a:rPr lang="en-US" sz="2000" b="0" i="0" u="none" strike="noStrike" cap="none" dirty="0">
                <a:solidFill>
                  <a:schemeClr val="dk1"/>
                </a:solidFill>
                <a:latin typeface="Proxima Nova"/>
                <a:ea typeface="Proxima Nova"/>
                <a:cs typeface="Proxima Nova"/>
                <a:sym typeface="Proxima Nova"/>
              </a:rPr>
              <a:t>Mentoring</a:t>
            </a:r>
            <a:endParaRPr sz="2000" b="0" i="0" u="none" strike="noStrike" cap="none" dirty="0">
              <a:solidFill>
                <a:schemeClr val="dk1"/>
              </a:solidFill>
              <a:latin typeface="Proxima Nova"/>
              <a:ea typeface="Proxima Nova"/>
              <a:cs typeface="Proxima Nova"/>
              <a:sym typeface="Proxima Nova"/>
            </a:endParaRPr>
          </a:p>
          <a:p>
            <a:pPr marL="742950" marR="0" lvl="1" indent="-238649" algn="l" rtl="0">
              <a:lnSpc>
                <a:spcPct val="120000"/>
              </a:lnSpc>
              <a:spcBef>
                <a:spcPts val="0"/>
              </a:spcBef>
              <a:spcAft>
                <a:spcPts val="0"/>
              </a:spcAft>
              <a:buClr>
                <a:schemeClr val="dk1"/>
              </a:buClr>
              <a:buSzPts val="1600"/>
              <a:buFont typeface="Proxima Nova"/>
              <a:buChar char="•"/>
            </a:pPr>
            <a:r>
              <a:rPr lang="en-US" sz="2000" b="0" i="0" u="none" strike="noStrike" cap="none" dirty="0">
                <a:solidFill>
                  <a:schemeClr val="dk1"/>
                </a:solidFill>
                <a:latin typeface="Proxima Nova"/>
                <a:ea typeface="Proxima Nova"/>
                <a:cs typeface="Proxima Nova"/>
                <a:sym typeface="Proxima Nova"/>
              </a:rPr>
              <a:t>Study skills workshops</a:t>
            </a:r>
            <a:endParaRPr sz="2000" b="0" i="0" u="none" strike="noStrike" cap="none" dirty="0">
              <a:solidFill>
                <a:schemeClr val="dk1"/>
              </a:solidFill>
              <a:latin typeface="Proxima Nova"/>
              <a:ea typeface="Proxima Nova"/>
              <a:cs typeface="Proxima Nova"/>
              <a:sym typeface="Proxima Nova"/>
            </a:endParaRPr>
          </a:p>
          <a:p>
            <a:pPr marL="742950" marR="0" lvl="1" indent="-238649" algn="l" rtl="0">
              <a:lnSpc>
                <a:spcPct val="120000"/>
              </a:lnSpc>
              <a:spcBef>
                <a:spcPts val="0"/>
              </a:spcBef>
              <a:spcAft>
                <a:spcPts val="0"/>
              </a:spcAft>
              <a:buClr>
                <a:schemeClr val="dk1"/>
              </a:buClr>
              <a:buSzPts val="1600"/>
              <a:buFont typeface="Proxima Nova"/>
              <a:buChar char="•"/>
            </a:pPr>
            <a:r>
              <a:rPr lang="en-US" sz="2000" b="0" i="0" u="none" strike="noStrike" cap="none" dirty="0">
                <a:solidFill>
                  <a:schemeClr val="dk1"/>
                </a:solidFill>
                <a:latin typeface="Proxima Nova"/>
                <a:ea typeface="Proxima Nova"/>
                <a:cs typeface="Proxima Nova"/>
                <a:sym typeface="Proxima Nova"/>
              </a:rPr>
              <a:t>Access to learning resources</a:t>
            </a:r>
            <a:endParaRPr sz="2000" b="0" i="0" u="none" strike="noStrike" cap="none" dirty="0">
              <a:solidFill>
                <a:schemeClr val="dk1"/>
              </a:solidFill>
              <a:latin typeface="Proxima Nova"/>
              <a:ea typeface="Proxima Nova"/>
              <a:cs typeface="Proxima Nova"/>
              <a:sym typeface="Proxima Nova"/>
            </a:endParaRPr>
          </a:p>
          <a:p>
            <a:pPr marL="0" marR="0" lvl="0" indent="0" algn="l" rtl="0">
              <a:lnSpc>
                <a:spcPct val="120000"/>
              </a:lnSpc>
              <a:spcBef>
                <a:spcPts val="0"/>
              </a:spcBef>
              <a:spcAft>
                <a:spcPts val="0"/>
              </a:spcAft>
              <a:buClr>
                <a:srgbClr val="000000"/>
              </a:buClr>
              <a:buSzPts val="1600"/>
              <a:buFont typeface="Arial"/>
              <a:buNone/>
            </a:pPr>
            <a:endParaRPr sz="2000" b="0" i="0" u="none" strike="noStrike" cap="none" dirty="0">
              <a:solidFill>
                <a:schemeClr val="dk1"/>
              </a:solidFill>
              <a:latin typeface="Proxima Nova"/>
              <a:ea typeface="Proxima Nova"/>
              <a:cs typeface="Proxima Nova"/>
              <a:sym typeface="Proxima Nova"/>
            </a:endParaRPr>
          </a:p>
          <a:p>
            <a:pPr marL="0" marR="0" lvl="0" indent="0" algn="l" rtl="0">
              <a:lnSpc>
                <a:spcPct val="120000"/>
              </a:lnSpc>
              <a:spcBef>
                <a:spcPts val="0"/>
              </a:spcBef>
              <a:spcAft>
                <a:spcPts val="0"/>
              </a:spcAft>
              <a:buClr>
                <a:srgbClr val="000000"/>
              </a:buClr>
              <a:buSzPts val="1600"/>
              <a:buFont typeface="Arial"/>
              <a:buNone/>
            </a:pPr>
            <a:r>
              <a:rPr lang="en-US" sz="2000" b="0" i="0" u="none" strike="noStrike" cap="none" dirty="0">
                <a:solidFill>
                  <a:schemeClr val="dk1"/>
                </a:solidFill>
                <a:latin typeface="Proxima Nova"/>
                <a:ea typeface="Proxima Nova"/>
                <a:cs typeface="Proxima Nova"/>
                <a:sym typeface="Proxima Nova"/>
              </a:rPr>
              <a:t>When: </a:t>
            </a:r>
            <a:endParaRPr sz="2000" b="0" i="0" u="none" strike="noStrike" cap="none" dirty="0">
              <a:solidFill>
                <a:schemeClr val="dk1"/>
              </a:solidFill>
              <a:latin typeface="Proxima Nova"/>
              <a:ea typeface="Proxima Nova"/>
              <a:cs typeface="Proxima Nova"/>
              <a:sym typeface="Proxima Nova"/>
            </a:endParaRPr>
          </a:p>
          <a:p>
            <a:pPr marL="457200" marR="0" lvl="0" indent="-330200" algn="l" rtl="0">
              <a:lnSpc>
                <a:spcPct val="120000"/>
              </a:lnSpc>
              <a:spcBef>
                <a:spcPts val="0"/>
              </a:spcBef>
              <a:spcAft>
                <a:spcPts val="0"/>
              </a:spcAft>
              <a:buClr>
                <a:schemeClr val="dk1"/>
              </a:buClr>
              <a:buSzPts val="1600"/>
              <a:buFont typeface="Arial" panose="020B0604020202020204" pitchFamily="34" charset="0"/>
              <a:buChar char="•"/>
            </a:pPr>
            <a:r>
              <a:rPr lang="en-US" sz="2000" b="0" i="0" u="none" strike="noStrike" cap="none" dirty="0">
                <a:solidFill>
                  <a:schemeClr val="dk1"/>
                </a:solidFill>
                <a:latin typeface="Proxima Nova"/>
                <a:ea typeface="Proxima Nova"/>
                <a:cs typeface="Proxima Nova"/>
                <a:sym typeface="Proxima Nova"/>
              </a:rPr>
              <a:t>“Summer bridge/academy” type program (space to address foundational skill gaps</a:t>
            </a:r>
            <a:endParaRPr sz="2000" b="0" i="0" u="none" strike="noStrike" cap="none" dirty="0">
              <a:solidFill>
                <a:schemeClr val="dk1"/>
              </a:solidFill>
              <a:latin typeface="Proxima Nova"/>
              <a:ea typeface="Proxima Nova"/>
              <a:cs typeface="Proxima Nova"/>
              <a:sym typeface="Proxima Nova"/>
            </a:endParaRPr>
          </a:p>
          <a:p>
            <a:pPr marL="457200" marR="0" lvl="0" indent="-330200" algn="l" rtl="0">
              <a:lnSpc>
                <a:spcPct val="120000"/>
              </a:lnSpc>
              <a:spcBef>
                <a:spcPts val="0"/>
              </a:spcBef>
              <a:spcAft>
                <a:spcPts val="0"/>
              </a:spcAft>
              <a:buClr>
                <a:schemeClr val="dk1"/>
              </a:buClr>
              <a:buSzPts val="1600"/>
              <a:buFont typeface="Arial" panose="020B0604020202020204" pitchFamily="34" charset="0"/>
              <a:buChar char="•"/>
            </a:pPr>
            <a:r>
              <a:rPr lang="en-US" sz="2000" b="0" i="0" u="none" strike="noStrike" cap="none" dirty="0">
                <a:solidFill>
                  <a:schemeClr val="dk1"/>
                </a:solidFill>
                <a:latin typeface="Proxima Nova"/>
                <a:ea typeface="Proxima Nova"/>
                <a:cs typeface="Proxima Nova"/>
                <a:sym typeface="Proxima Nova"/>
              </a:rPr>
              <a:t>Co-requisite model (similar to current model)</a:t>
            </a:r>
            <a:endParaRPr sz="2000" b="0" i="0" u="none" strike="noStrike" cap="none" dirty="0">
              <a:solidFill>
                <a:schemeClr val="dk1"/>
              </a:solidFill>
              <a:latin typeface="Proxima Nova"/>
              <a:ea typeface="Proxima Nova"/>
              <a:cs typeface="Proxima Nova"/>
              <a:sym typeface="Proxima Nova"/>
            </a:endParaRPr>
          </a:p>
        </p:txBody>
      </p:sp>
      <p:pic>
        <p:nvPicPr>
          <p:cNvPr id="422" name="Google Shape;422;g353ff5d0e3d_0_15"/>
          <p:cNvPicPr preferRelativeResize="0"/>
          <p:nvPr/>
        </p:nvPicPr>
        <p:blipFill rotWithShape="1">
          <a:blip r:embed="rId3"/>
          <a:srcRect/>
          <a:stretch/>
        </p:blipFill>
        <p:spPr>
          <a:xfrm>
            <a:off x="6323355" y="4707171"/>
            <a:ext cx="2871460" cy="2150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353ff5d0e3d_0_2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29" name="Google Shape;429;g353ff5d0e3d_0_29"/>
          <p:cNvSpPr/>
          <p:nvPr/>
        </p:nvSpPr>
        <p:spPr>
          <a:xfrm rot="5400000" flipH="1">
            <a:off x="-1410016" y="1410150"/>
            <a:ext cx="6858000" cy="4037700"/>
          </a:xfrm>
          <a:prstGeom prst="rect">
            <a:avLst/>
          </a:prstGeom>
          <a:gradFill>
            <a:gsLst>
              <a:gs pos="0">
                <a:srgbClr val="000000"/>
              </a:gs>
              <a:gs pos="8000">
                <a:srgbClr val="000000"/>
              </a:gs>
              <a:gs pos="100000">
                <a:srgbClr val="0084B4"/>
              </a:gs>
            </a:gsLst>
            <a:lin ang="300012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30" name="Google Shape;430;g353ff5d0e3d_0_29"/>
          <p:cNvSpPr/>
          <p:nvPr/>
        </p:nvSpPr>
        <p:spPr>
          <a:xfrm rot="5400000" flipH="1">
            <a:off x="-1410016" y="1420288"/>
            <a:ext cx="6858000" cy="4037700"/>
          </a:xfrm>
          <a:prstGeom prst="rect">
            <a:avLst/>
          </a:prstGeom>
          <a:gradFill>
            <a:gsLst>
              <a:gs pos="0">
                <a:srgbClr val="000000">
                  <a:alpha val="0"/>
                </a:srgbClr>
              </a:gs>
              <a:gs pos="99000">
                <a:srgbClr val="00B0F0">
                  <a:alpha val="45490"/>
                </a:srgbClr>
              </a:gs>
              <a:gs pos="100000">
                <a:srgbClr val="00B0F0">
                  <a:alpha val="45490"/>
                </a:srgbClr>
              </a:gs>
            </a:gsLst>
            <a:lin ang="180000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31" name="Google Shape;431;g353ff5d0e3d_0_29"/>
          <p:cNvSpPr/>
          <p:nvPr/>
        </p:nvSpPr>
        <p:spPr>
          <a:xfrm rot="5400000" flipH="1">
            <a:off x="767983" y="3588145"/>
            <a:ext cx="2502000" cy="4037700"/>
          </a:xfrm>
          <a:prstGeom prst="rect">
            <a:avLst/>
          </a:prstGeom>
          <a:gradFill>
            <a:gsLst>
              <a:gs pos="0">
                <a:srgbClr val="00B0F0">
                  <a:alpha val="28235"/>
                </a:srgbClr>
              </a:gs>
              <a:gs pos="2000">
                <a:srgbClr val="00B0F0">
                  <a:alpha val="28235"/>
                </a:srgbClr>
              </a:gs>
              <a:gs pos="100000">
                <a:srgbClr val="000000">
                  <a:alpha val="29411"/>
                </a:srgbClr>
              </a:gs>
            </a:gsLst>
            <a:lin ang="7799903"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32" name="Google Shape;432;g353ff5d0e3d_0_29"/>
          <p:cNvSpPr/>
          <p:nvPr/>
        </p:nvSpPr>
        <p:spPr>
          <a:xfrm rot="-967356">
            <a:off x="-500907" y="968177"/>
            <a:ext cx="3897638" cy="4176045"/>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00B0F0">
                  <a:alpha val="42352"/>
                </a:srgbClr>
              </a:gs>
            </a:gsLst>
            <a:lin ang="180000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33" name="Google Shape;433;g353ff5d0e3d_0_29"/>
          <p:cNvSpPr/>
          <p:nvPr/>
        </p:nvSpPr>
        <p:spPr>
          <a:xfrm rot="5400000" flipH="1">
            <a:off x="-1410026" y="1410148"/>
            <a:ext cx="6858000" cy="4037700"/>
          </a:xfrm>
          <a:prstGeom prst="rect">
            <a:avLst/>
          </a:prstGeom>
          <a:gradFill>
            <a:gsLst>
              <a:gs pos="0">
                <a:srgbClr val="000000">
                  <a:alpha val="0"/>
                </a:srgbClr>
              </a:gs>
              <a:gs pos="99000">
                <a:srgbClr val="5DD3FF">
                  <a:alpha val="10588"/>
                </a:srgbClr>
              </a:gs>
              <a:gs pos="100000">
                <a:srgbClr val="5DD3FF">
                  <a:alpha val="10588"/>
                </a:srgbClr>
              </a:gs>
            </a:gsLst>
            <a:lin ang="7200017"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34" name="Google Shape;434;g353ff5d0e3d_0_29"/>
          <p:cNvSpPr txBox="1">
            <a:spLocks noGrp="1"/>
          </p:cNvSpPr>
          <p:nvPr>
            <p:ph type="title"/>
          </p:nvPr>
        </p:nvSpPr>
        <p:spPr>
          <a:xfrm>
            <a:off x="283879" y="239832"/>
            <a:ext cx="3617100" cy="2856600"/>
          </a:xfrm>
          <a:prstGeom prst="rect">
            <a:avLst/>
          </a:prstGeom>
          <a:noFill/>
          <a:ln>
            <a:noFill/>
          </a:ln>
        </p:spPr>
        <p:txBody>
          <a:bodyPr spcFirstLastPara="1" wrap="square" lIns="91425" tIns="45700" rIns="91425" bIns="45700" anchor="b" anchorCtr="0">
            <a:noAutofit/>
          </a:bodyPr>
          <a:lstStyle/>
          <a:p>
            <a:pPr marL="228600" lvl="0" indent="0" algn="r" rtl="0">
              <a:lnSpc>
                <a:spcPct val="90000"/>
              </a:lnSpc>
              <a:spcBef>
                <a:spcPts val="1000"/>
              </a:spcBef>
              <a:spcAft>
                <a:spcPts val="0"/>
              </a:spcAft>
              <a:buSzPts val="1800"/>
              <a:buNone/>
            </a:pPr>
            <a:r>
              <a:rPr lang="en-US" sz="3600" b="1">
                <a:solidFill>
                  <a:schemeClr val="lt1"/>
                </a:solidFill>
                <a:latin typeface="Proxima Nova"/>
                <a:ea typeface="Proxima Nova"/>
                <a:cs typeface="Proxima Nova"/>
                <a:sym typeface="Proxima Nova"/>
              </a:rPr>
              <a:t>Initiate partnership with Literacy Mid-South</a:t>
            </a:r>
            <a:endParaRPr sz="3600" b="1">
              <a:latin typeface="Proxima Nova"/>
              <a:ea typeface="Proxima Nova"/>
              <a:cs typeface="Proxima Nova"/>
              <a:sym typeface="Proxima Nova"/>
            </a:endParaRPr>
          </a:p>
          <a:p>
            <a:pPr marL="0" lvl="0" indent="0" algn="r" rtl="0">
              <a:lnSpc>
                <a:spcPct val="90000"/>
              </a:lnSpc>
              <a:spcBef>
                <a:spcPts val="0"/>
              </a:spcBef>
              <a:spcAft>
                <a:spcPts val="0"/>
              </a:spcAft>
              <a:buClr>
                <a:srgbClr val="FFFFFF"/>
              </a:buClr>
              <a:buSzPts val="4320"/>
              <a:buFont typeface="Proxima Nova Extrabold"/>
              <a:buNone/>
            </a:pPr>
            <a:endParaRPr sz="3620">
              <a:solidFill>
                <a:srgbClr val="FFFFFF"/>
              </a:solidFill>
            </a:endParaRPr>
          </a:p>
        </p:txBody>
      </p:sp>
      <p:sp>
        <p:nvSpPr>
          <p:cNvPr id="435" name="Google Shape;435;g353ff5d0e3d_0_29"/>
          <p:cNvSpPr/>
          <p:nvPr/>
        </p:nvSpPr>
        <p:spPr>
          <a:xfrm>
            <a:off x="4941169" y="1578200"/>
            <a:ext cx="5654400" cy="1930800"/>
          </a:xfrm>
          <a:prstGeom prst="rect">
            <a:avLst/>
          </a:prstGeom>
          <a:solidFill>
            <a:schemeClr val="lt1">
              <a:alpha val="9058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pic>
        <p:nvPicPr>
          <p:cNvPr id="436" name="Google Shape;436;g353ff5d0e3d_0_29" title="LiteracyLogo_H_Color.png"/>
          <p:cNvPicPr preferRelativeResize="0"/>
          <p:nvPr/>
        </p:nvPicPr>
        <p:blipFill rotWithShape="1">
          <a:blip r:embed="rId3">
            <a:alphaModFix/>
          </a:blip>
          <a:srcRect t="13881" b="13889"/>
          <a:stretch/>
        </p:blipFill>
        <p:spPr>
          <a:xfrm>
            <a:off x="4387323" y="3224653"/>
            <a:ext cx="5739725" cy="3203575"/>
          </a:xfrm>
          <a:prstGeom prst="rect">
            <a:avLst/>
          </a:prstGeom>
          <a:noFill/>
          <a:ln>
            <a:noFill/>
          </a:ln>
        </p:spPr>
      </p:pic>
      <p:sp>
        <p:nvSpPr>
          <p:cNvPr id="438" name="Google Shape;438;g353ff5d0e3d_0_29"/>
          <p:cNvSpPr/>
          <p:nvPr/>
        </p:nvSpPr>
        <p:spPr>
          <a:xfrm>
            <a:off x="4288222" y="745066"/>
            <a:ext cx="6343500" cy="4861800"/>
          </a:xfrm>
          <a:prstGeom prst="rect">
            <a:avLst/>
          </a:prstGeom>
          <a:noFill/>
          <a:ln>
            <a:noFill/>
          </a:ln>
        </p:spPr>
        <p:txBody>
          <a:bodyPr spcFirstLastPara="1" wrap="square" lIns="91425" tIns="45700" rIns="91425" bIns="45700" anchor="t" anchorCtr="0">
            <a:noAutofit/>
          </a:bodyPr>
          <a:lstStyle/>
          <a:p>
            <a:pPr marL="457200" marR="0" lvl="0" indent="0" algn="ctr" rtl="0">
              <a:lnSpc>
                <a:spcPct val="120000"/>
              </a:lnSpc>
              <a:spcBef>
                <a:spcPts val="0"/>
              </a:spcBef>
              <a:spcAft>
                <a:spcPts val="0"/>
              </a:spcAft>
              <a:buClr>
                <a:srgbClr val="000000"/>
              </a:buClr>
              <a:buSzPts val="2400"/>
              <a:buFont typeface="Arial"/>
              <a:buNone/>
            </a:pPr>
            <a:r>
              <a:rPr lang="en-US" sz="2400" b="1" i="0" u="none" strike="noStrike" cap="none" dirty="0">
                <a:solidFill>
                  <a:schemeClr val="dk1"/>
                </a:solidFill>
                <a:latin typeface="Proxima Nova"/>
                <a:ea typeface="Proxima Nova"/>
                <a:cs typeface="Proxima Nova"/>
                <a:sym typeface="Proxima Nova"/>
              </a:rPr>
              <a:t>TAP LOCAL EXPERTISE</a:t>
            </a:r>
            <a:br>
              <a:rPr lang="en-US" sz="2400" b="1" i="0" u="none" strike="noStrike" cap="none" dirty="0">
                <a:solidFill>
                  <a:schemeClr val="dk1"/>
                </a:solidFill>
                <a:latin typeface="Proxima Nova"/>
                <a:ea typeface="Proxima Nova"/>
                <a:cs typeface="Proxima Nova"/>
                <a:sym typeface="Proxima Nova"/>
              </a:rPr>
            </a:br>
            <a:endParaRPr sz="2400" b="1" i="0" u="none" strike="noStrike" cap="none" dirty="0">
              <a:solidFill>
                <a:schemeClr val="dk1"/>
              </a:solidFill>
              <a:latin typeface="Proxima Nova"/>
              <a:ea typeface="Proxima Nova"/>
              <a:cs typeface="Proxima Nova"/>
              <a:sym typeface="Proxima Nova"/>
            </a:endParaRPr>
          </a:p>
          <a:p>
            <a:pPr marL="457200" marR="0" lvl="0" indent="-330200" algn="l" rtl="0">
              <a:lnSpc>
                <a:spcPct val="120000"/>
              </a:lnSpc>
              <a:spcBef>
                <a:spcPts val="0"/>
              </a:spcBef>
              <a:spcAft>
                <a:spcPts val="0"/>
              </a:spcAft>
              <a:buClr>
                <a:schemeClr val="dk1"/>
              </a:buClr>
              <a:buSzPts val="1600"/>
              <a:buFont typeface="Arial" panose="020B0604020202020204" pitchFamily="34" charset="0"/>
              <a:buChar char="•"/>
            </a:pPr>
            <a:r>
              <a:rPr lang="en-US" sz="2000" b="0" i="0" u="none" strike="noStrike" cap="none" dirty="0">
                <a:solidFill>
                  <a:schemeClr val="dk1"/>
                </a:solidFill>
                <a:latin typeface="Proxima Nova"/>
                <a:ea typeface="Proxima Nova"/>
                <a:cs typeface="Proxima Nova"/>
                <a:sym typeface="Proxima Nova"/>
              </a:rPr>
              <a:t>Resource/Support for recruits struggling with literacy</a:t>
            </a:r>
            <a:br>
              <a:rPr lang="en-US" sz="2000" b="0" i="0" u="none" strike="noStrike" cap="none" dirty="0">
                <a:solidFill>
                  <a:schemeClr val="dk1"/>
                </a:solidFill>
                <a:latin typeface="Proxima Nova"/>
                <a:ea typeface="Proxima Nova"/>
                <a:cs typeface="Proxima Nova"/>
                <a:sym typeface="Proxima Nova"/>
              </a:rPr>
            </a:br>
            <a:endParaRPr sz="2000" b="0" i="0" u="none" strike="noStrike" cap="none" dirty="0">
              <a:solidFill>
                <a:schemeClr val="dk1"/>
              </a:solidFill>
              <a:latin typeface="Proxima Nova"/>
              <a:ea typeface="Proxima Nova"/>
              <a:cs typeface="Proxima Nova"/>
              <a:sym typeface="Proxima Nova"/>
            </a:endParaRPr>
          </a:p>
          <a:p>
            <a:pPr marL="457200" marR="0" lvl="0" indent="-330200" algn="l" rtl="0">
              <a:lnSpc>
                <a:spcPct val="120000"/>
              </a:lnSpc>
              <a:spcBef>
                <a:spcPts val="0"/>
              </a:spcBef>
              <a:spcAft>
                <a:spcPts val="0"/>
              </a:spcAft>
              <a:buClr>
                <a:schemeClr val="dk1"/>
              </a:buClr>
              <a:buSzPts val="1600"/>
              <a:buFont typeface="Arial" panose="020B0604020202020204" pitchFamily="34" charset="0"/>
              <a:buChar char="•"/>
            </a:pPr>
            <a:r>
              <a:rPr lang="en-US" sz="2000" b="0" i="0" u="none" strike="noStrike" cap="none" dirty="0">
                <a:solidFill>
                  <a:schemeClr val="dk1"/>
                </a:solidFill>
                <a:latin typeface="Proxima Nova"/>
                <a:ea typeface="Proxima Nova"/>
                <a:cs typeface="Proxima Nova"/>
                <a:sym typeface="Proxima Nova"/>
              </a:rPr>
              <a:t>Embed literacy strategies throughout the curriculum</a:t>
            </a:r>
            <a:endParaRPr sz="2000" b="0" i="0" u="none" strike="noStrike" cap="none" dirty="0">
              <a:solidFill>
                <a:schemeClr val="dk1"/>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59" name="Google Shape;459;p28"/>
          <p:cNvSpPr/>
          <p:nvPr/>
        </p:nvSpPr>
        <p:spPr>
          <a:xfrm rot="5400000" flipH="1">
            <a:off x="-1410084" y="1410082"/>
            <a:ext cx="6858000" cy="4037836"/>
          </a:xfrm>
          <a:prstGeom prst="rect">
            <a:avLst/>
          </a:prstGeom>
          <a:gradFill>
            <a:gsLst>
              <a:gs pos="0">
                <a:srgbClr val="000000"/>
              </a:gs>
              <a:gs pos="8000">
                <a:srgbClr val="000000"/>
              </a:gs>
              <a:gs pos="100000">
                <a:srgbClr val="0084B4"/>
              </a:gs>
            </a:gsLst>
            <a:lin ang="3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60" name="Google Shape;460;p28"/>
          <p:cNvSpPr/>
          <p:nvPr/>
        </p:nvSpPr>
        <p:spPr>
          <a:xfrm rot="5400000" flipH="1">
            <a:off x="-1410085" y="1420219"/>
            <a:ext cx="6857999" cy="4037839"/>
          </a:xfrm>
          <a:prstGeom prst="rect">
            <a:avLst/>
          </a:prstGeom>
          <a:gradFill>
            <a:gsLst>
              <a:gs pos="0">
                <a:srgbClr val="000000">
                  <a:alpha val="0"/>
                </a:srgbClr>
              </a:gs>
              <a:gs pos="99000">
                <a:srgbClr val="00B0F0">
                  <a:alpha val="45490"/>
                </a:srgbClr>
              </a:gs>
              <a:gs pos="100000">
                <a:srgbClr val="00B0F0">
                  <a:alpha val="45490"/>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61" name="Google Shape;461;p28"/>
          <p:cNvSpPr/>
          <p:nvPr/>
        </p:nvSpPr>
        <p:spPr>
          <a:xfrm rot="5400000" flipH="1">
            <a:off x="767923" y="3588085"/>
            <a:ext cx="2501979" cy="4037841"/>
          </a:xfrm>
          <a:prstGeom prst="rect">
            <a:avLst/>
          </a:prstGeom>
          <a:gradFill>
            <a:gsLst>
              <a:gs pos="0">
                <a:srgbClr val="00B0F0">
                  <a:alpha val="28235"/>
                </a:srgbClr>
              </a:gs>
              <a:gs pos="2000">
                <a:srgbClr val="00B0F0">
                  <a:alpha val="28235"/>
                </a:srgbClr>
              </a:gs>
              <a:gs pos="100000">
                <a:srgbClr val="000000">
                  <a:alpha val="29411"/>
                </a:srgbClr>
              </a:gs>
            </a:gsLst>
            <a:lin ang="7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62" name="Google Shape;462;p28"/>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00B0F0">
                  <a:alpha val="42352"/>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63" name="Google Shape;463;p28"/>
          <p:cNvSpPr/>
          <p:nvPr/>
        </p:nvSpPr>
        <p:spPr>
          <a:xfrm rot="5400000" flipH="1">
            <a:off x="-1410095" y="1410079"/>
            <a:ext cx="6858003" cy="4037835"/>
          </a:xfrm>
          <a:prstGeom prst="rect">
            <a:avLst/>
          </a:prstGeom>
          <a:gradFill>
            <a:gsLst>
              <a:gs pos="0">
                <a:srgbClr val="000000">
                  <a:alpha val="0"/>
                </a:srgbClr>
              </a:gs>
              <a:gs pos="99000">
                <a:srgbClr val="5DD3FF">
                  <a:alpha val="10588"/>
                </a:srgbClr>
              </a:gs>
              <a:gs pos="100000">
                <a:srgbClr val="5DD3FF">
                  <a:alpha val="10588"/>
                </a:srgbClr>
              </a:gs>
            </a:gsLst>
            <a:lin ang="7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64" name="Google Shape;464;p28"/>
          <p:cNvSpPr txBox="1">
            <a:spLocks noGrp="1"/>
          </p:cNvSpPr>
          <p:nvPr>
            <p:ph type="title"/>
          </p:nvPr>
        </p:nvSpPr>
        <p:spPr>
          <a:xfrm>
            <a:off x="283779" y="1683757"/>
            <a:ext cx="3617193" cy="2856712"/>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FFFF"/>
              </a:buClr>
              <a:buSzPts val="4800"/>
              <a:buFont typeface="Proxima Nova Extrabold"/>
              <a:buNone/>
            </a:pPr>
            <a:r>
              <a:rPr lang="en-US" sz="4800">
                <a:solidFill>
                  <a:srgbClr val="FFFFFF"/>
                </a:solidFill>
                <a:latin typeface="Proxima Nova Extrabold"/>
                <a:ea typeface="Proxima Nova Extrabold"/>
                <a:cs typeface="Proxima Nova Extrabold"/>
                <a:sym typeface="Proxima Nova Extrabold"/>
              </a:rPr>
              <a:t>Eliminate Deficit Thinking</a:t>
            </a:r>
            <a:endParaRPr/>
          </a:p>
        </p:txBody>
      </p:sp>
      <p:sp>
        <p:nvSpPr>
          <p:cNvPr id="465" name="Google Shape;465;p28"/>
          <p:cNvSpPr/>
          <p:nvPr/>
        </p:nvSpPr>
        <p:spPr>
          <a:xfrm>
            <a:off x="4941169" y="1578200"/>
            <a:ext cx="5654462" cy="1930789"/>
          </a:xfrm>
          <a:prstGeom prst="rect">
            <a:avLst/>
          </a:prstGeom>
          <a:solidFill>
            <a:schemeClr val="lt1">
              <a:alpha val="9058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66" name="Google Shape;466;p28"/>
          <p:cNvSpPr/>
          <p:nvPr/>
        </p:nvSpPr>
        <p:spPr>
          <a:xfrm>
            <a:off x="4037825" y="365759"/>
            <a:ext cx="7973700" cy="6183365"/>
          </a:xfrm>
          <a:prstGeom prst="rect">
            <a:avLst/>
          </a:prstGeom>
          <a:noFill/>
          <a:ln>
            <a:noFill/>
          </a:ln>
        </p:spPr>
        <p:txBody>
          <a:bodyPr spcFirstLastPara="1" wrap="square" lIns="91425" tIns="45700" rIns="91425" bIns="45700" anchor="t" anchorCtr="0">
            <a:normAutofit fontScale="92500" lnSpcReduction="10000"/>
          </a:bodyPr>
          <a:lstStyle/>
          <a:p>
            <a:pPr marL="742950" marR="0" lvl="1" indent="-311992" algn="l" rtl="0">
              <a:lnSpc>
                <a:spcPct val="100000"/>
              </a:lnSpc>
              <a:spcBef>
                <a:spcPts val="600"/>
              </a:spcBef>
              <a:spcAft>
                <a:spcPts val="0"/>
              </a:spcAft>
              <a:buClr>
                <a:schemeClr val="dk1"/>
              </a:buClr>
              <a:buSzPts val="2755"/>
              <a:buFont typeface="Proxima Nova"/>
              <a:buChar char="•"/>
            </a:pPr>
            <a:r>
              <a:rPr lang="en-US" sz="2800" b="0" i="0" u="none" strike="noStrike" cap="none" dirty="0">
                <a:solidFill>
                  <a:schemeClr val="dk1"/>
                </a:solidFill>
                <a:latin typeface="Proxima Nova"/>
                <a:ea typeface="Proxima Nova"/>
                <a:cs typeface="Proxima Nova"/>
                <a:sym typeface="Proxima Nova"/>
              </a:rPr>
              <a:t>Reframe Communication</a:t>
            </a:r>
            <a:r>
              <a:rPr lang="en-US" sz="2000" b="0" i="0" u="none" strike="noStrike" cap="none" dirty="0">
                <a:solidFill>
                  <a:schemeClr val="dk1"/>
                </a:solidFill>
                <a:latin typeface="Proxima Nova"/>
                <a:ea typeface="Proxima Nova"/>
                <a:cs typeface="Proxima Nova"/>
                <a:sym typeface="Proxima Nova"/>
              </a:rPr>
              <a:t>:</a:t>
            </a:r>
            <a:br>
              <a:rPr lang="en-US" sz="1400" b="0" i="0" u="none" strike="noStrike" cap="none" dirty="0">
                <a:solidFill>
                  <a:schemeClr val="dk1"/>
                </a:solidFill>
                <a:latin typeface="Proxima Nova"/>
                <a:ea typeface="Proxima Nova"/>
                <a:cs typeface="Proxima Nova"/>
                <a:sym typeface="Proxima Nova"/>
              </a:rPr>
            </a:br>
            <a:r>
              <a:rPr lang="en-US" sz="2400" b="0" i="0" u="none" strike="noStrike" cap="none" dirty="0">
                <a:solidFill>
                  <a:schemeClr val="dk1"/>
                </a:solidFill>
                <a:latin typeface="Proxima Nova"/>
                <a:ea typeface="Proxima Nova"/>
                <a:cs typeface="Proxima Nova"/>
                <a:sym typeface="Proxima Nova"/>
              </a:rPr>
              <a:t>• Promote a language shift in internal documents, meetings, and classroom interactions that focuses on what learners bring to the table rather than what they lack.</a:t>
            </a:r>
            <a:br>
              <a:rPr lang="en-US" sz="2400" b="0" i="0" u="none" strike="noStrike" cap="none" dirty="0">
                <a:solidFill>
                  <a:schemeClr val="dk1"/>
                </a:solidFill>
                <a:latin typeface="Proxima Nova"/>
                <a:ea typeface="Proxima Nova"/>
                <a:cs typeface="Proxima Nova"/>
                <a:sym typeface="Proxima Nova"/>
              </a:rPr>
            </a:br>
            <a:r>
              <a:rPr lang="en-US" sz="2400" b="0" i="0" u="none" strike="noStrike" cap="none" dirty="0">
                <a:solidFill>
                  <a:schemeClr val="dk1"/>
                </a:solidFill>
                <a:latin typeface="Proxima Nova"/>
                <a:ea typeface="Proxima Nova"/>
                <a:cs typeface="Proxima Nova"/>
                <a:sym typeface="Proxima Nova"/>
              </a:rPr>
              <a:t>• </a:t>
            </a:r>
            <a:r>
              <a:rPr lang="en-US" sz="2400" dirty="0">
                <a:solidFill>
                  <a:schemeClr val="dk1"/>
                </a:solidFill>
                <a:latin typeface="Proxima Nova"/>
                <a:ea typeface="Proxima Nova"/>
                <a:cs typeface="Proxima Nova"/>
                <a:sym typeface="Proxima Nova"/>
              </a:rPr>
              <a:t>E</a:t>
            </a:r>
            <a:r>
              <a:rPr lang="en-US" sz="2400" b="0" i="0" u="none" strike="noStrike" cap="none" dirty="0">
                <a:solidFill>
                  <a:schemeClr val="dk1"/>
                </a:solidFill>
                <a:latin typeface="Proxima Nova"/>
                <a:ea typeface="Proxima Nova"/>
                <a:cs typeface="Proxima Nova"/>
                <a:sym typeface="Proxima Nova"/>
              </a:rPr>
              <a:t>mphasize potential and progress.</a:t>
            </a:r>
            <a:endParaRPr lang="en-US" sz="2400" b="0" i="0" u="none" strike="noStrike" cap="none" dirty="0">
              <a:solidFill>
                <a:srgbClr val="000000"/>
              </a:solidFill>
              <a:latin typeface="Arial"/>
              <a:ea typeface="Arial"/>
              <a:cs typeface="Arial"/>
              <a:sym typeface="Arial"/>
            </a:endParaRPr>
          </a:p>
          <a:p>
            <a:pPr marL="742950" marR="0" lvl="1" indent="-311992" algn="l" rtl="0">
              <a:lnSpc>
                <a:spcPct val="100000"/>
              </a:lnSpc>
              <a:spcBef>
                <a:spcPts val="600"/>
              </a:spcBef>
              <a:spcAft>
                <a:spcPts val="0"/>
              </a:spcAft>
              <a:buClr>
                <a:schemeClr val="dk1"/>
              </a:buClr>
              <a:buSzPts val="2755"/>
              <a:buFont typeface="Proxima Nova"/>
              <a:buChar char="•"/>
            </a:pPr>
            <a:r>
              <a:rPr lang="en-US" sz="2800" b="0" i="0" u="none" strike="noStrike" cap="none" dirty="0">
                <a:solidFill>
                  <a:schemeClr val="dk1"/>
                </a:solidFill>
                <a:latin typeface="Proxima Nova"/>
                <a:ea typeface="Proxima Nova"/>
                <a:cs typeface="Proxima Nova"/>
                <a:sym typeface="Proxima Nova"/>
              </a:rPr>
              <a:t>Foster Collaborative Environments</a:t>
            </a:r>
            <a:r>
              <a:rPr lang="en-US" sz="2000" b="0" i="0" u="none" strike="noStrike" cap="none" dirty="0">
                <a:solidFill>
                  <a:schemeClr val="dk1"/>
                </a:solidFill>
                <a:latin typeface="Proxima Nova"/>
                <a:ea typeface="Proxima Nova"/>
                <a:cs typeface="Proxima Nova"/>
                <a:sym typeface="Proxima Nova"/>
              </a:rPr>
              <a:t>:</a:t>
            </a:r>
            <a:br>
              <a:rPr lang="en-US" sz="2000" b="0" i="0" u="none" strike="noStrike" cap="none" dirty="0">
                <a:solidFill>
                  <a:schemeClr val="dk1"/>
                </a:solidFill>
                <a:latin typeface="Proxima Nova"/>
                <a:ea typeface="Proxima Nova"/>
                <a:cs typeface="Proxima Nova"/>
                <a:sym typeface="Proxima Nova"/>
              </a:rPr>
            </a:br>
            <a:r>
              <a:rPr lang="en-US" sz="2400" b="0" i="0" u="none" strike="noStrike" cap="none" dirty="0">
                <a:solidFill>
                  <a:schemeClr val="dk1"/>
                </a:solidFill>
                <a:latin typeface="Proxima Nova"/>
                <a:ea typeface="Proxima Nova"/>
                <a:cs typeface="Proxima Nova"/>
                <a:sym typeface="Proxima Nova"/>
              </a:rPr>
              <a:t>• Create mentorship and coaching programs where experienced educators share strategies for asset-based instruction.</a:t>
            </a:r>
            <a:br>
              <a:rPr lang="en-US" sz="2400" b="0" i="0" u="none" strike="noStrike" cap="none" dirty="0">
                <a:solidFill>
                  <a:schemeClr val="dk1"/>
                </a:solidFill>
                <a:latin typeface="Proxima Nova"/>
                <a:ea typeface="Proxima Nova"/>
                <a:cs typeface="Proxima Nova"/>
                <a:sym typeface="Proxima Nova"/>
              </a:rPr>
            </a:br>
            <a:r>
              <a:rPr lang="en-US" sz="2400" b="0" i="0" u="none" strike="noStrike" cap="none" dirty="0">
                <a:solidFill>
                  <a:schemeClr val="dk1"/>
                </a:solidFill>
                <a:latin typeface="Proxima Nova"/>
                <a:ea typeface="Proxima Nova"/>
                <a:cs typeface="Proxima Nova"/>
                <a:sym typeface="Proxima Nova"/>
              </a:rPr>
              <a:t>• Encourage cross-department collaboration to share success stories and innovative practices that counter deficit narratives.</a:t>
            </a:r>
            <a:endParaRPr lang="en-US" sz="2400" b="0" i="0" u="none" strike="noStrike" cap="none" dirty="0">
              <a:solidFill>
                <a:srgbClr val="000000"/>
              </a:solidFill>
              <a:latin typeface="Arial"/>
              <a:ea typeface="Arial"/>
              <a:cs typeface="Arial"/>
              <a:sym typeface="Arial"/>
            </a:endParaRPr>
          </a:p>
          <a:p>
            <a:pPr marL="742950" marR="0" lvl="1" indent="-311992" algn="l" rtl="0">
              <a:lnSpc>
                <a:spcPct val="100000"/>
              </a:lnSpc>
              <a:spcBef>
                <a:spcPts val="600"/>
              </a:spcBef>
              <a:spcAft>
                <a:spcPts val="0"/>
              </a:spcAft>
              <a:buClr>
                <a:schemeClr val="dk1"/>
              </a:buClr>
              <a:buSzPts val="2755"/>
              <a:buFont typeface="Proxima Nova"/>
              <a:buChar char="•"/>
            </a:pPr>
            <a:r>
              <a:rPr lang="en-US" sz="2800" b="0" i="0" u="none" strike="noStrike" cap="none" dirty="0">
                <a:solidFill>
                  <a:schemeClr val="dk1"/>
                </a:solidFill>
                <a:latin typeface="Proxima Nova"/>
                <a:ea typeface="Proxima Nova"/>
                <a:cs typeface="Proxima Nova"/>
                <a:sym typeface="Proxima Nova"/>
              </a:rPr>
              <a:t>Embed Continuous Improvement</a:t>
            </a:r>
            <a:r>
              <a:rPr lang="en-US" sz="2000" b="0" i="0" u="none" strike="noStrike" cap="none" dirty="0">
                <a:solidFill>
                  <a:schemeClr val="dk1"/>
                </a:solidFill>
                <a:latin typeface="Proxima Nova"/>
                <a:ea typeface="Proxima Nova"/>
                <a:cs typeface="Proxima Nova"/>
                <a:sym typeface="Proxima Nova"/>
              </a:rPr>
              <a:t>:</a:t>
            </a:r>
            <a:br>
              <a:rPr lang="en-US" sz="2000" b="0" i="0" u="none" strike="noStrike" cap="none" dirty="0">
                <a:solidFill>
                  <a:schemeClr val="dk1"/>
                </a:solidFill>
                <a:latin typeface="Proxima Nova"/>
                <a:ea typeface="Proxima Nova"/>
                <a:cs typeface="Proxima Nova"/>
                <a:sym typeface="Proxima Nova"/>
              </a:rPr>
            </a:br>
            <a:r>
              <a:rPr lang="en-US" sz="2400" b="0" i="0" u="none" strike="noStrike" cap="none" dirty="0">
                <a:solidFill>
                  <a:schemeClr val="dk1"/>
                </a:solidFill>
                <a:latin typeface="Proxima Nova"/>
                <a:ea typeface="Proxima Nova"/>
                <a:cs typeface="Proxima Nova"/>
                <a:sym typeface="Proxima Nova"/>
              </a:rPr>
              <a:t>• Establish systems to regularly monitor learning outcomes and teacher performance with an eye for recognizing improvements and strengths.</a:t>
            </a:r>
            <a:br>
              <a:rPr lang="en-US" sz="2400" b="0" i="0" u="none" strike="noStrike" cap="none" dirty="0">
                <a:solidFill>
                  <a:schemeClr val="dk1"/>
                </a:solidFill>
                <a:latin typeface="Proxima Nova"/>
                <a:ea typeface="Proxima Nova"/>
                <a:cs typeface="Proxima Nova"/>
                <a:sym typeface="Proxima Nova"/>
              </a:rPr>
            </a:br>
            <a:r>
              <a:rPr lang="en-US" sz="2400" b="0" i="0" u="none" strike="noStrike" cap="none" dirty="0">
                <a:solidFill>
                  <a:schemeClr val="dk1"/>
                </a:solidFill>
                <a:latin typeface="Proxima Nova"/>
                <a:ea typeface="Proxima Nova"/>
                <a:cs typeface="Proxima Nova"/>
                <a:sym typeface="Proxima Nova"/>
              </a:rPr>
              <a:t>• Celebrate achievements and growth</a:t>
            </a:r>
            <a:endParaRPr sz="1000" b="1" i="0" u="none" strike="noStrike" cap="none" dirty="0">
              <a:solidFill>
                <a:srgbClr val="204279"/>
              </a:solidFill>
              <a:latin typeface="Proxima Nova"/>
              <a:ea typeface="Proxima Nova"/>
              <a:cs typeface="Proxima Nova"/>
              <a:sym typeface="Proxima Nova"/>
            </a:endParaRPr>
          </a:p>
          <a:p>
            <a:pPr marL="0" marR="0" lvl="0" indent="0" algn="l" rtl="0">
              <a:lnSpc>
                <a:spcPct val="70000"/>
              </a:lnSpc>
              <a:spcBef>
                <a:spcPts val="600"/>
              </a:spcBef>
              <a:spcAft>
                <a:spcPts val="0"/>
              </a:spcAft>
              <a:buClr>
                <a:srgbClr val="000000"/>
              </a:buClr>
              <a:buSzPts val="910"/>
              <a:buFont typeface="Arial"/>
              <a:buNone/>
            </a:pPr>
            <a:endParaRPr sz="910" b="0" i="0" u="none" strike="noStrike" cap="none" dirty="0">
              <a:solidFill>
                <a:schemeClr val="dk1"/>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2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Proxima Nova"/>
              <a:ea typeface="Proxima Nova"/>
              <a:cs typeface="Proxima Nova"/>
              <a:sym typeface="Proxima Nova"/>
            </a:endParaRPr>
          </a:p>
        </p:txBody>
      </p:sp>
      <p:sp>
        <p:nvSpPr>
          <p:cNvPr id="493" name="Google Shape;493;p25"/>
          <p:cNvSpPr/>
          <p:nvPr/>
        </p:nvSpPr>
        <p:spPr>
          <a:xfrm rot="5400000" flipH="1">
            <a:off x="-1410084" y="1410082"/>
            <a:ext cx="6858000" cy="4037836"/>
          </a:xfrm>
          <a:prstGeom prst="rect">
            <a:avLst/>
          </a:prstGeom>
          <a:gradFill>
            <a:gsLst>
              <a:gs pos="0">
                <a:srgbClr val="000000"/>
              </a:gs>
              <a:gs pos="8000">
                <a:srgbClr val="000000"/>
              </a:gs>
              <a:gs pos="100000">
                <a:srgbClr val="0084B4"/>
              </a:gs>
            </a:gsLst>
            <a:lin ang="3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94" name="Google Shape;494;p25"/>
          <p:cNvSpPr/>
          <p:nvPr/>
        </p:nvSpPr>
        <p:spPr>
          <a:xfrm rot="5400000" flipH="1">
            <a:off x="-1410085" y="1420219"/>
            <a:ext cx="6857999" cy="4037839"/>
          </a:xfrm>
          <a:prstGeom prst="rect">
            <a:avLst/>
          </a:prstGeom>
          <a:gradFill>
            <a:gsLst>
              <a:gs pos="0">
                <a:srgbClr val="000000">
                  <a:alpha val="0"/>
                </a:srgbClr>
              </a:gs>
              <a:gs pos="99000">
                <a:srgbClr val="00B0F0">
                  <a:alpha val="45490"/>
                </a:srgbClr>
              </a:gs>
              <a:gs pos="100000">
                <a:srgbClr val="00B0F0">
                  <a:alpha val="45490"/>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95" name="Google Shape;495;p25"/>
          <p:cNvSpPr/>
          <p:nvPr/>
        </p:nvSpPr>
        <p:spPr>
          <a:xfrm rot="5400000" flipH="1">
            <a:off x="767923" y="3588085"/>
            <a:ext cx="2501979" cy="4037841"/>
          </a:xfrm>
          <a:prstGeom prst="rect">
            <a:avLst/>
          </a:prstGeom>
          <a:gradFill>
            <a:gsLst>
              <a:gs pos="0">
                <a:srgbClr val="00B0F0">
                  <a:alpha val="28235"/>
                </a:srgbClr>
              </a:gs>
              <a:gs pos="2000">
                <a:srgbClr val="00B0F0">
                  <a:alpha val="28235"/>
                </a:srgbClr>
              </a:gs>
              <a:gs pos="100000">
                <a:srgbClr val="000000">
                  <a:alpha val="29411"/>
                </a:srgbClr>
              </a:gs>
            </a:gsLst>
            <a:lin ang="7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96" name="Google Shape;496;p25"/>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00B0F0">
                  <a:alpha val="42352"/>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97" name="Google Shape;497;p25"/>
          <p:cNvSpPr/>
          <p:nvPr/>
        </p:nvSpPr>
        <p:spPr>
          <a:xfrm rot="5400000" flipH="1">
            <a:off x="-1410095" y="1410079"/>
            <a:ext cx="6858003" cy="4037835"/>
          </a:xfrm>
          <a:prstGeom prst="rect">
            <a:avLst/>
          </a:prstGeom>
          <a:gradFill>
            <a:gsLst>
              <a:gs pos="0">
                <a:srgbClr val="000000">
                  <a:alpha val="0"/>
                </a:srgbClr>
              </a:gs>
              <a:gs pos="99000">
                <a:srgbClr val="5DD3FF">
                  <a:alpha val="10588"/>
                </a:srgbClr>
              </a:gs>
              <a:gs pos="100000">
                <a:srgbClr val="5DD3FF">
                  <a:alpha val="10588"/>
                </a:srgbClr>
              </a:gs>
            </a:gsLst>
            <a:lin ang="7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498" name="Google Shape;498;p25"/>
          <p:cNvSpPr txBox="1">
            <a:spLocks noGrp="1"/>
          </p:cNvSpPr>
          <p:nvPr>
            <p:ph type="title"/>
          </p:nvPr>
        </p:nvSpPr>
        <p:spPr>
          <a:xfrm>
            <a:off x="165592" y="164280"/>
            <a:ext cx="3735283" cy="2657297"/>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FFFFFF"/>
              </a:buClr>
              <a:buSzPts val="4320"/>
              <a:buFont typeface="Proxima Nova Extrabold"/>
              <a:buNone/>
            </a:pPr>
            <a:r>
              <a:rPr lang="en-US" sz="3720" dirty="0">
                <a:solidFill>
                  <a:srgbClr val="FFFFFF"/>
                </a:solidFill>
                <a:latin typeface="Proxima Nova Extrabold"/>
                <a:ea typeface="Proxima Nova Extrabold"/>
                <a:cs typeface="Proxima Nova Extrabold"/>
                <a:sym typeface="Proxima Nova Extrabold"/>
              </a:rPr>
              <a:t>Wrap-Around Student Services</a:t>
            </a:r>
            <a:endParaRPr sz="3359" dirty="0"/>
          </a:p>
        </p:txBody>
      </p:sp>
      <p:sp>
        <p:nvSpPr>
          <p:cNvPr id="499" name="Google Shape;499;p25"/>
          <p:cNvSpPr/>
          <p:nvPr/>
        </p:nvSpPr>
        <p:spPr>
          <a:xfrm>
            <a:off x="4941169" y="1578200"/>
            <a:ext cx="5654462" cy="1930789"/>
          </a:xfrm>
          <a:prstGeom prst="rect">
            <a:avLst/>
          </a:prstGeom>
          <a:solidFill>
            <a:schemeClr val="lt1">
              <a:alpha val="9058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500" name="Google Shape;500;p25"/>
          <p:cNvSpPr/>
          <p:nvPr/>
        </p:nvSpPr>
        <p:spPr>
          <a:xfrm>
            <a:off x="4288222" y="95794"/>
            <a:ext cx="7738186" cy="6669073"/>
          </a:xfrm>
          <a:prstGeom prst="rect">
            <a:avLst/>
          </a:prstGeom>
          <a:noFill/>
          <a:ln>
            <a:noFill/>
          </a:ln>
        </p:spPr>
        <p:txBody>
          <a:bodyPr spcFirstLastPara="1" wrap="square" lIns="91425" tIns="45700" rIns="91425" bIns="45700" anchor="t" anchorCtr="0">
            <a:normAutofit/>
          </a:bodyPr>
          <a:lstStyle/>
          <a:p>
            <a:pPr marL="742950" marR="0" lvl="1" indent="-311992" algn="l" rtl="0">
              <a:lnSpc>
                <a:spcPct val="100000"/>
              </a:lnSpc>
              <a:spcBef>
                <a:spcPts val="600"/>
              </a:spcBef>
              <a:spcAft>
                <a:spcPts val="0"/>
              </a:spcAft>
              <a:buClr>
                <a:schemeClr val="dk1"/>
              </a:buClr>
              <a:buSzPts val="2755"/>
              <a:buFont typeface="Proxima Nova"/>
              <a:buChar char="•"/>
            </a:pPr>
            <a:r>
              <a:rPr lang="en-US" sz="2400" b="0" i="0" u="none" strike="noStrike" cap="none" dirty="0">
                <a:solidFill>
                  <a:srgbClr val="002060"/>
                </a:solidFill>
                <a:latin typeface="Proxima Nova"/>
                <a:ea typeface="Proxima Nova"/>
                <a:cs typeface="Proxima Nova"/>
                <a:sym typeface="Proxima Nova"/>
              </a:rPr>
              <a:t>Professional development support: Understanding and acclimating to fire/EMS profession, leadership skills and development. </a:t>
            </a:r>
            <a:endParaRPr sz="2400" b="0" i="0" u="none" strike="noStrike" cap="none" dirty="0">
              <a:solidFill>
                <a:srgbClr val="002060"/>
              </a:solidFill>
              <a:latin typeface="Arial"/>
              <a:ea typeface="Arial"/>
              <a:cs typeface="Arial"/>
              <a:sym typeface="Arial"/>
            </a:endParaRPr>
          </a:p>
          <a:p>
            <a:pPr marL="742950" marR="0" lvl="1" indent="-311992" algn="l" rtl="0">
              <a:lnSpc>
                <a:spcPct val="100000"/>
              </a:lnSpc>
              <a:spcBef>
                <a:spcPts val="600"/>
              </a:spcBef>
              <a:spcAft>
                <a:spcPts val="0"/>
              </a:spcAft>
              <a:buClr>
                <a:schemeClr val="dk1"/>
              </a:buClr>
              <a:buSzPts val="2755"/>
              <a:buFont typeface="Proxima Nova"/>
              <a:buChar char="•"/>
            </a:pPr>
            <a:r>
              <a:rPr lang="en-US" sz="2400" b="0" i="0" u="none" strike="noStrike" cap="none" dirty="0">
                <a:solidFill>
                  <a:srgbClr val="002060"/>
                </a:solidFill>
                <a:latin typeface="Proxima Nova"/>
                <a:ea typeface="Proxima Nova"/>
                <a:cs typeface="Proxima Nova"/>
                <a:sym typeface="Proxima Nova"/>
              </a:rPr>
              <a:t>Personal support: Navigating work/school - life balance, basic life skills and counseling</a:t>
            </a:r>
            <a:endParaRPr sz="2400" b="0" i="0" u="none" strike="noStrike" cap="none" dirty="0">
              <a:solidFill>
                <a:srgbClr val="002060"/>
              </a:solidFill>
              <a:latin typeface="Proxima Nova"/>
              <a:ea typeface="Proxima Nova"/>
              <a:cs typeface="Proxima Nova"/>
              <a:sym typeface="Proxima Nova"/>
            </a:endParaRPr>
          </a:p>
          <a:p>
            <a:pPr marL="742950" marR="0" lvl="1" indent="-311992" algn="l" rtl="0">
              <a:lnSpc>
                <a:spcPct val="100000"/>
              </a:lnSpc>
              <a:spcBef>
                <a:spcPts val="600"/>
              </a:spcBef>
              <a:spcAft>
                <a:spcPts val="0"/>
              </a:spcAft>
              <a:buClr>
                <a:schemeClr val="dk1"/>
              </a:buClr>
              <a:buSzPts val="2755"/>
              <a:buFont typeface="Proxima Nova"/>
              <a:buChar char="•"/>
            </a:pPr>
            <a:r>
              <a:rPr lang="en-US" sz="2400" b="0" i="0" u="none" strike="noStrike" cap="none" dirty="0">
                <a:solidFill>
                  <a:srgbClr val="002060"/>
                </a:solidFill>
                <a:latin typeface="Proxima Nova"/>
                <a:ea typeface="Proxima Nova"/>
                <a:cs typeface="Proxima Nova"/>
                <a:sym typeface="Proxima Nova"/>
              </a:rPr>
              <a:t>Transportation assistance: explore feasible solutions - organizing carpool/ride shares or raising funds for reimbursing students for taxi/uber services</a:t>
            </a:r>
            <a:endParaRPr sz="2400" b="0" i="0" u="none" strike="noStrike" cap="none" dirty="0">
              <a:solidFill>
                <a:srgbClr val="002060"/>
              </a:solidFill>
              <a:latin typeface="Proxima Nova"/>
              <a:ea typeface="Proxima Nova"/>
              <a:cs typeface="Proxima Nova"/>
              <a:sym typeface="Proxima Nova"/>
            </a:endParaRPr>
          </a:p>
          <a:p>
            <a:pPr marL="742950" marR="0" lvl="1" indent="-311992" algn="l" rtl="0">
              <a:lnSpc>
                <a:spcPct val="100000"/>
              </a:lnSpc>
              <a:spcBef>
                <a:spcPts val="600"/>
              </a:spcBef>
              <a:spcAft>
                <a:spcPts val="0"/>
              </a:spcAft>
              <a:buClr>
                <a:schemeClr val="dk1"/>
              </a:buClr>
              <a:buSzPts val="2755"/>
              <a:buFont typeface="Proxima Nova"/>
              <a:buChar char="•"/>
            </a:pPr>
            <a:r>
              <a:rPr lang="en-US" sz="2400" b="0" i="0" u="none" strike="noStrike" cap="none" dirty="0">
                <a:solidFill>
                  <a:srgbClr val="002060"/>
                </a:solidFill>
                <a:latin typeface="Proxima Nova"/>
                <a:ea typeface="Proxima Nova"/>
                <a:cs typeface="Proxima Nova"/>
                <a:sym typeface="Proxima Nova"/>
              </a:rPr>
              <a:t>Flexible learning options: Explore hybrid options for content delivery and classroom learning. </a:t>
            </a:r>
            <a:endParaRPr sz="2400" b="0" i="0" u="none" strike="noStrike" cap="none" dirty="0">
              <a:solidFill>
                <a:srgbClr val="002060"/>
              </a:solidFill>
              <a:latin typeface="Arial"/>
              <a:ea typeface="Arial"/>
              <a:cs typeface="Arial"/>
              <a:sym typeface="Arial"/>
            </a:endParaRPr>
          </a:p>
          <a:p>
            <a:pPr marL="1371600" marR="0" lvl="2" indent="-403542" algn="l" rtl="0">
              <a:lnSpc>
                <a:spcPct val="100000"/>
              </a:lnSpc>
              <a:spcBef>
                <a:spcPts val="600"/>
              </a:spcBef>
              <a:spcAft>
                <a:spcPts val="0"/>
              </a:spcAft>
              <a:buClr>
                <a:schemeClr val="dk1"/>
              </a:buClr>
              <a:buSzPts val="2755"/>
              <a:buFont typeface="Arial" panose="020B0604020202020204" pitchFamily="34" charset="0"/>
              <a:buChar char="•"/>
            </a:pPr>
            <a:r>
              <a:rPr lang="en-US" sz="2400" b="0" i="0" u="none" strike="noStrike" cap="none" dirty="0">
                <a:solidFill>
                  <a:srgbClr val="002060"/>
                </a:solidFill>
                <a:latin typeface="Proxima Nova"/>
                <a:ea typeface="Proxima Nova"/>
                <a:cs typeface="Proxima Nova"/>
                <a:sym typeface="Proxima Nova"/>
              </a:rPr>
              <a:t>Flipped classroom: engage with new content outside of the classroom and use classroom time for hands-on activities, discussions, and problem-solving. </a:t>
            </a:r>
            <a:endParaRPr sz="2400" b="0" i="0" u="none" strike="noStrike" cap="none" dirty="0">
              <a:solidFill>
                <a:srgbClr val="002060"/>
              </a:solidFill>
              <a:highlight>
                <a:srgbClr val="FFFFFF"/>
              </a:highlight>
              <a:latin typeface="Proxima Nova"/>
              <a:ea typeface="Proxima Nova"/>
              <a:cs typeface="Proxima Nova"/>
              <a:sym typeface="Proxima Nova"/>
            </a:endParaRPr>
          </a:p>
          <a:p>
            <a:pPr marL="283464" marR="0" lvl="1" indent="0" algn="l" rtl="0">
              <a:lnSpc>
                <a:spcPct val="70000"/>
              </a:lnSpc>
              <a:spcBef>
                <a:spcPts val="0"/>
              </a:spcBef>
              <a:spcAft>
                <a:spcPts val="0"/>
              </a:spcAft>
              <a:buClr>
                <a:srgbClr val="000000"/>
              </a:buClr>
              <a:buSzPts val="1105"/>
              <a:buFont typeface="Arial"/>
              <a:buNone/>
            </a:pPr>
            <a:endParaRPr sz="1105" b="1" i="0" u="none" strike="noStrike" cap="none" dirty="0">
              <a:solidFill>
                <a:srgbClr val="002060"/>
              </a:solidFill>
              <a:latin typeface="Proxima Nova"/>
              <a:ea typeface="Proxima Nova"/>
              <a:cs typeface="Proxima Nova"/>
              <a:sym typeface="Proxima Nova"/>
            </a:endParaRPr>
          </a:p>
          <a:p>
            <a:pPr marL="0" marR="0" lvl="0" indent="0" algn="l" rtl="0">
              <a:lnSpc>
                <a:spcPct val="70000"/>
              </a:lnSpc>
              <a:spcBef>
                <a:spcPts val="600"/>
              </a:spcBef>
              <a:spcAft>
                <a:spcPts val="0"/>
              </a:spcAft>
              <a:buClr>
                <a:srgbClr val="000000"/>
              </a:buClr>
              <a:buSzPts val="1105"/>
              <a:buFont typeface="Arial"/>
              <a:buNone/>
            </a:pPr>
            <a:endParaRPr sz="1105" b="0" i="0" u="none" strike="noStrike" cap="none" dirty="0">
              <a:solidFill>
                <a:schemeClr val="dk1"/>
              </a:solidFill>
              <a:latin typeface="Proxima Nova"/>
              <a:ea typeface="Proxima Nova"/>
              <a:cs typeface="Proxima Nova"/>
              <a:sym typeface="Proxima Nova"/>
            </a:endParaRPr>
          </a:p>
        </p:txBody>
      </p:sp>
      <p:pic>
        <p:nvPicPr>
          <p:cNvPr id="501" name="Google Shape;501;p25" descr="A fire truck on fire at night&#10;&#10;Description automatically generated"/>
          <p:cNvPicPr preferRelativeResize="0"/>
          <p:nvPr/>
        </p:nvPicPr>
        <p:blipFill rotWithShape="1">
          <a:blip r:embed="rId3">
            <a:alphaModFix/>
          </a:blip>
          <a:srcRect/>
          <a:stretch/>
        </p:blipFill>
        <p:spPr>
          <a:xfrm>
            <a:off x="165592" y="4542896"/>
            <a:ext cx="3853561" cy="21508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508" name="Google Shape;508;p26"/>
          <p:cNvSpPr/>
          <p:nvPr/>
        </p:nvSpPr>
        <p:spPr>
          <a:xfrm rot="5400000" flipH="1">
            <a:off x="-1410084" y="1410082"/>
            <a:ext cx="6858000" cy="4037836"/>
          </a:xfrm>
          <a:prstGeom prst="rect">
            <a:avLst/>
          </a:prstGeom>
          <a:gradFill>
            <a:gsLst>
              <a:gs pos="0">
                <a:srgbClr val="000000"/>
              </a:gs>
              <a:gs pos="8000">
                <a:srgbClr val="000000"/>
              </a:gs>
              <a:gs pos="100000">
                <a:srgbClr val="0084B4"/>
              </a:gs>
            </a:gsLst>
            <a:lin ang="3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509" name="Google Shape;509;p26"/>
          <p:cNvSpPr/>
          <p:nvPr/>
        </p:nvSpPr>
        <p:spPr>
          <a:xfrm rot="5400000" flipH="1">
            <a:off x="-1410085" y="1420219"/>
            <a:ext cx="6857999" cy="4037839"/>
          </a:xfrm>
          <a:prstGeom prst="rect">
            <a:avLst/>
          </a:prstGeom>
          <a:gradFill>
            <a:gsLst>
              <a:gs pos="0">
                <a:srgbClr val="000000">
                  <a:alpha val="0"/>
                </a:srgbClr>
              </a:gs>
              <a:gs pos="99000">
                <a:srgbClr val="00B0F0">
                  <a:alpha val="45490"/>
                </a:srgbClr>
              </a:gs>
              <a:gs pos="100000">
                <a:srgbClr val="00B0F0">
                  <a:alpha val="45490"/>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510" name="Google Shape;510;p26"/>
          <p:cNvSpPr/>
          <p:nvPr/>
        </p:nvSpPr>
        <p:spPr>
          <a:xfrm rot="5400000" flipH="1">
            <a:off x="767923" y="3588085"/>
            <a:ext cx="2501979" cy="4037841"/>
          </a:xfrm>
          <a:prstGeom prst="rect">
            <a:avLst/>
          </a:prstGeom>
          <a:gradFill>
            <a:gsLst>
              <a:gs pos="0">
                <a:srgbClr val="00B0F0">
                  <a:alpha val="28235"/>
                </a:srgbClr>
              </a:gs>
              <a:gs pos="2000">
                <a:srgbClr val="00B0F0">
                  <a:alpha val="28235"/>
                </a:srgbClr>
              </a:gs>
              <a:gs pos="100000">
                <a:srgbClr val="000000">
                  <a:alpha val="29411"/>
                </a:srgbClr>
              </a:gs>
            </a:gsLst>
            <a:lin ang="7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511" name="Google Shape;511;p26"/>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00B0F0">
                  <a:alpha val="42352"/>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512" name="Google Shape;512;p26"/>
          <p:cNvSpPr/>
          <p:nvPr/>
        </p:nvSpPr>
        <p:spPr>
          <a:xfrm rot="5400000" flipH="1">
            <a:off x="-1410095" y="1410079"/>
            <a:ext cx="6858003" cy="4037835"/>
          </a:xfrm>
          <a:prstGeom prst="rect">
            <a:avLst/>
          </a:prstGeom>
          <a:gradFill>
            <a:gsLst>
              <a:gs pos="0">
                <a:srgbClr val="000000">
                  <a:alpha val="0"/>
                </a:srgbClr>
              </a:gs>
              <a:gs pos="99000">
                <a:srgbClr val="5DD3FF">
                  <a:alpha val="10588"/>
                </a:srgbClr>
              </a:gs>
              <a:gs pos="100000">
                <a:srgbClr val="5DD3FF">
                  <a:alpha val="10588"/>
                </a:srgbClr>
              </a:gs>
            </a:gsLst>
            <a:lin ang="7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400" b="0" i="0" u="none" strike="noStrike" cap="none">
              <a:solidFill>
                <a:schemeClr val="lt1"/>
              </a:solidFill>
              <a:latin typeface="Proxima Nova"/>
              <a:ea typeface="Proxima Nova"/>
              <a:cs typeface="Proxima Nova"/>
              <a:sym typeface="Proxima Nova"/>
            </a:endParaRPr>
          </a:p>
        </p:txBody>
      </p:sp>
      <p:sp>
        <p:nvSpPr>
          <p:cNvPr id="513" name="Google Shape;513;p26"/>
          <p:cNvSpPr txBox="1">
            <a:spLocks noGrp="1"/>
          </p:cNvSpPr>
          <p:nvPr>
            <p:ph type="title"/>
          </p:nvPr>
        </p:nvSpPr>
        <p:spPr>
          <a:xfrm>
            <a:off x="-618067" y="1683757"/>
            <a:ext cx="5171987" cy="141112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ct val="100000"/>
              <a:buFont typeface="Proxima Nova Extrabold"/>
              <a:buNone/>
            </a:pPr>
            <a:r>
              <a:rPr lang="en-US" sz="4000" dirty="0">
                <a:solidFill>
                  <a:srgbClr val="FFFFFF"/>
                </a:solidFill>
                <a:latin typeface="Proxima Nova Extrabold"/>
                <a:ea typeface="Proxima Nova Extrabold"/>
                <a:cs typeface="Proxima Nova Extrabold"/>
                <a:sym typeface="Proxima Nova Extrabold"/>
              </a:rPr>
              <a:t>Instructional Advisory Board</a:t>
            </a:r>
            <a:endParaRPr sz="4000" dirty="0"/>
          </a:p>
        </p:txBody>
      </p:sp>
      <p:sp>
        <p:nvSpPr>
          <p:cNvPr id="514" name="Google Shape;514;p26"/>
          <p:cNvSpPr/>
          <p:nvPr/>
        </p:nvSpPr>
        <p:spPr>
          <a:xfrm>
            <a:off x="4941169" y="1578200"/>
            <a:ext cx="5654462" cy="1930789"/>
          </a:xfrm>
          <a:prstGeom prst="rect">
            <a:avLst/>
          </a:prstGeom>
          <a:solidFill>
            <a:schemeClr val="lt1">
              <a:alpha val="9058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515" name="Google Shape;515;p26"/>
          <p:cNvSpPr/>
          <p:nvPr/>
        </p:nvSpPr>
        <p:spPr>
          <a:xfrm>
            <a:off x="4288222" y="745066"/>
            <a:ext cx="7403906" cy="4861939"/>
          </a:xfrm>
          <a:prstGeom prst="rect">
            <a:avLst/>
          </a:prstGeom>
          <a:noFill/>
          <a:ln>
            <a:noFill/>
          </a:ln>
        </p:spPr>
        <p:txBody>
          <a:bodyPr spcFirstLastPara="1" wrap="square" lIns="91425" tIns="45700" rIns="91425" bIns="45700" anchor="t" anchorCtr="0">
            <a:normAutofit/>
          </a:bodyPr>
          <a:lstStyle/>
          <a:p>
            <a:pPr marL="742950" marR="0" lvl="1" indent="-311992" algn="l" rtl="0">
              <a:lnSpc>
                <a:spcPct val="120000"/>
              </a:lnSpc>
              <a:spcBef>
                <a:spcPts val="0"/>
              </a:spcBef>
              <a:spcAft>
                <a:spcPts val="0"/>
              </a:spcAft>
              <a:buClr>
                <a:schemeClr val="dk1"/>
              </a:buClr>
              <a:buSzPts val="2755"/>
              <a:buFont typeface="Proxima Nova"/>
              <a:buChar char="•"/>
            </a:pPr>
            <a:r>
              <a:rPr lang="en-US" sz="2400" b="0" i="0" u="none" strike="noStrike" cap="none" dirty="0">
                <a:solidFill>
                  <a:schemeClr val="dk1"/>
                </a:solidFill>
                <a:latin typeface="Proxima Nova"/>
                <a:ea typeface="Proxima Nova"/>
                <a:cs typeface="Proxima Nova"/>
                <a:sym typeface="Proxima Nova"/>
              </a:rPr>
              <a:t>An advisory group comprised of educators, trainers, and other mission relevant stakeholders to support and maintain the Academy’s instructional design processes</a:t>
            </a:r>
            <a:br>
              <a:rPr lang="en-US" sz="2400" b="0" i="0" u="none" strike="noStrike" cap="none" dirty="0">
                <a:solidFill>
                  <a:schemeClr val="dk1"/>
                </a:solidFill>
                <a:latin typeface="Proxima Nova"/>
                <a:ea typeface="Proxima Nova"/>
                <a:cs typeface="Proxima Nova"/>
                <a:sym typeface="Proxima Nova"/>
              </a:rPr>
            </a:br>
            <a:endParaRPr sz="1600" b="0" i="0" u="none" strike="noStrike" cap="none" dirty="0">
              <a:solidFill>
                <a:schemeClr val="dk1"/>
              </a:solidFill>
              <a:latin typeface="Proxima Nova"/>
              <a:ea typeface="Proxima Nova"/>
              <a:cs typeface="Proxima Nova"/>
              <a:sym typeface="Proxima Nova"/>
            </a:endParaRPr>
          </a:p>
          <a:p>
            <a:pPr marL="283464" marR="0" lvl="1" indent="0" algn="l" rtl="0">
              <a:lnSpc>
                <a:spcPct val="90000"/>
              </a:lnSpc>
              <a:spcBef>
                <a:spcPts val="0"/>
              </a:spcBef>
              <a:spcAft>
                <a:spcPts val="0"/>
              </a:spcAft>
              <a:buClr>
                <a:srgbClr val="000000"/>
              </a:buClr>
              <a:buSzPts val="1300"/>
              <a:buFont typeface="Arial"/>
              <a:buNone/>
            </a:pPr>
            <a:endParaRPr sz="1300" b="1" i="0" u="none" strike="noStrike" cap="none" dirty="0">
              <a:solidFill>
                <a:srgbClr val="204279"/>
              </a:solidFill>
              <a:latin typeface="Proxima Nova"/>
              <a:ea typeface="Proxima Nova"/>
              <a:cs typeface="Proxima Nova"/>
              <a:sym typeface="Proxima Nova"/>
            </a:endParaRPr>
          </a:p>
          <a:p>
            <a:pPr marL="0" marR="0" lvl="0" indent="0" algn="l" rtl="0">
              <a:lnSpc>
                <a:spcPct val="90000"/>
              </a:lnSpc>
              <a:spcBef>
                <a:spcPts val="600"/>
              </a:spcBef>
              <a:spcAft>
                <a:spcPts val="0"/>
              </a:spcAft>
              <a:buClr>
                <a:srgbClr val="000000"/>
              </a:buClr>
              <a:buSzPts val="1300"/>
              <a:buFont typeface="Arial"/>
              <a:buNone/>
            </a:pPr>
            <a:endParaRPr sz="1300" b="0" i="0" u="none" strike="noStrike" cap="none" dirty="0">
              <a:solidFill>
                <a:schemeClr val="dk1"/>
              </a:solidFill>
              <a:latin typeface="Proxima Nova"/>
              <a:ea typeface="Proxima Nova"/>
              <a:cs typeface="Proxima Nova"/>
              <a:sym typeface="Proxima Nova"/>
            </a:endParaRPr>
          </a:p>
        </p:txBody>
      </p:sp>
      <p:pic>
        <p:nvPicPr>
          <p:cNvPr id="516" name="Google Shape;516;p26"/>
          <p:cNvPicPr preferRelativeResize="0"/>
          <p:nvPr/>
        </p:nvPicPr>
        <p:blipFill rotWithShape="1">
          <a:blip r:embed="rId3"/>
          <a:srcRect/>
          <a:stretch/>
        </p:blipFill>
        <p:spPr>
          <a:xfrm>
            <a:off x="1" y="4361551"/>
            <a:ext cx="4037824" cy="27589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3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523" name="Google Shape;523;p30"/>
          <p:cNvSpPr/>
          <p:nvPr/>
        </p:nvSpPr>
        <p:spPr>
          <a:xfrm rot="5400000" flipH="1">
            <a:off x="-1410084" y="1410082"/>
            <a:ext cx="6858000" cy="4037836"/>
          </a:xfrm>
          <a:prstGeom prst="rect">
            <a:avLst/>
          </a:prstGeom>
          <a:gradFill>
            <a:gsLst>
              <a:gs pos="0">
                <a:srgbClr val="000000"/>
              </a:gs>
              <a:gs pos="8000">
                <a:srgbClr val="000000"/>
              </a:gs>
              <a:gs pos="100000">
                <a:srgbClr val="0084B4"/>
              </a:gs>
            </a:gsLst>
            <a:lin ang="3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524" name="Google Shape;524;p30"/>
          <p:cNvSpPr/>
          <p:nvPr/>
        </p:nvSpPr>
        <p:spPr>
          <a:xfrm rot="5400000" flipH="1">
            <a:off x="-1410085" y="1420219"/>
            <a:ext cx="6857999" cy="4037839"/>
          </a:xfrm>
          <a:prstGeom prst="rect">
            <a:avLst/>
          </a:prstGeom>
          <a:gradFill>
            <a:gsLst>
              <a:gs pos="0">
                <a:srgbClr val="000000">
                  <a:alpha val="0"/>
                </a:srgbClr>
              </a:gs>
              <a:gs pos="99000">
                <a:srgbClr val="00B0F0">
                  <a:alpha val="45490"/>
                </a:srgbClr>
              </a:gs>
              <a:gs pos="100000">
                <a:srgbClr val="00B0F0">
                  <a:alpha val="45490"/>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525" name="Google Shape;525;p30"/>
          <p:cNvSpPr/>
          <p:nvPr/>
        </p:nvSpPr>
        <p:spPr>
          <a:xfrm rot="5400000" flipH="1">
            <a:off x="767923" y="3588085"/>
            <a:ext cx="2501979" cy="4037841"/>
          </a:xfrm>
          <a:prstGeom prst="rect">
            <a:avLst/>
          </a:prstGeom>
          <a:gradFill>
            <a:gsLst>
              <a:gs pos="0">
                <a:srgbClr val="00B0F0">
                  <a:alpha val="28235"/>
                </a:srgbClr>
              </a:gs>
              <a:gs pos="2000">
                <a:srgbClr val="00B0F0">
                  <a:alpha val="28235"/>
                </a:srgbClr>
              </a:gs>
              <a:gs pos="100000">
                <a:srgbClr val="000000">
                  <a:alpha val="29411"/>
                </a:srgbClr>
              </a:gs>
            </a:gsLst>
            <a:lin ang="7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526" name="Google Shape;526;p30"/>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00B0F0">
                  <a:alpha val="42352"/>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527" name="Google Shape;527;p30"/>
          <p:cNvSpPr/>
          <p:nvPr/>
        </p:nvSpPr>
        <p:spPr>
          <a:xfrm rot="5400000" flipH="1">
            <a:off x="-1410095" y="1410079"/>
            <a:ext cx="6858003" cy="4037835"/>
          </a:xfrm>
          <a:prstGeom prst="rect">
            <a:avLst/>
          </a:prstGeom>
          <a:gradFill>
            <a:gsLst>
              <a:gs pos="0">
                <a:srgbClr val="000000">
                  <a:alpha val="0"/>
                </a:srgbClr>
              </a:gs>
              <a:gs pos="99000">
                <a:srgbClr val="5DD3FF">
                  <a:alpha val="10588"/>
                </a:srgbClr>
              </a:gs>
              <a:gs pos="100000">
                <a:srgbClr val="5DD3FF">
                  <a:alpha val="10588"/>
                </a:srgbClr>
              </a:gs>
            </a:gsLst>
            <a:lin ang="7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528" name="Google Shape;528;p30"/>
          <p:cNvSpPr txBox="1">
            <a:spLocks noGrp="1"/>
          </p:cNvSpPr>
          <p:nvPr>
            <p:ph type="title"/>
          </p:nvPr>
        </p:nvSpPr>
        <p:spPr>
          <a:xfrm>
            <a:off x="1" y="1683757"/>
            <a:ext cx="3900972" cy="2856712"/>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FFFF"/>
              </a:buClr>
              <a:buSzPts val="4800"/>
              <a:buFont typeface="Proxima Nova Extrabold"/>
              <a:buNone/>
            </a:pPr>
            <a:r>
              <a:rPr lang="en-US" sz="4800">
                <a:solidFill>
                  <a:srgbClr val="FFFFFF"/>
                </a:solidFill>
                <a:latin typeface="Proxima Nova Extrabold"/>
                <a:ea typeface="Proxima Nova Extrabold"/>
                <a:cs typeface="Proxima Nova Extrabold"/>
                <a:sym typeface="Proxima Nova Extrabold"/>
              </a:rPr>
              <a:t>Strategic Partnerships</a:t>
            </a:r>
            <a:endParaRPr/>
          </a:p>
        </p:txBody>
      </p:sp>
      <p:sp>
        <p:nvSpPr>
          <p:cNvPr id="529" name="Google Shape;529;p30"/>
          <p:cNvSpPr/>
          <p:nvPr/>
        </p:nvSpPr>
        <p:spPr>
          <a:xfrm>
            <a:off x="4941169" y="1578200"/>
            <a:ext cx="5654462" cy="1930789"/>
          </a:xfrm>
          <a:prstGeom prst="rect">
            <a:avLst/>
          </a:prstGeom>
          <a:solidFill>
            <a:schemeClr val="lt1">
              <a:alpha val="9058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roxima Nova"/>
              <a:ea typeface="Proxima Nova"/>
              <a:cs typeface="Proxima Nova"/>
              <a:sym typeface="Proxima Nova"/>
            </a:endParaRPr>
          </a:p>
        </p:txBody>
      </p:sp>
      <p:sp>
        <p:nvSpPr>
          <p:cNvPr id="531" name="Google Shape;531;p30"/>
          <p:cNvSpPr/>
          <p:nvPr/>
        </p:nvSpPr>
        <p:spPr>
          <a:xfrm>
            <a:off x="4288222" y="745066"/>
            <a:ext cx="6343526" cy="4861939"/>
          </a:xfrm>
          <a:prstGeom prst="rect">
            <a:avLst/>
          </a:prstGeom>
          <a:noFill/>
          <a:ln>
            <a:noFill/>
          </a:ln>
        </p:spPr>
        <p:txBody>
          <a:bodyPr spcFirstLastPara="1" wrap="square" lIns="91425" tIns="45700" rIns="91425" bIns="45700" anchor="t" anchorCtr="0">
            <a:normAutofit/>
          </a:bodyPr>
          <a:lstStyle/>
          <a:p>
            <a:pPr marL="914400" marR="0" lvl="0" indent="0" algn="l" rtl="0">
              <a:lnSpc>
                <a:spcPct val="100000"/>
              </a:lnSpc>
              <a:spcBef>
                <a:spcPts val="0"/>
              </a:spcBef>
              <a:spcAft>
                <a:spcPts val="0"/>
              </a:spcAft>
              <a:buClr>
                <a:srgbClr val="000000"/>
              </a:buClr>
              <a:buSzPts val="1240"/>
              <a:buFont typeface="Arial"/>
              <a:buNone/>
            </a:pPr>
            <a:endParaRPr sz="1240" b="0" i="0" u="none" strike="noStrike" cap="none" dirty="0">
              <a:solidFill>
                <a:schemeClr val="dk1"/>
              </a:solidFill>
              <a:latin typeface="Proxima Nova"/>
              <a:ea typeface="Proxima Nova"/>
              <a:cs typeface="Proxima Nova"/>
              <a:sym typeface="Proxima Nova"/>
            </a:endParaRPr>
          </a:p>
          <a:p>
            <a:pPr marL="742950" marR="0" lvl="1" indent="-356441" algn="l" rtl="0">
              <a:lnSpc>
                <a:spcPct val="100000"/>
              </a:lnSpc>
              <a:spcBef>
                <a:spcPts val="0"/>
              </a:spcBef>
              <a:spcAft>
                <a:spcPts val="0"/>
              </a:spcAft>
              <a:buClr>
                <a:schemeClr val="dk1"/>
              </a:buClr>
              <a:buSzPts val="3455"/>
              <a:buFont typeface="Proxima Nova"/>
              <a:buChar char="•"/>
            </a:pPr>
            <a:r>
              <a:rPr lang="en-US" sz="2400" b="0" i="0" u="none" strike="noStrike" cap="none" dirty="0">
                <a:solidFill>
                  <a:schemeClr val="dk1"/>
                </a:solidFill>
                <a:latin typeface="Proxima Nova"/>
                <a:ea typeface="Proxima Nova"/>
                <a:cs typeface="Proxima Nova"/>
                <a:sym typeface="Proxima Nova"/>
              </a:rPr>
              <a:t>Many local HEI and non-profits provide learner supports that you need</a:t>
            </a:r>
            <a:endParaRPr sz="2400" b="0" i="0" u="none" strike="noStrike" cap="none" dirty="0">
              <a:solidFill>
                <a:schemeClr val="dk1"/>
              </a:solidFill>
              <a:latin typeface="Proxima Nova"/>
              <a:ea typeface="Proxima Nova"/>
              <a:cs typeface="Proxima Nova"/>
              <a:sym typeface="Proxima Nova"/>
            </a:endParaRPr>
          </a:p>
          <a:p>
            <a:pPr marL="1371600" marR="0" lvl="2" indent="-447992" algn="l" rtl="0">
              <a:lnSpc>
                <a:spcPct val="100000"/>
              </a:lnSpc>
              <a:spcBef>
                <a:spcPts val="0"/>
              </a:spcBef>
              <a:spcAft>
                <a:spcPts val="0"/>
              </a:spcAft>
              <a:buClr>
                <a:schemeClr val="dk1"/>
              </a:buClr>
              <a:buSzPts val="3455"/>
              <a:buFont typeface="Arial" panose="020B0604020202020204" pitchFamily="34" charset="0"/>
              <a:buChar char="•"/>
            </a:pPr>
            <a:r>
              <a:rPr lang="en-US" sz="2400" b="0" i="0" u="none" strike="noStrike" cap="none" dirty="0">
                <a:solidFill>
                  <a:schemeClr val="dk1"/>
                </a:solidFill>
                <a:latin typeface="Proxima Nova"/>
                <a:ea typeface="Proxima Nova"/>
                <a:cs typeface="Proxima Nova"/>
                <a:sym typeface="Proxima Nova"/>
              </a:rPr>
              <a:t>Literacy Mid-South, U of M counseling services</a:t>
            </a:r>
            <a:endParaRPr sz="2400" b="0" i="0" u="none" strike="noStrike" cap="none" dirty="0">
              <a:solidFill>
                <a:schemeClr val="dk1"/>
              </a:solidFill>
              <a:latin typeface="Proxima Nova"/>
              <a:ea typeface="Proxima Nova"/>
              <a:cs typeface="Proxima Nova"/>
              <a:sym typeface="Proxima Nova"/>
            </a:endParaRPr>
          </a:p>
          <a:p>
            <a:pPr marL="1828800" marR="0" lvl="3" indent="-447992" algn="l" rtl="0">
              <a:lnSpc>
                <a:spcPct val="100000"/>
              </a:lnSpc>
              <a:spcBef>
                <a:spcPts val="0"/>
              </a:spcBef>
              <a:spcAft>
                <a:spcPts val="0"/>
              </a:spcAft>
              <a:buClr>
                <a:schemeClr val="dk1"/>
              </a:buClr>
              <a:buSzPts val="3455"/>
              <a:buFont typeface="Arial" panose="020B0604020202020204" pitchFamily="34" charset="0"/>
              <a:buChar char="•"/>
            </a:pPr>
            <a:r>
              <a:rPr lang="en-US" sz="2400" b="0" i="0" u="none" strike="noStrike" cap="none" dirty="0">
                <a:solidFill>
                  <a:schemeClr val="dk1"/>
                </a:solidFill>
                <a:latin typeface="Proxima Nova"/>
                <a:ea typeface="Proxima Nova"/>
                <a:cs typeface="Proxima Nova"/>
                <a:sym typeface="Proxima Nova"/>
              </a:rPr>
              <a:t>Internships, class projects</a:t>
            </a:r>
            <a:endParaRPr sz="2400" b="0" i="0" u="none" strike="noStrike" cap="none" dirty="0">
              <a:solidFill>
                <a:schemeClr val="dk1"/>
              </a:solidFill>
              <a:latin typeface="Proxima Nova"/>
              <a:ea typeface="Proxima Nova"/>
              <a:cs typeface="Proxima Nova"/>
              <a:sym typeface="Proxima Nova"/>
            </a:endParaRPr>
          </a:p>
          <a:p>
            <a:pPr marL="914400" marR="0" lvl="1" indent="-447992" algn="l" rtl="0">
              <a:lnSpc>
                <a:spcPct val="100000"/>
              </a:lnSpc>
              <a:spcBef>
                <a:spcPts val="0"/>
              </a:spcBef>
              <a:spcAft>
                <a:spcPts val="0"/>
              </a:spcAft>
              <a:buClr>
                <a:schemeClr val="dk1"/>
              </a:buClr>
              <a:buSzPts val="3455"/>
              <a:buFont typeface="Arial" panose="020B0604020202020204" pitchFamily="34" charset="0"/>
              <a:buChar char="•"/>
            </a:pPr>
            <a:r>
              <a:rPr lang="en-US" sz="2400" b="0" i="0" u="none" strike="noStrike" cap="none" dirty="0">
                <a:solidFill>
                  <a:schemeClr val="dk1"/>
                </a:solidFill>
                <a:latin typeface="Proxima Nova"/>
                <a:ea typeface="Proxima Nova"/>
                <a:cs typeface="Proxima Nova"/>
                <a:sym typeface="Proxima Nova"/>
              </a:rPr>
              <a:t>Seek city support to leverage wrap around support services for learners. </a:t>
            </a:r>
            <a:endParaRPr sz="2400" b="0" i="0" u="none" strike="noStrike" cap="none" dirty="0">
              <a:solidFill>
                <a:srgbClr val="000000"/>
              </a:solidFill>
              <a:latin typeface="Arial"/>
              <a:ea typeface="Arial"/>
              <a:cs typeface="Arial"/>
              <a:sym typeface="Arial"/>
            </a:endParaRPr>
          </a:p>
          <a:p>
            <a:pPr marL="1371600" marR="0" lvl="2" indent="-447992" algn="l" rtl="0">
              <a:lnSpc>
                <a:spcPct val="100000"/>
              </a:lnSpc>
              <a:spcBef>
                <a:spcPts val="600"/>
              </a:spcBef>
              <a:spcAft>
                <a:spcPts val="0"/>
              </a:spcAft>
              <a:buClr>
                <a:schemeClr val="dk1"/>
              </a:buClr>
              <a:buSzPts val="3455"/>
              <a:buFont typeface="Arial" panose="020B0604020202020204" pitchFamily="34" charset="0"/>
              <a:buChar char="•"/>
            </a:pPr>
            <a:r>
              <a:rPr lang="en-US" sz="2400" b="0" i="0" u="none" strike="noStrike" cap="none" dirty="0">
                <a:solidFill>
                  <a:schemeClr val="dk1"/>
                </a:solidFill>
                <a:latin typeface="Proxima Nova"/>
                <a:ea typeface="Proxima Nova"/>
                <a:cs typeface="Proxima Nova"/>
                <a:sym typeface="Proxima Nova"/>
              </a:rPr>
              <a:t>Explore how MFD can participate in current city workforce development programs, such as OpportunityR3 </a:t>
            </a:r>
            <a:endParaRPr sz="2400" b="0" i="0" u="none" strike="noStrike" cap="none" dirty="0">
              <a:solidFill>
                <a:schemeClr val="dk1"/>
              </a:solidFill>
              <a:latin typeface="Proxima Nova"/>
              <a:ea typeface="Proxima Nova"/>
              <a:cs typeface="Proxima Nova"/>
              <a:sym typeface="Proxima Nova"/>
            </a:endParaRPr>
          </a:p>
        </p:txBody>
      </p:sp>
      <p:pic>
        <p:nvPicPr>
          <p:cNvPr id="324" name="Google Shape;324;p19"/>
          <p:cNvPicPr preferRelativeResize="0"/>
          <p:nvPr/>
        </p:nvPicPr>
        <p:blipFill rotWithShape="1">
          <a:blip r:embed="rId3">
            <a:alphaModFix/>
          </a:blip>
          <a:srcRect t="9091" r="9091"/>
          <a:stretch/>
        </p:blipFill>
        <p:spPr>
          <a:xfrm>
            <a:off x="20" y="10"/>
            <a:ext cx="12191981" cy="6857990"/>
          </a:xfrm>
          <a:prstGeom prst="rect">
            <a:avLst/>
          </a:prstGeom>
          <a:noFill/>
          <a:ln>
            <a:noFill/>
          </a:ln>
        </p:spPr>
      </p:pic>
      <p:sp>
        <p:nvSpPr>
          <p:cNvPr id="3" name="TextBox 2">
            <a:extLst>
              <a:ext uri="{FF2B5EF4-FFF2-40B4-BE49-F238E27FC236}">
                <a16:creationId xmlns:a16="http://schemas.microsoft.com/office/drawing/2014/main" id="{5559736B-2856-7EE2-7F6A-145FA974B082}"/>
              </a:ext>
            </a:extLst>
          </p:cNvPr>
          <p:cNvSpPr txBox="1"/>
          <p:nvPr/>
        </p:nvSpPr>
        <p:spPr>
          <a:xfrm>
            <a:off x="668867" y="5181600"/>
            <a:ext cx="5325497" cy="1384995"/>
          </a:xfrm>
          <a:prstGeom prst="rect">
            <a:avLst/>
          </a:prstGeom>
          <a:noFill/>
        </p:spPr>
        <p:txBody>
          <a:bodyPr wrap="none" rtlCol="0">
            <a:spAutoFit/>
          </a:bodyPr>
          <a:lstStyle/>
          <a:p>
            <a:r>
              <a:rPr lang="en-US" sz="2800" b="1" dirty="0">
                <a:solidFill>
                  <a:schemeClr val="bg1"/>
                </a:solidFill>
              </a:rPr>
              <a:t>Thank you!</a:t>
            </a:r>
          </a:p>
          <a:p>
            <a:endParaRPr lang="en-US" sz="2800" b="1" dirty="0">
              <a:solidFill>
                <a:schemeClr val="bg1"/>
              </a:solidFill>
            </a:endParaRPr>
          </a:p>
          <a:p>
            <a:r>
              <a:rPr lang="en-US" sz="2800" b="1" dirty="0">
                <a:solidFill>
                  <a:schemeClr val="bg1"/>
                </a:solidFill>
              </a:rPr>
              <a:t>Joe.Holley@Memphistn.gov</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TM03090434[[fn=Wood Type]]</Template>
  <TotalTime>79</TotalTime>
  <Words>1733</Words>
  <Application>Microsoft Macintosh PowerPoint</Application>
  <PresentationFormat>Widescreen</PresentationFormat>
  <Paragraphs>81</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Arial</vt:lpstr>
      <vt:lpstr>Bookman Old Style</vt:lpstr>
      <vt:lpstr>Century Gothic</vt:lpstr>
      <vt:lpstr>Proxima Nova</vt:lpstr>
      <vt:lpstr>Proxima Nova Extrabold</vt:lpstr>
      <vt:lpstr>Times New Roman</vt:lpstr>
      <vt:lpstr>Wingdings</vt:lpstr>
      <vt:lpstr>Wood Type</vt:lpstr>
      <vt:lpstr>PowerPoint Presentation</vt:lpstr>
      <vt:lpstr>PowerPoint Presentation</vt:lpstr>
      <vt:lpstr>Comprehensive instructor onboarding and training program</vt:lpstr>
      <vt:lpstr> Develop student success support pilot program </vt:lpstr>
      <vt:lpstr>Initiate partnership with Literacy Mid-South </vt:lpstr>
      <vt:lpstr>Eliminate Deficit Thinking</vt:lpstr>
      <vt:lpstr>Wrap-Around Student Services</vt:lpstr>
      <vt:lpstr>Instructional Advisory Board</vt:lpstr>
      <vt:lpstr>Strategic Partnerships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Holley</dc:creator>
  <cp:lastModifiedBy>Chaddrick Johnson</cp:lastModifiedBy>
  <cp:revision>2</cp:revision>
  <dcterms:created xsi:type="dcterms:W3CDTF">2025-06-10T13:50:42Z</dcterms:created>
  <dcterms:modified xsi:type="dcterms:W3CDTF">2025-06-12T18:17:02Z</dcterms:modified>
</cp:coreProperties>
</file>