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5" r:id="rId4"/>
    <p:sldId id="291" r:id="rId5"/>
    <p:sldId id="292" r:id="rId6"/>
    <p:sldId id="293" r:id="rId7"/>
    <p:sldId id="295" r:id="rId8"/>
    <p:sldId id="259" r:id="rId9"/>
    <p:sldId id="279" r:id="rId10"/>
    <p:sldId id="280" r:id="rId11"/>
    <p:sldId id="281" r:id="rId12"/>
    <p:sldId id="283" r:id="rId13"/>
    <p:sldId id="285" r:id="rId14"/>
    <p:sldId id="284" r:id="rId15"/>
    <p:sldId id="286" r:id="rId16"/>
    <p:sldId id="289" r:id="rId17"/>
    <p:sldId id="29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7" autoAdjust="0"/>
    <p:restoredTop sz="94717"/>
  </p:normalViewPr>
  <p:slideViewPr>
    <p:cSldViewPr snapToGrid="0">
      <p:cViewPr varScale="1">
        <p:scale>
          <a:sx n="85" d="100"/>
          <a:sy n="85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5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7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0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1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4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4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D11C2B16-9F3C-4597-AE4C-C410BDFEFC0F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3015A27-46DA-4043-8FA6-155EE7CCC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61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1A9FF2-D0C0-29D4-EB1E-4343C2B08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NB.1.8.1 COVID Variant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56193A-3998-BD01-58B8-6A7580980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1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F945-F211-A37A-16D0-0339A85B9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Increased Transmissibility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FA1AB-738F-B35F-3224-D0323B70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3" y="1239253"/>
            <a:ext cx="10800347" cy="5253622"/>
          </a:xfrm>
        </p:spPr>
        <p:txBody>
          <a:bodyPr>
            <a:normAutofit/>
          </a:bodyPr>
          <a:lstStyle/>
          <a:p>
            <a:r>
              <a:rPr lang="en-US" sz="3600" dirty="0"/>
              <a:t>Evidence suggests NB.1.8.1 possesses a "</a:t>
            </a:r>
            <a:r>
              <a:rPr lang="en-US" sz="3600" dirty="0">
                <a:solidFill>
                  <a:srgbClr val="FFFF00"/>
                </a:solidFill>
              </a:rPr>
              <a:t>growth advantage,</a:t>
            </a:r>
            <a:r>
              <a:rPr lang="en-US" sz="3600" dirty="0"/>
              <a:t>" indicating it may spread more easily than earlier variants.</a:t>
            </a:r>
          </a:p>
          <a:p>
            <a:r>
              <a:rPr lang="en-US" sz="3600" dirty="0"/>
              <a:t>Laboratory data indicates it </a:t>
            </a:r>
            <a:r>
              <a:rPr lang="en-US" sz="3600" dirty="0">
                <a:solidFill>
                  <a:srgbClr val="FFFF00"/>
                </a:solidFill>
              </a:rPr>
              <a:t>binds more tightly to human cells</a:t>
            </a:r>
            <a:r>
              <a:rPr lang="en-US" sz="3600" dirty="0"/>
              <a:t>, which contributes to its enhanced transmissibility.</a:t>
            </a:r>
          </a:p>
          <a:p>
            <a:r>
              <a:rPr lang="en-US" sz="3600" dirty="0"/>
              <a:t>It has been linked to rapid increases in COVID-19 case numbers in several affected regions, especially in Asia.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2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D4C4-2919-19EC-5497-ABA2D28A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4652"/>
            <a:ext cx="10547684" cy="76584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Common Symptoms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79A1F-B93A-8F41-213D-58AF9047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2" y="1287379"/>
            <a:ext cx="10956758" cy="5205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Symptoms align with those typically reported for Omicron subvariants and can include: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Fever or Chills</a:t>
            </a:r>
          </a:p>
          <a:p>
            <a:r>
              <a:rPr lang="en-US" dirty="0"/>
              <a:t>Muscle aches</a:t>
            </a:r>
          </a:p>
          <a:p>
            <a:r>
              <a:rPr lang="en-US" dirty="0"/>
              <a:t>Sore throat (some reports describe a "razor-blade throat")</a:t>
            </a:r>
          </a:p>
          <a:p>
            <a:r>
              <a:rPr lang="en-US" dirty="0"/>
              <a:t>Cough</a:t>
            </a:r>
          </a:p>
          <a:p>
            <a:r>
              <a:rPr lang="en-US" dirty="0"/>
              <a:t>Congestion or Runny nose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Nausea or Vomiting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Loss of taste or smell (less prominent than with earlier variants)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5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D649-CEB8-3F4E-B11B-5A7E7317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Continued Effectiveness Against Severe Illness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3642-2E63-7323-7D67-CD439BCC4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695"/>
            <a:ext cx="10515600" cy="4769268"/>
          </a:xfrm>
        </p:spPr>
        <p:txBody>
          <a:bodyPr>
            <a:normAutofit/>
          </a:bodyPr>
          <a:lstStyle/>
          <a:p>
            <a:r>
              <a:rPr lang="en-US" sz="3500" dirty="0"/>
              <a:t>Current COVID-19 vaccines, including bivalent and XBB-based boosters, are </a:t>
            </a:r>
            <a:r>
              <a:rPr lang="en-US" sz="3500" i="1" dirty="0">
                <a:solidFill>
                  <a:srgbClr val="FFFF00"/>
                </a:solidFill>
              </a:rPr>
              <a:t>expected to remain effective</a:t>
            </a:r>
            <a:r>
              <a:rPr lang="en-US" sz="3500" dirty="0"/>
              <a:t> in preventing severe disease outcomes such as hospitalization and death caused by NB.1.8.1.</a:t>
            </a:r>
          </a:p>
          <a:p>
            <a:pPr marL="0" indent="0">
              <a:buNone/>
            </a:pPr>
            <a:endParaRPr lang="en-US" sz="3500" dirty="0"/>
          </a:p>
          <a:p>
            <a:r>
              <a:rPr lang="en-US" sz="3500" dirty="0"/>
              <a:t>The primary benefit of vaccination continues to be protection against severe illness, rather than complete prevention of 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1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6784-3EAE-A2BB-9EB9-F8E6495A1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Breakthrough Infections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722F7-E601-6C04-F157-C4885D2B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6000" dirty="0"/>
              <a:t>It is possible for breakthrough infections to occur, particularly in individuals whose immunity may be waning or who remain unvaccinated.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90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601A-A031-A750-333C-C3C81777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Future Vaccine Development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904F6-1387-1D12-9E76-57B21DC6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New COVID-19 booster shots targeting prevalent variants (like LP.8.1 or JN.1) are under development and are anticipated to offer robust protection against NB.1.8.1 as well.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16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4696-8BBB-9C17-092B-E6BB68C7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 Indication of Increased Severity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EE2F5-7F41-8BA0-4412-CC83FA34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632"/>
            <a:ext cx="10515600" cy="4793331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Despite concurrent increases in COVID-19 cases in some countries where NB.1.8.1 is widespread (e.g., China, Hong Kong), current data </a:t>
            </a:r>
            <a:r>
              <a:rPr lang="en-US" sz="4000" i="1" dirty="0"/>
              <a:t>do not indicate that this variant leads to more severe illness</a:t>
            </a:r>
            <a:r>
              <a:rPr lang="en-US" sz="4000" dirty="0"/>
              <a:t> compared to other variants currently in circulation.</a:t>
            </a:r>
          </a:p>
          <a:p>
            <a:endParaRPr lang="en-US" sz="4000" dirty="0"/>
          </a:p>
          <a:p>
            <a:r>
              <a:rPr lang="en-US" sz="4000" dirty="0"/>
              <a:t>The WHO reports no evidence of increases in critical indicators such as COVID-19-related ICU admissions and deaths per hospitalization, or overall all-cause mortality associated with NB.1.8.1.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CAC1-6241-58B9-826D-77A19C4D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11689"/>
            <a:ext cx="10515600" cy="115328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Summary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EB99B-9C57-F814-8E56-BA8487264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252"/>
            <a:ext cx="10515600" cy="4810539"/>
          </a:xfrm>
        </p:spPr>
        <p:txBody>
          <a:bodyPr>
            <a:normAutofit/>
          </a:bodyPr>
          <a:lstStyle/>
          <a:p>
            <a:r>
              <a:rPr lang="en-US" sz="4000" dirty="0"/>
              <a:t>NB.1.8.1 represents the continued evolution of the SARS-CoV-2 Omicron variant, demonstrating </a:t>
            </a:r>
            <a:r>
              <a:rPr lang="en-US" sz="4000" dirty="0">
                <a:solidFill>
                  <a:srgbClr val="FFFF00"/>
                </a:solidFill>
              </a:rPr>
              <a:t>increased transmissibility</a:t>
            </a:r>
            <a:r>
              <a:rPr lang="en-US" sz="4000" dirty="0"/>
              <a:t>.</a:t>
            </a:r>
          </a:p>
          <a:p>
            <a:r>
              <a:rPr lang="en-US" sz="4000" dirty="0"/>
              <a:t>Current data does not suggest that this variant causes more severe illness.</a:t>
            </a:r>
          </a:p>
          <a:p>
            <a:r>
              <a:rPr lang="en-US" sz="4000" dirty="0"/>
              <a:t>Existing COVID-19 vaccines are </a:t>
            </a:r>
            <a:r>
              <a:rPr lang="en-US" sz="4000"/>
              <a:t>still effective </a:t>
            </a:r>
            <a:r>
              <a:rPr lang="en-US" sz="4000" dirty="0"/>
              <a:t>offering substantial protection against severe disease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81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E9BD13-62B3-7BB6-50A4-BA8D35D8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" t="334" r="27696" b="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28E11-E31F-355E-DE00-F3B77498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6" y="2968244"/>
            <a:ext cx="7100517" cy="2523930"/>
          </a:xfrm>
        </p:spPr>
        <p:txBody>
          <a:bodyPr anchor="b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H.1.8.1 in Asia : Increased death and hospitalization of COVID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084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E9BD13-62B3-7BB6-50A4-BA8D35D80F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4" t="334" r="27696" b="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28E11-E31F-355E-DE00-F3B77498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6" y="2968244"/>
            <a:ext cx="7100517" cy="2523930"/>
          </a:xfrm>
        </p:spPr>
        <p:txBody>
          <a:bodyPr anchor="b"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H.1.8.1 in Asia : Increased death and hospitalization of COVID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88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DC88-0786-1540-F294-05455BB4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NB.1.8.1?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C9790-60B6-2C75-D9FF-2B63A004D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474"/>
            <a:ext cx="10515600" cy="485348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A newly identified sub lineage of the Omicron variant of SARS-CoV-2.</a:t>
            </a:r>
          </a:p>
          <a:p>
            <a:endParaRPr lang="en-US" sz="3600" dirty="0"/>
          </a:p>
          <a:p>
            <a:r>
              <a:rPr lang="en-US" sz="3600" dirty="0"/>
              <a:t>Designated as a "Variant Under Monitoring (VUM)" by the World Health Organization (WHO) due to its increasing global prevalence.</a:t>
            </a:r>
          </a:p>
          <a:p>
            <a:endParaRPr lang="en-US" sz="3600" dirty="0"/>
          </a:p>
          <a:p>
            <a:r>
              <a:rPr lang="en-US" sz="3600" dirty="0"/>
              <a:t>First detected in samples collected in January 2025.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8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56AD-D38E-442B-55F7-63E3653BA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779" y="18256"/>
            <a:ext cx="10515600" cy="751766"/>
          </a:xfrm>
        </p:spPr>
        <p:txBody>
          <a:bodyPr/>
          <a:lstStyle/>
          <a:p>
            <a:r>
              <a:rPr lang="en-US" dirty="0"/>
              <a:t>Increased Cases and Hospitalizations: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6CFF3-C884-D03B-4048-EC4CAE8D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1058779"/>
            <a:ext cx="10776284" cy="542624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NB.1.8.1 has been linked to a </a:t>
            </a:r>
            <a:r>
              <a:rPr lang="en-US" dirty="0">
                <a:solidFill>
                  <a:srgbClr val="FFFF00"/>
                </a:solidFill>
              </a:rPr>
              <a:t>significant increase in cases across A</a:t>
            </a:r>
            <a:r>
              <a:rPr lang="en-US" dirty="0"/>
              <a:t>sia, particularly in China where it became the dominant strain.</a:t>
            </a:r>
          </a:p>
          <a:p>
            <a:endParaRPr lang="en-US" dirty="0"/>
          </a:p>
          <a:p>
            <a:r>
              <a:rPr lang="en-US" dirty="0"/>
              <a:t>Hong Kong has seen its highest COVID-19 levels in at least a year, with a "</a:t>
            </a:r>
            <a:r>
              <a:rPr lang="en-US" dirty="0">
                <a:solidFill>
                  <a:srgbClr val="FFFF00"/>
                </a:solidFill>
              </a:rPr>
              <a:t>significant increase</a:t>
            </a:r>
            <a:r>
              <a:rPr lang="en-US" dirty="0"/>
              <a:t>" in emergency room visits and hospitalizations attributed to NB.1.8.1.</a:t>
            </a:r>
          </a:p>
          <a:p>
            <a:endParaRPr lang="en-US" dirty="0"/>
          </a:p>
          <a:p>
            <a:r>
              <a:rPr lang="en-US" dirty="0"/>
              <a:t>Mainland China has also reported a doubling in both the percentage of patients seeking emergency room care and those requiring hospitalization for COVID-19.</a:t>
            </a:r>
          </a:p>
          <a:p>
            <a:endParaRPr lang="en-US" dirty="0"/>
          </a:p>
          <a:p>
            <a:r>
              <a:rPr lang="en-US" dirty="0"/>
              <a:t>Taiwan has seen a rapidly rising outbreak fueled by NB.1.8.1, leading to a </a:t>
            </a:r>
            <a:r>
              <a:rPr lang="en-US" dirty="0">
                <a:solidFill>
                  <a:srgbClr val="FFFF00"/>
                </a:solidFill>
              </a:rPr>
              <a:t>sustained increase in severe and fatal cases </a:t>
            </a:r>
            <a:r>
              <a:rPr lang="en-US" dirty="0"/>
              <a:t>and a shortage of COVID-19 testing kits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1198-3CB9-095A-4550-C880E82F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79" y="252663"/>
            <a:ext cx="10515600" cy="878305"/>
          </a:xfrm>
        </p:spPr>
        <p:txBody>
          <a:bodyPr/>
          <a:lstStyle/>
          <a:p>
            <a:r>
              <a:rPr lang="en-US" dirty="0"/>
              <a:t>Deaths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920FA-758A-07A4-5CA3-A88AB588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979" y="1431758"/>
            <a:ext cx="10980821" cy="5173579"/>
          </a:xfrm>
        </p:spPr>
        <p:txBody>
          <a:bodyPr>
            <a:normAutofit/>
          </a:bodyPr>
          <a:lstStyle/>
          <a:p>
            <a:r>
              <a:rPr lang="en-US" sz="4000" dirty="0"/>
              <a:t>While there are reports of increased deaths in specific areas, the World Health Organization (WHO) has stated that there </a:t>
            </a:r>
            <a:r>
              <a:rPr lang="en-US" sz="4000" dirty="0">
                <a:highlight>
                  <a:srgbClr val="000000"/>
                </a:highlight>
              </a:rPr>
              <a:t>is currently </a:t>
            </a:r>
            <a:r>
              <a:rPr lang="en-US" sz="4000" dirty="0">
                <a:solidFill>
                  <a:srgbClr val="FFFF00"/>
                </a:solidFill>
                <a:highlight>
                  <a:srgbClr val="000000"/>
                </a:highlight>
              </a:rPr>
              <a:t>no evidence that NB.1.8.1 causes more severe illness</a:t>
            </a:r>
            <a:r>
              <a:rPr lang="en-US" sz="4000" dirty="0">
                <a:highlight>
                  <a:srgbClr val="000000"/>
                </a:highlight>
              </a:rPr>
              <a:t> than other circulating v</a:t>
            </a:r>
            <a:r>
              <a:rPr lang="en-US" sz="4000" dirty="0"/>
              <a:t>ariants and considers the global risk to be "low”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9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5A22-BE05-B040-A82C-2E263DE4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in US May 25-May 31 2025 Waste Water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B8A760-CFCA-3C87-3B1F-DDA95C016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19" y="1756352"/>
            <a:ext cx="8666018" cy="4817630"/>
          </a:xfrm>
        </p:spPr>
      </p:pic>
    </p:spTree>
    <p:extLst>
      <p:ext uri="{BB962C8B-B14F-4D97-AF65-F5344CB8AC3E}">
        <p14:creationId xmlns:p14="http://schemas.microsoft.com/office/powerpoint/2010/main" val="46471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EC7E-2FB0-790C-3034-773EB0A9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5" y="88035"/>
            <a:ext cx="10515600" cy="886524"/>
          </a:xfrm>
        </p:spPr>
        <p:txBody>
          <a:bodyPr/>
          <a:lstStyle/>
          <a:p>
            <a:r>
              <a:rPr lang="en-US" dirty="0"/>
              <a:t>Current COVID Variants in US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1F7282-9213-726E-FA14-675355575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611" y="1129145"/>
            <a:ext cx="11044989" cy="5440097"/>
          </a:xfrm>
        </p:spPr>
      </p:pic>
    </p:spTree>
    <p:extLst>
      <p:ext uri="{BB962C8B-B14F-4D97-AF65-F5344CB8AC3E}">
        <p14:creationId xmlns:p14="http://schemas.microsoft.com/office/powerpoint/2010/main" val="20474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0E51FF-A667-8C85-6117-8FD97F39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18255"/>
            <a:ext cx="10515600" cy="1325563"/>
          </a:xfrm>
        </p:spPr>
        <p:txBody>
          <a:bodyPr/>
          <a:lstStyle/>
          <a:p>
            <a:r>
              <a:rPr lang="en-US" dirty="0"/>
              <a:t>Current COVID Variant NB1.8.1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8970-834F-A161-8909-E58D0641CF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815"/>
                </a:solidFill>
                <a:effectLst/>
                <a:latin typeface="BerninaSansWeb"/>
              </a:rPr>
              <a:t>NB.1.8.1 "retained high ACE2 affinity and humoral immune evasion, supporting its potential for future dominance."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4E7207-4AA2-BE47-2888-D557066CB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2736" y="1343818"/>
            <a:ext cx="10106527" cy="4984793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CCFC322-FBDD-E55A-9C7E-276EBD3F8CE7}"/>
              </a:ext>
            </a:extLst>
          </p:cNvPr>
          <p:cNvCxnSpPr>
            <a:cxnSpLocks/>
          </p:cNvCxnSpPr>
          <p:nvPr/>
        </p:nvCxnSpPr>
        <p:spPr>
          <a:xfrm flipH="1">
            <a:off x="5233737" y="681036"/>
            <a:ext cx="2836837" cy="1544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8AAA9-9D0D-29B7-3AB1-6BB4A44F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Significance of Mutations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0B400-E95A-1F4D-4141-4768208C3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These genetic changes, particularly within the spike protein, can </a:t>
            </a:r>
            <a:r>
              <a:rPr lang="en-US" sz="4800" dirty="0">
                <a:solidFill>
                  <a:srgbClr val="FFFF00"/>
                </a:solidFill>
              </a:rPr>
              <a:t>influence the virus's ability to transmit and evade existing immune responses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587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680</Words>
  <Application>Microsoft Macintosh PowerPoint</Application>
  <PresentationFormat>Widescreen</PresentationFormat>
  <Paragraphs>57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BerninaSansWeb</vt:lpstr>
      <vt:lpstr>Calibri</vt:lpstr>
      <vt:lpstr>Office Theme</vt:lpstr>
      <vt:lpstr>NB.1.8.1 COVID Variant</vt:lpstr>
      <vt:lpstr>H.1.8.1 in Asia : Increased death and hospitalization of COVID</vt:lpstr>
      <vt:lpstr>What is NB.1.8.1? </vt:lpstr>
      <vt:lpstr>Increased Cases and Hospitalizations:</vt:lpstr>
      <vt:lpstr>Deaths</vt:lpstr>
      <vt:lpstr>COVID in US May 25-May 31 2025 Waste Water</vt:lpstr>
      <vt:lpstr>Current COVID Variants in US </vt:lpstr>
      <vt:lpstr>Current COVID Variant NB1.8.1 </vt:lpstr>
      <vt:lpstr>Significance of Mutations </vt:lpstr>
      <vt:lpstr>Increased Transmissibility </vt:lpstr>
      <vt:lpstr> Common Symptoms </vt:lpstr>
      <vt:lpstr>Continued Effectiveness Against Severe Illness </vt:lpstr>
      <vt:lpstr>Breakthrough Infections </vt:lpstr>
      <vt:lpstr>Future Vaccine Development </vt:lpstr>
      <vt:lpstr>No Indication of Increased Severity </vt:lpstr>
      <vt:lpstr> Summary </vt:lpstr>
      <vt:lpstr>H.1.8.1 in Asia : Increased death and hospitalization of COVID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NB.1.8.1 COVID Variant</dc:title>
  <dc:creator>Jonathan Jui</dc:creator>
  <cp:lastModifiedBy>Chaddrick Johnson</cp:lastModifiedBy>
  <cp:revision>16</cp:revision>
  <dcterms:created xsi:type="dcterms:W3CDTF">2025-06-06T14:52:54Z</dcterms:created>
  <dcterms:modified xsi:type="dcterms:W3CDTF">2025-06-13T15:27:30Z</dcterms:modified>
</cp:coreProperties>
</file>