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6.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764" r:id="rId6"/>
    <p:sldMasterId id="2147483782" r:id="rId7"/>
    <p:sldMasterId id="2147483810" r:id="rId8"/>
    <p:sldMasterId id="2147483832" r:id="rId9"/>
  </p:sldMasterIdLst>
  <p:notesMasterIdLst>
    <p:notesMasterId r:id="rId38"/>
  </p:notesMasterIdLst>
  <p:sldIdLst>
    <p:sldId id="256" r:id="rId10"/>
    <p:sldId id="307" r:id="rId11"/>
    <p:sldId id="308" r:id="rId12"/>
    <p:sldId id="5070" r:id="rId13"/>
    <p:sldId id="4938" r:id="rId14"/>
    <p:sldId id="1123" r:id="rId15"/>
    <p:sldId id="1073" r:id="rId16"/>
    <p:sldId id="5071" r:id="rId17"/>
    <p:sldId id="5072" r:id="rId18"/>
    <p:sldId id="5073" r:id="rId19"/>
    <p:sldId id="5074" r:id="rId20"/>
    <p:sldId id="5068" r:id="rId21"/>
    <p:sldId id="4879" r:id="rId22"/>
    <p:sldId id="5069" r:id="rId23"/>
    <p:sldId id="4881" r:id="rId24"/>
    <p:sldId id="718" r:id="rId25"/>
    <p:sldId id="535" r:id="rId26"/>
    <p:sldId id="5066" r:id="rId27"/>
    <p:sldId id="5067" r:id="rId28"/>
    <p:sldId id="316" r:id="rId29"/>
    <p:sldId id="258" r:id="rId30"/>
    <p:sldId id="306" r:id="rId31"/>
    <p:sldId id="5075" r:id="rId32"/>
    <p:sldId id="5076" r:id="rId33"/>
    <p:sldId id="5077" r:id="rId34"/>
    <p:sldId id="5078" r:id="rId35"/>
    <p:sldId id="5079" r:id="rId36"/>
    <p:sldId id="5080"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523"/>
    <a:srgbClr val="672323"/>
    <a:srgbClr val="421C5E"/>
    <a:srgbClr val="FFE593"/>
    <a:srgbClr val="161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2" autoAdjust="0"/>
    <p:restoredTop sz="80000" autoAdjust="0"/>
  </p:normalViewPr>
  <p:slideViewPr>
    <p:cSldViewPr snapToGrid="0">
      <p:cViewPr varScale="1">
        <p:scale>
          <a:sx n="65" d="100"/>
          <a:sy n="65" d="100"/>
        </p:scale>
        <p:origin x="232" y="3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gs" Target="tags/tag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A7AF8-0DD6-4E1A-B103-3EAF1B20CA4C}"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D14C7-7B51-411A-AD3B-BF8E1AC50AAE}" type="slidenum">
              <a:rPr lang="en-US" smtClean="0"/>
              <a:t>‹#›</a:t>
            </a:fld>
            <a:endParaRPr lang="en-US"/>
          </a:p>
        </p:txBody>
      </p:sp>
    </p:spTree>
    <p:extLst>
      <p:ext uri="{BB962C8B-B14F-4D97-AF65-F5344CB8AC3E}">
        <p14:creationId xmlns:p14="http://schemas.microsoft.com/office/powerpoint/2010/main" val="390157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pb.org/what-is-hepatitis-b/what-is-hepb/facts-and-figur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urworldindata.org/grapher/hepatitis-b-incidence-sdgs?time=late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01/jama.2025.895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ettyimages.com/detail/news-photo/firefighter-hikes-through-burnt-forest-looking-for-hot-news-photo/2689675?adppopup=tru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measles/about/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https://www.nature.com/articles/nm1209</a:t>
            </a:r>
          </a:p>
          <a:p>
            <a:r>
              <a:rPr lang="en-US" b="0" i="0" dirty="0">
                <a:solidFill>
                  <a:srgbClr val="212121"/>
                </a:solidFill>
                <a:effectLst/>
                <a:latin typeface="BlinkMacSystemFont"/>
              </a:rPr>
              <a:t>Shattock AJ, Johnson HC, Sim SY, Carter A, Lambach P, </a:t>
            </a:r>
            <a:r>
              <a:rPr lang="en-US" b="0" i="0" dirty="0" err="1">
                <a:solidFill>
                  <a:srgbClr val="212121"/>
                </a:solidFill>
                <a:effectLst/>
                <a:latin typeface="BlinkMacSystemFont"/>
              </a:rPr>
              <a:t>Hutubessy</a:t>
            </a:r>
            <a:r>
              <a:rPr lang="en-US" b="0" i="0" dirty="0">
                <a:solidFill>
                  <a:srgbClr val="212121"/>
                </a:solidFill>
                <a:effectLst/>
                <a:latin typeface="BlinkMacSystemFont"/>
              </a:rPr>
              <a:t> RCW, Thompson KM, </a:t>
            </a:r>
            <a:r>
              <a:rPr lang="en-US" b="0" i="0" dirty="0" err="1">
                <a:solidFill>
                  <a:srgbClr val="212121"/>
                </a:solidFill>
                <a:effectLst/>
                <a:latin typeface="BlinkMacSystemFont"/>
              </a:rPr>
              <a:t>Badizadegan</a:t>
            </a:r>
            <a:r>
              <a:rPr lang="en-US" b="0" i="0" dirty="0">
                <a:solidFill>
                  <a:srgbClr val="212121"/>
                </a:solidFill>
                <a:effectLst/>
                <a:latin typeface="BlinkMacSystemFont"/>
              </a:rPr>
              <a:t> K, Lambert B, Ferrari MJ, Jit M, Fu H, </a:t>
            </a:r>
            <a:r>
              <a:rPr lang="en-US" b="0" i="0" dirty="0" err="1">
                <a:solidFill>
                  <a:srgbClr val="212121"/>
                </a:solidFill>
                <a:effectLst/>
                <a:latin typeface="BlinkMacSystemFont"/>
              </a:rPr>
              <a:t>Silal</a:t>
            </a:r>
            <a:r>
              <a:rPr lang="en-US" b="0" i="0" dirty="0">
                <a:solidFill>
                  <a:srgbClr val="212121"/>
                </a:solidFill>
                <a:effectLst/>
                <a:latin typeface="BlinkMacSystemFont"/>
              </a:rPr>
              <a:t> SP, Hounsell RA, White RG, Mosser </a:t>
            </a:r>
            <a:r>
              <a:rPr lang="en-US" b="0" i="0" dirty="0" err="1">
                <a:solidFill>
                  <a:srgbClr val="212121"/>
                </a:solidFill>
                <a:effectLst/>
                <a:latin typeface="BlinkMacSystemFont"/>
              </a:rPr>
              <a:t>JF</a:t>
            </a:r>
            <a:r>
              <a:rPr lang="en-US" b="0" i="0" dirty="0">
                <a:solidFill>
                  <a:srgbClr val="212121"/>
                </a:solidFill>
                <a:effectLst/>
                <a:latin typeface="BlinkMacSystemFont"/>
              </a:rPr>
              <a:t>, </a:t>
            </a:r>
            <a:r>
              <a:rPr lang="en-US" b="0" i="0" dirty="0" err="1">
                <a:solidFill>
                  <a:srgbClr val="212121"/>
                </a:solidFill>
                <a:effectLst/>
                <a:latin typeface="BlinkMacSystemFont"/>
              </a:rPr>
              <a:t>Gaythorpe</a:t>
            </a:r>
            <a:r>
              <a:rPr lang="en-US" b="0" i="0" dirty="0">
                <a:solidFill>
                  <a:srgbClr val="212121"/>
                </a:solidFill>
                <a:effectLst/>
                <a:latin typeface="BlinkMacSystemFont"/>
              </a:rPr>
              <a:t> KAM, Trotter CL, Lindstrand A, O'Brien KL, Bar-Zeev N. Contribution of vaccination to improved survival and health: modelling 50 years of the Expanded Programme on Immunization. Lancet. 2024 May 25;403(10441):2307-2316. doi: 10.1016/S0140-6736(24)00850-X. Epub 2024 May 2 </a:t>
            </a:r>
            <a:r>
              <a:rPr lang="en-US" dirty="0"/>
              <a:t>https://www.thelancet.com/journals/lancet/article/PIIS0140-6736(24)00850-X/fulltext</a:t>
            </a:r>
          </a:p>
          <a:p>
            <a:r>
              <a:rPr lang="en-GB" dirty="0"/>
              <a:t>Not even clean water and sanitation — long considered pillars of public health — have matched the speed and scale of vaccines in reducing death and disease."</a:t>
            </a:r>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2</a:t>
            </a:fld>
            <a:endParaRPr lang="en-US"/>
          </a:p>
        </p:txBody>
      </p:sp>
    </p:spTree>
    <p:extLst>
      <p:ext uri="{BB962C8B-B14F-4D97-AF65-F5344CB8AC3E}">
        <p14:creationId xmlns:p14="http://schemas.microsoft.com/office/powerpoint/2010/main" val="193006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2023</a:t>
            </a:r>
          </a:p>
        </p:txBody>
      </p:sp>
      <p:sp>
        <p:nvSpPr>
          <p:cNvPr id="4" name="Slide Number Placeholder 3"/>
          <p:cNvSpPr>
            <a:spLocks noGrp="1"/>
          </p:cNvSpPr>
          <p:nvPr>
            <p:ph type="sldNum" sz="quarter" idx="5"/>
          </p:nvPr>
        </p:nvSpPr>
        <p:spPr/>
        <p:txBody>
          <a:bodyPr/>
          <a:lstStyle/>
          <a:p>
            <a:fld id="{2AAD14C7-7B51-411A-AD3B-BF8E1AC50AAE}" type="slidenum">
              <a:rPr lang="en-US" smtClean="0"/>
              <a:t>11</a:t>
            </a:fld>
            <a:endParaRPr lang="en-US"/>
          </a:p>
        </p:txBody>
      </p:sp>
    </p:spTree>
    <p:extLst>
      <p:ext uri="{BB962C8B-B14F-4D97-AF65-F5344CB8AC3E}">
        <p14:creationId xmlns:p14="http://schemas.microsoft.com/office/powerpoint/2010/main" val="412740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https://britishlivertrust.org.uk/information-and-support/liver-conditions/hepatitis-b/symptoms/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50000"/>
                  </a:schemeClr>
                </a:solidFill>
                <a:hlinkClick r:id="rId3">
                  <a:extLst>
                    <a:ext uri="{A12FA001-AC4F-418D-AE19-62706E023703}">
                      <ahyp:hlinkClr xmlns:ahyp="http://schemas.microsoft.com/office/drawing/2018/hyperlinkcolor" val="tx"/>
                    </a:ext>
                  </a:extLst>
                </a:hlinkClick>
              </a:rPr>
              <a:t>https://www.hepb.org/what-is-hepatitis-b/what-is-hepb/facts-and-figures/</a:t>
            </a:r>
            <a:r>
              <a:rPr lang="en-US" dirty="0">
                <a:solidFill>
                  <a:schemeClr val="accent2">
                    <a:lumMod val="50000"/>
                  </a:schemeClr>
                </a:solidFill>
              </a:rPr>
              <a:t> </a:t>
            </a:r>
          </a:p>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12</a:t>
            </a:fld>
            <a:endParaRPr lang="en-US"/>
          </a:p>
        </p:txBody>
      </p:sp>
    </p:spTree>
    <p:extLst>
      <p:ext uri="{BB962C8B-B14F-4D97-AF65-F5344CB8AC3E}">
        <p14:creationId xmlns:p14="http://schemas.microsoft.com/office/powerpoint/2010/main" val="329545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382D7-ADA1-47EE-8870-F26C413E894F}" type="slidenum">
              <a:rPr lang="en-US" smtClean="0"/>
              <a:pPr/>
              <a:t>13</a:t>
            </a:fld>
            <a:endParaRPr lang="en-US"/>
          </a:p>
        </p:txBody>
      </p:sp>
    </p:spTree>
    <p:extLst>
      <p:ext uri="{BB962C8B-B14F-4D97-AF65-F5344CB8AC3E}">
        <p14:creationId xmlns:p14="http://schemas.microsoft.com/office/powerpoint/2010/main" val="32012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https://ourworldindata.org/grapher/hepatitis-b-incidence-sdgs?time=latest</a:t>
            </a:r>
            <a:r>
              <a:rPr lang="en-US" dirty="0"/>
              <a:t> </a:t>
            </a:r>
          </a:p>
        </p:txBody>
      </p:sp>
      <p:sp>
        <p:nvSpPr>
          <p:cNvPr id="4" name="Slide Number Placeholder 3"/>
          <p:cNvSpPr>
            <a:spLocks noGrp="1"/>
          </p:cNvSpPr>
          <p:nvPr>
            <p:ph type="sldNum" sz="quarter" idx="5"/>
          </p:nvPr>
        </p:nvSpPr>
        <p:spPr/>
        <p:txBody>
          <a:bodyPr/>
          <a:lstStyle/>
          <a:p>
            <a:fld id="{2AAD14C7-7B51-411A-AD3B-BF8E1AC50AAE}" type="slidenum">
              <a:rPr lang="en-US" smtClean="0"/>
              <a:t>14</a:t>
            </a:fld>
            <a:endParaRPr lang="en-US"/>
          </a:p>
        </p:txBody>
      </p:sp>
    </p:spTree>
    <p:extLst>
      <p:ext uri="{BB962C8B-B14F-4D97-AF65-F5344CB8AC3E}">
        <p14:creationId xmlns:p14="http://schemas.microsoft.com/office/powerpoint/2010/main" val="111971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wait before vaccinating see ACIP’s General Recommendations on Immunization regarding time to. </a:t>
            </a:r>
          </a:p>
          <a:p>
            <a:endParaRPr lang="en-US" dirty="0"/>
          </a:p>
        </p:txBody>
      </p:sp>
      <p:sp>
        <p:nvSpPr>
          <p:cNvPr id="4" name="Footer Placeholder 3"/>
          <p:cNvSpPr>
            <a:spLocks noGrp="1"/>
          </p:cNvSpPr>
          <p:nvPr>
            <p:ph type="ftr" sz="quarter" idx="10"/>
          </p:nvPr>
        </p:nvSpPr>
        <p:spPr/>
        <p:txBody>
          <a:bodyPr/>
          <a:lstStyle/>
          <a:p>
            <a:r>
              <a:rPr lang="en-US"/>
              <a:t>Dr. Aileen M Marty</a:t>
            </a:r>
          </a:p>
        </p:txBody>
      </p:sp>
      <p:sp>
        <p:nvSpPr>
          <p:cNvPr id="5" name="Slide Number Placeholder 4"/>
          <p:cNvSpPr>
            <a:spLocks noGrp="1"/>
          </p:cNvSpPr>
          <p:nvPr>
            <p:ph type="sldNum" sz="quarter" idx="11"/>
          </p:nvPr>
        </p:nvSpPr>
        <p:spPr/>
        <p:txBody>
          <a:bodyPr/>
          <a:lstStyle/>
          <a:p>
            <a:fld id="{21D19BE6-C8E5-4B41-8D27-FDBB8BC47999}" type="slidenum">
              <a:rPr lang="en-US" smtClean="0"/>
              <a:t>15</a:t>
            </a:fld>
            <a:endParaRPr lang="en-US"/>
          </a:p>
        </p:txBody>
      </p:sp>
    </p:spTree>
    <p:extLst>
      <p:ext uri="{BB962C8B-B14F-4D97-AF65-F5344CB8AC3E}">
        <p14:creationId xmlns:p14="http://schemas.microsoft.com/office/powerpoint/2010/main" val="405133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pitchFamily="2" charset="0"/>
                <a:ea typeface="ＭＳ Ｐゴシック" panose="020B0600070205080204" pitchFamily="34" charset="-128"/>
              </a:rPr>
              <a:t>Embolic Phenomena</a:t>
            </a:r>
            <a:r>
              <a:rPr lang="en-US" altLang="en-US" dirty="0">
                <a:latin typeface="Times" pitchFamily="2" charset="0"/>
                <a:ea typeface="ＭＳ Ｐゴシック" panose="020B0600070205080204" pitchFamily="34" charset="-128"/>
              </a:rPr>
              <a:t>: Purplish discoloration of skin resulting from embolus to. small toe. In this case, the embolus originated from an infected aortic valve.</a:t>
            </a:r>
          </a:p>
          <a:p>
            <a:r>
              <a:rPr lang="en-US" altLang="en-US" b="1" dirty="0">
                <a:latin typeface="Times" pitchFamily="2" charset="0"/>
                <a:ea typeface="ＭＳ Ｐゴシック" panose="020B0600070205080204" pitchFamily="34" charset="-128"/>
              </a:rPr>
              <a:t>Petechiae</a:t>
            </a:r>
            <a:r>
              <a:rPr lang="en-US" altLang="en-US" dirty="0">
                <a:latin typeface="Times" pitchFamily="2" charset="0"/>
                <a:ea typeface="ＭＳ Ｐゴシック" panose="020B0600070205080204" pitchFamily="34" charset="-128"/>
              </a:rPr>
              <a:t> are tiny, circular, non-raised patches that appear on the skin or in a mucous or serous membrane. They occur as the result of bleeding under the skin. Usually, a person will notice </a:t>
            </a:r>
            <a:r>
              <a:rPr lang="en-US" altLang="en-US" b="1" dirty="0">
                <a:latin typeface="Times" pitchFamily="2" charset="0"/>
                <a:ea typeface="ＭＳ Ｐゴシック" panose="020B0600070205080204" pitchFamily="34" charset="-128"/>
              </a:rPr>
              <a:t>petechiae</a:t>
            </a:r>
            <a:r>
              <a:rPr lang="en-US" altLang="en-US" dirty="0">
                <a:latin typeface="Times" pitchFamily="2" charset="0"/>
                <a:ea typeface="ＭＳ Ｐゴシック" panose="020B0600070205080204" pitchFamily="34" charset="-128"/>
              </a:rPr>
              <a:t>, pronounced (pi-TEE-</a:t>
            </a:r>
            <a:r>
              <a:rPr lang="en-US" altLang="en-US" dirty="0" err="1">
                <a:latin typeface="Times" pitchFamily="2" charset="0"/>
                <a:ea typeface="ＭＳ Ｐゴシック" panose="020B0600070205080204" pitchFamily="34" charset="-128"/>
              </a:rPr>
              <a:t>kee</a:t>
            </a:r>
            <a:r>
              <a:rPr lang="en-US" altLang="en-US" dirty="0">
                <a:latin typeface="Times" pitchFamily="2" charset="0"/>
                <a:ea typeface="ＭＳ Ｐゴシック" panose="020B0600070205080204" pitchFamily="34" charset="-128"/>
              </a:rPr>
              <a:t>-</a:t>
            </a:r>
            <a:r>
              <a:rPr lang="en-US" altLang="en-US" dirty="0" err="1">
                <a:latin typeface="Times" pitchFamily="2" charset="0"/>
                <a:ea typeface="ＭＳ Ｐゴシック" panose="020B0600070205080204" pitchFamily="34" charset="-128"/>
              </a:rPr>
              <a:t>ee</a:t>
            </a:r>
            <a:r>
              <a:rPr lang="en-US" altLang="en-US" dirty="0">
                <a:latin typeface="Times" pitchFamily="2" charset="0"/>
                <a:ea typeface="ＭＳ Ｐゴシック" panose="020B0600070205080204" pitchFamily="34" charset="-128"/>
              </a:rPr>
              <a:t>), appearing in clusters on the surface of their skin or inside their mouth or eyelids.</a:t>
            </a:r>
          </a:p>
          <a:p>
            <a:endParaRPr lang="en-US" dirty="0"/>
          </a:p>
        </p:txBody>
      </p:sp>
      <p:sp>
        <p:nvSpPr>
          <p:cNvPr id="4" name="Slide Number Placeholder 3"/>
          <p:cNvSpPr>
            <a:spLocks noGrp="1"/>
          </p:cNvSpPr>
          <p:nvPr>
            <p:ph type="sldNum" sz="quarter" idx="5"/>
          </p:nvPr>
        </p:nvSpPr>
        <p:spPr/>
        <p:txBody>
          <a:bodyPr/>
          <a:lstStyle/>
          <a:p>
            <a:fld id="{FDCBB64A-A28C-E840-9935-1050E1C1880E}" type="slidenum">
              <a:rPr lang="en-US" smtClean="0"/>
              <a:t>16</a:t>
            </a:fld>
            <a:endParaRPr lang="en-US"/>
          </a:p>
        </p:txBody>
      </p:sp>
    </p:spTree>
    <p:extLst>
      <p:ext uri="{BB962C8B-B14F-4D97-AF65-F5344CB8AC3E}">
        <p14:creationId xmlns:p14="http://schemas.microsoft.com/office/powerpoint/2010/main" val="381294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Prevnar 13       : </a:t>
            </a:r>
            <a:r>
              <a:rPr lang="en-US" dirty="0"/>
              <a:t>1, 3, 4, 5, </a:t>
            </a:r>
            <a:r>
              <a:rPr lang="en-US" b="1" dirty="0"/>
              <a:t>6A</a:t>
            </a:r>
            <a:r>
              <a:rPr lang="en-US" dirty="0"/>
              <a:t>, 6B, 7F, 9V, 14, 18C, 19A, 19F and 23F </a:t>
            </a:r>
          </a:p>
          <a:p>
            <a:r>
              <a:rPr lang="en-US" b="1" dirty="0"/>
              <a:t>Pneumovax 23: </a:t>
            </a:r>
            <a:r>
              <a:rPr lang="en-US" dirty="0"/>
              <a:t>1, </a:t>
            </a:r>
            <a:r>
              <a:rPr lang="en-US" b="1" dirty="0"/>
              <a:t>2</a:t>
            </a:r>
            <a:r>
              <a:rPr lang="en-US" dirty="0"/>
              <a:t>, 3, 4, 5, 6B, 7F, </a:t>
            </a:r>
            <a:r>
              <a:rPr lang="en-US" b="1" dirty="0"/>
              <a:t>8</a:t>
            </a:r>
            <a:r>
              <a:rPr lang="en-US" dirty="0"/>
              <a:t>, </a:t>
            </a:r>
            <a:r>
              <a:rPr lang="en-US" b="1" dirty="0"/>
              <a:t>9N</a:t>
            </a:r>
            <a:r>
              <a:rPr lang="en-US" dirty="0"/>
              <a:t>, 9V, </a:t>
            </a:r>
            <a:r>
              <a:rPr lang="en-US" b="1" dirty="0"/>
              <a:t>10A</a:t>
            </a:r>
            <a:r>
              <a:rPr lang="en-US" dirty="0"/>
              <a:t>, </a:t>
            </a:r>
            <a:r>
              <a:rPr lang="en-US" b="1" dirty="0"/>
              <a:t>11A</a:t>
            </a:r>
            <a:r>
              <a:rPr lang="en-US" dirty="0"/>
              <a:t>, </a:t>
            </a:r>
            <a:r>
              <a:rPr lang="en-US" b="1" dirty="0"/>
              <a:t>12F</a:t>
            </a:r>
            <a:r>
              <a:rPr lang="en-US" dirty="0"/>
              <a:t>, 14, </a:t>
            </a:r>
            <a:r>
              <a:rPr lang="en-US" b="1" dirty="0"/>
              <a:t>15B, 17F</a:t>
            </a:r>
            <a:r>
              <a:rPr lang="en-US" dirty="0"/>
              <a:t>, 18C, 19A, 19F, </a:t>
            </a:r>
            <a:r>
              <a:rPr lang="en-US" b="1" dirty="0"/>
              <a:t>20</a:t>
            </a:r>
            <a:r>
              <a:rPr lang="en-US" dirty="0"/>
              <a:t>, </a:t>
            </a:r>
            <a:r>
              <a:rPr lang="en-US" b="1" dirty="0"/>
              <a:t>22F</a:t>
            </a:r>
            <a:r>
              <a:rPr lang="en-US" dirty="0"/>
              <a:t>, 23F, and </a:t>
            </a:r>
            <a:r>
              <a:rPr lang="en-US" b="1" dirty="0"/>
              <a:t>33F</a:t>
            </a:r>
          </a:p>
          <a:p>
            <a:r>
              <a:rPr lang="en-US" b="1" dirty="0"/>
              <a:t>1977</a:t>
            </a:r>
            <a:r>
              <a:rPr lang="en-US" dirty="0"/>
              <a:t>: 1</a:t>
            </a:r>
            <a:r>
              <a:rPr lang="en-US" baseline="30000" dirty="0"/>
              <a:t>st</a:t>
            </a:r>
            <a:r>
              <a:rPr lang="en-US" dirty="0"/>
              <a:t> Pneumococcal vaccine licensed in the USA (14 strains)</a:t>
            </a:r>
          </a:p>
          <a:p>
            <a:r>
              <a:rPr lang="en-US" b="1" dirty="0">
                <a:solidFill>
                  <a:srgbClr val="BC4542"/>
                </a:solidFill>
              </a:rPr>
              <a:t>1983</a:t>
            </a:r>
            <a:r>
              <a:rPr lang="en-US" dirty="0"/>
              <a:t>: 2</a:t>
            </a:r>
            <a:r>
              <a:rPr lang="en-US" baseline="30000" dirty="0"/>
              <a:t>nd</a:t>
            </a:r>
            <a:r>
              <a:rPr lang="en-US" dirty="0"/>
              <a:t> Pneumococcal vaccine (23 strains) PPSV23 inactivated polyvalent </a:t>
            </a:r>
            <a:r>
              <a:rPr lang="en-US" b="1" dirty="0"/>
              <a:t>polysaccharide</a:t>
            </a:r>
            <a:r>
              <a:rPr lang="en-US" dirty="0"/>
              <a:t> (</a:t>
            </a:r>
            <a:r>
              <a:rPr lang="en-US" b="1" dirty="0"/>
              <a:t>Pneumovax 23</a:t>
            </a:r>
            <a:r>
              <a:rPr lang="en-US" dirty="0"/>
              <a:t>®)</a:t>
            </a:r>
          </a:p>
          <a:p>
            <a:r>
              <a:rPr lang="en-US" b="1" dirty="0">
                <a:solidFill>
                  <a:srgbClr val="3D8232"/>
                </a:solidFill>
              </a:rPr>
              <a:t>2010</a:t>
            </a:r>
            <a:r>
              <a:rPr lang="en-US" dirty="0"/>
              <a:t>: 4</a:t>
            </a:r>
            <a:r>
              <a:rPr lang="en-US" baseline="30000" dirty="0"/>
              <a:t>th</a:t>
            </a:r>
            <a:r>
              <a:rPr lang="en-US" dirty="0"/>
              <a:t> Pneumococcal vaccine(13 strains) (Pneumococcal 13-valent </a:t>
            </a:r>
            <a:r>
              <a:rPr lang="en-US" b="1" dirty="0"/>
              <a:t>conjugate</a:t>
            </a:r>
            <a:r>
              <a:rPr lang="en-US" dirty="0"/>
              <a:t> Vaccine  [Diphtheria CRM197 Protein]) </a:t>
            </a:r>
            <a:r>
              <a:rPr lang="en-US" b="1" dirty="0"/>
              <a:t>Prevnar 13 </a:t>
            </a:r>
          </a:p>
          <a:p>
            <a:r>
              <a:rPr lang="en-US" b="1" dirty="0">
                <a:solidFill>
                  <a:srgbClr val="0070C0"/>
                </a:solidFill>
              </a:rPr>
              <a:t>2021</a:t>
            </a:r>
            <a:r>
              <a:rPr lang="en-US" dirty="0"/>
              <a:t>: 5</a:t>
            </a:r>
            <a:r>
              <a:rPr lang="en-US" baseline="30000" dirty="0"/>
              <a:t>th</a:t>
            </a:r>
            <a:r>
              <a:rPr lang="en-US" b="1" dirty="0"/>
              <a:t> Prevnar 20: </a:t>
            </a:r>
            <a:r>
              <a:rPr lang="en-US" dirty="0"/>
              <a:t>Pneumococcal 20-valent Conjugate Vaccine</a:t>
            </a:r>
          </a:p>
          <a:p>
            <a:r>
              <a:rPr lang="en-US" b="1" dirty="0">
                <a:solidFill>
                  <a:schemeClr val="accent5">
                    <a:lumMod val="50000"/>
                  </a:schemeClr>
                </a:solidFill>
              </a:rPr>
              <a:t>2024</a:t>
            </a:r>
            <a:r>
              <a:rPr lang="en-US" dirty="0"/>
              <a:t>- 6</a:t>
            </a:r>
            <a:r>
              <a:rPr lang="en-US" baseline="30000" dirty="0"/>
              <a:t>th</a:t>
            </a:r>
            <a:r>
              <a:rPr lang="en-US" dirty="0"/>
              <a:t> PCV21 CAPVAXIVE® 21-valent Conjugate Vaccine </a:t>
            </a:r>
          </a:p>
          <a:p>
            <a:endParaRPr lang="en-US" b="1" dirty="0"/>
          </a:p>
        </p:txBody>
      </p:sp>
      <p:sp>
        <p:nvSpPr>
          <p:cNvPr id="4" name="Footer Placeholder 3"/>
          <p:cNvSpPr>
            <a:spLocks noGrp="1"/>
          </p:cNvSpPr>
          <p:nvPr>
            <p:ph type="ftr" sz="quarter" idx="10"/>
          </p:nvPr>
        </p:nvSpPr>
        <p:spPr/>
        <p:txBody>
          <a:bodyPr/>
          <a:lstStyle/>
          <a:p>
            <a:r>
              <a:rPr lang="en-US"/>
              <a:t>Dr. Aileen M Marty</a:t>
            </a:r>
          </a:p>
        </p:txBody>
      </p:sp>
      <p:sp>
        <p:nvSpPr>
          <p:cNvPr id="5" name="Slide Number Placeholder 4"/>
          <p:cNvSpPr>
            <a:spLocks noGrp="1"/>
          </p:cNvSpPr>
          <p:nvPr>
            <p:ph type="sldNum" sz="quarter" idx="11"/>
          </p:nvPr>
        </p:nvSpPr>
        <p:spPr/>
        <p:txBody>
          <a:bodyPr/>
          <a:lstStyle/>
          <a:p>
            <a:fld id="{21D19BE6-C8E5-4B41-8D27-FDBB8BC47999}" type="slidenum">
              <a:rPr lang="en-US" smtClean="0"/>
              <a:t>17</a:t>
            </a:fld>
            <a:endParaRPr lang="en-US"/>
          </a:p>
        </p:txBody>
      </p:sp>
    </p:spTree>
    <p:extLst>
      <p:ext uri="{BB962C8B-B14F-4D97-AF65-F5344CB8AC3E}">
        <p14:creationId xmlns:p14="http://schemas.microsoft.com/office/powerpoint/2010/main" val="3117292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mn-ea"/>
                <a:cs typeface="+mn-cs"/>
              </a:rPr>
              <a:t>Raccoon rabies virus variant is present in the eastern United States, Skunk rabies in the Central United States and California, Fox rabies in Texas, Arizona, and Alaska, and Mongoose rabies in Puerto Rico.</a:t>
            </a:r>
            <a:endParaRPr lang="en-US" dirty="0"/>
          </a:p>
          <a:p>
            <a:endParaRPr lang="en-US" dirty="0"/>
          </a:p>
        </p:txBody>
      </p:sp>
      <p:sp>
        <p:nvSpPr>
          <p:cNvPr id="4" name="Slide Number Placeholder 3"/>
          <p:cNvSpPr>
            <a:spLocks noGrp="1"/>
          </p:cNvSpPr>
          <p:nvPr>
            <p:ph type="sldNum" sz="quarter" idx="5"/>
          </p:nvPr>
        </p:nvSpPr>
        <p:spPr/>
        <p:txBody>
          <a:bodyPr/>
          <a:lstStyle/>
          <a:p>
            <a:fld id="{823382D7-ADA1-47EE-8870-F26C413E894F}" type="slidenum">
              <a:rPr lang="en-US" smtClean="0"/>
              <a:pPr/>
              <a:t>18</a:t>
            </a:fld>
            <a:endParaRPr lang="en-US"/>
          </a:p>
        </p:txBody>
      </p:sp>
    </p:spTree>
    <p:extLst>
      <p:ext uri="{BB962C8B-B14F-4D97-AF65-F5344CB8AC3E}">
        <p14:creationId xmlns:p14="http://schemas.microsoft.com/office/powerpoint/2010/main" val="172911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1006475"/>
            <a:ext cx="6129337" cy="3448050"/>
          </a:xfrm>
        </p:spPr>
      </p:sp>
      <p:sp>
        <p:nvSpPr>
          <p:cNvPr id="3" name="Notes Placeholder 2"/>
          <p:cNvSpPr>
            <a:spLocks noGrp="1"/>
          </p:cNvSpPr>
          <p:nvPr>
            <p:ph type="body" idx="1"/>
          </p:nvPr>
        </p:nvSpPr>
        <p:spPr/>
        <p:txBody>
          <a:bodyPr/>
          <a:lstStyle/>
          <a:p>
            <a:r>
              <a:rPr lang="en-US" dirty="0"/>
              <a:t>Two cases are reported of rabies-associated cerebral artery vasospasm that was treatable with drugs directed at the nitric oxide synthase pathway. This vasospasm may relate to a deficiency of tetrahydrobioterin, and might be ameliorated by its replacement.</a:t>
            </a:r>
          </a:p>
        </p:txBody>
      </p:sp>
      <p:sp>
        <p:nvSpPr>
          <p:cNvPr id="4" name="Slide Number Placeholder 3"/>
          <p:cNvSpPr>
            <a:spLocks noGrp="1"/>
          </p:cNvSpPr>
          <p:nvPr>
            <p:ph type="sldNum" sz="quarter" idx="10"/>
          </p:nvPr>
        </p:nvSpPr>
        <p:spPr>
          <a:xfrm>
            <a:off x="4402561" y="9553734"/>
            <a:ext cx="3368040" cy="502920"/>
          </a:xfrm>
          <a:prstGeom prst="rect">
            <a:avLst/>
          </a:prstGeom>
        </p:spPr>
        <p:txBody>
          <a:bodyPr lIns="101882" tIns="50941" rIns="101882" bIns="50941"/>
          <a:lstStyle/>
          <a:p>
            <a:fld id="{B5EADA24-0DB7-404A-A13F-547A5A0F329F}" type="slidenum">
              <a:rPr lang="en-US" smtClean="0"/>
              <a:t>19</a:t>
            </a:fld>
            <a:endParaRPr lang="en-US" dirty="0"/>
          </a:p>
        </p:txBody>
      </p:sp>
    </p:spTree>
    <p:extLst>
      <p:ext uri="{BB962C8B-B14F-4D97-AF65-F5344CB8AC3E}">
        <p14:creationId xmlns:p14="http://schemas.microsoft.com/office/powerpoint/2010/main" val="178070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1006475"/>
            <a:ext cx="6129337" cy="3448050"/>
          </a:xfrm>
        </p:spPr>
      </p:sp>
      <p:sp>
        <p:nvSpPr>
          <p:cNvPr id="3" name="Notes Placeholder 2"/>
          <p:cNvSpPr>
            <a:spLocks noGrp="1"/>
          </p:cNvSpPr>
          <p:nvPr>
            <p:ph type="body" idx="1"/>
          </p:nvPr>
        </p:nvSpPr>
        <p:spPr/>
        <p:txBody>
          <a:bodyPr/>
          <a:lstStyle/>
          <a:p>
            <a:r>
              <a:rPr lang="en-US" dirty="0"/>
              <a:t>Rabies in humans is 100% preventable through prompt and appropriate medical care. Rabies post-exposure prophylaxis (PEP) consists of a dose of Human Rabies Immune Globulin (HRIG) and a series of rabies vaccine shots</a:t>
            </a:r>
          </a:p>
          <a:p>
            <a:endParaRPr lang="en-US" dirty="0"/>
          </a:p>
          <a:p>
            <a:pPr marL="342900" indent="-342900">
              <a:buFont typeface="+mj-lt"/>
              <a:buAutoNum type="arabicPeriod"/>
            </a:pPr>
            <a:r>
              <a:rPr lang="en-US" dirty="0"/>
              <a:t>Give HRIG immediately, at start of PEP</a:t>
            </a:r>
          </a:p>
          <a:p>
            <a:pPr marL="342900" indent="-342900">
              <a:buFont typeface="+mj-lt"/>
              <a:buAutoNum type="arabicPeriod"/>
            </a:pPr>
            <a:r>
              <a:rPr lang="en-US" dirty="0"/>
              <a:t>If anatomically feasible, infiltrate full dose of HRIG within and around wounds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Inject any remaining volume intramuscularly (IM) at a site distant from rabies vaccine administration [</a:t>
            </a:r>
            <a:r>
              <a:rPr lang="en-US" sz="1200" dirty="0"/>
              <a:t>Rabies-specific antibody is barely detectable in serum after standard dosing of rabies immune globulin (RIG). Thus, some experts question wisdom of giving RIG other than into wound during post-exposure prophylaxis]</a:t>
            </a:r>
            <a:endParaRPr lang="en-US" dirty="0"/>
          </a:p>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lIns="101882" tIns="50941" rIns="101882" bIns="50941"/>
          <a:lstStyle/>
          <a:p>
            <a:fld id="{B5EADA24-0DB7-404A-A13F-547A5A0F329F}" type="slidenum">
              <a:rPr lang="en-US" smtClean="0"/>
              <a:t>20</a:t>
            </a:fld>
            <a:endParaRPr lang="en-US" dirty="0"/>
          </a:p>
        </p:txBody>
      </p:sp>
    </p:spTree>
    <p:extLst>
      <p:ext uri="{BB962C8B-B14F-4D97-AF65-F5344CB8AC3E}">
        <p14:creationId xmlns:p14="http://schemas.microsoft.com/office/powerpoint/2010/main" val="18310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https://compass.vkcsites.org/giving-the-gift-of-a-vaccine/</a:t>
            </a:r>
          </a:p>
          <a:p>
            <a:r>
              <a:rPr lang="en-US" dirty="0"/>
              <a:t>https://www.paediatrics.ox.ac.uk/news/what-is-meningitis-b-2013-and-why-don2019t-older-children-get-the-vaccine</a:t>
            </a:r>
          </a:p>
        </p:txBody>
      </p:sp>
      <p:sp>
        <p:nvSpPr>
          <p:cNvPr id="4" name="Slide Number Placeholder 3"/>
          <p:cNvSpPr>
            <a:spLocks noGrp="1"/>
          </p:cNvSpPr>
          <p:nvPr>
            <p:ph type="sldNum" sz="quarter" idx="5"/>
          </p:nvPr>
        </p:nvSpPr>
        <p:spPr/>
        <p:txBody>
          <a:bodyPr/>
          <a:lstStyle/>
          <a:p>
            <a:fld id="{2AAD14C7-7B51-411A-AD3B-BF8E1AC50AAE}" type="slidenum">
              <a:rPr lang="en-US" smtClean="0"/>
              <a:t>3</a:t>
            </a:fld>
            <a:endParaRPr lang="en-US"/>
          </a:p>
        </p:txBody>
      </p:sp>
    </p:spTree>
    <p:extLst>
      <p:ext uri="{BB962C8B-B14F-4D97-AF65-F5344CB8AC3E}">
        <p14:creationId xmlns:p14="http://schemas.microsoft.com/office/powerpoint/2010/main" val="158729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Dong E, Saiyed S, Nearchou A, Okura Y, Gardner </a:t>
            </a:r>
            <a:r>
              <a:rPr lang="en-US" sz="1800" kern="100" dirty="0" err="1">
                <a:solidFill>
                  <a:srgbClr val="212121"/>
                </a:solidFill>
                <a:effectLst/>
                <a:latin typeface="Aptos" panose="020B0004020202020204" pitchFamily="34" charset="0"/>
                <a:ea typeface="Aptos" panose="020B0004020202020204" pitchFamily="34" charset="0"/>
                <a:cs typeface="Segoe UI" panose="020B0502040204020203" pitchFamily="34" charset="0"/>
              </a:rPr>
              <a:t>LM</a:t>
            </a:r>
            <a:r>
              <a:rPr lang="en-US" sz="1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 Trends in County-Level MMR Vaccination Coverage in Children in the United States. JAMA. 2025 Jun 2:e258952. </a:t>
            </a:r>
            <a:r>
              <a:rPr lang="en-US" sz="1800" kern="0" dirty="0">
                <a:solidFill>
                  <a:srgbClr val="212121"/>
                </a:solidFill>
                <a:effectLst/>
                <a:latin typeface="Aptos" panose="020B0004020202020204" pitchFamily="34" charset="0"/>
                <a:ea typeface="Times New Roman" panose="02020603050405020304" pitchFamily="18" charset="0"/>
                <a:cs typeface="Segoe UI" panose="020B0502040204020203" pitchFamily="34" charset="0"/>
              </a:rPr>
              <a:t>DOI: </a:t>
            </a:r>
            <a:r>
              <a:rPr lang="en-US" sz="1800" u="sng" kern="0" dirty="0">
                <a:solidFill>
                  <a:srgbClr val="0071BC"/>
                </a:solidFill>
                <a:effectLst/>
                <a:latin typeface="Aptos" panose="020B0004020202020204" pitchFamily="34" charset="0"/>
                <a:ea typeface="Times New Roman" panose="02020603050405020304" pitchFamily="18" charset="0"/>
                <a:cs typeface="Segoe UI" panose="020B0502040204020203" pitchFamily="34" charset="0"/>
                <a:hlinkClick r:id="rId3"/>
              </a:rPr>
              <a:t>10.1001/jama.2025.8952</a:t>
            </a:r>
            <a:r>
              <a:rPr lang="en-US" sz="1800" kern="0" dirty="0">
                <a:solidFill>
                  <a:srgbClr val="212121"/>
                </a:solidFill>
                <a:effectLst/>
                <a:latin typeface="Aptos" panose="020B0004020202020204" pitchFamily="34" charset="0"/>
                <a:ea typeface="Times New Roman" panose="02020603050405020304" pitchFamily="18" charset="0"/>
                <a:cs typeface="Segoe UI" panose="020B0502040204020203" pitchFamily="34" charset="0"/>
              </a:rPr>
              <a:t> </a:t>
            </a:r>
            <a:r>
              <a:rPr lang="en-US" sz="1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Epub ahead of print. PMID: 40455620; PMCID: PMC12131173.</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This study has limitations. Inconsistencies and gaps in reporting across states restricted analysis to 33 states and affected comparability of the data. Reported vaccination data may be inaccurate due to missing student records, home-schooled children, and select schools that are not required to provide records, thus potentially introducing bias.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21</a:t>
            </a:fld>
            <a:endParaRPr lang="en-US"/>
          </a:p>
        </p:txBody>
      </p:sp>
    </p:spTree>
    <p:extLst>
      <p:ext uri="{BB962C8B-B14F-4D97-AF65-F5344CB8AC3E}">
        <p14:creationId xmlns:p14="http://schemas.microsoft.com/office/powerpoint/2010/main" val="173420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663F"/>
                </a:solidFill>
                <a:hlinkClick r:id="rId3">
                  <a:extLst>
                    <a:ext uri="{A12FA001-AC4F-418D-AE19-62706E023703}">
                      <ahyp:hlinkClr xmlns:ahyp="http://schemas.microsoft.com/office/drawing/2018/hyperlinkcolor" val="tx"/>
                    </a:ext>
                  </a:extLst>
                </a:hlinkClick>
              </a:rPr>
              <a:t>https://www.cdc.gov/measles/data-research/index.html</a:t>
            </a:r>
            <a:r>
              <a:rPr lang="en-US" dirty="0">
                <a:solidFill>
                  <a:srgbClr val="00663F"/>
                </a:solidFill>
              </a:rPr>
              <a:t> </a:t>
            </a:r>
          </a:p>
          <a:p>
            <a:endParaRPr lang="en-US" dirty="0"/>
          </a:p>
        </p:txBody>
      </p:sp>
      <p:sp>
        <p:nvSpPr>
          <p:cNvPr id="4" name="Slide Number Placeholder 3"/>
          <p:cNvSpPr>
            <a:spLocks noGrp="1"/>
          </p:cNvSpPr>
          <p:nvPr>
            <p:ph type="sldNum" sz="quarter" idx="5"/>
          </p:nvPr>
        </p:nvSpPr>
        <p:spPr/>
        <p:txBody>
          <a:bodyPr/>
          <a:lstStyle/>
          <a:p>
            <a:fld id="{AD3C43E3-84F5-4894-AA67-538721719FA5}" type="slidenum">
              <a:rPr lang="en-US" smtClean="0"/>
              <a:t>22</a:t>
            </a:fld>
            <a:endParaRPr lang="en-US"/>
          </a:p>
        </p:txBody>
      </p:sp>
    </p:spTree>
    <p:extLst>
      <p:ext uri="{BB962C8B-B14F-4D97-AF65-F5344CB8AC3E}">
        <p14:creationId xmlns:p14="http://schemas.microsoft.com/office/powerpoint/2010/main" val="528782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24</a:t>
            </a:fld>
            <a:endParaRPr lang="en-US"/>
          </a:p>
        </p:txBody>
      </p:sp>
    </p:spTree>
    <p:extLst>
      <p:ext uri="{BB962C8B-B14F-4D97-AF65-F5344CB8AC3E}">
        <p14:creationId xmlns:p14="http://schemas.microsoft.com/office/powerpoint/2010/main" val="406874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linkClick r:id="rId3">
                  <a:extLst>
                    <a:ext uri="{A12FA001-AC4F-418D-AE19-62706E023703}">
                      <ahyp:hlinkClr xmlns:ahyp="http://schemas.microsoft.com/office/drawing/2018/hyperlinkcolor" val="tx"/>
                    </a:ext>
                  </a:extLst>
                </a:hlinkClick>
              </a:rPr>
              <a:t>https://www.gettyimages.com/detail/news-photo/firefighter-hikes-through-burnt-forest-looking-for-hot-news-photo/2689675?adppopup=true</a:t>
            </a:r>
            <a:r>
              <a:rPr lang="en-US" dirty="0">
                <a:solidFill>
                  <a:srgbClr val="FF0000"/>
                </a:solidFill>
              </a:rPr>
              <a:t> </a:t>
            </a:r>
          </a:p>
          <a:p>
            <a:r>
              <a:rPr lang="en-US" dirty="0">
                <a:solidFill>
                  <a:srgbClr val="FF0000"/>
                </a:solidFill>
                <a:hlinkClick r:id="rId4">
                  <a:extLst>
                    <a:ext uri="{A12FA001-AC4F-418D-AE19-62706E023703}">
                      <ahyp:hlinkClr xmlns:ahyp="http://schemas.microsoft.com/office/drawing/2018/hyperlinkcolor" val="tx"/>
                    </a:ext>
                  </a:extLst>
                </a:hlinkClick>
              </a:rPr>
              <a:t>https://www.cdc.gov/measles/about/index.html</a:t>
            </a:r>
            <a:r>
              <a:rPr lang="en-US" dirty="0">
                <a:solidFill>
                  <a:srgbClr val="FF0000"/>
                </a:solidFill>
              </a:rPr>
              <a:t> </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Arial" panose="020B0604020202020204" pitchFamily="34" charset="0"/>
              </a:rPr>
              <a:t>High-Quality Peer-Reviewed Studies: Key Findings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Multiple large-scale, population-based studies across several countries have evaluated the alleged link between MMR and autism. There is no increased risk of autism associated with MMR, even in children at higher genetic risk.  Here are some of the most rigorous ones: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1. Madsen et al. (2002) – Denmark Title: A population-based study of measles, mumps, and rubella vaccination and autism Journal: New England Journal of Medicine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Findings: Among 537,303 children, no association between MMR vaccination and autism was found.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2. Honda et al. (2005) – Japan Journal: Journal of Child Psychology and Psychiatry</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Findings: After MMR was withdrawn in Japan (1993), autism rates continued to rise, disproving a causal relationship.</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3. Taylor et al. (2014) – Systematic Review Journal: Vaccine Findings: Reviewed 10 studies involving over 1.2 million children. Found no evidence that MMR causes autism.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4. Hviid et al. (2019) – Denmark Title: Measles, Mumps, Rubella Vaccination and Autism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Journal: Annals of Internal Medicine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Study size: 657,461 children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b="1" kern="100" dirty="0">
                <a:effectLst/>
                <a:latin typeface="Segoe UI Emoji" panose="020B0502040204020203" pitchFamily="34" charset="0"/>
                <a:ea typeface="Aptos" panose="020B0004020202020204" pitchFamily="34" charset="0"/>
                <a:cs typeface="Segoe UI Emoji" panose="020B0502040204020203" pitchFamily="34" charset="0"/>
              </a:rPr>
              <a:t>T</a:t>
            </a:r>
            <a:r>
              <a:rPr lang="en-US" sz="1800" b="1" kern="100" dirty="0">
                <a:effectLst/>
                <a:latin typeface="Calibri" panose="020F0502020204030204" pitchFamily="34" charset="0"/>
                <a:ea typeface="Aptos" panose="020B0004020202020204" pitchFamily="34" charset="0"/>
                <a:cs typeface="Arial" panose="020B0604020202020204" pitchFamily="34" charset="0"/>
              </a:rPr>
              <a:t>he Discredited Wakefield Study: </a:t>
            </a:r>
            <a:r>
              <a:rPr lang="en-US" sz="1800" kern="100" dirty="0">
                <a:effectLst/>
                <a:latin typeface="Calibri" panose="020F0502020204030204" pitchFamily="34" charset="0"/>
                <a:ea typeface="Aptos" panose="020B0004020202020204" pitchFamily="34" charset="0"/>
                <a:cs typeface="Arial" panose="020B0604020202020204" pitchFamily="34" charset="0"/>
              </a:rPr>
              <a:t>In 1998, Andrew Wakefield and colleagues published their infamous paper in The Lancet suggesting a link between MMR vaccination and autism in 12 children. this study is widely recognized as fraudulent and is not considered valid scientific evidence.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i="1" kern="100" dirty="0">
                <a:effectLst/>
                <a:latin typeface="Calibri" panose="020F0502020204030204" pitchFamily="34" charset="0"/>
                <a:ea typeface="Aptos" panose="020B0004020202020204" pitchFamily="34" charset="0"/>
                <a:cs typeface="Arial" panose="020B0604020202020204" pitchFamily="34" charset="0"/>
              </a:rPr>
              <a:t>Why It Was Discredited: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Ethical Violations: Wakefield had undisclosed financial conflicts of interest.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Scientific Misconduct: The data was falsified and selectively reported.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Lack of Scientific Rigor: Only 12 children; no control group; no statistical analysis.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Retraction: The Lancet fully retracted the article in 2010.</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Vaccine Ingredients &amp; Autism: Examined and Dismissed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1. Thimerosal A mercury-containing preservative never used in the MMR vaccine. It was removed or reduced in all U.S. childhood vaccines by 2001 as a precaution — yet autism rates continued to rise, further disproving any link.</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2. Aluminum Used as an adjuvant in some vaccines (not in MMR). Studies have shown that the tiny amounts used are well below safety thresholds and not associated with autism.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3. Combination of Antigens (multiple vaccines) Concerns that receiving multiple vaccines might "overwhelm the immune system" are not supported by immunological science.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Children are exposed to far more antigens daily in their environment.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Leading Authorities' Statements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CDC: “There is no link between vaccines and autism. Some people have had concerns that autism spectrum disorder (ASD) might be linked to the vaccines children receive. However, studies have shown that there is no link.”</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WHO: “Available epidemiologic data show no evidence of a causal association between measles–mumps–rubella vaccine and autism spectrum disorders.”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err="1">
                <a:effectLst/>
                <a:latin typeface="Calibri" panose="020F0502020204030204" pitchFamily="34" charset="0"/>
                <a:ea typeface="Aptos" panose="020B0004020202020204" pitchFamily="34" charset="0"/>
                <a:cs typeface="Arial" panose="020B0604020202020204" pitchFamily="34" charset="0"/>
              </a:rPr>
              <a:t>ECDC</a:t>
            </a:r>
            <a:r>
              <a:rPr lang="en-US" sz="1800" kern="100" dirty="0">
                <a:effectLst/>
                <a:latin typeface="Calibri" panose="020F0502020204030204" pitchFamily="34" charset="0"/>
                <a:ea typeface="Aptos" panose="020B0004020202020204" pitchFamily="34" charset="0"/>
                <a:cs typeface="Arial" panose="020B0604020202020204" pitchFamily="34" charset="0"/>
              </a:rPr>
              <a:t>: “There is no scientific evidence to support a link between the MMR vaccine and autism.”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Arial" panose="020B0604020202020204" pitchFamily="34" charset="0"/>
              </a:rPr>
              <a:t>After an exhaustive review of Decades of peer-reviewed research, Numerous epidemiological studies with large sample sizes, Investigations by global public health authorities, and the fraudulent nature of the only paper that ever claimed a link, there is no credible scientific evidence supporting a connection between the measles vaccine or its ingredients and autism. This conclusion has stood unchallenged by legitimate scientific bodies from the 1960s through June 2025.</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4</a:t>
            </a:fld>
            <a:endParaRPr lang="en-US"/>
          </a:p>
        </p:txBody>
      </p:sp>
    </p:spTree>
    <p:extLst>
      <p:ext uri="{BB962C8B-B14F-4D97-AF65-F5344CB8AC3E}">
        <p14:creationId xmlns:p14="http://schemas.microsoft.com/office/powerpoint/2010/main" val="218474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vaccines are administered too frequently, this interferes with the generation of memory cells and thus reduces protection!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adaptive immunity on 1</a:t>
            </a:r>
            <a:r>
              <a:rPr lang="en-US" baseline="30000" dirty="0"/>
              <a:t>st</a:t>
            </a:r>
            <a:r>
              <a:rPr lang="en-US" dirty="0"/>
              <a:t> exposure to a foreign invader or vaccine, the immune system generates a primary immune response that should destroys the invaders, while at the same time generating memory cells.  On second exposure to that invader (or revaccination), these memory cells initiate much stronger immune responses using that result in a much more efficient elimination to the invaders or stronger protection</a:t>
            </a:r>
          </a:p>
          <a:p>
            <a:endParaRPr lang="en-US" dirty="0"/>
          </a:p>
        </p:txBody>
      </p:sp>
      <p:sp>
        <p:nvSpPr>
          <p:cNvPr id="4" name="Slide Number Placeholder 3"/>
          <p:cNvSpPr>
            <a:spLocks noGrp="1"/>
          </p:cNvSpPr>
          <p:nvPr>
            <p:ph type="sldNum" sz="quarter" idx="5"/>
          </p:nvPr>
        </p:nvSpPr>
        <p:spPr/>
        <p:txBody>
          <a:bodyPr/>
          <a:lstStyle/>
          <a:p>
            <a:fld id="{F2582626-7738-4284-8CFD-46F874464742}" type="slidenum">
              <a:rPr lang="en-US" smtClean="0"/>
              <a:t>5</a:t>
            </a:fld>
            <a:endParaRPr lang="en-US"/>
          </a:p>
        </p:txBody>
      </p:sp>
    </p:spTree>
    <p:extLst>
      <p:ext uri="{BB962C8B-B14F-4D97-AF65-F5344CB8AC3E}">
        <p14:creationId xmlns:p14="http://schemas.microsoft.com/office/powerpoint/2010/main" val="309600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6</a:t>
            </a:fld>
            <a:endParaRPr lang="en-US"/>
          </a:p>
        </p:txBody>
      </p:sp>
    </p:spTree>
    <p:extLst>
      <p:ext uri="{BB962C8B-B14F-4D97-AF65-F5344CB8AC3E}">
        <p14:creationId xmlns:p14="http://schemas.microsoft.com/office/powerpoint/2010/main" val="393151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TI-1 = thymus independent</a:t>
            </a:r>
          </a:p>
          <a:p>
            <a:endParaRPr lang="en-US" dirty="0"/>
          </a:p>
          <a:p>
            <a:r>
              <a:rPr lang="en-US" dirty="0"/>
              <a:t>Cartoons modified from https://cellcartoons.net/cartoons-all/ </a:t>
            </a:r>
          </a:p>
        </p:txBody>
      </p:sp>
      <p:sp>
        <p:nvSpPr>
          <p:cNvPr id="4" name="Slide Number Placeholder 3"/>
          <p:cNvSpPr>
            <a:spLocks noGrp="1"/>
          </p:cNvSpPr>
          <p:nvPr>
            <p:ph type="sldNum" sz="quarter" idx="5"/>
          </p:nvPr>
        </p:nvSpPr>
        <p:spPr/>
        <p:txBody>
          <a:bodyPr/>
          <a:lstStyle/>
          <a:p>
            <a:fld id="{823382D7-ADA1-47EE-8870-F26C413E894F}" type="slidenum">
              <a:rPr lang="en-US" smtClean="0"/>
              <a:pPr/>
              <a:t>7</a:t>
            </a:fld>
            <a:endParaRPr lang="en-US"/>
          </a:p>
        </p:txBody>
      </p:sp>
    </p:spTree>
    <p:extLst>
      <p:ext uri="{BB962C8B-B14F-4D97-AF65-F5344CB8AC3E}">
        <p14:creationId xmlns:p14="http://schemas.microsoft.com/office/powerpoint/2010/main" val="15683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D14C7-7B51-411A-AD3B-BF8E1AC50AAE}" type="slidenum">
              <a:rPr lang="en-US" smtClean="0"/>
              <a:t>8</a:t>
            </a:fld>
            <a:endParaRPr lang="en-US"/>
          </a:p>
        </p:txBody>
      </p:sp>
    </p:spTree>
    <p:extLst>
      <p:ext uri="{BB962C8B-B14F-4D97-AF65-F5344CB8AC3E}">
        <p14:creationId xmlns:p14="http://schemas.microsoft.com/office/powerpoint/2010/main" val="366957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B00F-7A86-1C04-A7AF-C931C7DBE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B104E-5C1A-F3F6-C32F-387B11283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AC43-A16B-6302-6F16-C491C54ACA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C7233-410B-DE7A-0B15-90D8F3C61EBD}"/>
              </a:ext>
            </a:extLst>
          </p:cNvPr>
          <p:cNvSpPr>
            <a:spLocks noGrp="1"/>
          </p:cNvSpPr>
          <p:nvPr>
            <p:ph type="sldNum" sz="quarter" idx="5"/>
          </p:nvPr>
        </p:nvSpPr>
        <p:spPr/>
        <p:txBody>
          <a:bodyPr/>
          <a:lstStyle/>
          <a:p>
            <a:fld id="{2AAD14C7-7B51-411A-AD3B-BF8E1AC50AAE}" type="slidenum">
              <a:rPr lang="en-US" smtClean="0"/>
              <a:t>9</a:t>
            </a:fld>
            <a:endParaRPr lang="en-US"/>
          </a:p>
        </p:txBody>
      </p:sp>
    </p:spTree>
    <p:extLst>
      <p:ext uri="{BB962C8B-B14F-4D97-AF65-F5344CB8AC3E}">
        <p14:creationId xmlns:p14="http://schemas.microsoft.com/office/powerpoint/2010/main" val="360089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5DE2E-E376-80C4-9868-6915E89E8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03223-2A9A-7E5D-E542-6F77AB080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14F9C-CA92-211B-1233-0B51C757A7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3824B-AD11-1E0B-0525-4BDFFB0CBC6A}"/>
              </a:ext>
            </a:extLst>
          </p:cNvPr>
          <p:cNvSpPr>
            <a:spLocks noGrp="1"/>
          </p:cNvSpPr>
          <p:nvPr>
            <p:ph type="sldNum" sz="quarter" idx="5"/>
          </p:nvPr>
        </p:nvSpPr>
        <p:spPr/>
        <p:txBody>
          <a:bodyPr/>
          <a:lstStyle/>
          <a:p>
            <a:fld id="{2AAD14C7-7B51-411A-AD3B-BF8E1AC50AAE}" type="slidenum">
              <a:rPr lang="en-US" smtClean="0"/>
              <a:t>10</a:t>
            </a:fld>
            <a:endParaRPr lang="en-US"/>
          </a:p>
        </p:txBody>
      </p:sp>
    </p:spTree>
    <p:extLst>
      <p:ext uri="{BB962C8B-B14F-4D97-AF65-F5344CB8AC3E}">
        <p14:creationId xmlns:p14="http://schemas.microsoft.com/office/powerpoint/2010/main" val="79897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5.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7.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8.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9.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1.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2.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107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789EDFA3-9BF3-4369-900F-A5ED645611AE}"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2210518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3766"/>
            <a:ext cx="11709400" cy="963034"/>
          </a:xfrm>
        </p:spPr>
        <p:txBody>
          <a:bodyPr anchor="t"/>
          <a:lstStyle>
            <a:lvl1pPr algn="l">
              <a:defRPr sz="2000"/>
            </a:lvl1pPr>
          </a:lstStyle>
          <a:p>
            <a:r>
              <a:rPr lang="en-US"/>
              <a:t>Click to edit Master title style</a:t>
            </a:r>
            <a:endParaRPr lang="en-US" dirty="0"/>
          </a:p>
        </p:txBody>
      </p:sp>
      <p:sp>
        <p:nvSpPr>
          <p:cNvPr id="3" name="Content Placeholder 2"/>
          <p:cNvSpPr>
            <a:spLocks noGrp="1"/>
          </p:cNvSpPr>
          <p:nvPr>
            <p:ph sz="half" idx="1"/>
          </p:nvPr>
        </p:nvSpPr>
        <p:spPr>
          <a:xfrm>
            <a:off x="152400" y="1600199"/>
            <a:ext cx="5572126" cy="2068589"/>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248400" y="1419661"/>
            <a:ext cx="5384800" cy="48333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50E004D7-436D-4197-BDDF-B3460734C038}" type="datetime3">
              <a:rPr lang="en-US" smtClean="0"/>
              <a:t>13 June 2025</a:t>
            </a:fld>
            <a:endParaRPr lang="en-US" dirty="0"/>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endParaRPr lang="en-US" dirty="0"/>
          </a:p>
        </p:txBody>
      </p:sp>
      <p:sp>
        <p:nvSpPr>
          <p:cNvPr id="8" name="Content Placeholder 2">
            <a:extLst>
              <a:ext uri="{FF2B5EF4-FFF2-40B4-BE49-F238E27FC236}">
                <a16:creationId xmlns:a16="http://schemas.microsoft.com/office/drawing/2014/main" id="{7B18ED61-5FA5-4969-BDB8-C5ABAD40578F}"/>
              </a:ext>
            </a:extLst>
          </p:cNvPr>
          <p:cNvSpPr>
            <a:spLocks noGrp="1"/>
          </p:cNvSpPr>
          <p:nvPr>
            <p:ph sz="half" idx="13"/>
          </p:nvPr>
        </p:nvSpPr>
        <p:spPr>
          <a:xfrm>
            <a:off x="187326" y="3945252"/>
            <a:ext cx="553720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Oval 8">
            <a:extLst>
              <a:ext uri="{FF2B5EF4-FFF2-40B4-BE49-F238E27FC236}">
                <a16:creationId xmlns:a16="http://schemas.microsoft.com/office/drawing/2014/main" id="{C9A1FDB7-9CD0-4A49-A0B3-80FE53127681}"/>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5372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809"/>
            <a:ext cx="11472039" cy="514843"/>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467B0AA3-462F-44BC-93A5-10C3B4340EBF}"/>
              </a:ext>
            </a:extLst>
          </p:cNvPr>
          <p:cNvSpPr>
            <a:spLocks noGrp="1"/>
          </p:cNvSpPr>
          <p:nvPr>
            <p:ph type="dt" sz="half" idx="10"/>
          </p:nvPr>
        </p:nvSpPr>
        <p:spPr/>
        <p:txBody>
          <a:bodyPr/>
          <a:lstStyle/>
          <a:p>
            <a:fld id="{FF20A39D-1E53-46B0-8E0B-211953E11426}" type="datetime3">
              <a:rPr lang="en-US" smtClean="0"/>
              <a:t>13 June 2025</a:t>
            </a:fld>
            <a:endParaRPr lang="en-US" dirty="0"/>
          </a:p>
        </p:txBody>
      </p:sp>
      <p:sp>
        <p:nvSpPr>
          <p:cNvPr id="10" name="Slide Number Placeholder 9">
            <a:extLst>
              <a:ext uri="{FF2B5EF4-FFF2-40B4-BE49-F238E27FC236}">
                <a16:creationId xmlns:a16="http://schemas.microsoft.com/office/drawing/2014/main" id="{E1158C33-F095-47EE-8F52-58339D56B8F1}"/>
              </a:ext>
            </a:extLst>
          </p:cNvPr>
          <p:cNvSpPr>
            <a:spLocks noGrp="1"/>
          </p:cNvSpPr>
          <p:nvPr>
            <p:ph type="sldNum" sz="quarter" idx="11"/>
          </p:nvPr>
        </p:nvSpPr>
        <p:spPr/>
        <p:txBody>
          <a:bodyPr/>
          <a:lstStyle/>
          <a:p>
            <a:fld id="{EA4F5366-F021-C440-B975-9BD644C7DDA9}" type="slidenum">
              <a:rPr lang="en-US" smtClean="0"/>
              <a:pPr/>
              <a:t>‹#›</a:t>
            </a:fld>
            <a:endParaRPr lang="en-US" dirty="0"/>
          </a:p>
        </p:txBody>
      </p:sp>
      <p:sp>
        <p:nvSpPr>
          <p:cNvPr id="7" name="Content Placeholder 15">
            <a:extLst>
              <a:ext uri="{FF2B5EF4-FFF2-40B4-BE49-F238E27FC236}">
                <a16:creationId xmlns:a16="http://schemas.microsoft.com/office/drawing/2014/main" id="{53E5D0EE-3669-4C90-9E21-1D1F1E3C113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825563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6CC934E-7529-4482-B09C-AFE564730F13}" type="datetime3">
              <a:rPr lang="en-US" smtClean="0"/>
              <a:t>13 June 2025</a:t>
            </a:fld>
            <a:endParaRPr lang="en-US"/>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72592345-01A4-4BBE-9ADB-F8CFA22F32C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4244007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 preserve="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4F-8644-14BE-4CCD-D8C46DAFB8D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0694EE6-C5C1-1301-C41A-F032FD97E28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29D10-558D-EE98-45A1-DA99F7914293}"/>
              </a:ext>
            </a:extLst>
          </p:cNvPr>
          <p:cNvSpPr>
            <a:spLocks noGrp="1"/>
          </p:cNvSpPr>
          <p:nvPr>
            <p:ph type="dt" sz="half" idx="10"/>
          </p:nvPr>
        </p:nvSpPr>
        <p:spPr/>
        <p:txBody>
          <a:bodyPr/>
          <a:lstStyle/>
          <a:p>
            <a:fld id="{A2FF7F69-12DE-40A6-AE9E-C39DA0C68C78}" type="datetime3">
              <a:rPr lang="en-US" smtClean="0"/>
              <a:t>13 June 2025</a:t>
            </a:fld>
            <a:endParaRPr lang="en-US" dirty="0"/>
          </a:p>
        </p:txBody>
      </p:sp>
      <p:sp>
        <p:nvSpPr>
          <p:cNvPr id="5" name="Slide Number Placeholder 4">
            <a:extLst>
              <a:ext uri="{FF2B5EF4-FFF2-40B4-BE49-F238E27FC236}">
                <a16:creationId xmlns:a16="http://schemas.microsoft.com/office/drawing/2014/main" id="{839C8F57-F64B-53A3-CEC1-E57058E9C47E}"/>
              </a:ext>
            </a:extLst>
          </p:cNvPr>
          <p:cNvSpPr>
            <a:spLocks noGrp="1"/>
          </p:cNvSpPr>
          <p:nvPr>
            <p:ph type="sldNum" sz="quarter" idx="11"/>
          </p:nvPr>
        </p:nvSpPr>
        <p:spPr/>
        <p:txBody>
          <a:bodyPr/>
          <a:lstStyle/>
          <a:p>
            <a:fld id="{EA4F5366-F021-C440-B975-9BD644C7DDA9}" type="slidenum">
              <a:rPr lang="en-US" smtClean="0"/>
              <a:pPr/>
              <a:t>‹#›</a:t>
            </a:fld>
            <a:endParaRPr lang="en-US" dirty="0"/>
          </a:p>
        </p:txBody>
      </p:sp>
      <p:sp>
        <p:nvSpPr>
          <p:cNvPr id="6" name="Footer Placeholder 5">
            <a:extLst>
              <a:ext uri="{FF2B5EF4-FFF2-40B4-BE49-F238E27FC236}">
                <a16:creationId xmlns:a16="http://schemas.microsoft.com/office/drawing/2014/main" id="{7494481E-E370-AF60-75AF-9DD47F3692B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89958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487" y="94293"/>
            <a:ext cx="7178091" cy="1382780"/>
          </a:xfrm>
        </p:spPr>
        <p:txBody>
          <a:bodyPr anchor="t">
            <a:normAutofit/>
          </a:bodyPr>
          <a:lstStyle>
            <a:lvl1pPr algn="l">
              <a:defRPr sz="1200"/>
            </a:lvl1pPr>
          </a:lstStyle>
          <a:p>
            <a:r>
              <a:rPr lang="en-US"/>
              <a:t>Click to edit Master title style</a:t>
            </a:r>
            <a:endParaRPr lang="en-US" dirty="0"/>
          </a:p>
        </p:txBody>
      </p:sp>
      <p:sp>
        <p:nvSpPr>
          <p:cNvPr id="4" name="Content Placeholder 3"/>
          <p:cNvSpPr>
            <a:spLocks noGrp="1"/>
          </p:cNvSpPr>
          <p:nvPr>
            <p:ph sz="half" idx="2"/>
          </p:nvPr>
        </p:nvSpPr>
        <p:spPr>
          <a:xfrm>
            <a:off x="196487" y="1570446"/>
            <a:ext cx="4734312" cy="249539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E4DEDDC6-2E5C-4520-990A-F55E56448248}"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sp>
        <p:nvSpPr>
          <p:cNvPr id="13" name="Content Placeholder 5"/>
          <p:cNvSpPr>
            <a:spLocks noGrp="1"/>
          </p:cNvSpPr>
          <p:nvPr>
            <p:ph sz="quarter" idx="13"/>
          </p:nvPr>
        </p:nvSpPr>
        <p:spPr>
          <a:xfrm>
            <a:off x="55239" y="4520430"/>
            <a:ext cx="11679561" cy="1843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705493" y="94293"/>
            <a:ext cx="4309293" cy="41499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2086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A410F2-BF74-4D78-BDA9-6A685C680BA4}"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8" name="Content Placeholder 15">
            <a:extLst>
              <a:ext uri="{FF2B5EF4-FFF2-40B4-BE49-F238E27FC236}">
                <a16:creationId xmlns:a16="http://schemas.microsoft.com/office/drawing/2014/main" id="{F86A3B4C-C4AB-4C75-A1CE-379D19D27568}"/>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165440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5080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36D1C-C636-486B-AFB9-0DDDEE8F5172}"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Tree>
    <p:extLst>
      <p:ext uri="{BB962C8B-B14F-4D97-AF65-F5344CB8AC3E}">
        <p14:creationId xmlns:p14="http://schemas.microsoft.com/office/powerpoint/2010/main" val="3143026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CDAA37-7509-4E03-BC13-67C662D50123}"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4" name="Rectangle 3">
            <a:extLst>
              <a:ext uri="{FF2B5EF4-FFF2-40B4-BE49-F238E27FC236}">
                <a16:creationId xmlns:a16="http://schemas.microsoft.com/office/drawing/2014/main" id="{48230E48-494A-41F9-8D20-5EF18E2DC5C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8" name="Content Placeholder 15">
            <a:extLst>
              <a:ext uri="{FF2B5EF4-FFF2-40B4-BE49-F238E27FC236}">
                <a16:creationId xmlns:a16="http://schemas.microsoft.com/office/drawing/2014/main" id="{4121857D-AD37-41C5-B88E-C0003026E302}"/>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42785764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304800" y="8612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FE8E5-447F-4206-B27A-00CF1AC12CF8}"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8" name="Content Placeholder 15">
            <a:extLst>
              <a:ext uri="{FF2B5EF4-FFF2-40B4-BE49-F238E27FC236}">
                <a16:creationId xmlns:a16="http://schemas.microsoft.com/office/drawing/2014/main" id="{166A2961-5188-472A-B060-59995CA52DFF}"/>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7141952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57689A0A-501D-4145-9855-B7A5F1CA4D77}"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E0DEB248-8BA6-4D7E-A04F-189A4798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8" name="Content Placeholder 15">
            <a:extLst>
              <a:ext uri="{FF2B5EF4-FFF2-40B4-BE49-F238E27FC236}">
                <a16:creationId xmlns:a16="http://schemas.microsoft.com/office/drawing/2014/main" id="{4CB60DD3-E1DF-4375-8DEC-F4C6B86FD7EA}"/>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50842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1B16E-F323-47B7-9E46-5247FAB42112}" type="datetime3">
              <a:rPr lang="en-US" smtClean="0"/>
              <a:t>13 June 2025</a:t>
            </a:fld>
            <a:endParaRPr lang="en-US"/>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926695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ED67DB-CE4A-4F1A-B48A-71772DCC52D2}"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6" name="Rectangle 15">
            <a:extLst>
              <a:ext uri="{FF2B5EF4-FFF2-40B4-BE49-F238E27FC236}">
                <a16:creationId xmlns:a16="http://schemas.microsoft.com/office/drawing/2014/main" id="{B9C35794-D1EA-4784-8ED8-0F42ADAFD32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40905815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BC8D4-E2F9-42DB-83CE-323ADFA5894D}"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A4E8FCB1-3B8C-4B7E-A629-57A43E8F762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0" name="Content Placeholder 15">
            <a:extLst>
              <a:ext uri="{FF2B5EF4-FFF2-40B4-BE49-F238E27FC236}">
                <a16:creationId xmlns:a16="http://schemas.microsoft.com/office/drawing/2014/main" id="{798F00E5-E6AE-4356-BE6F-D031AA1CA5C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5197149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92AC8-9384-453A-B48E-AC6449B7989D}"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FFE056FD-1C4E-4974-A2AA-A4639DD64FB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2" name="Content Placeholder 15">
            <a:extLst>
              <a:ext uri="{FF2B5EF4-FFF2-40B4-BE49-F238E27FC236}">
                <a16:creationId xmlns:a16="http://schemas.microsoft.com/office/drawing/2014/main" id="{256FB967-130C-4ABF-9CA4-92A73E934175}"/>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4804714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60A779-05EC-4E70-B680-C9DAA3C36FCC}"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4212B14A-72F4-40B8-9A36-504B3DC35E3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2" name="Content Placeholder 15">
            <a:extLst>
              <a:ext uri="{FF2B5EF4-FFF2-40B4-BE49-F238E27FC236}">
                <a16:creationId xmlns:a16="http://schemas.microsoft.com/office/drawing/2014/main" id="{FB9C0083-CEA4-4326-9602-AA4E18D3ED17}"/>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0021358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B62E80-8C2E-4767-B357-A09D728328EE}"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71F89546-7598-4AE7-904A-C0CC89D9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359930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6DB9A-6E13-4ACA-A0DE-72A249600806}"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CE0D729-0A8C-4B9C-A770-D6857F3CE6E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0" name="Content Placeholder 15">
            <a:extLst>
              <a:ext uri="{FF2B5EF4-FFF2-40B4-BE49-F238E27FC236}">
                <a16:creationId xmlns:a16="http://schemas.microsoft.com/office/drawing/2014/main" id="{0151B663-DDB8-4D8F-8778-DB33354ABF5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0586071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71BF8A-CFDA-4C91-B55F-CD242D5F456F}" type="datetime3">
              <a:rPr lang="en-US" smtClean="0"/>
              <a:t>13 June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A3AB16F4-F719-4851-B4D0-5EA2AD05287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2698193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4BB73-E06D-4A66-87D3-E793AFE4F081}" type="datetime3">
              <a:rPr lang="en-US" smtClean="0"/>
              <a:t>13 June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dirty="0"/>
          </a:p>
        </p:txBody>
      </p:sp>
      <p:sp>
        <p:nvSpPr>
          <p:cNvPr id="13" name="Rectangle 12">
            <a:extLst>
              <a:ext uri="{FF2B5EF4-FFF2-40B4-BE49-F238E27FC236}">
                <a16:creationId xmlns:a16="http://schemas.microsoft.com/office/drawing/2014/main" id="{9B781BBF-24A0-43E2-8ACA-7F6F7C1631A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8" name="Content Placeholder 15">
            <a:extLst>
              <a:ext uri="{FF2B5EF4-FFF2-40B4-BE49-F238E27FC236}">
                <a16:creationId xmlns:a16="http://schemas.microsoft.com/office/drawing/2014/main" id="{279271FF-116B-4F7A-AE4A-C3B3F1A6864A}"/>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0838954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50A072-4DB1-419C-8575-B1C2915F6E12}" type="datetime3">
              <a:rPr lang="en-US" smtClean="0"/>
              <a:t>13 June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dirty="0"/>
          </a:p>
        </p:txBody>
      </p:sp>
      <p:sp>
        <p:nvSpPr>
          <p:cNvPr id="10" name="Rectangle 9">
            <a:extLst>
              <a:ext uri="{FF2B5EF4-FFF2-40B4-BE49-F238E27FC236}">
                <a16:creationId xmlns:a16="http://schemas.microsoft.com/office/drawing/2014/main" id="{72A86D1C-6FD1-4177-BC64-97215536118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3104565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0CA130C5-F9FC-4761-927E-2CEFC6BEA2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6" name="Content Placeholder 15">
            <a:extLst>
              <a:ext uri="{FF2B5EF4-FFF2-40B4-BE49-F238E27FC236}">
                <a16:creationId xmlns:a16="http://schemas.microsoft.com/office/drawing/2014/main" id="{8D727F68-DFD6-4340-AB3A-BEAD7FFE5014}"/>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09148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E4301-DCC6-43FC-803D-D5FF7A0A18F8}"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A960065A-6DEA-6347-A919-DB5FA517FEC3}"/>
              </a:ext>
            </a:extLst>
          </p:cNvPr>
          <p:cNvSpPr>
            <a:spLocks noGrp="1"/>
          </p:cNvSpPr>
          <p:nvPr>
            <p:ph sz="half" idx="13"/>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6891074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sz="1800" dirty="0">
              <a:cs typeface="+mn-cs"/>
            </a:endParaRPr>
          </a:p>
        </p:txBody>
      </p:sp>
      <p:cxnSp>
        <p:nvCxnSpPr>
          <p:cNvPr id="5" name="Straight Connector 4"/>
          <p:cNvCxnSpPr>
            <a:stCxn id="5" idx="1"/>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0" y="1226000"/>
            <a:ext cx="12192000" cy="4819863"/>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12192000" cy="1262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0" name="Rectangle 2"/>
          <p:cNvSpPr>
            <a:spLocks noGrp="1" noChangeArrowheads="1"/>
          </p:cNvSpPr>
          <p:nvPr>
            <p:ph type="title"/>
          </p:nvPr>
        </p:nvSpPr>
        <p:spPr bwMode="auto">
          <a:xfrm>
            <a:off x="0" y="57151"/>
            <a:ext cx="11988800" cy="10128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 name="Rectangle 11"/>
          <p:cNvSpPr>
            <a:spLocks noChangeArrowheads="1"/>
          </p:cNvSpPr>
          <p:nvPr/>
        </p:nvSpPr>
        <p:spPr bwMode="auto">
          <a:xfrm>
            <a:off x="0" y="1"/>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pPr defTabSz="912813"/>
            <a:endParaRPr lang="en-US" sz="1800" dirty="0"/>
          </a:p>
        </p:txBody>
      </p:sp>
      <p:sp>
        <p:nvSpPr>
          <p:cNvPr id="12" name="Rectangle 11">
            <a:extLst>
              <a:ext uri="{FF2B5EF4-FFF2-40B4-BE49-F238E27FC236}">
                <a16:creationId xmlns:a16="http://schemas.microsoft.com/office/drawing/2014/main" id="{A665C6EE-59AC-49CF-BE4B-C7AD9EE779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3199049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39CB-5371-4433-A38A-CE6CDC3E3FE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4C3279D-AAB4-452F-B1BF-8D6A1E3480B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AAB13-D1AD-47B2-94FB-8B371FE2954E}"/>
              </a:ext>
            </a:extLst>
          </p:cNvPr>
          <p:cNvSpPr>
            <a:spLocks noGrp="1"/>
          </p:cNvSpPr>
          <p:nvPr>
            <p:ph type="dt" sz="half" idx="10"/>
          </p:nvPr>
        </p:nvSpPr>
        <p:spPr/>
        <p:txBody>
          <a:bodyPr/>
          <a:lstStyle/>
          <a:p>
            <a:fld id="{6BB84426-C2B0-4234-AE4B-076A7F074C44}" type="datetime3">
              <a:rPr lang="en-US" smtClean="0"/>
              <a:t>13 June 2025</a:t>
            </a:fld>
            <a:endParaRPr lang="en-US" dirty="0"/>
          </a:p>
        </p:txBody>
      </p:sp>
      <p:sp>
        <p:nvSpPr>
          <p:cNvPr id="5" name="Footer Placeholder 4">
            <a:extLst>
              <a:ext uri="{FF2B5EF4-FFF2-40B4-BE49-F238E27FC236}">
                <a16:creationId xmlns:a16="http://schemas.microsoft.com/office/drawing/2014/main" id="{C0B22761-AAED-4646-8240-A8C81B2E2B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A45B7-55DD-4FA0-82FC-31CF1A7A06BB}"/>
              </a:ext>
            </a:extLst>
          </p:cNvPr>
          <p:cNvSpPr>
            <a:spLocks noGrp="1"/>
          </p:cNvSpPr>
          <p:nvPr>
            <p:ph type="sldNum" sz="quarter" idx="12"/>
          </p:nvPr>
        </p:nvSpPr>
        <p:spPr/>
        <p:txBody>
          <a:bodyPr/>
          <a:lstStyle/>
          <a:p>
            <a:fld id="{EDAED2F0-FE46-4240-B9CD-38EFCE339481}" type="slidenum">
              <a:rPr lang="en-US" smtClean="0"/>
              <a:t>‹#›</a:t>
            </a:fld>
            <a:endParaRPr lang="en-US" dirty="0"/>
          </a:p>
        </p:txBody>
      </p:sp>
      <p:sp>
        <p:nvSpPr>
          <p:cNvPr id="8" name="Rectangle 7">
            <a:extLst>
              <a:ext uri="{FF2B5EF4-FFF2-40B4-BE49-F238E27FC236}">
                <a16:creationId xmlns:a16="http://schemas.microsoft.com/office/drawing/2014/main" id="{95942DBE-0960-4434-AB35-7EB8657ECEE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9" name="Content Placeholder 15">
            <a:extLst>
              <a:ext uri="{FF2B5EF4-FFF2-40B4-BE49-F238E27FC236}">
                <a16:creationId xmlns:a16="http://schemas.microsoft.com/office/drawing/2014/main" id="{EE2D60F3-8D46-4DFC-AEBD-F75CDD5EACB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9308507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Content Placeholder 15">
            <a:extLst>
              <a:ext uri="{FF2B5EF4-FFF2-40B4-BE49-F238E27FC236}">
                <a16:creationId xmlns:a16="http://schemas.microsoft.com/office/drawing/2014/main" id="{C46BA2D3-B971-48C0-8166-3939D26F86C8}"/>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442301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F0BE0-A42A-4B69-B86E-220203421F3C}"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Content Placeholder 15">
            <a:extLst>
              <a:ext uri="{FF2B5EF4-FFF2-40B4-BE49-F238E27FC236}">
                <a16:creationId xmlns:a16="http://schemas.microsoft.com/office/drawing/2014/main" id="{07AEA10A-A9A0-40A9-97BD-5300F8A9CDC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3827084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90ADE9-ACA0-41F9-B89A-7E7F6BF95F04}"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15">
            <a:extLst>
              <a:ext uri="{FF2B5EF4-FFF2-40B4-BE49-F238E27FC236}">
                <a16:creationId xmlns:a16="http://schemas.microsoft.com/office/drawing/2014/main" id="{F8466EC5-A077-4387-A786-5B7047400AD3}"/>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18241349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81E7FA-0669-41B5-AC67-079F6F194C17}"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15">
            <a:extLst>
              <a:ext uri="{FF2B5EF4-FFF2-40B4-BE49-F238E27FC236}">
                <a16:creationId xmlns:a16="http://schemas.microsoft.com/office/drawing/2014/main" id="{98F37F66-8FD7-4D78-91DA-B950C6A02BB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3573180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E8710E-B03C-4112-B9E9-4595AAC3C623}"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5">
            <a:extLst>
              <a:ext uri="{FF2B5EF4-FFF2-40B4-BE49-F238E27FC236}">
                <a16:creationId xmlns:a16="http://schemas.microsoft.com/office/drawing/2014/main" id="{80177DAE-7AB5-4817-B55F-A0FF97ADE3CD}"/>
              </a:ext>
            </a:extLst>
          </p:cNvPr>
          <p:cNvSpPr>
            <a:spLocks noGrp="1"/>
          </p:cNvSpPr>
          <p:nvPr>
            <p:ph sz="half" idx="19"/>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404726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A416AB-0A4F-403E-95B4-C80199EAFA34}"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5294339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25893-9E72-4422-81F2-B6E6F9C09099}"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5">
            <a:extLst>
              <a:ext uri="{FF2B5EF4-FFF2-40B4-BE49-F238E27FC236}">
                <a16:creationId xmlns:a16="http://schemas.microsoft.com/office/drawing/2014/main" id="{7A07B750-1525-4B06-BD53-9B82C07DA317}"/>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490994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4FCA2-92E0-4807-A520-22A155C34EAE}"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23837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9"/>
            <a:ext cx="5588000" cy="31720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180A7-ECAA-4EF2-823E-56B11C4EA8F8}"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FABA958-D266-4CE8-8E96-AD75F9E6DAAD}"/>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4" name="Content Placeholder 2">
            <a:extLst>
              <a:ext uri="{FF2B5EF4-FFF2-40B4-BE49-F238E27FC236}">
                <a16:creationId xmlns:a16="http://schemas.microsoft.com/office/drawing/2014/main" id="{28D9EA3B-1CAC-6604-F850-BBE69411B5B1}"/>
              </a:ext>
            </a:extLst>
          </p:cNvPr>
          <p:cNvSpPr>
            <a:spLocks noGrp="1"/>
          </p:cNvSpPr>
          <p:nvPr>
            <p:ph sz="half" idx="13"/>
          </p:nvPr>
        </p:nvSpPr>
        <p:spPr>
          <a:xfrm>
            <a:off x="381000" y="561778"/>
            <a:ext cx="5588000" cy="31720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90B5ACD7-7437-5EF2-5A9E-839CD0E5D433}"/>
              </a:ext>
            </a:extLst>
          </p:cNvPr>
          <p:cNvSpPr>
            <a:spLocks noGrp="1"/>
          </p:cNvSpPr>
          <p:nvPr>
            <p:ph sz="half" idx="14"/>
          </p:nvPr>
        </p:nvSpPr>
        <p:spPr>
          <a:xfrm>
            <a:off x="398566" y="3962400"/>
            <a:ext cx="11285433" cy="23795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52778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4FEED9-0996-409D-8D02-5CE2437AAD47}"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5">
            <a:extLst>
              <a:ext uri="{FF2B5EF4-FFF2-40B4-BE49-F238E27FC236}">
                <a16:creationId xmlns:a16="http://schemas.microsoft.com/office/drawing/2014/main" id="{C6FC8786-D8D2-4D62-96FF-070E7468A1A8}"/>
              </a:ext>
            </a:extLst>
          </p:cNvPr>
          <p:cNvSpPr>
            <a:spLocks noGrp="1"/>
          </p:cNvSpPr>
          <p:nvPr>
            <p:ph sz="half" idx="19"/>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4295997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5E7DAA9-B357-44C5-BAE5-F1CF969F9B19}"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9853183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BEEFD-2F57-4F88-B8DB-489BD80F4491}" type="datetime3">
              <a:rPr lang="en-US" smtClean="0"/>
              <a:t>13 June 2025</a:t>
            </a:fld>
            <a:endParaRPr lang="en-US" dirty="0"/>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5">
            <a:extLst>
              <a:ext uri="{FF2B5EF4-FFF2-40B4-BE49-F238E27FC236}">
                <a16:creationId xmlns:a16="http://schemas.microsoft.com/office/drawing/2014/main" id="{2897826F-8C8A-4149-9747-8A8E3E7B444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36250860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C265E2-FC3A-4ECB-A05A-8A25E5D9AB73}"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33381404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00456-2603-4B1E-9E3D-249FEA7CFC93}"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9CC3363F-6116-410F-A361-2DA84B134FB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8" name="Content Placeholder 15">
            <a:extLst>
              <a:ext uri="{FF2B5EF4-FFF2-40B4-BE49-F238E27FC236}">
                <a16:creationId xmlns:a16="http://schemas.microsoft.com/office/drawing/2014/main" id="{5298BE65-7810-4065-ABE6-11D43D932297}"/>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1029625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98825750-9E78-4225-8AC0-E59BF8E1A47F}"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a:extLst>
              <a:ext uri="{FF2B5EF4-FFF2-40B4-BE49-F238E27FC236}">
                <a16:creationId xmlns:a16="http://schemas.microsoft.com/office/drawing/2014/main" id="{7E76F761-4165-46C4-9E13-49726CDDC156}"/>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5838181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85846C-5F2B-40E1-8E1F-C2675C491DF5}"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7CC24007-D12F-4856-859F-5F5A6B44D92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2" name="Content Placeholder 15">
            <a:extLst>
              <a:ext uri="{FF2B5EF4-FFF2-40B4-BE49-F238E27FC236}">
                <a16:creationId xmlns:a16="http://schemas.microsoft.com/office/drawing/2014/main" id="{674F0A46-3F7E-4BE2-BDAB-C1E2893E23C9}"/>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7514553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1E920C-E1C3-41B8-8B77-8F398DC2BB9D}" type="datetime3">
              <a:rPr lang="en-US" smtClean="0"/>
              <a:t>13 June 2025</a:t>
            </a:fld>
            <a:endParaRPr lang="en-US" dirty="0"/>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BC6080C5-5997-4E5F-B650-059253FE48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0" name="Content Placeholder 15">
            <a:extLst>
              <a:ext uri="{FF2B5EF4-FFF2-40B4-BE49-F238E27FC236}">
                <a16:creationId xmlns:a16="http://schemas.microsoft.com/office/drawing/2014/main" id="{0F755942-C3D0-455D-B6F5-69ECBD4077A9}"/>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7729906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DC23BD-A806-46F1-AC5E-485D40636B56}"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4D70C29E-8793-4AA7-B0C9-2666A820C608}"/>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30311B2-8C6D-4DF0-8011-CC79DCE3CBB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5" name="Content Placeholder 15">
            <a:extLst>
              <a:ext uri="{FF2B5EF4-FFF2-40B4-BE49-F238E27FC236}">
                <a16:creationId xmlns:a16="http://schemas.microsoft.com/office/drawing/2014/main" id="{D43E39D5-447C-413A-924F-326E38FA6FD4}"/>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7055250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34659-FA2E-493A-A401-4CEC6048168D}"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3F127866-57EA-4924-8113-DAAFE6514344}"/>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9E64EBE1-F26E-4E7A-B832-E53B9851F6D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108554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406208" y="2595367"/>
            <a:ext cx="11285434" cy="121920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69AA20-8F6F-4A6C-92A4-46F60EBDC9CD}"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FABA958-D266-4CE8-8E96-AD75F9E6DAAD}"/>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4" name="Content Placeholder 2">
            <a:extLst>
              <a:ext uri="{FF2B5EF4-FFF2-40B4-BE49-F238E27FC236}">
                <a16:creationId xmlns:a16="http://schemas.microsoft.com/office/drawing/2014/main" id="{28D9EA3B-1CAC-6604-F850-BBE69411B5B1}"/>
              </a:ext>
            </a:extLst>
          </p:cNvPr>
          <p:cNvSpPr>
            <a:spLocks noGrp="1"/>
          </p:cNvSpPr>
          <p:nvPr>
            <p:ph sz="half" idx="13"/>
          </p:nvPr>
        </p:nvSpPr>
        <p:spPr>
          <a:xfrm>
            <a:off x="380999" y="561778"/>
            <a:ext cx="11335853" cy="18004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90B5ACD7-7437-5EF2-5A9E-839CD0E5D433}"/>
              </a:ext>
            </a:extLst>
          </p:cNvPr>
          <p:cNvSpPr>
            <a:spLocks noGrp="1"/>
          </p:cNvSpPr>
          <p:nvPr>
            <p:ph sz="half" idx="14"/>
          </p:nvPr>
        </p:nvSpPr>
        <p:spPr>
          <a:xfrm>
            <a:off x="398566" y="3962400"/>
            <a:ext cx="11285433" cy="23795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404783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D90F02-DEDD-41EF-9A81-E5DA52F00086}" type="datetime3">
              <a:rPr lang="en-US" smtClean="0"/>
              <a:t>13 June 2025</a:t>
            </a:fld>
            <a:endParaRPr lang="en-US" dirty="0"/>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647AA89C-2DC8-42B6-AC86-C348305B129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0" name="Content Placeholder 15">
            <a:extLst>
              <a:ext uri="{FF2B5EF4-FFF2-40B4-BE49-F238E27FC236}">
                <a16:creationId xmlns:a16="http://schemas.microsoft.com/office/drawing/2014/main" id="{0A81294D-5D09-4BBB-B0D8-94785901C29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8278958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294444-1E47-450A-B140-59E968C6B9D9}"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dirty="0"/>
          </a:p>
        </p:txBody>
      </p:sp>
      <p:sp>
        <p:nvSpPr>
          <p:cNvPr id="14" name="Rectangle 13">
            <a:extLst>
              <a:ext uri="{FF2B5EF4-FFF2-40B4-BE49-F238E27FC236}">
                <a16:creationId xmlns:a16="http://schemas.microsoft.com/office/drawing/2014/main" id="{3BE42D3D-AECE-4476-BDD6-5750E7FE479D}"/>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15424935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1B8F70-69B4-4E46-B9AC-FC66E380771F}" type="datetime3">
              <a:rPr lang="en-US" smtClean="0"/>
              <a:t>13 June 2025</a:t>
            </a:fld>
            <a:endParaRPr lang="en-US" dirty="0"/>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dirty="0"/>
          </a:p>
        </p:txBody>
      </p:sp>
      <p:sp>
        <p:nvSpPr>
          <p:cNvPr id="13" name="Rectangle 12">
            <a:extLst>
              <a:ext uri="{FF2B5EF4-FFF2-40B4-BE49-F238E27FC236}">
                <a16:creationId xmlns:a16="http://schemas.microsoft.com/office/drawing/2014/main" id="{047C7EE6-2C81-4B78-8D7D-0B67C459956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7" name="Content Placeholder 15">
            <a:extLst>
              <a:ext uri="{FF2B5EF4-FFF2-40B4-BE49-F238E27FC236}">
                <a16:creationId xmlns:a16="http://schemas.microsoft.com/office/drawing/2014/main" id="{951AEDA2-7E7E-4F39-8490-F168CAD7C31E}"/>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123802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9A5E7-13A7-4D3D-8AC1-7DC9E8437F01}" type="datetime3">
              <a:rPr lang="en-US" smtClean="0"/>
              <a:t>13 June 2025</a:t>
            </a:fld>
            <a:endParaRPr lang="en-US" dirty="0"/>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dirty="0"/>
          </a:p>
        </p:txBody>
      </p:sp>
      <p:sp>
        <p:nvSpPr>
          <p:cNvPr id="10" name="Rectangle 9">
            <a:extLst>
              <a:ext uri="{FF2B5EF4-FFF2-40B4-BE49-F238E27FC236}">
                <a16:creationId xmlns:a16="http://schemas.microsoft.com/office/drawing/2014/main" id="{BE5FD0CA-D979-45D2-AFA1-4EF74D743F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8" name="Content Placeholder 15">
            <a:extLst>
              <a:ext uri="{FF2B5EF4-FFF2-40B4-BE49-F238E27FC236}">
                <a16:creationId xmlns:a16="http://schemas.microsoft.com/office/drawing/2014/main" id="{F83E957E-9CBB-4707-BFF6-E70CA4C85F6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19417983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8AF9036-9F43-4458-B697-CA2499E93E27}" type="datetime3">
              <a:rPr lang="en-US" smtClean="0"/>
              <a:t>13 June 2025</a:t>
            </a:fld>
            <a:endParaRPr lang="en-US" dirty="0"/>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dirty="0"/>
          </a:p>
        </p:txBody>
      </p:sp>
      <p:sp>
        <p:nvSpPr>
          <p:cNvPr id="8" name="Rectangle 7">
            <a:extLst>
              <a:ext uri="{FF2B5EF4-FFF2-40B4-BE49-F238E27FC236}">
                <a16:creationId xmlns:a16="http://schemas.microsoft.com/office/drawing/2014/main" id="{89D7B728-6B20-4C58-BE0F-F313B811104B}"/>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7" name="Content Placeholder 15">
            <a:extLst>
              <a:ext uri="{FF2B5EF4-FFF2-40B4-BE49-F238E27FC236}">
                <a16:creationId xmlns:a16="http://schemas.microsoft.com/office/drawing/2014/main" id="{3491B345-06B1-44E7-B20D-CAE216E2262E}"/>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6461334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0E3D7443-F134-48BF-A615-64C7D56BB376}" type="datetime3">
              <a:rPr lang="en-US" smtClean="0"/>
              <a:t>13 June 2025</a:t>
            </a:fld>
            <a:endParaRPr lang="en-US" dirty="0"/>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DAED2F0-FE46-4240-B9CD-38EFCE339481}" type="slidenum">
              <a:rPr lang="en-US" smtClean="0"/>
              <a:t>‹#›</a:t>
            </a:fld>
            <a:endParaRPr lang="en-US" dirty="0"/>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933456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426A91-5C40-402D-AB87-86727465D0EF}" type="datetime3">
              <a:rPr lang="en-US" smtClean="0"/>
              <a:t>13 June 2025</a:t>
            </a:fld>
            <a:endParaRPr lang="en-US" dirty="0"/>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dirty="0"/>
          </a:p>
        </p:txBody>
      </p:sp>
      <p:sp>
        <p:nvSpPr>
          <p:cNvPr id="7" name="Content Placeholder 15">
            <a:extLst>
              <a:ext uri="{FF2B5EF4-FFF2-40B4-BE49-F238E27FC236}">
                <a16:creationId xmlns:a16="http://schemas.microsoft.com/office/drawing/2014/main" id="{96C63DAF-D4FE-4F5C-BFDE-1CC2BD43A14B}"/>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15664045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0899598F-97A2-4A58-A954-B0527F835313}" type="datetime3">
              <a:rPr lang="en-US" smtClean="0"/>
              <a:t>13 June 2025</a:t>
            </a:fld>
            <a:endParaRPr lang="en-US" dirty="0"/>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DAED2F0-FE46-4240-B9CD-38EFCE339481}" type="slidenum">
              <a:rPr lang="en-US" smtClean="0"/>
              <a:t>‹#›</a:t>
            </a:fld>
            <a:endParaRPr lang="en-US" dirty="0"/>
          </a:p>
        </p:txBody>
      </p:sp>
      <p:sp>
        <p:nvSpPr>
          <p:cNvPr id="7" name="Content Placeholder 15">
            <a:extLst>
              <a:ext uri="{FF2B5EF4-FFF2-40B4-BE49-F238E27FC236}">
                <a16:creationId xmlns:a16="http://schemas.microsoft.com/office/drawing/2014/main" id="{6DD54115-8F4E-43B9-AFC5-3A3DA0CF1950}"/>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17278839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31198-968A-426E-86F9-9F35140A17DA}" type="datetime3">
              <a:rPr lang="en-US" smtClean="0"/>
              <a:t>13 June 2025</a:t>
            </a:fld>
            <a:endParaRPr lang="en-US" dirty="0"/>
          </a:p>
        </p:txBody>
      </p:sp>
      <p:sp>
        <p:nvSpPr>
          <p:cNvPr id="4" name="Slide Number Placeholder 3"/>
          <p:cNvSpPr>
            <a:spLocks noGrp="1"/>
          </p:cNvSpPr>
          <p:nvPr>
            <p:ph type="sldNum" sz="quarter" idx="12"/>
          </p:nvPr>
        </p:nvSpPr>
        <p:spPr/>
        <p:txBody>
          <a:bodyPr/>
          <a:lstStyle/>
          <a:p>
            <a:fld id="{EDAED2F0-FE46-4240-B9CD-38EFCE339481}" type="slidenum">
              <a:rPr lang="en-US" smtClean="0"/>
              <a:t>‹#›</a:t>
            </a:fld>
            <a:endParaRPr lang="en-US" dirty="0"/>
          </a:p>
        </p:txBody>
      </p:sp>
      <p:sp>
        <p:nvSpPr>
          <p:cNvPr id="5" name="Content Placeholder 15">
            <a:extLst>
              <a:ext uri="{FF2B5EF4-FFF2-40B4-BE49-F238E27FC236}">
                <a16:creationId xmlns:a16="http://schemas.microsoft.com/office/drawing/2014/main" id="{9495DF25-17E6-4321-B01B-B5A1A6932E9C}"/>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5046090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D1F1741B-1E67-4EF5-93C6-5C790A787D2C}"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pic>
        <p:nvPicPr>
          <p:cNvPr id="11"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17" y="6120865"/>
            <a:ext cx="2944283" cy="63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513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A6690738-F4D8-43CB-BBB9-4B7D8F26F3B3}"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767306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A8A3F884-A815-4414-83A0-D04935E190DB}"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p:nvSpPr>
        <p:spPr>
          <a:xfrm>
            <a:off x="1371600"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p:nvSpPr>
        <p:spPr>
          <a:xfrm>
            <a:off x="5105399"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12843912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487" y="94293"/>
            <a:ext cx="7178091" cy="1382780"/>
          </a:xfrm>
        </p:spPr>
        <p:txBody>
          <a:bodyPr anchor="t">
            <a:normAutofit/>
          </a:bodyPr>
          <a:lstStyle>
            <a:lvl1pPr algn="l">
              <a:defRPr sz="1200"/>
            </a:lvl1pPr>
          </a:lstStyle>
          <a:p>
            <a:r>
              <a:rPr lang="en-US"/>
              <a:t>Click to edit Master title style</a:t>
            </a:r>
            <a:endParaRPr lang="en-US" dirty="0"/>
          </a:p>
        </p:txBody>
      </p:sp>
      <p:sp>
        <p:nvSpPr>
          <p:cNvPr id="4" name="Content Placeholder 3"/>
          <p:cNvSpPr>
            <a:spLocks noGrp="1"/>
          </p:cNvSpPr>
          <p:nvPr>
            <p:ph sz="half" idx="2"/>
          </p:nvPr>
        </p:nvSpPr>
        <p:spPr>
          <a:xfrm>
            <a:off x="196487" y="1570446"/>
            <a:ext cx="4734312" cy="249539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9211FFF4-F184-4441-83DA-9A870E594DCF}"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sp>
        <p:nvSpPr>
          <p:cNvPr id="13" name="Content Placeholder 5"/>
          <p:cNvSpPr>
            <a:spLocks noGrp="1"/>
          </p:cNvSpPr>
          <p:nvPr>
            <p:ph sz="quarter" idx="13"/>
          </p:nvPr>
        </p:nvSpPr>
        <p:spPr>
          <a:xfrm>
            <a:off x="55239" y="4520430"/>
            <a:ext cx="11679561" cy="1843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7705493" y="94293"/>
            <a:ext cx="4309293" cy="41499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BE4329EB-1EF5-47E9-B087-BCA878114FA4}"/>
              </a:ext>
            </a:extLst>
          </p:cNvPr>
          <p:cNvSpPr/>
          <p:nvPr/>
        </p:nvSpPr>
        <p:spPr>
          <a:xfrm>
            <a:off x="24142"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263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395D2-612F-442E-8104-0F7C257CFC9B}"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9274157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5482" y="152400"/>
            <a:ext cx="11788718"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228600" y="990601"/>
            <a:ext cx="116586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DCA71-ED6B-4AD8-95BE-346BB3FAAF46}"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4" name="Content Placeholder 2">
            <a:extLst>
              <a:ext uri="{FF2B5EF4-FFF2-40B4-BE49-F238E27FC236}">
                <a16:creationId xmlns:a16="http://schemas.microsoft.com/office/drawing/2014/main" id="{F53F4B0A-DB28-A2BD-4B7C-1525DBFFF0DE}"/>
              </a:ext>
            </a:extLst>
          </p:cNvPr>
          <p:cNvSpPr>
            <a:spLocks noGrp="1"/>
          </p:cNvSpPr>
          <p:nvPr>
            <p:ph sz="half" idx="13"/>
          </p:nvPr>
        </p:nvSpPr>
        <p:spPr>
          <a:xfrm>
            <a:off x="225482" y="3657600"/>
            <a:ext cx="11682038"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6895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3792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1118393"/>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03412D-6046-45AE-96F3-168D04F4C045}"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4" name="Rectangle 3">
            <a:extLst>
              <a:ext uri="{FF2B5EF4-FFF2-40B4-BE49-F238E27FC236}">
                <a16:creationId xmlns:a16="http://schemas.microsoft.com/office/drawing/2014/main" id="{48230E48-494A-41F9-8D20-5EF18E2DC5C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
        <p:nvSpPr>
          <p:cNvPr id="8" name="Content Placeholder 2">
            <a:extLst>
              <a:ext uri="{FF2B5EF4-FFF2-40B4-BE49-F238E27FC236}">
                <a16:creationId xmlns:a16="http://schemas.microsoft.com/office/drawing/2014/main" id="{0EA948A0-5430-5B3A-4896-9D2B974CBC9E}"/>
              </a:ext>
            </a:extLst>
          </p:cNvPr>
          <p:cNvSpPr>
            <a:spLocks noGrp="1"/>
          </p:cNvSpPr>
          <p:nvPr>
            <p:ph sz="half" idx="13"/>
          </p:nvPr>
        </p:nvSpPr>
        <p:spPr>
          <a:xfrm>
            <a:off x="304800" y="1015999"/>
            <a:ext cx="5486400" cy="2491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7E1B64C-B635-8677-1A86-305717624D5C}"/>
              </a:ext>
            </a:extLst>
          </p:cNvPr>
          <p:cNvSpPr>
            <a:spLocks noGrp="1"/>
          </p:cNvSpPr>
          <p:nvPr>
            <p:ph sz="half" idx="14"/>
          </p:nvPr>
        </p:nvSpPr>
        <p:spPr>
          <a:xfrm>
            <a:off x="304800" y="3686175"/>
            <a:ext cx="5486400" cy="2491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5678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304800" y="8612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A93F06-D94D-41DA-9BFA-747A97234825}"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4" name="Content Placeholder 2">
            <a:extLst>
              <a:ext uri="{FF2B5EF4-FFF2-40B4-BE49-F238E27FC236}">
                <a16:creationId xmlns:a16="http://schemas.microsoft.com/office/drawing/2014/main" id="{08B6455A-49AB-7BB2-7546-9D056E00418A}"/>
              </a:ext>
            </a:extLst>
          </p:cNvPr>
          <p:cNvSpPr>
            <a:spLocks noGrp="1"/>
          </p:cNvSpPr>
          <p:nvPr>
            <p:ph sz="half" idx="13"/>
          </p:nvPr>
        </p:nvSpPr>
        <p:spPr>
          <a:xfrm>
            <a:off x="6019800" y="838200"/>
            <a:ext cx="5486400" cy="2491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2D097D3B-0C4D-5197-8867-8279728BB43F}"/>
              </a:ext>
            </a:extLst>
          </p:cNvPr>
          <p:cNvSpPr>
            <a:spLocks noGrp="1"/>
          </p:cNvSpPr>
          <p:nvPr>
            <p:ph sz="half" idx="14"/>
          </p:nvPr>
        </p:nvSpPr>
        <p:spPr>
          <a:xfrm>
            <a:off x="6019800" y="3597275"/>
            <a:ext cx="5486400" cy="2491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1050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6F08E77B-904F-4F21-9C1E-02493E08B1C5}"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E0DEB248-8BA6-4D7E-A04F-189A4798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238158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A5ED4-D502-4800-9B2C-4E5BD170F809}"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B9C35794-D1EA-4784-8ED8-0F42ADAFD32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2463298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FD2553-8110-4C1E-8C51-741565DB605C}"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A4E8FCB1-3B8C-4B7E-A629-57A43E8F762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9383593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296831-78A7-43DC-A2D8-BA0000BB9AE4}"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54277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FE056FD-1C4E-4974-A2AA-A4639DD64FB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63721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212E04-E696-488E-A3D0-D4C2427EE150}"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AF07BC2F-B9E5-429A-ABF2-7AA91688F3B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26816328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F163D9-6201-41A9-9F9B-3CA429456982}"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FFE056FD-1C4E-4974-A2AA-A4639DD64FB7}"/>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4966365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8D2EE-3E62-47AB-8D12-9826198C45A2}"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4212B14A-72F4-40B8-9A36-504B3DC35E31}"/>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6166218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7F771E-E1F0-46F0-A9D6-5E2710EC6F6D}"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71F89546-7598-4AE7-904A-C0CC89D91716}"/>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1340479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963436-0DDF-44D6-91F3-46EC7403DD78}"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CE0D729-0A8C-4B9C-A770-D6857F3CE6E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2058333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1EEB0B-6B03-4265-8652-09BE8E276176}"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A3AB16F4-F719-4851-B4D0-5EA2AD05287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5259379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65FCF-870F-41E3-BD0C-37BA11E3BDE8}" type="datetime3">
              <a:rPr lang="en-US" smtClean="0"/>
              <a:t>13 June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9B781BBF-24A0-43E2-8ACA-7F6F7C1631A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34715928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9351B-4931-4CE3-8FD8-6611288195ED}" type="datetime3">
              <a:rPr lang="en-US" smtClean="0"/>
              <a:t>13 June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72A86D1C-6FD1-4177-BC64-97215536118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1300026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A130C5-F9FC-4761-927E-2CEFC6BEA2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3196151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ounded Rectangle 3"/>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sz="1800">
              <a:cs typeface="+mn-cs"/>
            </a:endParaRPr>
          </a:p>
        </p:txBody>
      </p:sp>
      <p:cxnSp>
        <p:nvCxnSpPr>
          <p:cNvPr id="5" name="Straight Connector 4"/>
          <p:cNvCxnSpPr>
            <a:stCxn id="5" idx="1"/>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0" y="1226000"/>
            <a:ext cx="12192000" cy="4819863"/>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12192000" cy="1262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0" name="Rectangle 2"/>
          <p:cNvSpPr>
            <a:spLocks noGrp="1" noChangeArrowheads="1"/>
          </p:cNvSpPr>
          <p:nvPr>
            <p:ph type="title"/>
          </p:nvPr>
        </p:nvSpPr>
        <p:spPr bwMode="auto">
          <a:xfrm>
            <a:off x="0" y="57151"/>
            <a:ext cx="11988800" cy="10128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 name="Rectangle 11"/>
          <p:cNvSpPr>
            <a:spLocks noChangeArrowheads="1"/>
          </p:cNvSpPr>
          <p:nvPr/>
        </p:nvSpPr>
        <p:spPr bwMode="auto">
          <a:xfrm>
            <a:off x="0" y="1"/>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pPr defTabSz="912813"/>
            <a:endParaRPr lang="en-US" sz="1800"/>
          </a:p>
        </p:txBody>
      </p:sp>
      <p:sp>
        <p:nvSpPr>
          <p:cNvPr id="12" name="Rectangle 11">
            <a:extLst>
              <a:ext uri="{FF2B5EF4-FFF2-40B4-BE49-F238E27FC236}">
                <a16:creationId xmlns:a16="http://schemas.microsoft.com/office/drawing/2014/main" id="{A665C6EE-59AC-49CF-BE4B-C7AD9EE779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9342551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39CB-5371-4433-A38A-CE6CDC3E3FE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4C3279D-AAB4-452F-B1BF-8D6A1E3480B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AAB13-D1AD-47B2-94FB-8B371FE2954E}"/>
              </a:ext>
            </a:extLst>
          </p:cNvPr>
          <p:cNvSpPr>
            <a:spLocks noGrp="1"/>
          </p:cNvSpPr>
          <p:nvPr>
            <p:ph type="dt" sz="half" idx="10"/>
          </p:nvPr>
        </p:nvSpPr>
        <p:spPr/>
        <p:txBody>
          <a:bodyPr/>
          <a:lstStyle/>
          <a:p>
            <a:fld id="{CA8EE7AE-92B3-4C67-9B2D-2F8E8F4E7353}" type="datetime3">
              <a:rPr lang="en-US" smtClean="0"/>
              <a:t>13 June 2025</a:t>
            </a:fld>
            <a:endParaRPr lang="en-US"/>
          </a:p>
        </p:txBody>
      </p:sp>
      <p:sp>
        <p:nvSpPr>
          <p:cNvPr id="5" name="Footer Placeholder 4">
            <a:extLst>
              <a:ext uri="{FF2B5EF4-FFF2-40B4-BE49-F238E27FC236}">
                <a16:creationId xmlns:a16="http://schemas.microsoft.com/office/drawing/2014/main" id="{C0B22761-AAED-4646-8240-A8C81B2E2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45B7-55DD-4FA0-82FC-31CF1A7A06BB}"/>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Rectangle 7">
            <a:extLst>
              <a:ext uri="{FF2B5EF4-FFF2-40B4-BE49-F238E27FC236}">
                <a16:creationId xmlns:a16="http://schemas.microsoft.com/office/drawing/2014/main" id="{95942DBE-0960-4434-AB35-7EB8657ECEE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61269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61F24B-9A6B-4938-A36B-E91F084E737A}" type="datetime3">
              <a:rPr lang="en-US" smtClean="0"/>
              <a:t>13 June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0B6BDC88-1B72-4195-AB56-016E8A022EC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16937388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1622072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5679F-2A41-42DF-9D11-B57AB2C1342A}"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8262704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F69DC-6B6C-4E19-B803-46881067899F}"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226900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11A6A-5254-49E8-A3CA-DC20A5A994F9}"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6866476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D8FC72-DE4F-430A-9F86-0BD90FD43C60}"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1153344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8912BD-EB62-453D-BAE3-4320FFB0097D}"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4486607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5C5BC-4E40-41BF-A11C-ACD938726E08}"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2181479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3FCFE-C171-4984-8978-DF18B587D92C}"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513729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7A7FD-D0CF-40A1-9945-8B5356D0A0C3}"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2512764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C4E0D198-98EE-47E3-AFAA-8B5E3A89937A}"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539641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D76138-D4F3-4609-BB92-091E3A1E4CC7}"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672294F2-CF50-4DCA-9445-D5EC78EC52D5}"/>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60A7B168-BD40-4251-891A-028F5BBF3AF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4097363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46BA1-EAE8-400C-A9F4-A6036F7D01F9}" type="datetime3">
              <a:rPr lang="en-US" smtClean="0"/>
              <a:t>13 June 2025</a:t>
            </a:fld>
            <a:endParaRPr lang="en-US"/>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0932323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D010B-D75F-470C-AC9A-BA0CEDC58F14}"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29104966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94E27-2098-45F3-B748-12BB4F261914}"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9CC3363F-6116-410F-A361-2DA84B134FB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40010815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54C3489-012A-4231-B561-B832C5F599BB}"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0332769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DAF3FF-1D46-4D72-8198-B22175FFF61E}"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CC24007-D12F-4856-859F-5F5A6B44D920}"/>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27806149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58FE4-CCEC-4160-ABE1-0E7081E29CA0}" type="datetime3">
              <a:rPr lang="en-US" smtClean="0"/>
              <a:t>13 June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BC6080C5-5997-4E5F-B650-059253FE48EF}"/>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7963968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A07EF-F212-4C3F-94F9-4AF939EAF55F}"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4D70C29E-8793-4AA7-B0C9-2666A820C608}"/>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30311B2-8C6D-4DF0-8011-CC79DCE3CBB2}"/>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3812698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A18258-B42B-4A8C-8795-F9AD929E2FFA}" type="datetime3">
              <a:rPr lang="en-US" smtClean="0"/>
              <a:t>13 June 2025</a:t>
            </a:fld>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F127866-57EA-4924-8113-DAAFE6514344}"/>
              </a:ext>
            </a:extLst>
          </p:cNvPr>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9E64EBE1-F26E-4E7A-B832-E53B9851F6D5}"/>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9470856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E18EA6-2848-470E-8144-EB843F7D1937}" type="datetime3">
              <a:rPr lang="en-US" smtClean="0"/>
              <a:t>13 June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647AA89C-2DC8-42B6-AC86-C348305B1293}"/>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4680338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60F2E8F-341D-49C6-A494-3F003962FFF0}" type="datetime3">
              <a:rPr lang="en-US" smtClean="0"/>
              <a:t>13 June 2025</a:t>
            </a:fld>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3BE42D3D-AECE-4476-BDD6-5750E7FE479D}"/>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177888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99BCA6-3A15-4E4F-A6E5-382061887660}"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C93D28F-3592-4860-B031-B30EC6C67E1E}"/>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D01536CE-CF94-45B7-80AD-24E2ECE1C29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223760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5C30C7-EC9A-475C-9102-36A9C495E81A}" type="datetime3">
              <a:rPr lang="en-US" smtClean="0"/>
              <a:t>13 June 2025</a:t>
            </a:fld>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047C7EE6-2C81-4B78-8D7D-0B67C459956C}"/>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2273062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36632-FB8C-4FB0-8519-B33943807FA7}" type="datetime3">
              <a:rPr lang="en-US" smtClean="0"/>
              <a:t>13 June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BE5FD0CA-D979-45D2-AFA1-4EF74D743FCA}"/>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27932002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1B6B2AA-C13D-4E62-825C-B81FD57E0F72}" type="datetime3">
              <a:rPr lang="en-US" smtClean="0"/>
              <a:t>13 June 2025</a:t>
            </a:fld>
            <a:endParaRPr lang="en-US"/>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a:p>
        </p:txBody>
      </p:sp>
      <p:sp>
        <p:nvSpPr>
          <p:cNvPr id="8" name="Rectangle 7">
            <a:extLst>
              <a:ext uri="{FF2B5EF4-FFF2-40B4-BE49-F238E27FC236}">
                <a16:creationId xmlns:a16="http://schemas.microsoft.com/office/drawing/2014/main" id="{89D7B728-6B20-4C58-BE0F-F313B811104B}"/>
              </a:ext>
            </a:extLst>
          </p:cNvPr>
          <p:cNvSpPr/>
          <p:nvPr userDrawn="1"/>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1"/>
    </p:custDataLst>
    <p:extLst>
      <p:ext uri="{BB962C8B-B14F-4D97-AF65-F5344CB8AC3E}">
        <p14:creationId xmlns:p14="http://schemas.microsoft.com/office/powerpoint/2010/main" val="39022665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EAA9DE05-7969-40E2-924F-2C1D3323D6F1}" type="datetime3">
              <a:rPr lang="en-US" smtClean="0"/>
              <a:t>13 June 2025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DAED2F0-FE46-4240-B9CD-38EFCE339481}"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1193234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840717-FA7E-4E67-A4C1-858C1B9F2E0B}" type="datetime3">
              <a:rPr lang="en-US" smtClean="0"/>
              <a:t>13 June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Tree>
    <p:custDataLst>
      <p:tags r:id="rId1"/>
    </p:custDataLst>
    <p:extLst>
      <p:ext uri="{BB962C8B-B14F-4D97-AF65-F5344CB8AC3E}">
        <p14:creationId xmlns:p14="http://schemas.microsoft.com/office/powerpoint/2010/main" val="32515096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0901414E-3E9E-4CCD-8F8A-7643E9B48F44}" type="datetime3">
              <a:rPr lang="en-US" smtClean="0"/>
              <a:t>13 June 2025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885693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23DA2-8FDA-4F42-BA32-21259DE890AD}" type="datetime3">
              <a:rPr lang="en-US" smtClean="0"/>
              <a:t>13 June 2025</a:t>
            </a:fld>
            <a:endParaRPr lang="en-US"/>
          </a:p>
        </p:txBody>
      </p:sp>
      <p:sp>
        <p:nvSpPr>
          <p:cNvPr id="4" name="Slide Number Placeholder 3"/>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361688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A600C-83B1-401A-AF37-92E340494480}"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346248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5154ED-27C0-4227-8236-DF45BAEBEFD3}" type="datetime3">
              <a:rPr lang="en-US" smtClean="0"/>
              <a:t>13 June 2025</a:t>
            </a:fld>
            <a:endParaRPr lang="en-US"/>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4BDE807-C0D5-40A8-A7F0-3D846311DDC7}"/>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047098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AD38A61-F05E-47F3-82C9-999983953FC3}"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AB865A67-4547-468F-B9BF-386DD104FC5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195583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5DCBA0-B8C7-4D1A-A8AA-10C28EB97622}" type="datetime3">
              <a:rPr lang="en-US" smtClean="0"/>
              <a:t>13 June 2025</a:t>
            </a:fld>
            <a:endParaRPr lang="en-US"/>
          </a:p>
        </p:txBody>
      </p:sp>
      <p:sp>
        <p:nvSpPr>
          <p:cNvPr id="6" name="Slide Number Placeholder 5"/>
          <p:cNvSpPr>
            <a:spLocks noGrp="1"/>
          </p:cNvSpPr>
          <p:nvPr>
            <p:ph type="sldNum" sz="quarter" idx="12"/>
          </p:nvPr>
        </p:nvSpPr>
        <p:spPr/>
        <p:txBody>
          <a:bodyPr/>
          <a:lstStyle/>
          <a:p>
            <a:fld id="{6BA3B1DB-3DCB-4E88-A047-7CD9F2560455}" type="slidenum">
              <a:rPr lang="en-US" smtClean="0"/>
              <a:t>‹#›</a:t>
            </a:fld>
            <a:endParaRPr lang="en-US"/>
          </a:p>
        </p:txBody>
      </p:sp>
      <p:sp>
        <p:nvSpPr>
          <p:cNvPr id="13" name="Rectangle 12">
            <a:extLst>
              <a:ext uri="{FF2B5EF4-FFF2-40B4-BE49-F238E27FC236}">
                <a16:creationId xmlns:a16="http://schemas.microsoft.com/office/drawing/2014/main" id="{DCFFACE1-3E1C-47AC-9DFB-21D219280F2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450966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CA5DE-E2E5-4677-89E1-D5A4BD05848E}" type="datetime3">
              <a:rPr lang="en-US" smtClean="0"/>
              <a:t>13 June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A3B1DB-3DCB-4E88-A047-7CD9F2560455}" type="slidenum">
              <a:rPr lang="en-US" smtClean="0"/>
              <a:t>‹#›</a:t>
            </a:fld>
            <a:endParaRPr lang="en-US"/>
          </a:p>
        </p:txBody>
      </p:sp>
      <p:sp>
        <p:nvSpPr>
          <p:cNvPr id="10" name="Rectangle 9">
            <a:extLst>
              <a:ext uri="{FF2B5EF4-FFF2-40B4-BE49-F238E27FC236}">
                <a16:creationId xmlns:a16="http://schemas.microsoft.com/office/drawing/2014/main" id="{161AAEE9-AF86-4F35-A70B-4DA0B77D5043}"/>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extLst>
      <p:ext uri="{BB962C8B-B14F-4D97-AF65-F5344CB8AC3E}">
        <p14:creationId xmlns:p14="http://schemas.microsoft.com/office/powerpoint/2010/main" val="92544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3E432F38-D7BC-43BC-A8F2-1694F8DE3666}" type="datetime3">
              <a:rPr lang="en-US" smtClean="0"/>
              <a:t>13 June 2025</a:t>
            </a:fld>
            <a:endParaRPr lang="en-US"/>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6BA3B1DB-3DCB-4E88-A047-7CD9F2560455}" type="slidenum">
              <a:rPr lang="en-US" smtClean="0"/>
              <a:t>‹#›</a:t>
            </a:fld>
            <a:endParaRPr lang="en-US"/>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614270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D05344-A600-49FB-85EA-034D16C2B1A5}" type="datetime3">
              <a:rPr lang="en-US" smtClean="0"/>
              <a:t>13 June 2025</a:t>
            </a:fld>
            <a:endParaRPr lang="en-US"/>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BA3B1DB-3DCB-4E88-A047-7CD9F2560455}" type="slidenum">
              <a:rPr lang="en-US" smtClean="0"/>
              <a:t>‹#›</a:t>
            </a:fld>
            <a:endParaRPr lang="en-US"/>
          </a:p>
        </p:txBody>
      </p:sp>
    </p:spTree>
    <p:custDataLst>
      <p:tags r:id="rId1"/>
    </p:custDataLst>
    <p:extLst>
      <p:ext uri="{BB962C8B-B14F-4D97-AF65-F5344CB8AC3E}">
        <p14:creationId xmlns:p14="http://schemas.microsoft.com/office/powerpoint/2010/main" val="4055169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619474F8-0BAA-47BB-A5ED-7184460FA224}" type="datetime3">
              <a:rPr lang="en-US" smtClean="0"/>
              <a:t>13 June 2025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6BA3B1DB-3DCB-4E88-A047-7CD9F2560455}" type="slidenum">
              <a:rPr lang="en-US" smtClean="0"/>
              <a:t>‹#›</a:t>
            </a:fld>
            <a:endParaRPr lang="en-US"/>
          </a:p>
        </p:txBody>
      </p:sp>
    </p:spTree>
    <p:extLst>
      <p:ext uri="{BB962C8B-B14F-4D97-AF65-F5344CB8AC3E}">
        <p14:creationId xmlns:p14="http://schemas.microsoft.com/office/powerpoint/2010/main" val="191502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B1D48-94DC-4840-B196-DD346AB33333}" type="datetime3">
              <a:rPr lang="en-US" smtClean="0"/>
              <a:t>13 June 2025</a:t>
            </a:fld>
            <a:endParaRPr lang="en-US"/>
          </a:p>
        </p:txBody>
      </p:sp>
      <p:sp>
        <p:nvSpPr>
          <p:cNvPr id="4" name="Slide Number Placeholder 3"/>
          <p:cNvSpPr>
            <a:spLocks noGrp="1"/>
          </p:cNvSpPr>
          <p:nvPr>
            <p:ph type="sldNum" sz="quarter" idx="12"/>
          </p:nvPr>
        </p:nvSpPr>
        <p:spPr/>
        <p:txBody>
          <a:bodyPr/>
          <a:lstStyle/>
          <a:p>
            <a:fld id="{6BA3B1DB-3DCB-4E88-A047-7CD9F2560455}" type="slidenum">
              <a:rPr lang="en-US" smtClean="0"/>
              <a:t>‹#›</a:t>
            </a:fld>
            <a:endParaRPr lang="en-US"/>
          </a:p>
        </p:txBody>
      </p:sp>
    </p:spTree>
    <p:extLst>
      <p:ext uri="{BB962C8B-B14F-4D97-AF65-F5344CB8AC3E}">
        <p14:creationId xmlns:p14="http://schemas.microsoft.com/office/powerpoint/2010/main" val="400624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7744DA0-BCF9-4C22-9746-A5F10BDE9B7B}" type="datetime3">
              <a:rPr lang="en-US" smtClean="0"/>
              <a:t>13 June 2025</a:t>
            </a:fld>
            <a:endParaRPr lang="en-US"/>
          </a:p>
        </p:txBody>
      </p:sp>
      <p:sp>
        <p:nvSpPr>
          <p:cNvPr id="6" name="Rectangle 6"/>
          <p:cNvSpPr>
            <a:spLocks noGrp="1" noChangeArrowheads="1"/>
          </p:cNvSpPr>
          <p:nvPr>
            <p:ph type="sldNum" sz="quarter" idx="12"/>
          </p:nvPr>
        </p:nvSpPr>
        <p:spPr>
          <a:ln/>
        </p:spPr>
        <p:txBody>
          <a:bodyPr/>
          <a:lstStyle>
            <a:lvl1pPr>
              <a:defRPr/>
            </a:lvl1pPr>
          </a:lstStyle>
          <a:p>
            <a:fld id="{6BA3B1DB-3DCB-4E88-A047-7CD9F2560455}" type="slidenum">
              <a:rPr lang="en-US" smtClean="0"/>
              <a:t>‹#›</a:t>
            </a:fld>
            <a:endParaRPr lang="en-US"/>
          </a:p>
        </p:txBody>
      </p:sp>
      <p:sp>
        <p:nvSpPr>
          <p:cNvPr id="8" name="Rectangle 7">
            <a:extLst>
              <a:ext uri="{FF2B5EF4-FFF2-40B4-BE49-F238E27FC236}">
                <a16:creationId xmlns:a16="http://schemas.microsoft.com/office/drawing/2014/main" id="{72592345-01A4-4BBE-9ADB-F8CFA22F32C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7" name="Content Placeholder 15">
            <a:extLst>
              <a:ext uri="{FF2B5EF4-FFF2-40B4-BE49-F238E27FC236}">
                <a16:creationId xmlns:a16="http://schemas.microsoft.com/office/drawing/2014/main" id="{F9997543-3DD1-4504-9890-5E425833019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4013206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609600" y="1153078"/>
            <a:ext cx="5380567"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201834" y="1153078"/>
            <a:ext cx="5380567"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E5D2F3F-A882-40B3-ABF0-0983FEC2D768}"/>
              </a:ext>
            </a:extLst>
          </p:cNvPr>
          <p:cNvSpPr>
            <a:spLocks noGrp="1" noChangeArrowheads="1"/>
          </p:cNvSpPr>
          <p:nvPr>
            <p:ph type="dt" sz="half" idx="15"/>
          </p:nvPr>
        </p:nvSpPr>
        <p:spPr>
          <a:ln/>
        </p:spPr>
        <p:txBody>
          <a:bodyPr/>
          <a:lstStyle>
            <a:lvl1pPr>
              <a:defRPr/>
            </a:lvl1pPr>
          </a:lstStyle>
          <a:p>
            <a:fld id="{C1A5DDBA-0E33-42D1-8120-32A20B9D9518}" type="datetime3">
              <a:rPr lang="en-US" smtClean="0"/>
              <a:t>13 June 2025</a:t>
            </a:fld>
            <a:endParaRPr lang="en-US"/>
          </a:p>
        </p:txBody>
      </p:sp>
      <p:sp>
        <p:nvSpPr>
          <p:cNvPr id="6" name="Rectangle 5">
            <a:extLst>
              <a:ext uri="{FF2B5EF4-FFF2-40B4-BE49-F238E27FC236}">
                <a16:creationId xmlns:a16="http://schemas.microsoft.com/office/drawing/2014/main" id="{B27D1308-9EDA-4C62-94F8-7A8B912E6FF7}"/>
              </a:ext>
            </a:extLst>
          </p:cNvPr>
          <p:cNvSpPr>
            <a:spLocks noGrp="1" noChangeArrowheads="1"/>
          </p:cNvSpPr>
          <p:nvPr>
            <p:ph type="ftr" sz="quarter" idx="16"/>
          </p:nvPr>
        </p:nvSpPr>
        <p:spPr>
          <a:ln/>
        </p:spPr>
        <p:txBody>
          <a:bodyPr/>
          <a:lstStyle>
            <a:lvl1pPr>
              <a:defRPr/>
            </a:lvl1pPr>
          </a:lstStyle>
          <a:p>
            <a:endParaRPr lang="en-US"/>
          </a:p>
        </p:txBody>
      </p:sp>
      <p:sp>
        <p:nvSpPr>
          <p:cNvPr id="7" name="Slide Number Placeholder 3">
            <a:extLst>
              <a:ext uri="{FF2B5EF4-FFF2-40B4-BE49-F238E27FC236}">
                <a16:creationId xmlns:a16="http://schemas.microsoft.com/office/drawing/2014/main" id="{CE0C01C9-71B6-4656-9EB2-4E07FD6D807D}"/>
              </a:ext>
            </a:extLst>
          </p:cNvPr>
          <p:cNvSpPr>
            <a:spLocks noGrp="1"/>
          </p:cNvSpPr>
          <p:nvPr>
            <p:ph type="sldNum" sz="quarter" idx="17"/>
          </p:nvPr>
        </p:nvSpPr>
        <p:spPr>
          <a:ln/>
        </p:spPr>
        <p:txBody>
          <a:bodyPr/>
          <a:lstStyle>
            <a:lvl1pPr>
              <a:defRPr/>
            </a:lvl1pPr>
          </a:lstStyle>
          <a:p>
            <a:fld id="{6BA3B1DB-3DCB-4E88-A047-7CD9F2560455}" type="slidenum">
              <a:rPr lang="en-US" smtClean="0"/>
              <a:t>‹#›</a:t>
            </a:fld>
            <a:endParaRPr lang="en-US"/>
          </a:p>
        </p:txBody>
      </p:sp>
    </p:spTree>
    <p:extLst>
      <p:ext uri="{BB962C8B-B14F-4D97-AF65-F5344CB8AC3E}">
        <p14:creationId xmlns:p14="http://schemas.microsoft.com/office/powerpoint/2010/main" val="31665701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F3D504-4E40-4CD5-9352-C2A96F0D71B0}"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88041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810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152400" y="1371600"/>
            <a:ext cx="11887200" cy="47545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841E4-AB61-4396-B672-B4DBB5D873E6}"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3" name="Title 1"/>
          <p:cNvSpPr txBox="1">
            <a:spLocks/>
          </p:cNvSpPr>
          <p:nvPr/>
        </p:nvSpPr>
        <p:spPr>
          <a:xfrm>
            <a:off x="2514600" y="762000"/>
            <a:ext cx="7620000" cy="38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n-US" sz="1800"/>
              <a:t>Click to edit Master title style</a:t>
            </a:r>
          </a:p>
        </p:txBody>
      </p:sp>
      <p:sp>
        <p:nvSpPr>
          <p:cNvPr id="15" name="Rectangle 14">
            <a:extLst>
              <a:ext uri="{FF2B5EF4-FFF2-40B4-BE49-F238E27FC236}">
                <a16:creationId xmlns:a16="http://schemas.microsoft.com/office/drawing/2014/main" id="{011B5563-4A15-4DA8-A5DC-0F9A7641D41F}"/>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92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290" y="152400"/>
            <a:ext cx="11756974"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227290" y="633744"/>
            <a:ext cx="9069109"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fld id="{6BA3B1DB-3DCB-4E88-A047-7CD9F2560455}" type="slidenum">
              <a:rPr lang="en-US" smtClean="0"/>
              <a:t>‹#›</a:t>
            </a:fld>
            <a:endParaRPr 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6">
            <a:extLst>
              <a:ext uri="{FF2B5EF4-FFF2-40B4-BE49-F238E27FC236}">
                <a16:creationId xmlns:a16="http://schemas.microsoft.com/office/drawing/2014/main" id="{F0FF77B2-5A49-4F01-8243-00583EC032A8}"/>
              </a:ext>
            </a:extLst>
          </p:cNvPr>
          <p:cNvSpPr>
            <a:spLocks noGrp="1"/>
          </p:cNvSpPr>
          <p:nvPr>
            <p:ph type="dt" sz="half" idx="10"/>
          </p:nvPr>
        </p:nvSpPr>
        <p:spPr>
          <a:xfrm>
            <a:off x="1643952" y="6557070"/>
            <a:ext cx="1943037" cy="206104"/>
          </a:xfrm>
        </p:spPr>
        <p:txBody>
          <a:bodyPr/>
          <a:lstStyle/>
          <a:p>
            <a:fld id="{99616B1E-298B-4246-AB3B-3D562B72D13E}" type="datetime3">
              <a:rPr lang="en-US" smtClean="0"/>
              <a:t>13 June 2025</a:t>
            </a:fld>
            <a:endParaRPr lang="en-US"/>
          </a:p>
        </p:txBody>
      </p:sp>
      <p:sp>
        <p:nvSpPr>
          <p:cNvPr id="9" name="Content Placeholder 2">
            <a:extLst>
              <a:ext uri="{FF2B5EF4-FFF2-40B4-BE49-F238E27FC236}">
                <a16:creationId xmlns:a16="http://schemas.microsoft.com/office/drawing/2014/main" id="{3E740A75-88FE-442A-A0B5-2B006768609B}"/>
              </a:ext>
            </a:extLst>
          </p:cNvPr>
          <p:cNvSpPr>
            <a:spLocks noGrp="1"/>
          </p:cNvSpPr>
          <p:nvPr>
            <p:ph sz="half" idx="13"/>
          </p:nvPr>
        </p:nvSpPr>
        <p:spPr>
          <a:xfrm>
            <a:off x="9499545" y="641319"/>
            <a:ext cx="2484719"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35650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8EFEF-E5D1-4753-8CC3-AE7134E7F01B}" type="datetime3">
              <a:rPr lang="en-US" smtClean="0"/>
              <a:t>13 June 2025</a:t>
            </a:fld>
            <a:endParaRPr lang="en-US"/>
          </a:p>
        </p:txBody>
      </p:sp>
      <p:sp>
        <p:nvSpPr>
          <p:cNvPr id="4" name="Slide Number Placeholder 3"/>
          <p:cNvSpPr>
            <a:spLocks noGrp="1"/>
          </p:cNvSpPr>
          <p:nvPr>
            <p:ph type="sldNum" sz="quarter" idx="12"/>
          </p:nvPr>
        </p:nvSpPr>
        <p:spPr/>
        <p:txBody>
          <a:bodyPr/>
          <a:lstStyle/>
          <a:p>
            <a:fld id="{6BA3B1DB-3DCB-4E88-A047-7CD9F2560455}" type="slidenum">
              <a:rPr lang="en-US" smtClean="0"/>
              <a:t>‹#›</a:t>
            </a:fld>
            <a:endParaRPr lang="en-US"/>
          </a:p>
        </p:txBody>
      </p:sp>
      <p:sp>
        <p:nvSpPr>
          <p:cNvPr id="5" name="Content Placeholder 15">
            <a:extLst>
              <a:ext uri="{FF2B5EF4-FFF2-40B4-BE49-F238E27FC236}">
                <a16:creationId xmlns:a16="http://schemas.microsoft.com/office/drawing/2014/main" id="{52B17100-89B4-44C6-B9A1-B72C1CA70C7A}"/>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936991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809"/>
            <a:ext cx="11472039" cy="514843"/>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467B0AA3-462F-44BC-93A5-10C3B4340EBF}"/>
              </a:ext>
            </a:extLst>
          </p:cNvPr>
          <p:cNvSpPr>
            <a:spLocks noGrp="1"/>
          </p:cNvSpPr>
          <p:nvPr>
            <p:ph type="dt" sz="half" idx="10"/>
          </p:nvPr>
        </p:nvSpPr>
        <p:spPr/>
        <p:txBody>
          <a:bodyPr/>
          <a:lstStyle/>
          <a:p>
            <a:fld id="{6B840A67-6B28-49D7-9CE0-5CE76E0F06F1}" type="datetime3">
              <a:rPr lang="en-US" smtClean="0"/>
              <a:t>13 June 2025</a:t>
            </a:fld>
            <a:endParaRPr lang="en-US"/>
          </a:p>
        </p:txBody>
      </p:sp>
      <p:sp>
        <p:nvSpPr>
          <p:cNvPr id="10" name="Slide Number Placeholder 9">
            <a:extLst>
              <a:ext uri="{FF2B5EF4-FFF2-40B4-BE49-F238E27FC236}">
                <a16:creationId xmlns:a16="http://schemas.microsoft.com/office/drawing/2014/main" id="{E1158C33-F095-47EE-8F52-58339D56B8F1}"/>
              </a:ext>
            </a:extLst>
          </p:cNvPr>
          <p:cNvSpPr>
            <a:spLocks noGrp="1"/>
          </p:cNvSpPr>
          <p:nvPr>
            <p:ph type="sldNum" sz="quarter" idx="11"/>
          </p:nvPr>
        </p:nvSpPr>
        <p:spPr/>
        <p:txBody>
          <a:bodyPr/>
          <a:lstStyle/>
          <a:p>
            <a:fld id="{6BA3B1DB-3DCB-4E88-A047-7CD9F2560455}" type="slidenum">
              <a:rPr lang="en-US" smtClean="0"/>
              <a:t>‹#›</a:t>
            </a:fld>
            <a:endParaRPr lang="en-US"/>
          </a:p>
        </p:txBody>
      </p:sp>
      <p:sp>
        <p:nvSpPr>
          <p:cNvPr id="7" name="Content Placeholder 15">
            <a:extLst>
              <a:ext uri="{FF2B5EF4-FFF2-40B4-BE49-F238E27FC236}">
                <a16:creationId xmlns:a16="http://schemas.microsoft.com/office/drawing/2014/main" id="{53E5D0EE-3669-4C90-9E21-1D1F1E3C1131}"/>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3633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8858A-D8FB-4F14-95E9-0C9E52EC43FB}"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Tree>
    <p:custDataLst>
      <p:tags r:id="rId1"/>
    </p:custDataLst>
    <p:extLst>
      <p:ext uri="{BB962C8B-B14F-4D97-AF65-F5344CB8AC3E}">
        <p14:creationId xmlns:p14="http://schemas.microsoft.com/office/powerpoint/2010/main" val="2403049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455A4EB3-F925-4D02-9089-B7129D3DBF81}" type="datetime3">
              <a:rPr lang="en-US" smtClean="0"/>
              <a:t>13 June 2025</a:t>
            </a:fld>
            <a:endParaRPr lang="en-US"/>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6BA3B1DB-3DCB-4E88-A047-7CD9F2560455}" type="slidenum">
              <a:rPr lang="en-US" smtClean="0"/>
              <a:t>‹#›</a:t>
            </a:fld>
            <a:endParaRPr lang="en-US"/>
          </a:p>
        </p:txBody>
      </p:sp>
      <p:sp>
        <p:nvSpPr>
          <p:cNvPr id="7" name="Content Placeholder 15">
            <a:extLst>
              <a:ext uri="{FF2B5EF4-FFF2-40B4-BE49-F238E27FC236}">
                <a16:creationId xmlns:a16="http://schemas.microsoft.com/office/drawing/2014/main" id="{BC24B128-0B23-47DF-869F-E0D88C652708}"/>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54685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7300" y="736842"/>
            <a:ext cx="3146959" cy="1294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F3BA9F-58BF-4A02-8555-658F17FD0CEB}"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053843" y="2384601"/>
            <a:ext cx="3152359" cy="10235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FC475AAE-3171-4A76-B9E5-2C7B45B2DED2}"/>
              </a:ext>
            </a:extLst>
          </p:cNvPr>
          <p:cNvSpPr>
            <a:spLocks noGrp="1"/>
          </p:cNvSpPr>
          <p:nvPr>
            <p:ph sz="half" idx="14"/>
          </p:nvPr>
        </p:nvSpPr>
        <p:spPr>
          <a:xfrm>
            <a:off x="4054896" y="3643449"/>
            <a:ext cx="3152926" cy="11000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8CD3A9C-ECFE-4D93-BCB0-250C575A4188}"/>
              </a:ext>
            </a:extLst>
          </p:cNvPr>
          <p:cNvSpPr>
            <a:spLocks noGrp="1"/>
          </p:cNvSpPr>
          <p:nvPr>
            <p:ph sz="half" idx="15"/>
          </p:nvPr>
        </p:nvSpPr>
        <p:spPr>
          <a:xfrm>
            <a:off x="7322166" y="736840"/>
            <a:ext cx="2600793" cy="18321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E1259951-0242-4C2F-8CBE-98DEC1CF2A02}"/>
              </a:ext>
            </a:extLst>
          </p:cNvPr>
          <p:cNvSpPr>
            <a:spLocks noGrp="1"/>
          </p:cNvSpPr>
          <p:nvPr>
            <p:ph sz="half" idx="16"/>
          </p:nvPr>
        </p:nvSpPr>
        <p:spPr>
          <a:xfrm>
            <a:off x="7340621" y="2644912"/>
            <a:ext cx="2605255"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788D619-A975-4EC6-B039-A08B386F1919}"/>
              </a:ext>
            </a:extLst>
          </p:cNvPr>
          <p:cNvSpPr>
            <a:spLocks noGrp="1"/>
          </p:cNvSpPr>
          <p:nvPr>
            <p:ph sz="half" idx="17"/>
          </p:nvPr>
        </p:nvSpPr>
        <p:spPr>
          <a:xfrm>
            <a:off x="7323202" y="4473397"/>
            <a:ext cx="2605255"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A31B413B-DFED-46BB-87AD-23711A81F26F}"/>
              </a:ext>
            </a:extLst>
          </p:cNvPr>
          <p:cNvSpPr>
            <a:spLocks noGrp="1"/>
          </p:cNvSpPr>
          <p:nvPr>
            <p:ph sz="half" idx="18"/>
          </p:nvPr>
        </p:nvSpPr>
        <p:spPr>
          <a:xfrm>
            <a:off x="10083957" y="758611"/>
            <a:ext cx="1954014" cy="18321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1666D19-E0AA-48C1-8737-093681A8BFFC}"/>
              </a:ext>
            </a:extLst>
          </p:cNvPr>
          <p:cNvSpPr>
            <a:spLocks noGrp="1"/>
          </p:cNvSpPr>
          <p:nvPr>
            <p:ph sz="half" idx="19"/>
          </p:nvPr>
        </p:nvSpPr>
        <p:spPr>
          <a:xfrm>
            <a:off x="10102967" y="2666683"/>
            <a:ext cx="1957367"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29D8093-BBBD-4913-B9FD-D0B7E1C815BA}"/>
              </a:ext>
            </a:extLst>
          </p:cNvPr>
          <p:cNvSpPr>
            <a:spLocks noGrp="1"/>
          </p:cNvSpPr>
          <p:nvPr>
            <p:ph sz="half" idx="20"/>
          </p:nvPr>
        </p:nvSpPr>
        <p:spPr>
          <a:xfrm>
            <a:off x="10085548" y="4495168"/>
            <a:ext cx="1957367"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779D8E4C-2411-4E34-9AA2-B76CD82B67F5}"/>
              </a:ext>
            </a:extLst>
          </p:cNvPr>
          <p:cNvSpPr>
            <a:spLocks noGrp="1"/>
          </p:cNvSpPr>
          <p:nvPr>
            <p:ph sz="half" idx="21"/>
          </p:nvPr>
        </p:nvSpPr>
        <p:spPr>
          <a:xfrm>
            <a:off x="4108512" y="4978812"/>
            <a:ext cx="3152926" cy="11000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659803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D205F919-DEFC-42A7-8D39-1A79925C42E0}"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58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2866C-41B5-4CBE-930D-8068950D7184}"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Content Placeholder 5">
            <a:extLst>
              <a:ext uri="{FF2B5EF4-FFF2-40B4-BE49-F238E27FC236}">
                <a16:creationId xmlns:a16="http://schemas.microsoft.com/office/drawing/2014/main" id="{0B3762F3-9238-4B26-ADBE-7D6A24C9B260}"/>
              </a:ext>
            </a:extLst>
          </p:cNvPr>
          <p:cNvSpPr>
            <a:spLocks noGrp="1"/>
          </p:cNvSpPr>
          <p:nvPr>
            <p:ph sz="quarter" idx="14"/>
          </p:nvPr>
        </p:nvSpPr>
        <p:spPr>
          <a:xfrm>
            <a:off x="9144000" y="6195751"/>
            <a:ext cx="2551614" cy="301111"/>
          </a:xfrm>
        </p:spPr>
        <p:txBody>
          <a:bodyPr>
            <a:noAutofit/>
          </a:bodyPr>
          <a:lstStyle>
            <a:lvl1pPr marL="0" indent="0" algn="r">
              <a:buNone/>
              <a:defRPr sz="14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Tree>
    <p:custDataLst>
      <p:tags r:id="rId1"/>
    </p:custDataLst>
    <p:extLst>
      <p:ext uri="{BB962C8B-B14F-4D97-AF65-F5344CB8AC3E}">
        <p14:creationId xmlns:p14="http://schemas.microsoft.com/office/powerpoint/2010/main" val="862143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AD012FE-6B0B-472C-8664-310AC5E30941}" type="datetime3">
              <a:rPr lang="en-US" smtClean="0"/>
              <a:t>13 June 2025</a:t>
            </a:fld>
            <a:endParaRPr lang="en-US"/>
          </a:p>
        </p:txBody>
      </p:sp>
      <p:sp>
        <p:nvSpPr>
          <p:cNvPr id="6" name="Rectangle 6"/>
          <p:cNvSpPr>
            <a:spLocks noGrp="1" noChangeArrowheads="1"/>
          </p:cNvSpPr>
          <p:nvPr>
            <p:ph type="sldNum" sz="quarter" idx="12"/>
          </p:nvPr>
        </p:nvSpPr>
        <p:spPr>
          <a:ln/>
        </p:spPr>
        <p:txBody>
          <a:bodyPr/>
          <a:lstStyle>
            <a:lvl1pPr>
              <a:defRPr/>
            </a:lvl1pPr>
          </a:lstStyle>
          <a:p>
            <a:fld id="{6BA3B1DB-3DCB-4E88-A047-7CD9F2560455}" type="slidenum">
              <a:rPr lang="en-US" smtClean="0"/>
              <a:t>‹#›</a:t>
            </a:fld>
            <a:endParaRPr lang="en-US"/>
          </a:p>
        </p:txBody>
      </p:sp>
    </p:spTree>
    <p:custDataLst>
      <p:tags r:id="rId1"/>
    </p:custDataLst>
    <p:extLst>
      <p:ext uri="{BB962C8B-B14F-4D97-AF65-F5344CB8AC3E}">
        <p14:creationId xmlns:p14="http://schemas.microsoft.com/office/powerpoint/2010/main" val="375214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449F1C-803E-462B-B10E-DBC54E14EFD2}"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388162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DE9F1D9A-E7BF-ACAA-B241-F91DD3ECF6B8}"/>
              </a:ext>
            </a:extLst>
          </p:cNvPr>
          <p:cNvSpPr>
            <a:spLocks noGrp="1" noChangeArrowheads="1"/>
          </p:cNvSpPr>
          <p:nvPr>
            <p:ph type="dt" sz="half" idx="10"/>
          </p:nvPr>
        </p:nvSpPr>
        <p:spPr/>
        <p:txBody>
          <a:bodyPr/>
          <a:lstStyle>
            <a:lvl1pPr>
              <a:defRPr/>
            </a:lvl1pPr>
          </a:lstStyle>
          <a:p>
            <a:fld id="{0C02F4EA-0388-4281-91B4-A8EE6EBE9523}" type="datetime3">
              <a:rPr lang="en-US" smtClean="0"/>
              <a:t>13 June 2025</a:t>
            </a:fld>
            <a:endParaRPr lang="en-US"/>
          </a:p>
        </p:txBody>
      </p:sp>
      <p:sp>
        <p:nvSpPr>
          <p:cNvPr id="4" name="Rectangle 40">
            <a:extLst>
              <a:ext uri="{FF2B5EF4-FFF2-40B4-BE49-F238E27FC236}">
                <a16:creationId xmlns:a16="http://schemas.microsoft.com/office/drawing/2014/main" id="{415520CE-9A02-BDA0-FE99-BAD9323C445E}"/>
              </a:ext>
            </a:extLst>
          </p:cNvPr>
          <p:cNvSpPr>
            <a:spLocks noGrp="1" noChangeArrowheads="1"/>
          </p:cNvSpPr>
          <p:nvPr>
            <p:ph type="ftr" sz="quarter" idx="11"/>
          </p:nvPr>
        </p:nvSpPr>
        <p:spPr/>
        <p:txBody>
          <a:bodyPr/>
          <a:lstStyle>
            <a:lvl1pPr>
              <a:defRPr/>
            </a:lvl1pPr>
          </a:lstStyle>
          <a:p>
            <a:endParaRPr lang="en-US"/>
          </a:p>
        </p:txBody>
      </p:sp>
      <p:sp>
        <p:nvSpPr>
          <p:cNvPr id="5" name="Rectangle 41">
            <a:extLst>
              <a:ext uri="{FF2B5EF4-FFF2-40B4-BE49-F238E27FC236}">
                <a16:creationId xmlns:a16="http://schemas.microsoft.com/office/drawing/2014/main" id="{A9968B6A-A275-0D47-C5CF-380CE8C449F5}"/>
              </a:ext>
            </a:extLst>
          </p:cNvPr>
          <p:cNvSpPr>
            <a:spLocks noGrp="1" noChangeArrowheads="1"/>
          </p:cNvSpPr>
          <p:nvPr>
            <p:ph type="sldNum" sz="quarter" idx="12"/>
          </p:nvPr>
        </p:nvSpPr>
        <p:spPr/>
        <p:txBody>
          <a:bodyPr/>
          <a:lstStyle>
            <a:lvl1pPr>
              <a:defRPr smtClean="0"/>
            </a:lvl1pPr>
          </a:lstStyle>
          <a:p>
            <a:fld id="{6BA3B1DB-3DCB-4E88-A047-7CD9F2560455}" type="slidenum">
              <a:rPr lang="en-US" smtClean="0"/>
              <a:t>‹#›</a:t>
            </a:fld>
            <a:endParaRPr lang="en-US"/>
          </a:p>
        </p:txBody>
      </p:sp>
    </p:spTree>
    <p:extLst>
      <p:ext uri="{BB962C8B-B14F-4D97-AF65-F5344CB8AC3E}">
        <p14:creationId xmlns:p14="http://schemas.microsoft.com/office/powerpoint/2010/main" val="37487217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9624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220662" y="701040"/>
            <a:ext cx="11814584" cy="2486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DF3FB-89D9-46F5-A0C8-0400DCA08DC8}" type="datetime2">
              <a:rPr lang="en-US" smtClean="0"/>
              <a:t>Friday, June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8" name="Content Placeholder 2">
            <a:extLst>
              <a:ext uri="{FF2B5EF4-FFF2-40B4-BE49-F238E27FC236}">
                <a16:creationId xmlns:a16="http://schemas.microsoft.com/office/drawing/2014/main" id="{CB53EABD-AE13-47AE-84EB-1B1A00DDBEB2}"/>
              </a:ext>
            </a:extLst>
          </p:cNvPr>
          <p:cNvSpPr>
            <a:spLocks noGrp="1"/>
          </p:cNvSpPr>
          <p:nvPr>
            <p:ph sz="half" idx="13"/>
          </p:nvPr>
        </p:nvSpPr>
        <p:spPr>
          <a:xfrm>
            <a:off x="233722" y="3413765"/>
            <a:ext cx="11814584" cy="2486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4468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Comparison">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32085" y="1575333"/>
            <a:ext cx="5606715" cy="2896239"/>
          </a:xfrm>
        </p:spPr>
        <p:txBody>
          <a:bodyPr/>
          <a:lstStyle>
            <a:lvl1pPr marL="457200" indent="-457200">
              <a:buFont typeface="+mj-lt"/>
              <a:buAutoNum type="alphaUcPeriod"/>
              <a:defRPr sz="2400"/>
            </a:lvl1pPr>
            <a:lvl2pPr marL="914400" indent="-457200">
              <a:buFont typeface="+mj-lt"/>
              <a:buAutoNum type="arabicPeriod"/>
              <a:defRPr sz="2000"/>
            </a:lvl2pPr>
            <a:lvl3pPr marL="1200150" indent="-285750">
              <a:buFont typeface="Wingdings" panose="05000000000000000000" pitchFamily="2" charset="2"/>
              <a:buChar char="§"/>
              <a:defRPr sz="1800"/>
            </a:lvl3pPr>
            <a:lvl4pPr marL="1714500" indent="-342900">
              <a:buFont typeface="Calibri" panose="020F0502020204030204" pitchFamily="34" charset="0"/>
              <a:buChar char="­"/>
              <a:defRPr sz="1600"/>
            </a:lvl4pPr>
            <a:lvl5pPr marL="2171700" indent="-3429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F294AF96-2B07-483F-A1E9-B12CCB3C2329}" type="datetime2">
              <a:rPr lang="en-US" smtClean="0"/>
              <a:t>Friday, June 13,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hasCustomPrompt="1"/>
          </p:nvPr>
        </p:nvSpPr>
        <p:spPr>
          <a:xfrm>
            <a:off x="0" y="51333"/>
            <a:ext cx="12115800" cy="1472667"/>
          </a:xfrm>
        </p:spPr>
        <p:txBody>
          <a:bodyPr/>
          <a:lstStyle>
            <a:lvl1pPr marL="0" indent="0">
              <a:buNone/>
              <a:defRPr sz="2400"/>
            </a:lvl1pPr>
            <a:lvl2pPr>
              <a:defRPr sz="2000"/>
            </a:lvl2pPr>
            <a:lvl3pPr>
              <a:defRPr sz="1800"/>
            </a:lvl3pPr>
            <a:lvl4pPr>
              <a:defRPr sz="1600"/>
            </a:lvl4pPr>
            <a:lvl5pPr marL="1828800" indent="0">
              <a:buNone/>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4" name="Content Placeholder 5"/>
          <p:cNvSpPr>
            <a:spLocks noGrp="1"/>
          </p:cNvSpPr>
          <p:nvPr>
            <p:ph sz="quarter" idx="14"/>
          </p:nvPr>
        </p:nvSpPr>
        <p:spPr>
          <a:xfrm>
            <a:off x="7086600" y="1524001"/>
            <a:ext cx="4876800" cy="30479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32085" y="4571999"/>
            <a:ext cx="12083715" cy="1600201"/>
          </a:xfrm>
        </p:spPr>
        <p:txBody>
          <a:bodyPr/>
          <a:lstStyle>
            <a:lvl1pPr marL="342900" indent="-342900">
              <a:buClr>
                <a:srgbClr val="C00000"/>
              </a:buClr>
              <a:buSzPct val="52000"/>
              <a:buFont typeface="Wingdings" panose="05000000000000000000" pitchFamily="2" charset="2"/>
              <a:buChar char="v"/>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7823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75DED90F-51B5-4387-A241-E9C45B9B2330}"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pic>
        <p:nvPicPr>
          <p:cNvPr id="11" name="Picture 8" descr="WHO-EN-white-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617" y="6120865"/>
            <a:ext cx="2944283" cy="63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6488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A07BA5B9-D604-43A9-9D6C-5B50E963F36C}"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E33BA-8C23-4881-A9C5-4CAA28C421DF}" type="slidenum">
              <a:rPr lang="en-US" smtClean="0"/>
              <a:t>‹#›</a:t>
            </a:fld>
            <a:endParaRPr lang="en-US"/>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Oval 4">
            <a:extLst>
              <a:ext uri="{FF2B5EF4-FFF2-40B4-BE49-F238E27FC236}">
                <a16:creationId xmlns:a16="http://schemas.microsoft.com/office/drawing/2014/main" id="{880FCF4D-91CB-4E7D-9DC6-386D29B1C474}"/>
              </a:ext>
            </a:extLst>
          </p:cNvPr>
          <p:cNvSpPr/>
          <p:nvPr/>
        </p:nvSpPr>
        <p:spPr>
          <a:xfrm>
            <a:off x="1371600" y="312420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2" name="Oval 21">
            <a:extLst>
              <a:ext uri="{FF2B5EF4-FFF2-40B4-BE49-F238E27FC236}">
                <a16:creationId xmlns:a16="http://schemas.microsoft.com/office/drawing/2014/main" id="{9C6CF2B1-2449-4867-AD6C-373B7031E851}"/>
              </a:ext>
            </a:extLst>
          </p:cNvPr>
          <p:cNvSpPr/>
          <p:nvPr/>
        </p:nvSpPr>
        <p:spPr>
          <a:xfrm>
            <a:off x="8819796" y="3135902"/>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3" name="Oval 22">
            <a:extLst>
              <a:ext uri="{FF2B5EF4-FFF2-40B4-BE49-F238E27FC236}">
                <a16:creationId xmlns:a16="http://schemas.microsoft.com/office/drawing/2014/main" id="{EDED9F42-FD58-429A-A44C-105F17DEBEB9}"/>
              </a:ext>
            </a:extLst>
          </p:cNvPr>
          <p:cNvSpPr/>
          <p:nvPr/>
        </p:nvSpPr>
        <p:spPr>
          <a:xfrm>
            <a:off x="5105399" y="3159949"/>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Oval 23">
            <a:extLst>
              <a:ext uri="{FF2B5EF4-FFF2-40B4-BE49-F238E27FC236}">
                <a16:creationId xmlns:a16="http://schemas.microsoft.com/office/drawing/2014/main" id="{7B196DC3-29AC-4333-B34B-FC97DB0947E9}"/>
              </a:ext>
            </a:extLst>
          </p:cNvPr>
          <p:cNvSpPr/>
          <p:nvPr/>
        </p:nvSpPr>
        <p:spPr>
          <a:xfrm>
            <a:off x="7514636" y="5764141"/>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25" name="Oval 24">
            <a:extLst>
              <a:ext uri="{FF2B5EF4-FFF2-40B4-BE49-F238E27FC236}">
                <a16:creationId xmlns:a16="http://schemas.microsoft.com/office/drawing/2014/main" id="{D952269E-73BD-4B03-B579-FEF0AE50FAA0}"/>
              </a:ext>
            </a:extLst>
          </p:cNvPr>
          <p:cNvSpPr/>
          <p:nvPr/>
        </p:nvSpPr>
        <p:spPr>
          <a:xfrm>
            <a:off x="3962732" y="5723360"/>
            <a:ext cx="304800" cy="27976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2481668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3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E7A4-8DC4-4270-7F19-D4037A96F13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E5EBEF0-EE7A-19E5-126D-80256415F9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E0E21-F7DE-B31D-EE33-2A07AFE8F1AD}"/>
              </a:ext>
            </a:extLst>
          </p:cNvPr>
          <p:cNvSpPr>
            <a:spLocks noGrp="1"/>
          </p:cNvSpPr>
          <p:nvPr>
            <p:ph type="dt" sz="half" idx="10"/>
          </p:nvPr>
        </p:nvSpPr>
        <p:spPr/>
        <p:txBody>
          <a:bodyPr/>
          <a:lstStyle/>
          <a:p>
            <a:fld id="{7CEB425A-2764-4FA9-9D2E-6E5462FEA79D}" type="datetime3">
              <a:rPr lang="en-US" smtClean="0"/>
              <a:t>13 June 2025</a:t>
            </a:fld>
            <a:endParaRPr lang="en-US"/>
          </a:p>
        </p:txBody>
      </p:sp>
      <p:sp>
        <p:nvSpPr>
          <p:cNvPr id="5" name="Footer Placeholder 4">
            <a:extLst>
              <a:ext uri="{FF2B5EF4-FFF2-40B4-BE49-F238E27FC236}">
                <a16:creationId xmlns:a16="http://schemas.microsoft.com/office/drawing/2014/main" id="{CC213BFA-BA5F-0456-BE82-412FC88E8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49B7F-0B3E-9531-1972-D507542C03EA}"/>
              </a:ext>
            </a:extLst>
          </p:cNvPr>
          <p:cNvSpPr>
            <a:spLocks noGrp="1"/>
          </p:cNvSpPr>
          <p:nvPr>
            <p:ph type="sldNum" sz="quarter" idx="12"/>
          </p:nvPr>
        </p:nvSpPr>
        <p:spPr/>
        <p:txBody>
          <a:bodyPr/>
          <a:lstStyle/>
          <a:p>
            <a:fld id="{EDAED2F0-FE46-4240-B9CD-38EFCE339481}" type="slidenum">
              <a:rPr lang="en-US" smtClean="0"/>
              <a:t>‹#›</a:t>
            </a:fld>
            <a:endParaRPr lang="en-US"/>
          </a:p>
        </p:txBody>
      </p:sp>
    </p:spTree>
    <p:extLst>
      <p:ext uri="{BB962C8B-B14F-4D97-AF65-F5344CB8AC3E}">
        <p14:creationId xmlns:p14="http://schemas.microsoft.com/office/powerpoint/2010/main" val="3153660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1"/>
            <a:ext cx="53848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2A60-766F-4AC0-AC7C-7058EA7815CD}"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A4689FF0-4905-497D-B386-B77E4B34D8ED}"/>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069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5080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7F60AE-8B47-4F4C-A1C1-332977FD3363}"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5B69DABE-A275-4444-ACF8-D8EC2C94F8B5}"/>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546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197600" y="990600"/>
            <a:ext cx="54864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C4E47-1CD2-4D53-ABDD-07C4E606D33E}"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694F4E36-CF65-4726-AF4F-F9AA92D4E53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27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609600"/>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304800" y="861280"/>
            <a:ext cx="5486400" cy="52648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49CE-8AE2-484C-8FA2-9AFDB7B1E77C}"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55AAEAFF-C17E-405C-96A0-CE5CB609D361}"/>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05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04FC1-9A90-4DBB-94F3-1D63D9BBE7D6}" type="datetime3">
              <a:rPr lang="en-US" smtClean="0"/>
              <a:t>13 June 2025</a:t>
            </a:fld>
            <a:endParaRPr lang="en-US"/>
          </a:p>
        </p:txBody>
      </p:sp>
      <p:sp>
        <p:nvSpPr>
          <p:cNvPr id="9" name="Slide Number Placeholder 8"/>
          <p:cNvSpPr>
            <a:spLocks noGrp="1"/>
          </p:cNvSpPr>
          <p:nvPr>
            <p:ph type="sldNum" sz="quarter" idx="12"/>
          </p:nvPr>
        </p:nvSpPr>
        <p:spPr/>
        <p:txBody>
          <a:bodyPr/>
          <a:lstStyle/>
          <a:p>
            <a:fld id="{6BA3B1DB-3DCB-4E88-A047-7CD9F2560455}" type="slidenum">
              <a:rPr lang="en-US" smtClean="0"/>
              <a:t>‹#›</a:t>
            </a:fld>
            <a:endParaRPr lang="en-US"/>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179747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609600"/>
          </a:xfrm>
        </p:spPr>
        <p:txBody>
          <a:bodyPr>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4A179EE6-5E4D-4295-AF17-040E7064E967}"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8219B97F-3D21-4288-B3A0-4F6A624A812B}"/>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206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81201"/>
            <a:ext cx="538903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E249A-969D-42F1-85D3-C73D7E1A5AF5}"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6" name="Rectangle 15">
            <a:extLst>
              <a:ext uri="{FF2B5EF4-FFF2-40B4-BE49-F238E27FC236}">
                <a16:creationId xmlns:a16="http://schemas.microsoft.com/office/drawing/2014/main" id="{C4551BF9-B331-482B-B92F-9047ABC26BF8}"/>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968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lgn="l">
              <a:defRPr sz="18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762001"/>
            <a:ext cx="5389033"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0D4CE5-1FBE-450C-8D4C-0F0F6284B8F6}"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D86BF1AD-167C-4FC2-A384-84A4CB5E2C50}"/>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869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763" y="152400"/>
            <a:ext cx="6034311" cy="945248"/>
          </a:xfrm>
        </p:spPr>
        <p:txBody>
          <a:bodyPr anchor="t">
            <a:normAutofit/>
          </a:bodyPr>
          <a:lstStyle>
            <a:lvl1pPr algn="l">
              <a:defRPr sz="1800"/>
            </a:lvl1pPr>
          </a:lstStyle>
          <a:p>
            <a:r>
              <a:rPr lang="en-US"/>
              <a:t>Click to edit Master title style</a:t>
            </a:r>
          </a:p>
        </p:txBody>
      </p:sp>
      <p:sp>
        <p:nvSpPr>
          <p:cNvPr id="4" name="Content Placeholder 3"/>
          <p:cNvSpPr>
            <a:spLocks noGrp="1"/>
          </p:cNvSpPr>
          <p:nvPr>
            <p:ph sz="half" idx="2"/>
          </p:nvPr>
        </p:nvSpPr>
        <p:spPr>
          <a:xfrm>
            <a:off x="212878" y="4498294"/>
            <a:ext cx="11201400" cy="18580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530521" y="152401"/>
            <a:ext cx="5389033" cy="36868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C3AC23-9FB2-4DE9-B853-A952DB7CC7C8}"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318711" y="1542370"/>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Rectangle 16">
            <a:extLst>
              <a:ext uri="{FF2B5EF4-FFF2-40B4-BE49-F238E27FC236}">
                <a16:creationId xmlns:a16="http://schemas.microsoft.com/office/drawing/2014/main" id="{D86BF1AD-167C-4FC2-A384-84A4CB5E2C50}"/>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26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3429001"/>
            <a:ext cx="5386917" cy="269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0"/>
            <a:ext cx="5592233"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F7531-966D-48A8-AD5A-21F7F78A1D26}"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605367" y="762001"/>
            <a:ext cx="538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1AD859B3-493F-4CFA-AA72-79EFE2D9E138}"/>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201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152400"/>
            <a:ext cx="11218332"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4442883" y="762001"/>
            <a:ext cx="3405717"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33401" y="3429000"/>
            <a:ext cx="11252201" cy="2760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F63C85-B351-471C-A3E9-A7068C78ABA6}"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3" name="Content Placeholder 5"/>
          <p:cNvSpPr>
            <a:spLocks noGrp="1"/>
          </p:cNvSpPr>
          <p:nvPr>
            <p:ph sz="quarter" idx="13"/>
          </p:nvPr>
        </p:nvSpPr>
        <p:spPr>
          <a:xfrm>
            <a:off x="533401" y="762001"/>
            <a:ext cx="3632200"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8305800" y="762001"/>
            <a:ext cx="3479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06F67454-4F33-48AB-B8E1-E9C3274748F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848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3400"/>
            </a:lvl1pPr>
          </a:lstStyle>
          <a:p>
            <a:r>
              <a:rPr lang="en-US"/>
              <a:t>Click to edit Master title style</a:t>
            </a:r>
          </a:p>
        </p:txBody>
      </p:sp>
      <p:sp>
        <p:nvSpPr>
          <p:cNvPr id="4" name="Content Placeholder 3"/>
          <p:cNvSpPr>
            <a:spLocks noGrp="1"/>
          </p:cNvSpPr>
          <p:nvPr>
            <p:ph sz="half" idx="2"/>
          </p:nvPr>
        </p:nvSpPr>
        <p:spPr>
          <a:xfrm>
            <a:off x="609600" y="762001"/>
            <a:ext cx="5386917" cy="536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3429001"/>
            <a:ext cx="5592233" cy="26918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ACC0D-7B94-4B55-B366-8B3293350211}"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sp>
        <p:nvSpPr>
          <p:cNvPr id="14" name="Content Placeholder 5"/>
          <p:cNvSpPr>
            <a:spLocks noGrp="1"/>
          </p:cNvSpPr>
          <p:nvPr>
            <p:ph sz="quarter" idx="14"/>
          </p:nvPr>
        </p:nvSpPr>
        <p:spPr>
          <a:xfrm>
            <a:off x="6197600" y="762001"/>
            <a:ext cx="55880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20A68314-4DE8-403A-87F7-677D731E8DD2}"/>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338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1" y="1981201"/>
            <a:ext cx="5386917"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8B14DC-0F72-426A-BD87-32F6F551765D}" type="datetime3">
              <a:rPr lang="en-US" smtClean="0"/>
              <a:t>13 June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a:p>
        </p:txBody>
      </p:sp>
      <p:pic>
        <p:nvPicPr>
          <p:cNvPr id="11" name="Picture 8" descr="WHO-EN-white-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74617" y="6040438"/>
            <a:ext cx="294428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3"/>
          <p:cNvSpPr>
            <a:spLocks noGrp="1"/>
          </p:cNvSpPr>
          <p:nvPr>
            <p:ph sz="half" idx="13"/>
          </p:nvPr>
        </p:nvSpPr>
        <p:spPr>
          <a:xfrm>
            <a:off x="6398683" y="152401"/>
            <a:ext cx="5386917" cy="5897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ECB550D-883A-4FC2-8C3A-A55D66E7F7D9}"/>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217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A1BDC-92F0-4B22-9A3E-02DB234C7F88}" type="datetime3">
              <a:rPr lang="en-US" smtClean="0"/>
              <a:t>13 June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ED2F0-FE46-4240-B9CD-38EFCE339481}" type="slidenum">
              <a:rPr lang="en-US" smtClean="0"/>
              <a:t>‹#›</a:t>
            </a:fld>
            <a:endParaRPr lang="en-US"/>
          </a:p>
        </p:txBody>
      </p:sp>
      <p:sp>
        <p:nvSpPr>
          <p:cNvPr id="14" name="Rectangle 13">
            <a:extLst>
              <a:ext uri="{FF2B5EF4-FFF2-40B4-BE49-F238E27FC236}">
                <a16:creationId xmlns:a16="http://schemas.microsoft.com/office/drawing/2014/main" id="{486A59CE-F4F4-4ABB-A71E-5068A19A9D74}"/>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931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9EB02-15CC-44A8-8137-B1FD419DA9B9}" type="datetime3">
              <a:rPr lang="en-US" smtClean="0"/>
              <a:t>13 June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3" name="Rectangle 12">
            <a:extLst>
              <a:ext uri="{FF2B5EF4-FFF2-40B4-BE49-F238E27FC236}">
                <a16:creationId xmlns:a16="http://schemas.microsoft.com/office/drawing/2014/main" id="{351EB87E-20A0-423C-9CA5-6E20DC94B36A}"/>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25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0B122-C5CC-4FF8-900D-714191DCF009}"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722684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02B4D-2B37-43E2-9C39-CA31CA2AEA92}" type="datetime3">
              <a:rPr lang="en-US" smtClean="0"/>
              <a:t>13 June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D2F0-FE46-4240-B9CD-38EFCE339481}" type="slidenum">
              <a:rPr lang="en-US" smtClean="0"/>
              <a:t>‹#›</a:t>
            </a:fld>
            <a:endParaRPr lang="en-US"/>
          </a:p>
        </p:txBody>
      </p:sp>
      <p:sp>
        <p:nvSpPr>
          <p:cNvPr id="10" name="Rectangle 9">
            <a:extLst>
              <a:ext uri="{FF2B5EF4-FFF2-40B4-BE49-F238E27FC236}">
                <a16:creationId xmlns:a16="http://schemas.microsoft.com/office/drawing/2014/main" id="{76813A69-8B52-4F18-AB28-5E6D94B8A4DD}"/>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630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914400" y="1692276"/>
            <a:ext cx="10363200" cy="1736725"/>
          </a:xfrm>
        </p:spPr>
        <p:txBody>
          <a:bodyPr anchor="b"/>
          <a:lstStyle>
            <a:lvl1pPr>
              <a:defRPr sz="4400"/>
            </a:lvl1pPr>
          </a:lstStyle>
          <a:p>
            <a:r>
              <a:rPr lang="en-US"/>
              <a:t>Click to edit Master title style</a:t>
            </a:r>
            <a:endParaRPr lang="en-US" dirty="0"/>
          </a:p>
        </p:txBody>
      </p:sp>
      <p:sp>
        <p:nvSpPr>
          <p:cNvPr id="45059" name="Rectangle 3"/>
          <p:cNvSpPr>
            <a:spLocks noGrp="1" noChangeArrowheads="1"/>
          </p:cNvSpPr>
          <p:nvPr>
            <p:ph type="subTitle" sz="quarter" idx="1"/>
          </p:nvPr>
        </p:nvSpPr>
        <p:spPr>
          <a:xfrm>
            <a:off x="1828800" y="3886200"/>
            <a:ext cx="8534400" cy="9906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3" name="Rectangle 2"/>
          <p:cNvSpPr/>
          <p:nvPr userDrawn="1"/>
        </p:nvSpPr>
        <p:spPr>
          <a:xfrm>
            <a:off x="0" y="0"/>
            <a:ext cx="12192000"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6D4F856-D8BD-4AFE-8151-924ECB5ED6A0}"/>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131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Rounded Rectangle 3"/>
          <p:cNvSpPr/>
          <p:nvPr/>
        </p:nvSpPr>
        <p:spPr bwMode="auto">
          <a:xfrm>
            <a:off x="0" y="1069975"/>
            <a:ext cx="12192000" cy="192088"/>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lIns="80147" tIns="40074" rIns="80147" bIns="40074"/>
          <a:lstStyle/>
          <a:p>
            <a:pPr defTabSz="914179">
              <a:defRPr/>
            </a:pPr>
            <a:endParaRPr lang="en-US" sz="1800">
              <a:cs typeface="+mn-cs"/>
            </a:endParaRPr>
          </a:p>
        </p:txBody>
      </p:sp>
      <p:cxnSp>
        <p:nvCxnSpPr>
          <p:cNvPr id="5" name="Straight Connector 4"/>
          <p:cNvCxnSpPr>
            <a:stCxn id="5" idx="1"/>
          </p:cNvCxnSpPr>
          <p:nvPr/>
        </p:nvCxnSpPr>
        <p:spPr bwMode="auto">
          <a:xfrm rot="10800000" flipH="1" flipV="1">
            <a:off x="0" y="1166813"/>
            <a:ext cx="12192000" cy="11112"/>
          </a:xfrm>
          <a:prstGeom prst="line">
            <a:avLst/>
          </a:prstGeom>
          <a:ln>
            <a:solidFill>
              <a:srgbClr val="1E7FB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0" y="1226000"/>
            <a:ext cx="12192000" cy="4819863"/>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bwMode="auto">
          <a:xfrm>
            <a:off x="0" y="1"/>
            <a:ext cx="12192000" cy="12620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a:ln>
                <a:noFill/>
              </a:ln>
              <a:solidFill>
                <a:srgbClr val="000066"/>
              </a:solidFill>
              <a:effectLst/>
              <a:latin typeface="Arial" charset="0"/>
              <a:cs typeface="Arial" charset="0"/>
            </a:endParaRPr>
          </a:p>
        </p:txBody>
      </p:sp>
      <p:sp>
        <p:nvSpPr>
          <p:cNvPr id="10" name="Rectangle 2"/>
          <p:cNvSpPr>
            <a:spLocks noGrp="1" noChangeArrowheads="1"/>
          </p:cNvSpPr>
          <p:nvPr>
            <p:ph type="title"/>
          </p:nvPr>
        </p:nvSpPr>
        <p:spPr bwMode="auto">
          <a:xfrm>
            <a:off x="0" y="57151"/>
            <a:ext cx="11988800" cy="10128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 name="Rectangle 11"/>
          <p:cNvSpPr>
            <a:spLocks noChangeArrowheads="1"/>
          </p:cNvSpPr>
          <p:nvPr/>
        </p:nvSpPr>
        <p:spPr bwMode="auto">
          <a:xfrm>
            <a:off x="0" y="1"/>
            <a:ext cx="12192000" cy="6843713"/>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80147" tIns="40074" rIns="80147" bIns="40074"/>
          <a:lstStyle/>
          <a:p>
            <a:pPr defTabSz="912813"/>
            <a:endParaRPr lang="en-US" sz="1800"/>
          </a:p>
        </p:txBody>
      </p:sp>
      <p:sp>
        <p:nvSpPr>
          <p:cNvPr id="12" name="Rectangle 11">
            <a:extLst>
              <a:ext uri="{FF2B5EF4-FFF2-40B4-BE49-F238E27FC236}">
                <a16:creationId xmlns:a16="http://schemas.microsoft.com/office/drawing/2014/main" id="{8A28FBCF-394A-4BF7-A2CB-9D10F18433B8}"/>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232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12039600" cy="633636"/>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95343" y="3407025"/>
            <a:ext cx="704515" cy="2895599"/>
          </a:xfrm>
        </p:spPr>
        <p:txBody>
          <a:bodyPr>
            <a:noAutofit/>
          </a:bodyPr>
          <a:lstStyle>
            <a:lvl1pPr>
              <a:defRPr sz="14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7924800" y="3581400"/>
            <a:ext cx="3124200" cy="21970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p:cNvSpPr>
            <a:spLocks noGrp="1"/>
          </p:cNvSpPr>
          <p:nvPr>
            <p:ph type="dt" sz="half" idx="10"/>
          </p:nvPr>
        </p:nvSpPr>
        <p:spPr/>
        <p:txBody>
          <a:bodyPr/>
          <a:lstStyle/>
          <a:p>
            <a:fld id="{473FAB71-FBF6-4D28-B4DF-5DF0D31F1C5B}"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AED2F0-FE46-4240-B9CD-38EFCE339481}" type="slidenum">
              <a:rPr lang="en-US" smtClean="0"/>
              <a:t>‹#›</a:t>
            </a:fld>
            <a:endParaRPr lang="en-US" dirty="0"/>
          </a:p>
        </p:txBody>
      </p:sp>
      <p:sp>
        <p:nvSpPr>
          <p:cNvPr id="13" name="Content Placeholder 5"/>
          <p:cNvSpPr>
            <a:spLocks noGrp="1"/>
          </p:cNvSpPr>
          <p:nvPr>
            <p:ph sz="quarter" idx="13"/>
          </p:nvPr>
        </p:nvSpPr>
        <p:spPr>
          <a:xfrm>
            <a:off x="1447799" y="862237"/>
            <a:ext cx="3048001" cy="256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5"/>
          <p:cNvSpPr>
            <a:spLocks noGrp="1"/>
          </p:cNvSpPr>
          <p:nvPr>
            <p:ph sz="quarter" idx="14"/>
          </p:nvPr>
        </p:nvSpPr>
        <p:spPr>
          <a:xfrm>
            <a:off x="8559800" y="838200"/>
            <a:ext cx="2717800" cy="259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103284" y="862237"/>
            <a:ext cx="2849033" cy="2590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5"/>
          <p:cNvSpPr>
            <a:spLocks noGrp="1"/>
          </p:cNvSpPr>
          <p:nvPr>
            <p:ph sz="quarter" idx="16"/>
          </p:nvPr>
        </p:nvSpPr>
        <p:spPr>
          <a:xfrm>
            <a:off x="4419600" y="3581400"/>
            <a:ext cx="3200399" cy="2197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5">
            <a:extLst>
              <a:ext uri="{FF2B5EF4-FFF2-40B4-BE49-F238E27FC236}">
                <a16:creationId xmlns:a16="http://schemas.microsoft.com/office/drawing/2014/main" id="{9ECEC54A-04D0-4FAE-AE30-E6F6B1ED4446}"/>
              </a:ext>
            </a:extLst>
          </p:cNvPr>
          <p:cNvSpPr>
            <a:spLocks noGrp="1"/>
          </p:cNvSpPr>
          <p:nvPr>
            <p:ph sz="quarter" idx="17"/>
          </p:nvPr>
        </p:nvSpPr>
        <p:spPr>
          <a:xfrm>
            <a:off x="913972" y="4038601"/>
            <a:ext cx="2896028" cy="1600200"/>
          </a:xfrm>
        </p:spPr>
        <p:txBody>
          <a:bodyPr>
            <a:normAutofit/>
          </a:bodyPr>
          <a:lstStyle>
            <a:lvl1pPr>
              <a:buNone/>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971708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74151"/>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81425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70412" y="1612847"/>
            <a:ext cx="5386917"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814252"/>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54181" y="1612847"/>
            <a:ext cx="5389033" cy="45594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6" name="Rectangle 15">
            <a:extLst>
              <a:ext uri="{FF2B5EF4-FFF2-40B4-BE49-F238E27FC236}">
                <a16:creationId xmlns:a16="http://schemas.microsoft.com/office/drawing/2014/main" id="{24CF7BFA-A4C0-4447-B000-C6884D6A4C5F}"/>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Content Placeholder 5">
            <a:extLst>
              <a:ext uri="{FF2B5EF4-FFF2-40B4-BE49-F238E27FC236}">
                <a16:creationId xmlns:a16="http://schemas.microsoft.com/office/drawing/2014/main" id="{E5768043-A4E6-45A3-8DAB-65AB7A6037D0}"/>
              </a:ext>
            </a:extLst>
          </p:cNvPr>
          <p:cNvSpPr>
            <a:spLocks noGrp="1"/>
          </p:cNvSpPr>
          <p:nvPr>
            <p:ph sz="quarter" idx="13"/>
          </p:nvPr>
        </p:nvSpPr>
        <p:spPr>
          <a:xfrm>
            <a:off x="9144000" y="6195751"/>
            <a:ext cx="2551614" cy="301111"/>
          </a:xfrm>
        </p:spPr>
        <p:txBody>
          <a:bodyPr>
            <a:noAutofit/>
          </a:bodyPr>
          <a:lstStyle>
            <a:lvl1pPr marL="0" indent="0" algn="r">
              <a:buNone/>
              <a:defRPr sz="14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Tree>
    <p:custDataLst>
      <p:tags r:id="rId1"/>
    </p:custDataLst>
    <p:extLst>
      <p:ext uri="{BB962C8B-B14F-4D97-AF65-F5344CB8AC3E}">
        <p14:creationId xmlns:p14="http://schemas.microsoft.com/office/powerpoint/2010/main" val="1870572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00B2C-F4DF-4D58-9627-126AE7E70CCF}"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3D03EFED-9BA5-473E-98EF-AC19C2E8C4D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Content Placeholder 5">
            <a:extLst>
              <a:ext uri="{FF2B5EF4-FFF2-40B4-BE49-F238E27FC236}">
                <a16:creationId xmlns:a16="http://schemas.microsoft.com/office/drawing/2014/main" id="{0B3762F3-9238-4B26-ADBE-7D6A24C9B260}"/>
              </a:ext>
            </a:extLst>
          </p:cNvPr>
          <p:cNvSpPr>
            <a:spLocks noGrp="1"/>
          </p:cNvSpPr>
          <p:nvPr>
            <p:ph sz="quarter" idx="14"/>
          </p:nvPr>
        </p:nvSpPr>
        <p:spPr>
          <a:xfrm>
            <a:off x="9144000" y="6195751"/>
            <a:ext cx="2551614" cy="301111"/>
          </a:xfrm>
        </p:spPr>
        <p:txBody>
          <a:bodyPr>
            <a:noAutofit/>
          </a:bodyPr>
          <a:lstStyle>
            <a:lvl1pPr marL="0" indent="0" algn="r">
              <a:buNone/>
              <a:defRPr sz="14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Tree>
    <p:custDataLst>
      <p:tags r:id="rId1"/>
    </p:custDataLst>
    <p:extLst>
      <p:ext uri="{BB962C8B-B14F-4D97-AF65-F5344CB8AC3E}">
        <p14:creationId xmlns:p14="http://schemas.microsoft.com/office/powerpoint/2010/main" val="3482219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0E07E-AEFC-4F90-827D-3424DEFBAE89}"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75E0CFA7-5E3D-4D80-8FCA-50B063C08960}"/>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02958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142133"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579488" y="3316858"/>
            <a:ext cx="5386917"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200402"/>
            <a:ext cx="5592233"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D0D321-097D-4280-A0CC-D2B7728664CF}"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605367"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399369" y="533402"/>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1344430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42" y="76200"/>
            <a:ext cx="11483092" cy="304800"/>
          </a:xfrm>
        </p:spPr>
        <p:txBody>
          <a:bodyPr>
            <a:noAutofit/>
          </a:bodyPr>
          <a:lstStyle>
            <a:lvl1pPr>
              <a:defRPr sz="2100"/>
            </a:lvl1pPr>
          </a:lstStyle>
          <a:p>
            <a:r>
              <a:rPr lang="en-US"/>
              <a:t>Click to edit Master title style</a:t>
            </a:r>
            <a:endParaRPr lang="en-US" dirty="0"/>
          </a:p>
        </p:txBody>
      </p:sp>
      <p:sp>
        <p:nvSpPr>
          <p:cNvPr id="4" name="Content Placeholder 3"/>
          <p:cNvSpPr>
            <a:spLocks noGrp="1"/>
          </p:cNvSpPr>
          <p:nvPr>
            <p:ph sz="half" idx="2"/>
          </p:nvPr>
        </p:nvSpPr>
        <p:spPr>
          <a:xfrm>
            <a:off x="242762" y="3248543"/>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0" y="3200402"/>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6709A8-5C8F-477D-80BE-8E25507DFD9A}"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268641"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533401"/>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Content Placeholder 5"/>
          <p:cNvSpPr>
            <a:spLocks noGrp="1"/>
          </p:cNvSpPr>
          <p:nvPr>
            <p:ph sz="quarter" idx="15"/>
          </p:nvPr>
        </p:nvSpPr>
        <p:spPr>
          <a:xfrm>
            <a:off x="3036764" y="465087"/>
            <a:ext cx="284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6"/>
          </p:nvPr>
        </p:nvSpPr>
        <p:spPr>
          <a:xfrm>
            <a:off x="9017000" y="533400"/>
            <a:ext cx="27178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6BC4B3E7-0DFC-45D3-A577-D5A93216AC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Content Placeholder 3">
            <a:extLst>
              <a:ext uri="{FF2B5EF4-FFF2-40B4-BE49-F238E27FC236}">
                <a16:creationId xmlns:a16="http://schemas.microsoft.com/office/drawing/2014/main" id="{D2172A3F-51C2-4461-B565-C2ED81C73EC1}"/>
              </a:ext>
            </a:extLst>
          </p:cNvPr>
          <p:cNvSpPr>
            <a:spLocks noGrp="1"/>
          </p:cNvSpPr>
          <p:nvPr>
            <p:ph sz="half" idx="17"/>
          </p:nvPr>
        </p:nvSpPr>
        <p:spPr>
          <a:xfrm>
            <a:off x="3106845" y="3269564"/>
            <a:ext cx="2819881" cy="285534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5">
            <a:extLst>
              <a:ext uri="{FF2B5EF4-FFF2-40B4-BE49-F238E27FC236}">
                <a16:creationId xmlns:a16="http://schemas.microsoft.com/office/drawing/2014/main" id="{20B3D2C0-7C45-4543-9B4B-36C2128669F7}"/>
              </a:ext>
            </a:extLst>
          </p:cNvPr>
          <p:cNvSpPr>
            <a:spLocks noGrp="1"/>
          </p:cNvSpPr>
          <p:nvPr>
            <p:ph sz="quarter" idx="18"/>
          </p:nvPr>
        </p:nvSpPr>
        <p:spPr>
          <a:xfrm>
            <a:off x="9057450" y="3221427"/>
            <a:ext cx="2717800" cy="288984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28181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4550" y="644684"/>
            <a:ext cx="5895703"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51EF4-200A-4C42-B258-D5D2DD5F935B}"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64360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B28CC-B6E4-469F-BCAE-466E8995B332}"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411646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064E2E-A3B9-45CB-B1F1-B33B8AE6EDEE}"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060022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0CD95-45D7-4DF7-8C6C-904D73D00435}"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345900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57A1BB-5697-464C-B1B0-7DFECC9A9658}"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861786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FA3F670-3DB0-4A82-BC31-DF55B22F288E}"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8225" y="3224325"/>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5077499" y="3244203"/>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2509840" y="3197770"/>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7520863" y="324182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18D7E96C-C250-4A95-B668-2176DF3B0C6B}"/>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02A3485C-91BE-46F9-8AAA-54408076DFA8}"/>
              </a:ext>
            </a:extLst>
          </p:cNvPr>
          <p:cNvSpPr>
            <a:spLocks noGrp="1"/>
          </p:cNvSpPr>
          <p:nvPr>
            <p:ph sz="half" idx="20"/>
          </p:nvPr>
        </p:nvSpPr>
        <p:spPr>
          <a:xfrm>
            <a:off x="9845013" y="3250827"/>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118016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59"/>
            <a:ext cx="3592285"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95376C-A044-4CDA-8297-0710649F01CF}" type="datetime3">
              <a:rPr lang="en-US" smtClean="0"/>
              <a:t>13 June 2025</a:t>
            </a:fld>
            <a:endParaRPr lang="en-US" dirty="0"/>
          </a:p>
        </p:txBody>
      </p:sp>
      <p:sp>
        <p:nvSpPr>
          <p:cNvPr id="6" name="Footer Placeholder 5"/>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1"/>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093566A6-CED6-458D-BFF9-9E03C06943AC}"/>
              </a:ext>
            </a:extLst>
          </p:cNvPr>
          <p:cNvSpPr>
            <a:spLocks noGrp="1"/>
          </p:cNvSpPr>
          <p:nvPr>
            <p:ph sz="half" idx="14"/>
          </p:nvPr>
        </p:nvSpPr>
        <p:spPr>
          <a:xfrm>
            <a:off x="4437028" y="3376263"/>
            <a:ext cx="3814354" cy="26849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56290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152400" y="535652"/>
            <a:ext cx="5842000"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A3D3A3-9E6B-44B1-AE34-06242728F33E}"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2260790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074400" cy="361406"/>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6096000" y="561778"/>
            <a:ext cx="5588000" cy="5564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1B642-CBEC-4E04-A949-53F73EB3D626}"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11961180-9722-47E0-9070-7F567C67BA8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BFABA958-D266-4CE8-8E96-AD75F9E6DAAD}"/>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custDataLst>
      <p:tags r:id="rId1"/>
    </p:custDataLst>
    <p:extLst>
      <p:ext uri="{BB962C8B-B14F-4D97-AF65-F5344CB8AC3E}">
        <p14:creationId xmlns:p14="http://schemas.microsoft.com/office/powerpoint/2010/main" val="237338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1243" y="152400"/>
            <a:ext cx="11860923" cy="491926"/>
          </a:xfrm>
        </p:spPr>
        <p:txBody>
          <a:bodyPr>
            <a:normAutofit/>
          </a:bodyPr>
          <a:lstStyle>
            <a:lvl1pPr>
              <a:defRPr sz="1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6096110-DC6C-4EF1-BFE5-4DA7C303D749}"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498069CA-F1F6-4C39-AA1C-654950A45F4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ontent Placeholder 5">
            <a:extLst>
              <a:ext uri="{FF2B5EF4-FFF2-40B4-BE49-F238E27FC236}">
                <a16:creationId xmlns:a16="http://schemas.microsoft.com/office/drawing/2014/main" id="{7AC67A37-D4CF-4C15-89EE-718B5B848BEC}"/>
              </a:ext>
            </a:extLst>
          </p:cNvPr>
          <p:cNvSpPr>
            <a:spLocks noGrp="1"/>
          </p:cNvSpPr>
          <p:nvPr>
            <p:ph sz="quarter" idx="4"/>
          </p:nvPr>
        </p:nvSpPr>
        <p:spPr>
          <a:xfrm>
            <a:off x="203269" y="751558"/>
            <a:ext cx="11860923" cy="52225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43396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2734"/>
            <a:ext cx="10972800" cy="450409"/>
          </a:xfrm>
        </p:spPr>
        <p:txBody>
          <a:bodyPr>
            <a:normAutofit/>
          </a:bodyPr>
          <a:lstStyle>
            <a:lvl1pPr>
              <a:defRPr sz="2550"/>
            </a:lvl1pPr>
          </a:lstStyle>
          <a:p>
            <a:r>
              <a:rPr lang="en-US"/>
              <a:t>Click to edit Master title style</a:t>
            </a:r>
          </a:p>
        </p:txBody>
      </p:sp>
      <p:sp>
        <p:nvSpPr>
          <p:cNvPr id="3" name="Text Placeholder 2"/>
          <p:cNvSpPr>
            <a:spLocks noGrp="1"/>
          </p:cNvSpPr>
          <p:nvPr>
            <p:ph type="body" idx="1"/>
          </p:nvPr>
        </p:nvSpPr>
        <p:spPr>
          <a:xfrm>
            <a:off x="609600" y="727167"/>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1440953"/>
            <a:ext cx="5386917"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727167"/>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440953"/>
            <a:ext cx="5389033" cy="468521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B9FB2-6D83-4163-AB53-B5B3624822FA}"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5" name="Rectangle 14">
            <a:extLst>
              <a:ext uri="{FF2B5EF4-FFF2-40B4-BE49-F238E27FC236}">
                <a16:creationId xmlns:a16="http://schemas.microsoft.com/office/drawing/2014/main" id="{4AFF07FC-8AA6-45CF-8773-5411B3786FF5}"/>
              </a:ext>
            </a:extLst>
          </p:cNvPr>
          <p:cNvSpPr/>
          <p:nvPr/>
        </p:nvSpPr>
        <p:spPr>
          <a:xfrm>
            <a:off x="32086" y="26128"/>
            <a:ext cx="12127831" cy="6795779"/>
          </a:xfrm>
          <a:prstGeom prst="rect">
            <a:avLst/>
          </a:prstGeom>
          <a:no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A1C37054-5265-4397-9BD4-2FA53965DA6C}"/>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AF07BC2F-B9E5-429A-ABF2-7AA91688F3B0}"/>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custDataLst>
      <p:tags r:id="rId1"/>
    </p:custDataLst>
    <p:extLst>
      <p:ext uri="{BB962C8B-B14F-4D97-AF65-F5344CB8AC3E}">
        <p14:creationId xmlns:p14="http://schemas.microsoft.com/office/powerpoint/2010/main" val="3422280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762003"/>
            <a:ext cx="5389033"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0EB00E-278E-42FA-ABD4-7027EAAD4ECB}" type="datetime3">
              <a:rPr lang="en-US" smtClean="0"/>
              <a:t>13 June 2025</a:t>
            </a:fld>
            <a:endParaRPr lang="en-US" dirty="0"/>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0B6BDC88-1B72-4195-AB56-016E8A022EC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custDataLst>
      <p:tags r:id="rId1"/>
    </p:custDataLst>
    <p:extLst>
      <p:ext uri="{BB962C8B-B14F-4D97-AF65-F5344CB8AC3E}">
        <p14:creationId xmlns:p14="http://schemas.microsoft.com/office/powerpoint/2010/main" val="33879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A68B9-AA7C-47F9-BBDA-325CF895B26B}"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8486685" y="3259113"/>
            <a:ext cx="3592285"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2155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3429003"/>
            <a:ext cx="5386917" cy="2697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0"/>
            <a:ext cx="5592233" cy="27607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EC20E0-6EB4-4732-8A19-762CBCE66CC5}"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5"/>
          <p:cNvSpPr>
            <a:spLocks noGrp="1"/>
          </p:cNvSpPr>
          <p:nvPr>
            <p:ph sz="quarter" idx="13"/>
          </p:nvPr>
        </p:nvSpPr>
        <p:spPr>
          <a:xfrm>
            <a:off x="605369" y="762001"/>
            <a:ext cx="5389033" cy="259079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E4329EB-1EF5-47E9-B087-BCA878114FA4}"/>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672294F2-CF50-4DCA-9445-D5EC78EC52D5}"/>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60A7B168-BD40-4251-891A-028F5BBF3AF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custDataLst>
      <p:tags r:id="rId1"/>
    </p:custDataLst>
    <p:extLst>
      <p:ext uri="{BB962C8B-B14F-4D97-AF65-F5344CB8AC3E}">
        <p14:creationId xmlns:p14="http://schemas.microsoft.com/office/powerpoint/2010/main" val="38058987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42133" cy="533400"/>
          </a:xfrm>
        </p:spPr>
        <p:txBody>
          <a:bodyPr>
            <a:normAutofit/>
          </a:bodyPr>
          <a:lstStyle>
            <a:lvl1pPr>
              <a:defRPr sz="2550"/>
            </a:lvl1pPr>
          </a:lstStyle>
          <a:p>
            <a:r>
              <a:rPr lang="en-US"/>
              <a:t>Click to edit Master title style</a:t>
            </a:r>
          </a:p>
        </p:txBody>
      </p:sp>
      <p:sp>
        <p:nvSpPr>
          <p:cNvPr id="4" name="Content Placeholder 3"/>
          <p:cNvSpPr>
            <a:spLocks noGrp="1"/>
          </p:cNvSpPr>
          <p:nvPr>
            <p:ph sz="half" idx="2"/>
          </p:nvPr>
        </p:nvSpPr>
        <p:spPr>
          <a:xfrm>
            <a:off x="609600" y="762003"/>
            <a:ext cx="5386917" cy="53641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9" y="3429003"/>
            <a:ext cx="5592233" cy="26918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AE7F1-0DA6-4407-B7EB-573D9A2B472B}" type="datetime3">
              <a:rPr lang="en-US" smtClean="0"/>
              <a:t>13 June 2025</a:t>
            </a:fld>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Content Placeholder 5"/>
          <p:cNvSpPr>
            <a:spLocks noGrp="1"/>
          </p:cNvSpPr>
          <p:nvPr>
            <p:ph sz="quarter" idx="14"/>
          </p:nvPr>
        </p:nvSpPr>
        <p:spPr>
          <a:xfrm>
            <a:off x="6197600" y="762001"/>
            <a:ext cx="5588000" cy="25908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2118"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D5CA0051-5E3B-4C13-A8C7-C7696D579FDE}"/>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C93D28F-3592-4860-B031-B30EC6C67E1E}"/>
              </a:ext>
            </a:extLst>
          </p:cNvPr>
          <p:cNvSpPr/>
          <p:nvPr/>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D01536CE-CF94-45B7-80AD-24E2ECE1C29A}"/>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3456247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5384800" cy="990600"/>
          </a:xfrm>
        </p:spPr>
        <p:txBody>
          <a:bodyPr>
            <a:no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406401" y="121920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6401" y="1981203"/>
            <a:ext cx="5386917" cy="41449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7CE2C-8546-4C56-8C0C-D8905E01D728}" type="datetime3">
              <a:rPr lang="en-US" smtClean="0"/>
              <a:t>13 June 2025</a:t>
            </a:fld>
            <a:endParaRPr lang="en-US" dirty="0"/>
          </a:p>
        </p:txBody>
      </p:sp>
      <p:sp>
        <p:nvSpPr>
          <p:cNvPr id="8" name="Footer Placeholder 7"/>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Content Placeholder 3"/>
          <p:cNvSpPr>
            <a:spLocks noGrp="1"/>
          </p:cNvSpPr>
          <p:nvPr>
            <p:ph sz="half" idx="13"/>
          </p:nvPr>
        </p:nvSpPr>
        <p:spPr>
          <a:xfrm>
            <a:off x="6398684" y="152403"/>
            <a:ext cx="5386917" cy="5897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C4BDE807-C0D5-40A8-A7F0-3D846311DDC7}"/>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1036818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263039-12E1-4101-B016-A2C93BC3F036}" type="datetime3">
              <a:rPr lang="en-US" smtClean="0"/>
              <a:t>13 June 2025</a:t>
            </a:fld>
            <a:endParaRPr lang="en-US" dirty="0"/>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dirty="0"/>
          </a:p>
        </p:txBody>
      </p:sp>
      <p:sp>
        <p:nvSpPr>
          <p:cNvPr id="14" name="Rectangle 13">
            <a:extLst>
              <a:ext uri="{FF2B5EF4-FFF2-40B4-BE49-F238E27FC236}">
                <a16:creationId xmlns:a16="http://schemas.microsoft.com/office/drawing/2014/main" id="{AB865A67-4547-468F-B9BF-386DD104FC5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2542461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54FB7-3540-4821-9618-D4FA79562D21}" type="datetime3">
              <a:rPr lang="en-US" smtClean="0"/>
              <a:t>13 June 2025</a:t>
            </a:fld>
            <a:endParaRPr lang="en-US" dirty="0"/>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dirty="0"/>
          </a:p>
        </p:txBody>
      </p:sp>
      <p:sp>
        <p:nvSpPr>
          <p:cNvPr id="13" name="Rectangle 12">
            <a:extLst>
              <a:ext uri="{FF2B5EF4-FFF2-40B4-BE49-F238E27FC236}">
                <a16:creationId xmlns:a16="http://schemas.microsoft.com/office/drawing/2014/main" id="{DCFFACE1-3E1C-47AC-9DFB-21D219280F2E}"/>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1547222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6A407-B40A-4E1A-B607-925C1135CA58}" type="datetime3">
              <a:rPr lang="en-US" smtClean="0"/>
              <a:t>13 June 2025</a:t>
            </a:fld>
            <a:endParaRPr lang="en-US" dirty="0"/>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dirty="0"/>
          </a:p>
        </p:txBody>
      </p:sp>
      <p:sp>
        <p:nvSpPr>
          <p:cNvPr id="10" name="Rectangle 9">
            <a:extLst>
              <a:ext uri="{FF2B5EF4-FFF2-40B4-BE49-F238E27FC236}">
                <a16:creationId xmlns:a16="http://schemas.microsoft.com/office/drawing/2014/main" id="{161AAEE9-AF86-4F35-A70B-4DA0B77D5043}"/>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Tree>
    <p:extLst>
      <p:ext uri="{BB962C8B-B14F-4D97-AF65-F5344CB8AC3E}">
        <p14:creationId xmlns:p14="http://schemas.microsoft.com/office/powerpoint/2010/main" val="41831397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85" y="85056"/>
            <a:ext cx="12035245" cy="415687"/>
          </a:xfrm>
        </p:spPr>
        <p:txBody>
          <a:bodyPr/>
          <a:lstStyle/>
          <a:p>
            <a:r>
              <a:rPr lang="en-US"/>
              <a:t>Click to edit Master title style</a:t>
            </a:r>
            <a:endParaRPr lang="en-US" dirty="0"/>
          </a:p>
        </p:txBody>
      </p:sp>
      <p:sp>
        <p:nvSpPr>
          <p:cNvPr id="3" name="Content Placeholder 2"/>
          <p:cNvSpPr>
            <a:spLocks noGrp="1"/>
          </p:cNvSpPr>
          <p:nvPr>
            <p:ph idx="1"/>
          </p:nvPr>
        </p:nvSpPr>
        <p:spPr>
          <a:xfrm>
            <a:off x="87085" y="566058"/>
            <a:ext cx="12035245" cy="5483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E91A0BB-3E08-4771-AC69-FDF364F514C0}" type="datetime3">
              <a:rPr lang="en-US" smtClean="0"/>
              <a:t>13 June 2025</a:t>
            </a:fld>
            <a:endParaRPr lang="en-US" dirty="0"/>
          </a:p>
        </p:txBody>
      </p:sp>
      <p:sp>
        <p:nvSpPr>
          <p:cNvPr id="6" name="Rectangle 6"/>
          <p:cNvSpPr>
            <a:spLocks noGrp="1" noChangeArrowheads="1"/>
          </p:cNvSpPr>
          <p:nvPr>
            <p:ph type="sldNum" sz="quarter" idx="12"/>
          </p:nvPr>
        </p:nvSpPr>
        <p:spPr>
          <a:ln/>
        </p:spPr>
        <p:txBody>
          <a:bodyPr/>
          <a:lstStyle>
            <a:lvl1pPr>
              <a:defRPr/>
            </a:lvl1pPr>
          </a:lstStyle>
          <a:p>
            <a:fld id="{EA4F5366-F021-C440-B975-9BD644C7DDA9}" type="slidenum">
              <a:rPr lang="en-US" smtClean="0"/>
              <a:pPr/>
              <a:t>‹#›</a:t>
            </a:fld>
            <a:endParaRPr lang="en-US" dirty="0"/>
          </a:p>
        </p:txBody>
      </p:sp>
      <p:sp>
        <p:nvSpPr>
          <p:cNvPr id="8" name="Rectangle 7">
            <a:extLst>
              <a:ext uri="{FF2B5EF4-FFF2-40B4-BE49-F238E27FC236}">
                <a16:creationId xmlns:a16="http://schemas.microsoft.com/office/drawing/2014/main" id="{72592345-01A4-4BBE-9ADB-F8CFA22F32C5}"/>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7" name="Content Placeholder 15">
            <a:extLst>
              <a:ext uri="{FF2B5EF4-FFF2-40B4-BE49-F238E27FC236}">
                <a16:creationId xmlns:a16="http://schemas.microsoft.com/office/drawing/2014/main" id="{F9997543-3DD1-4504-9890-5E425833019D}"/>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2068994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C75B-2F55-4B78-B3FA-3347841F4F23}"/>
              </a:ext>
            </a:extLst>
          </p:cNvPr>
          <p:cNvSpPr>
            <a:spLocks noGrp="1"/>
          </p:cNvSpPr>
          <p:nvPr>
            <p:ph type="title"/>
          </p:nvPr>
        </p:nvSpPr>
        <p:spPr>
          <a:xfrm>
            <a:off x="117566" y="52251"/>
            <a:ext cx="11991720" cy="4920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6CB8F-0A6B-46B5-888F-12DCAE2E58E9}"/>
              </a:ext>
            </a:extLst>
          </p:cNvPr>
          <p:cNvSpPr>
            <a:spLocks noGrp="1"/>
          </p:cNvSpPr>
          <p:nvPr>
            <p:ph type="body" idx="1"/>
          </p:nvPr>
        </p:nvSpPr>
        <p:spPr>
          <a:xfrm>
            <a:off x="117566" y="627018"/>
            <a:ext cx="562573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B9D6A-420F-4E28-8643-038C510F3423}"/>
              </a:ext>
            </a:extLst>
          </p:cNvPr>
          <p:cNvSpPr>
            <a:spLocks noGrp="1"/>
          </p:cNvSpPr>
          <p:nvPr>
            <p:ph type="dt" sz="half" idx="10"/>
          </p:nvPr>
        </p:nvSpPr>
        <p:spPr/>
        <p:txBody>
          <a:bodyPr/>
          <a:lstStyle/>
          <a:p>
            <a:fld id="{99BCEC1E-11B7-4574-AB6E-88DD5BF0902C}" type="datetime3">
              <a:rPr lang="en-US" smtClean="0"/>
              <a:t>13 June 2025</a:t>
            </a:fld>
            <a:endParaRPr lang="en-US" dirty="0"/>
          </a:p>
        </p:txBody>
      </p:sp>
      <p:sp>
        <p:nvSpPr>
          <p:cNvPr id="6" name="Slide Number Placeholder 5">
            <a:extLst>
              <a:ext uri="{FF2B5EF4-FFF2-40B4-BE49-F238E27FC236}">
                <a16:creationId xmlns:a16="http://schemas.microsoft.com/office/drawing/2014/main" id="{E53A7057-EAA3-4C3A-BF2B-77054E8EC0C7}"/>
              </a:ext>
            </a:extLst>
          </p:cNvPr>
          <p:cNvSpPr>
            <a:spLocks noGrp="1"/>
          </p:cNvSpPr>
          <p:nvPr>
            <p:ph type="sldNum" sz="quarter" idx="12"/>
          </p:nvPr>
        </p:nvSpPr>
        <p:spPr/>
        <p:txBody>
          <a:bodyPr/>
          <a:lstStyle/>
          <a:p>
            <a:fld id="{EA4F5366-F021-C440-B975-9BD644C7DDA9}" type="slidenum">
              <a:rPr lang="en-US" smtClean="0"/>
              <a:pPr/>
              <a:t>‹#›</a:t>
            </a:fld>
            <a:endParaRPr lang="en-US" dirty="0"/>
          </a:p>
        </p:txBody>
      </p:sp>
      <p:sp>
        <p:nvSpPr>
          <p:cNvPr id="8" name="Text Placeholder 2">
            <a:extLst>
              <a:ext uri="{FF2B5EF4-FFF2-40B4-BE49-F238E27FC236}">
                <a16:creationId xmlns:a16="http://schemas.microsoft.com/office/drawing/2014/main" id="{E821508E-B23C-408A-A069-24BF1CA9369A}"/>
              </a:ext>
            </a:extLst>
          </p:cNvPr>
          <p:cNvSpPr>
            <a:spLocks noGrp="1"/>
          </p:cNvSpPr>
          <p:nvPr>
            <p:ph type="body" idx="13"/>
          </p:nvPr>
        </p:nvSpPr>
        <p:spPr>
          <a:xfrm>
            <a:off x="5921829" y="640082"/>
            <a:ext cx="6187457" cy="5422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5">
            <a:extLst>
              <a:ext uri="{FF2B5EF4-FFF2-40B4-BE49-F238E27FC236}">
                <a16:creationId xmlns:a16="http://schemas.microsoft.com/office/drawing/2014/main" id="{EDA11C5B-5B6A-4475-A9A1-D9F1380E2C9B}"/>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custDataLst>
      <p:tags r:id="rId1"/>
    </p:custDataLst>
    <p:extLst>
      <p:ext uri="{BB962C8B-B14F-4D97-AF65-F5344CB8AC3E}">
        <p14:creationId xmlns:p14="http://schemas.microsoft.com/office/powerpoint/2010/main" val="31459861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762001"/>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117600" y="3429000"/>
            <a:ext cx="10058400" cy="609600"/>
          </a:xfrm>
        </p:spPr>
        <p:txBody>
          <a:bodyPr>
            <a:no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37B508-0856-4DE8-8CE9-215B6DCF44F9}" type="datetime3">
              <a:rPr lang="en-US" smtClean="0"/>
              <a:t>13 June 2025</a:t>
            </a:fld>
            <a:endParaRPr lang="en-US" dirty="0"/>
          </a:p>
        </p:txBody>
      </p:sp>
      <p:sp>
        <p:nvSpPr>
          <p:cNvPr id="5" name="Footer Placeholder 4"/>
          <p:cNvSpPr>
            <a:spLocks noGrp="1"/>
          </p:cNvSpPr>
          <p:nvPr>
            <p:ph type="ftr" sz="quarter" idx="11"/>
          </p:nvPr>
        </p:nvSpPr>
        <p:spPr>
          <a:xfrm>
            <a:off x="4348481" y="6452585"/>
            <a:ext cx="3860800" cy="30175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A4F5366-F021-C440-B975-9BD644C7DDA9}" type="slidenum">
              <a:rPr lang="en-US" smtClean="0"/>
              <a:pPr/>
              <a:t>‹#›</a:t>
            </a:fld>
            <a:endParaRPr lang="en-US" dirty="0"/>
          </a:p>
        </p:txBody>
      </p:sp>
    </p:spTree>
    <p:custDataLst>
      <p:tags r:id="rId1"/>
    </p:custDataLst>
    <p:extLst>
      <p:ext uri="{BB962C8B-B14F-4D97-AF65-F5344CB8AC3E}">
        <p14:creationId xmlns:p14="http://schemas.microsoft.com/office/powerpoint/2010/main" val="3840184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E45-96E2-480B-B1E9-ED994B2F05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D083799-3FD8-4833-983C-EBAEF532511B}"/>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E46ED-977A-4166-B89A-6F13E3183283}"/>
              </a:ext>
            </a:extLst>
          </p:cNvPr>
          <p:cNvSpPr>
            <a:spLocks noGrp="1"/>
          </p:cNvSpPr>
          <p:nvPr>
            <p:ph type="dt" sz="half" idx="10"/>
          </p:nvPr>
        </p:nvSpPr>
        <p:spPr/>
        <p:txBody>
          <a:bodyPr/>
          <a:lstStyle/>
          <a:p>
            <a:fld id="{27BC3F73-E03E-4ABD-AE88-326267932C12}" type="datetime3">
              <a:rPr lang="en-US" smtClean="0"/>
              <a:t>13 June 2025</a:t>
            </a:fld>
            <a:endParaRPr lang="en-US" dirty="0"/>
          </a:p>
        </p:txBody>
      </p:sp>
      <p:sp>
        <p:nvSpPr>
          <p:cNvPr id="6" name="Slide Number Placeholder 5">
            <a:extLst>
              <a:ext uri="{FF2B5EF4-FFF2-40B4-BE49-F238E27FC236}">
                <a16:creationId xmlns:a16="http://schemas.microsoft.com/office/drawing/2014/main" id="{36CC78B0-C9BC-4F56-910B-0EFB2DC0C3E4}"/>
              </a:ext>
            </a:extLst>
          </p:cNvPr>
          <p:cNvSpPr>
            <a:spLocks noGrp="1"/>
          </p:cNvSpPr>
          <p:nvPr>
            <p:ph type="sldNum" sz="quarter" idx="12"/>
          </p:nvPr>
        </p:nvSpPr>
        <p:spPr/>
        <p:txBody>
          <a:bodyPr/>
          <a:lstStyle/>
          <a:p>
            <a:fld id="{EA4F5366-F021-C440-B975-9BD644C7DDA9}" type="slidenum">
              <a:rPr lang="en-US" smtClean="0"/>
              <a:pPr/>
              <a:t>‹#›</a:t>
            </a:fld>
            <a:endParaRPr lang="en-US" dirty="0"/>
          </a:p>
        </p:txBody>
      </p:sp>
      <p:sp>
        <p:nvSpPr>
          <p:cNvPr id="7" name="Content Placeholder 15">
            <a:extLst>
              <a:ext uri="{FF2B5EF4-FFF2-40B4-BE49-F238E27FC236}">
                <a16:creationId xmlns:a16="http://schemas.microsoft.com/office/drawing/2014/main" id="{BC24B128-0B23-47DF-869F-E0D88C652708}"/>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10722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96219" y="590823"/>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6054" y="626850"/>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24175-2625-43FB-8D17-C5C2ADB82C23}" type="datetime3">
              <a:rPr lang="en-US" smtClean="0"/>
              <a:t>13 June 2025</a:t>
            </a:fld>
            <a:endParaRPr lang="en-US"/>
          </a:p>
        </p:txBody>
      </p:sp>
      <p:sp>
        <p:nvSpPr>
          <p:cNvPr id="7" name="Slide Number Placeholder 6"/>
          <p:cNvSpPr>
            <a:spLocks noGrp="1"/>
          </p:cNvSpPr>
          <p:nvPr>
            <p:ph type="sldNum" sz="quarter" idx="12"/>
          </p:nvPr>
        </p:nvSpPr>
        <p:spPr/>
        <p:txBody>
          <a:bodyPr/>
          <a:lstStyle/>
          <a:p>
            <a:fld id="{6BA3B1DB-3DCB-4E88-A047-7CD9F2560455}" type="slidenum">
              <a:rPr lang="en-US" smtClean="0"/>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3348799" y="590824"/>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309464" y="3224325"/>
            <a:ext cx="2865781"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1B8BB119-8FD3-4F8F-BB15-085CB57AC90D}"/>
              </a:ext>
            </a:extLst>
          </p:cNvPr>
          <p:cNvSpPr>
            <a:spLocks noGrp="1"/>
          </p:cNvSpPr>
          <p:nvPr>
            <p:ph sz="half" idx="15"/>
          </p:nvPr>
        </p:nvSpPr>
        <p:spPr>
          <a:xfrm>
            <a:off x="6319299" y="3244203"/>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3362044" y="3224326"/>
            <a:ext cx="2775717"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76C473F6-DE6B-4BD4-ABAA-A13F730B6B2F}"/>
              </a:ext>
            </a:extLst>
          </p:cNvPr>
          <p:cNvSpPr>
            <a:spLocks noGrp="1"/>
          </p:cNvSpPr>
          <p:nvPr>
            <p:ph sz="half" idx="17"/>
          </p:nvPr>
        </p:nvSpPr>
        <p:spPr>
          <a:xfrm>
            <a:off x="9147036" y="630158"/>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a:extLst>
              <a:ext uri="{FF2B5EF4-FFF2-40B4-BE49-F238E27FC236}">
                <a16:creationId xmlns:a16="http://schemas.microsoft.com/office/drawing/2014/main" id="{BB9D2870-865F-4B25-A4A7-168CF2ABD1F1}"/>
              </a:ext>
            </a:extLst>
          </p:cNvPr>
          <p:cNvSpPr>
            <a:spLocks noGrp="1"/>
          </p:cNvSpPr>
          <p:nvPr>
            <p:ph sz="half" idx="18"/>
          </p:nvPr>
        </p:nvSpPr>
        <p:spPr>
          <a:xfrm>
            <a:off x="9160281" y="3247511"/>
            <a:ext cx="2698937" cy="238967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459255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DF20D-1FCE-4946-BC90-8D3F6F309C01}" type="datetime3">
              <a:rPr lang="en-US" smtClean="0"/>
              <a:t>13 June 2025</a:t>
            </a:fld>
            <a:endParaRPr lang="en-US" dirty="0"/>
          </a:p>
        </p:txBody>
      </p:sp>
      <p:sp>
        <p:nvSpPr>
          <p:cNvPr id="4" name="Slide Number Placeholder 3"/>
          <p:cNvSpPr>
            <a:spLocks noGrp="1"/>
          </p:cNvSpPr>
          <p:nvPr>
            <p:ph type="sldNum" sz="quarter" idx="12"/>
          </p:nvPr>
        </p:nvSpPr>
        <p:spPr/>
        <p:txBody>
          <a:bodyPr/>
          <a:lstStyle/>
          <a:p>
            <a:fld id="{EA4F5366-F021-C440-B975-9BD644C7DDA9}" type="slidenum">
              <a:rPr lang="en-US" smtClean="0"/>
              <a:pPr/>
              <a:t>‹#›</a:t>
            </a:fld>
            <a:endParaRPr lang="en-US" dirty="0"/>
          </a:p>
        </p:txBody>
      </p:sp>
      <p:sp>
        <p:nvSpPr>
          <p:cNvPr id="5" name="Content Placeholder 15">
            <a:extLst>
              <a:ext uri="{FF2B5EF4-FFF2-40B4-BE49-F238E27FC236}">
                <a16:creationId xmlns:a16="http://schemas.microsoft.com/office/drawing/2014/main" id="{52B17100-89B4-44C6-B9A1-B72C1CA70C7A}"/>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5053512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5410200"/>
          </a:xfrm>
        </p:spPr>
        <p:txBody>
          <a:bodyPr/>
          <a:lstStyle>
            <a:lvl4pPr>
              <a:defRPr/>
            </a:lvl4pPr>
            <a:lvl5pPr marL="184308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0" y="5638801"/>
            <a:ext cx="11988800" cy="63182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sz="2800"/>
            </a:lvl1pPr>
          </a:lstStyle>
          <a:p>
            <a:pPr lvl="0"/>
            <a:r>
              <a:rPr lang="en-US"/>
              <a:t>Click to edit Master title style</a:t>
            </a:r>
            <a:endParaRPr lang="en-US" dirty="0"/>
          </a:p>
        </p:txBody>
      </p:sp>
      <p:sp>
        <p:nvSpPr>
          <p:cNvPr id="4" name="Content Placeholder 15">
            <a:extLst>
              <a:ext uri="{FF2B5EF4-FFF2-40B4-BE49-F238E27FC236}">
                <a16:creationId xmlns:a16="http://schemas.microsoft.com/office/drawing/2014/main" id="{5844A0E5-DD5E-4CA6-ADE3-D6B3AC26665E}"/>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30140797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480800" cy="838200"/>
          </a:xfrm>
        </p:spPr>
        <p:txBody>
          <a:bodyPr/>
          <a:lstStyle/>
          <a:p>
            <a:r>
              <a:rPr lang="en-US"/>
              <a:t>Click to edit Master title style</a:t>
            </a:r>
          </a:p>
        </p:txBody>
      </p:sp>
      <p:sp>
        <p:nvSpPr>
          <p:cNvPr id="3" name="Content Placeholder 2"/>
          <p:cNvSpPr>
            <a:spLocks noGrp="1"/>
          </p:cNvSpPr>
          <p:nvPr>
            <p:ph sz="half" idx="1"/>
          </p:nvPr>
        </p:nvSpPr>
        <p:spPr>
          <a:xfrm>
            <a:off x="508000" y="12954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0" y="1295400"/>
            <a:ext cx="5435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2994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1AE1FA4-74E2-46B2-A59F-1D1EE44AE530}" type="datetime3">
              <a:rPr lang="en-US" smtClean="0"/>
              <a:t>13 June 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B4BE21-8BFC-418D-BBDA-1BE8FD8793E5}" type="slidenum">
              <a:rPr lang="en-US"/>
              <a:pPr>
                <a:defRPr/>
              </a:pPr>
              <a:t>‹#›</a:t>
            </a:fld>
            <a:endParaRPr lang="en-US" dirty="0"/>
          </a:p>
        </p:txBody>
      </p:sp>
    </p:spTree>
    <p:extLst>
      <p:ext uri="{BB962C8B-B14F-4D97-AF65-F5344CB8AC3E}">
        <p14:creationId xmlns:p14="http://schemas.microsoft.com/office/powerpoint/2010/main" val="1546648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11125200" cy="595311"/>
          </a:xfrm>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838201"/>
            <a:ext cx="553720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838201"/>
            <a:ext cx="53848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AB6499-D51A-43C3-82A2-19A4511C4B32}"/>
              </a:ext>
            </a:extLst>
          </p:cNvPr>
          <p:cNvSpPr>
            <a:spLocks noGrp="1"/>
          </p:cNvSpPr>
          <p:nvPr>
            <p:ph type="dt" sz="half" idx="10"/>
          </p:nvPr>
        </p:nvSpPr>
        <p:spPr/>
        <p:txBody>
          <a:bodyPr/>
          <a:lstStyle>
            <a:lvl1pPr>
              <a:defRPr/>
            </a:lvl1pPr>
          </a:lstStyle>
          <a:p>
            <a:fld id="{9CB2AEBE-E515-479D-AD4F-403ABDCE3FB7}" type="datetime3">
              <a:rPr lang="en-US" smtClean="0"/>
              <a:t>13 June 2025</a:t>
            </a:fld>
            <a:endParaRPr lang="en-US" dirty="0"/>
          </a:p>
        </p:txBody>
      </p:sp>
      <p:sp>
        <p:nvSpPr>
          <p:cNvPr id="6" name="Footer Placeholder 4">
            <a:extLst>
              <a:ext uri="{FF2B5EF4-FFF2-40B4-BE49-F238E27FC236}">
                <a16:creationId xmlns:a16="http://schemas.microsoft.com/office/drawing/2014/main" id="{4EE362A1-040C-4EFB-B24C-9B260BD37752}"/>
              </a:ext>
            </a:extLst>
          </p:cNvPr>
          <p:cNvSpPr>
            <a:spLocks noGrp="1"/>
          </p:cNvSpPr>
          <p:nvPr>
            <p:ph type="ftr" sz="quarter" idx="11"/>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AE52C1D2-C2C7-4E55-B7FF-58607537A0CE}"/>
              </a:ext>
            </a:extLst>
          </p:cNvPr>
          <p:cNvSpPr>
            <a:spLocks noGrp="1"/>
          </p:cNvSpPr>
          <p:nvPr>
            <p:ph type="sldNum" sz="quarter" idx="12"/>
          </p:nvPr>
        </p:nvSpPr>
        <p:spPr/>
        <p:txBody>
          <a:bodyPr/>
          <a:lstStyle>
            <a:lvl1pPr>
              <a:defRPr/>
            </a:lvl1pPr>
          </a:lstStyle>
          <a:p>
            <a:fld id="{25793205-FB2F-4C3A-9906-DF9469BCCBA1}" type="slidenum">
              <a:rPr lang="en-US" smtClean="0"/>
              <a:t>‹#›</a:t>
            </a:fld>
            <a:endParaRPr lang="en-US" dirty="0"/>
          </a:p>
        </p:txBody>
      </p:sp>
      <p:sp>
        <p:nvSpPr>
          <p:cNvPr id="8" name="Content Placeholder 2">
            <a:extLst>
              <a:ext uri="{FF2B5EF4-FFF2-40B4-BE49-F238E27FC236}">
                <a16:creationId xmlns:a16="http://schemas.microsoft.com/office/drawing/2014/main" id="{7B18ED61-5FA5-4969-BDB8-C5ABAD40578F}"/>
              </a:ext>
            </a:extLst>
          </p:cNvPr>
          <p:cNvSpPr>
            <a:spLocks noGrp="1"/>
          </p:cNvSpPr>
          <p:nvPr>
            <p:ph sz="half" idx="13"/>
          </p:nvPr>
        </p:nvSpPr>
        <p:spPr>
          <a:xfrm>
            <a:off x="457200" y="3429000"/>
            <a:ext cx="5537200" cy="2249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5">
            <a:extLst>
              <a:ext uri="{FF2B5EF4-FFF2-40B4-BE49-F238E27FC236}">
                <a16:creationId xmlns:a16="http://schemas.microsoft.com/office/drawing/2014/main" id="{741688F2-B2D3-454A-A65F-470249FE7637}"/>
              </a:ext>
            </a:extLst>
          </p:cNvPr>
          <p:cNvSpPr>
            <a:spLocks noGrp="1"/>
          </p:cNvSpPr>
          <p:nvPr>
            <p:ph sz="half" idx="18"/>
          </p:nvPr>
        </p:nvSpPr>
        <p:spPr>
          <a:xfrm>
            <a:off x="8437921" y="6291942"/>
            <a:ext cx="3679382" cy="193776"/>
          </a:xfrm>
        </p:spPr>
        <p:txBody>
          <a:bodyPr>
            <a:noAutofit/>
          </a:bodyPr>
          <a:lstStyle>
            <a:lvl1pPr marL="0" indent="0" algn="r">
              <a:buNone/>
              <a:defRPr sz="800"/>
            </a:lvl1pPr>
          </a:lstStyle>
          <a:p>
            <a:pPr lvl="0"/>
            <a:r>
              <a:rPr lang="en-US"/>
              <a:t>Click to edit Master text styles</a:t>
            </a:r>
          </a:p>
        </p:txBody>
      </p:sp>
    </p:spTree>
    <p:extLst>
      <p:ext uri="{BB962C8B-B14F-4D97-AF65-F5344CB8AC3E}">
        <p14:creationId xmlns:p14="http://schemas.microsoft.com/office/powerpoint/2010/main" val="2869990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290" y="152400"/>
            <a:ext cx="11756974" cy="335280"/>
          </a:xfrm>
        </p:spPr>
        <p:txBody>
          <a:bodyPr>
            <a:normAutofit/>
          </a:bodyPr>
          <a:lstStyle>
            <a:lvl1pPr>
              <a:defRPr sz="1800"/>
            </a:lvl1pPr>
          </a:lstStyle>
          <a:p>
            <a:r>
              <a:rPr lang="en-US"/>
              <a:t>Click to edit Master title style</a:t>
            </a:r>
          </a:p>
        </p:txBody>
      </p:sp>
      <p:sp>
        <p:nvSpPr>
          <p:cNvPr id="3" name="Content Placeholder 2"/>
          <p:cNvSpPr>
            <a:spLocks noGrp="1"/>
          </p:cNvSpPr>
          <p:nvPr>
            <p:ph sz="half" idx="1"/>
          </p:nvPr>
        </p:nvSpPr>
        <p:spPr>
          <a:xfrm>
            <a:off x="227290" y="633744"/>
            <a:ext cx="9069109"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pPr>
              <a:defRPr/>
            </a:pPr>
            <a:fld id="{1C510246-8530-4C9D-A8F0-D05F6E0A0568}" type="slidenum">
              <a:rPr lang="en-US" altLang="en-US" smtClean="0"/>
              <a:pPr>
                <a:defRPr/>
              </a:pPr>
              <a:t>‹#›</a:t>
            </a:fld>
            <a:endParaRPr lang="en-US" altLang="en-US"/>
          </a:p>
        </p:txBody>
      </p:sp>
      <p:sp>
        <p:nvSpPr>
          <p:cNvPr id="15" name="Rectangle 14">
            <a:extLst>
              <a:ext uri="{FF2B5EF4-FFF2-40B4-BE49-F238E27FC236}">
                <a16:creationId xmlns:a16="http://schemas.microsoft.com/office/drawing/2014/main" id="{D5AFCE2D-5FA4-431C-A846-C6A43CC58CD1}"/>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6">
            <a:extLst>
              <a:ext uri="{FF2B5EF4-FFF2-40B4-BE49-F238E27FC236}">
                <a16:creationId xmlns:a16="http://schemas.microsoft.com/office/drawing/2014/main" id="{F0FF77B2-5A49-4F01-8243-00583EC032A8}"/>
              </a:ext>
            </a:extLst>
          </p:cNvPr>
          <p:cNvSpPr>
            <a:spLocks noGrp="1"/>
          </p:cNvSpPr>
          <p:nvPr>
            <p:ph type="dt" sz="half" idx="10"/>
          </p:nvPr>
        </p:nvSpPr>
        <p:spPr>
          <a:xfrm>
            <a:off x="1643952" y="6557070"/>
            <a:ext cx="1943037" cy="206104"/>
          </a:xfrm>
        </p:spPr>
        <p:txBody>
          <a:bodyPr/>
          <a:lstStyle/>
          <a:p>
            <a:pPr>
              <a:defRPr/>
            </a:pPr>
            <a:fld id="{F4B3C060-2A06-427B-9BEC-9114EFCB4D4D}" type="datetime3">
              <a:rPr lang="en-US" smtClean="0"/>
              <a:t>13 June 2025</a:t>
            </a:fld>
            <a:endParaRPr lang="en-US"/>
          </a:p>
        </p:txBody>
      </p:sp>
      <p:sp>
        <p:nvSpPr>
          <p:cNvPr id="9" name="Content Placeholder 2">
            <a:extLst>
              <a:ext uri="{FF2B5EF4-FFF2-40B4-BE49-F238E27FC236}">
                <a16:creationId xmlns:a16="http://schemas.microsoft.com/office/drawing/2014/main" id="{3E740A75-88FE-442A-A0B5-2B006768609B}"/>
              </a:ext>
            </a:extLst>
          </p:cNvPr>
          <p:cNvSpPr>
            <a:spLocks noGrp="1"/>
          </p:cNvSpPr>
          <p:nvPr>
            <p:ph sz="half" idx="13"/>
          </p:nvPr>
        </p:nvSpPr>
        <p:spPr>
          <a:xfrm>
            <a:off x="9499545" y="641319"/>
            <a:ext cx="2484719" cy="559051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3211849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86" y="76200"/>
            <a:ext cx="11719648" cy="685800"/>
          </a:xfrm>
        </p:spPr>
        <p:txBody>
          <a:bodyPr>
            <a:noAutofit/>
          </a:bodyPr>
          <a:lstStyle>
            <a:lvl1pPr algn="l">
              <a:defRPr sz="2400"/>
            </a:lvl1pPr>
          </a:lstStyle>
          <a:p>
            <a:r>
              <a:rPr lang="en-US"/>
              <a:t>Click to edit Master title style</a:t>
            </a:r>
            <a:endParaRPr lang="en-US" dirty="0"/>
          </a:p>
        </p:txBody>
      </p:sp>
      <p:sp>
        <p:nvSpPr>
          <p:cNvPr id="4" name="Content Placeholder 3"/>
          <p:cNvSpPr>
            <a:spLocks noGrp="1"/>
          </p:cNvSpPr>
          <p:nvPr>
            <p:ph sz="half" idx="2"/>
          </p:nvPr>
        </p:nvSpPr>
        <p:spPr>
          <a:xfrm>
            <a:off x="0" y="3428999"/>
            <a:ext cx="764333" cy="2515429"/>
          </a:xfrm>
        </p:spPr>
        <p:txBody>
          <a:bodyPr/>
          <a:lstStyle>
            <a:lvl1pPr>
              <a:buFont typeface="+mj-lt"/>
              <a:buAutoNum type="alphaUcPeriod"/>
              <a:defRPr sz="900"/>
            </a:lvl1pPr>
            <a:lvl2pPr>
              <a:buFont typeface="+mj-lt"/>
              <a:buAutoNum type="alphaUcPeriod"/>
              <a:defRPr sz="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Content Placeholder 5"/>
          <p:cNvSpPr>
            <a:spLocks noGrp="1"/>
          </p:cNvSpPr>
          <p:nvPr>
            <p:ph sz="quarter" idx="4"/>
          </p:nvPr>
        </p:nvSpPr>
        <p:spPr>
          <a:xfrm>
            <a:off x="4038601" y="3581400"/>
            <a:ext cx="3087434" cy="23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F8F58F1D-C7C1-4976-B5DF-3F5857A883DC}" type="datetime3">
              <a:rPr lang="en-US" smtClean="0"/>
              <a:t>13 June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629171" y="6492875"/>
            <a:ext cx="5628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AED2F0-FE46-4240-B9CD-38EFCE339481}" type="slidenum">
              <a:rPr lang="en-US" smtClean="0"/>
              <a:pPr/>
              <a:t>‹#›</a:t>
            </a:fld>
            <a:endParaRPr lang="en-US" dirty="0"/>
          </a:p>
        </p:txBody>
      </p:sp>
      <p:sp>
        <p:nvSpPr>
          <p:cNvPr id="13" name="Content Placeholder 5"/>
          <p:cNvSpPr>
            <a:spLocks noGrp="1"/>
          </p:cNvSpPr>
          <p:nvPr>
            <p:ph sz="quarter" idx="13"/>
          </p:nvPr>
        </p:nvSpPr>
        <p:spPr>
          <a:xfrm>
            <a:off x="1462725" y="1067318"/>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Content Placeholder 5"/>
          <p:cNvSpPr>
            <a:spLocks noGrp="1"/>
          </p:cNvSpPr>
          <p:nvPr>
            <p:ph sz="quarter" idx="14"/>
          </p:nvPr>
        </p:nvSpPr>
        <p:spPr>
          <a:xfrm>
            <a:off x="8925483" y="1044436"/>
            <a:ext cx="2849032" cy="2291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3" name="Rectangle 2"/>
          <p:cNvSpPr/>
          <p:nvPr userDrawn="1"/>
        </p:nvSpPr>
        <p:spPr>
          <a:xfrm>
            <a:off x="2117" y="0"/>
            <a:ext cx="12189884" cy="682190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5"/>
          <p:cNvSpPr>
            <a:spLocks noGrp="1"/>
          </p:cNvSpPr>
          <p:nvPr>
            <p:ph sz="quarter" idx="15"/>
          </p:nvPr>
        </p:nvSpPr>
        <p:spPr>
          <a:xfrm>
            <a:off x="5257800" y="1053239"/>
            <a:ext cx="2849033" cy="227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8" name="Content Placeholder 5"/>
          <p:cNvSpPr>
            <a:spLocks noGrp="1"/>
          </p:cNvSpPr>
          <p:nvPr>
            <p:ph sz="quarter" idx="16"/>
          </p:nvPr>
        </p:nvSpPr>
        <p:spPr>
          <a:xfrm>
            <a:off x="7580879" y="3581399"/>
            <a:ext cx="3087434" cy="23728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4A9A3A23-C4C8-428D-AF41-01645BCD1C26}"/>
              </a:ext>
            </a:extLst>
          </p:cNvPr>
          <p:cNvSpPr/>
          <p:nvPr userDrawn="1"/>
        </p:nvSpPr>
        <p:spPr>
          <a:xfrm>
            <a:off x="2177" y="0"/>
            <a:ext cx="12189823" cy="6858000"/>
          </a:xfrm>
          <a:prstGeom prst="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BD934B4-4EFF-4AFE-A4CE-A779270FE402}"/>
              </a:ext>
            </a:extLst>
          </p:cNvPr>
          <p:cNvSpPr>
            <a:spLocks noGrp="1"/>
          </p:cNvSpPr>
          <p:nvPr>
            <p:ph sz="half" idx="17"/>
          </p:nvPr>
        </p:nvSpPr>
        <p:spPr>
          <a:xfrm>
            <a:off x="764333" y="3428999"/>
            <a:ext cx="2207467" cy="2515429"/>
          </a:xfrm>
        </p:spPr>
        <p:txBody>
          <a:bodyPr/>
          <a:lstStyle>
            <a:lvl1pPr>
              <a:defRPr sz="1200"/>
            </a:lvl1pPr>
            <a:lvl2pP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D9BD69DC-D488-4FB3-9D0F-BDD31A22F671}"/>
              </a:ext>
            </a:extLst>
          </p:cNvPr>
          <p:cNvSpPr>
            <a:spLocks noGrp="1"/>
          </p:cNvSpPr>
          <p:nvPr>
            <p:ph sz="half" idx="18"/>
          </p:nvPr>
        </p:nvSpPr>
        <p:spPr>
          <a:xfrm>
            <a:off x="40658" y="6189390"/>
            <a:ext cx="3679382" cy="193776"/>
          </a:xfrm>
        </p:spPr>
        <p:txBody>
          <a:bodyPr>
            <a:normAutofit/>
          </a:bodyPr>
          <a:lstStyle>
            <a:lvl1pPr marL="0" indent="0" algn="l">
              <a:buNone/>
              <a:defRPr sz="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5" name="Oval 4">
            <a:extLst>
              <a:ext uri="{FF2B5EF4-FFF2-40B4-BE49-F238E27FC236}">
                <a16:creationId xmlns:a16="http://schemas.microsoft.com/office/drawing/2014/main" id="{86AE6E96-D683-48B7-931E-994FF030C04E}"/>
              </a:ext>
            </a:extLst>
          </p:cNvPr>
          <p:cNvSpPr/>
          <p:nvPr userDrawn="1"/>
        </p:nvSpPr>
        <p:spPr>
          <a:xfrm>
            <a:off x="11201400" y="6520307"/>
            <a:ext cx="304800" cy="28892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052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548147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7300" y="736842"/>
            <a:ext cx="3146959" cy="1294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31F0AD-7C81-4B08-9FBB-99E461700EF8}" type="datetime3">
              <a:rPr lang="en-US" smtClean="0"/>
              <a:t>13 June 2025</a:t>
            </a:fld>
            <a:endParaRPr lang="en-US"/>
          </a:p>
        </p:txBody>
      </p:sp>
      <p:sp>
        <p:nvSpPr>
          <p:cNvPr id="7" name="Slide Number Placeholder 6"/>
          <p:cNvSpPr>
            <a:spLocks noGrp="1"/>
          </p:cNvSpPr>
          <p:nvPr>
            <p:ph type="sldNum" sz="quarter" idx="12"/>
          </p:nvPr>
        </p:nvSpPr>
        <p:spPr/>
        <p:txBody>
          <a:bodyPr/>
          <a:lstStyle/>
          <a:p>
            <a:fld id="{EA4F5366-F021-C440-B975-9BD644C7DDA9}" type="slidenum">
              <a:rPr lang="en-US" smtClean="0"/>
              <a:pPr/>
              <a:t>‹#›</a:t>
            </a:fld>
            <a:endParaRPr 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053843" y="2384601"/>
            <a:ext cx="3152359" cy="10235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FC475AAE-3171-4A76-B9E5-2C7B45B2DED2}"/>
              </a:ext>
            </a:extLst>
          </p:cNvPr>
          <p:cNvSpPr>
            <a:spLocks noGrp="1"/>
          </p:cNvSpPr>
          <p:nvPr>
            <p:ph sz="half" idx="14"/>
          </p:nvPr>
        </p:nvSpPr>
        <p:spPr>
          <a:xfrm>
            <a:off x="4054896" y="3643449"/>
            <a:ext cx="3152926" cy="11000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8CD3A9C-ECFE-4D93-BCB0-250C575A4188}"/>
              </a:ext>
            </a:extLst>
          </p:cNvPr>
          <p:cNvSpPr>
            <a:spLocks noGrp="1"/>
          </p:cNvSpPr>
          <p:nvPr>
            <p:ph sz="half" idx="15"/>
          </p:nvPr>
        </p:nvSpPr>
        <p:spPr>
          <a:xfrm>
            <a:off x="7322166" y="736840"/>
            <a:ext cx="2600793" cy="18321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E1259951-0242-4C2F-8CBE-98DEC1CF2A02}"/>
              </a:ext>
            </a:extLst>
          </p:cNvPr>
          <p:cNvSpPr>
            <a:spLocks noGrp="1"/>
          </p:cNvSpPr>
          <p:nvPr>
            <p:ph sz="half" idx="16"/>
          </p:nvPr>
        </p:nvSpPr>
        <p:spPr>
          <a:xfrm>
            <a:off x="7340621" y="2644912"/>
            <a:ext cx="2605255"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8788D619-A975-4EC6-B039-A08B386F1919}"/>
              </a:ext>
            </a:extLst>
          </p:cNvPr>
          <p:cNvSpPr>
            <a:spLocks noGrp="1"/>
          </p:cNvSpPr>
          <p:nvPr>
            <p:ph sz="half" idx="17"/>
          </p:nvPr>
        </p:nvSpPr>
        <p:spPr>
          <a:xfrm>
            <a:off x="7323202" y="4473397"/>
            <a:ext cx="2605255"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A31B413B-DFED-46BB-87AD-23711A81F26F}"/>
              </a:ext>
            </a:extLst>
          </p:cNvPr>
          <p:cNvSpPr>
            <a:spLocks noGrp="1"/>
          </p:cNvSpPr>
          <p:nvPr>
            <p:ph sz="half" idx="18"/>
          </p:nvPr>
        </p:nvSpPr>
        <p:spPr>
          <a:xfrm>
            <a:off x="10083957" y="758611"/>
            <a:ext cx="1954014" cy="18321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51666D19-E0AA-48C1-8737-093681A8BFFC}"/>
              </a:ext>
            </a:extLst>
          </p:cNvPr>
          <p:cNvSpPr>
            <a:spLocks noGrp="1"/>
          </p:cNvSpPr>
          <p:nvPr>
            <p:ph sz="half" idx="19"/>
          </p:nvPr>
        </p:nvSpPr>
        <p:spPr>
          <a:xfrm>
            <a:off x="10102967" y="2666683"/>
            <a:ext cx="1957367"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829D8093-BBBD-4913-B9FD-D0B7E1C815BA}"/>
              </a:ext>
            </a:extLst>
          </p:cNvPr>
          <p:cNvSpPr>
            <a:spLocks noGrp="1"/>
          </p:cNvSpPr>
          <p:nvPr>
            <p:ph sz="half" idx="20"/>
          </p:nvPr>
        </p:nvSpPr>
        <p:spPr>
          <a:xfrm>
            <a:off x="10085548" y="4495168"/>
            <a:ext cx="1957367" cy="1752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779D8E4C-2411-4E34-9AA2-B76CD82B67F5}"/>
              </a:ext>
            </a:extLst>
          </p:cNvPr>
          <p:cNvSpPr>
            <a:spLocks noGrp="1"/>
          </p:cNvSpPr>
          <p:nvPr>
            <p:ph sz="half" idx="21"/>
          </p:nvPr>
        </p:nvSpPr>
        <p:spPr>
          <a:xfrm>
            <a:off x="4108512" y="4978812"/>
            <a:ext cx="3152926" cy="11000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5341926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2"/>
            <a:ext cx="10972800" cy="425181"/>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69818" y="641759"/>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73440" y="641760"/>
            <a:ext cx="3592285" cy="50070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45242" y="6574787"/>
            <a:ext cx="1272994" cy="249385"/>
          </a:xfrm>
          <a:prstGeom prst="rect">
            <a:avLst/>
          </a:prstGeom>
        </p:spPr>
        <p:txBody>
          <a:bodyPr/>
          <a:lstStyle/>
          <a:p>
            <a:pPr>
              <a:defRPr/>
            </a:pPr>
            <a:fld id="{97DF8799-E6AC-4C2B-A520-81846D50912A}" type="datetime3">
              <a:rPr lang="en-US" smtClean="0"/>
              <a:t>13 June 2025</a:t>
            </a:fld>
            <a:endParaRPr lang="en-US"/>
          </a:p>
        </p:txBody>
      </p:sp>
      <p:sp>
        <p:nvSpPr>
          <p:cNvPr id="7" name="Slide Number Placeholder 6"/>
          <p:cNvSpPr>
            <a:spLocks noGrp="1"/>
          </p:cNvSpPr>
          <p:nvPr>
            <p:ph type="sldNum" sz="quarter" idx="12"/>
          </p:nvPr>
        </p:nvSpPr>
        <p:spPr>
          <a:xfrm>
            <a:off x="9082180" y="6574788"/>
            <a:ext cx="997085" cy="249385"/>
          </a:xfrm>
          <a:prstGeom prst="rect">
            <a:avLst/>
          </a:prstGeom>
        </p:spPr>
        <p:txBody>
          <a:bodyPr/>
          <a:lstStyle/>
          <a:p>
            <a:pPr>
              <a:defRPr/>
            </a:pPr>
            <a:fld id="{1C510246-8530-4C9D-A8F0-D05F6E0A0568}" type="slidenum">
              <a:rPr lang="en-US" altLang="en-US" smtClean="0"/>
              <a:pPr>
                <a:defRPr/>
              </a:pPr>
              <a:t>‹#›</a:t>
            </a:fld>
            <a:endParaRPr lang="en-US" altLang="en-US"/>
          </a:p>
        </p:txBody>
      </p:sp>
      <p:sp>
        <p:nvSpPr>
          <p:cNvPr id="14" name="Rectangle 13">
            <a:extLst>
              <a:ext uri="{FF2B5EF4-FFF2-40B4-BE49-F238E27FC236}">
                <a16:creationId xmlns:a16="http://schemas.microsoft.com/office/drawing/2014/main" id="{62C4C390-AC62-4961-87DF-3F1441275DF5}"/>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B55D4C6-A5B5-4DA3-8428-ED8BDC4E5223}"/>
              </a:ext>
            </a:extLst>
          </p:cNvPr>
          <p:cNvSpPr>
            <a:spLocks noGrp="1"/>
          </p:cNvSpPr>
          <p:nvPr>
            <p:ph sz="half" idx="13"/>
          </p:nvPr>
        </p:nvSpPr>
        <p:spPr>
          <a:xfrm>
            <a:off x="4419609" y="641760"/>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A6077869-8650-4350-9B62-EFD1D3F0F989}"/>
              </a:ext>
            </a:extLst>
          </p:cNvPr>
          <p:cNvSpPr>
            <a:spLocks noGrp="1"/>
          </p:cNvSpPr>
          <p:nvPr>
            <p:ph sz="half" idx="14"/>
          </p:nvPr>
        </p:nvSpPr>
        <p:spPr>
          <a:xfrm>
            <a:off x="183063" y="3259112"/>
            <a:ext cx="3814354" cy="23548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C05E1BB-15EB-4573-992E-755E124A42E8}"/>
              </a:ext>
            </a:extLst>
          </p:cNvPr>
          <p:cNvSpPr>
            <a:spLocks noGrp="1"/>
          </p:cNvSpPr>
          <p:nvPr>
            <p:ph sz="half" idx="16"/>
          </p:nvPr>
        </p:nvSpPr>
        <p:spPr>
          <a:xfrm>
            <a:off x="4432854" y="3259113"/>
            <a:ext cx="3814354" cy="23896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821156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629" y="136522"/>
            <a:ext cx="11859624" cy="403409"/>
          </a:xfrm>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145488" y="653457"/>
            <a:ext cx="5595257" cy="547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62C4C390-AC62-4961-87DF-3F1441275DF5}"/>
              </a:ext>
            </a:extLst>
          </p:cNvPr>
          <p:cNvSpPr/>
          <p:nvPr/>
        </p:nvSpPr>
        <p:spPr>
          <a:xfrm>
            <a:off x="51683" y="2083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ate Placeholder 3">
            <a:extLst>
              <a:ext uri="{FF2B5EF4-FFF2-40B4-BE49-F238E27FC236}">
                <a16:creationId xmlns:a16="http://schemas.microsoft.com/office/drawing/2014/main" id="{13D16898-E2C5-4B87-8F7D-3FCB7144670E}"/>
              </a:ext>
            </a:extLst>
          </p:cNvPr>
          <p:cNvSpPr>
            <a:spLocks noGrp="1"/>
          </p:cNvSpPr>
          <p:nvPr>
            <p:ph type="dt" sz="half" idx="10"/>
          </p:nvPr>
        </p:nvSpPr>
        <p:spPr>
          <a:xfrm>
            <a:off x="1064954" y="6518316"/>
            <a:ext cx="1938348" cy="222664"/>
          </a:xfrm>
        </p:spPr>
        <p:txBody>
          <a:bodyPr/>
          <a:lstStyle/>
          <a:p>
            <a:pPr>
              <a:defRPr/>
            </a:pPr>
            <a:fld id="{D0D23F51-B690-4D9F-8A16-69B624E87211}" type="datetime3">
              <a:rPr lang="en-US" smtClean="0"/>
              <a:t>13 June 2025</a:t>
            </a:fld>
            <a:endParaRPr lang="en-US"/>
          </a:p>
        </p:txBody>
      </p:sp>
      <p:sp>
        <p:nvSpPr>
          <p:cNvPr id="9" name="Footer Placeholder 4">
            <a:extLst>
              <a:ext uri="{FF2B5EF4-FFF2-40B4-BE49-F238E27FC236}">
                <a16:creationId xmlns:a16="http://schemas.microsoft.com/office/drawing/2014/main" id="{AA813718-967C-40A6-8E0F-8402A6F8BE13}"/>
              </a:ext>
            </a:extLst>
          </p:cNvPr>
          <p:cNvSpPr>
            <a:spLocks noGrp="1"/>
          </p:cNvSpPr>
          <p:nvPr>
            <p:ph type="ftr" sz="quarter" idx="11"/>
          </p:nvPr>
        </p:nvSpPr>
        <p:spPr>
          <a:xfrm>
            <a:off x="5354425" y="6504955"/>
            <a:ext cx="2498103" cy="249386"/>
          </a:xfrm>
          <a:prstGeom prst="rect">
            <a:avLst/>
          </a:prstGeom>
        </p:spPr>
        <p:txBody>
          <a:bodyPr/>
          <a:lstStyle>
            <a:lvl1pPr algn="ctr">
              <a:defRPr sz="1100">
                <a:solidFill>
                  <a:schemeClr val="bg1">
                    <a:lumMod val="75000"/>
                  </a:schemeClr>
                </a:solidFill>
              </a:defRPr>
            </a:lvl1pPr>
          </a:lstStyle>
          <a:p>
            <a:pPr>
              <a:defRPr/>
            </a:pPr>
            <a:endParaRPr lang="en-US"/>
          </a:p>
        </p:txBody>
      </p:sp>
      <p:sp>
        <p:nvSpPr>
          <p:cNvPr id="10" name="Slide Number Placeholder 4">
            <a:extLst>
              <a:ext uri="{FF2B5EF4-FFF2-40B4-BE49-F238E27FC236}">
                <a16:creationId xmlns:a16="http://schemas.microsoft.com/office/drawing/2014/main" id="{6CB6FFBB-E211-4CF6-980F-11DAD6A33113}"/>
              </a:ext>
            </a:extLst>
          </p:cNvPr>
          <p:cNvSpPr txBox="1">
            <a:spLocks/>
          </p:cNvSpPr>
          <p:nvPr userDrawn="1"/>
        </p:nvSpPr>
        <p:spPr>
          <a:xfrm>
            <a:off x="11172825" y="6550025"/>
            <a:ext cx="998538" cy="2492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D3DB6EE-F39F-4D9A-A669-A83EBE62002E}" type="slidenum">
              <a:rPr lang="en-US" sz="1200" smtClean="0">
                <a:solidFill>
                  <a:schemeClr val="bg1">
                    <a:lumMod val="75000"/>
                  </a:schemeClr>
                </a:solidFill>
              </a:rPr>
              <a:pPr algn="r">
                <a:defRPr/>
              </a:pPr>
              <a:t>‹#›</a:t>
            </a:fld>
            <a:endParaRPr lang="en-US" sz="1200" dirty="0">
              <a:solidFill>
                <a:schemeClr val="bg1">
                  <a:lumMod val="75000"/>
                </a:schemeClr>
              </a:solidFill>
            </a:endParaRPr>
          </a:p>
        </p:txBody>
      </p:sp>
      <p:sp>
        <p:nvSpPr>
          <p:cNvPr id="11" name="Content Placeholder 2">
            <a:extLst>
              <a:ext uri="{FF2B5EF4-FFF2-40B4-BE49-F238E27FC236}">
                <a16:creationId xmlns:a16="http://schemas.microsoft.com/office/drawing/2014/main" id="{A9DF31A2-A660-4BF5-835F-76882E737AEA}"/>
              </a:ext>
            </a:extLst>
          </p:cNvPr>
          <p:cNvSpPr>
            <a:spLocks noGrp="1"/>
          </p:cNvSpPr>
          <p:nvPr>
            <p:ph sz="half" idx="12"/>
          </p:nvPr>
        </p:nvSpPr>
        <p:spPr>
          <a:xfrm>
            <a:off x="-51470" y="590823"/>
            <a:ext cx="2368416" cy="2354889"/>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9C978D98-1679-4B3C-BBC6-9C6588395E38}"/>
              </a:ext>
            </a:extLst>
          </p:cNvPr>
          <p:cNvSpPr>
            <a:spLocks noGrp="1"/>
          </p:cNvSpPr>
          <p:nvPr>
            <p:ph sz="half" idx="2"/>
          </p:nvPr>
        </p:nvSpPr>
        <p:spPr>
          <a:xfrm>
            <a:off x="5029464"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36824B2F-8F71-4F20-98F9-53C1C86B7A5A}"/>
              </a:ext>
            </a:extLst>
          </p:cNvPr>
          <p:cNvSpPr>
            <a:spLocks noGrp="1"/>
          </p:cNvSpPr>
          <p:nvPr>
            <p:ph sz="half" idx="13"/>
          </p:nvPr>
        </p:nvSpPr>
        <p:spPr>
          <a:xfrm>
            <a:off x="2490346" y="582976"/>
            <a:ext cx="2293981" cy="2389675"/>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D400F0D6-32B3-4707-AF74-4CB08288C132}"/>
              </a:ext>
            </a:extLst>
          </p:cNvPr>
          <p:cNvSpPr>
            <a:spLocks noGrp="1"/>
          </p:cNvSpPr>
          <p:nvPr>
            <p:ph sz="half" idx="14"/>
          </p:nvPr>
        </p:nvSpPr>
        <p:spPr>
          <a:xfrm>
            <a:off x="-38225" y="2984003"/>
            <a:ext cx="2368416" cy="160842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8E5BF76C-0C1E-49BB-9A0F-FEC4E06E4981}"/>
              </a:ext>
            </a:extLst>
          </p:cNvPr>
          <p:cNvSpPr>
            <a:spLocks noGrp="1"/>
          </p:cNvSpPr>
          <p:nvPr>
            <p:ph sz="half" idx="15"/>
          </p:nvPr>
        </p:nvSpPr>
        <p:spPr>
          <a:xfrm>
            <a:off x="5077499" y="3009395"/>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B3951292-7FDE-4DF1-8571-91F33B7AD223}"/>
              </a:ext>
            </a:extLst>
          </p:cNvPr>
          <p:cNvSpPr>
            <a:spLocks noGrp="1"/>
          </p:cNvSpPr>
          <p:nvPr>
            <p:ph sz="half" idx="16"/>
          </p:nvPr>
        </p:nvSpPr>
        <p:spPr>
          <a:xfrm>
            <a:off x="2509840" y="2962961"/>
            <a:ext cx="2293981" cy="1632180"/>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3">
            <a:extLst>
              <a:ext uri="{FF2B5EF4-FFF2-40B4-BE49-F238E27FC236}">
                <a16:creationId xmlns:a16="http://schemas.microsoft.com/office/drawing/2014/main" id="{056B5910-9599-4782-A416-3121F1E1BF50}"/>
              </a:ext>
            </a:extLst>
          </p:cNvPr>
          <p:cNvSpPr>
            <a:spLocks noGrp="1"/>
          </p:cNvSpPr>
          <p:nvPr>
            <p:ph sz="half" idx="17"/>
          </p:nvPr>
        </p:nvSpPr>
        <p:spPr>
          <a:xfrm>
            <a:off x="7468783" y="626850"/>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3">
            <a:extLst>
              <a:ext uri="{FF2B5EF4-FFF2-40B4-BE49-F238E27FC236}">
                <a16:creationId xmlns:a16="http://schemas.microsoft.com/office/drawing/2014/main" id="{0326E4F6-CA0A-40ED-8781-36393EE6A441}"/>
              </a:ext>
            </a:extLst>
          </p:cNvPr>
          <p:cNvSpPr>
            <a:spLocks noGrp="1"/>
          </p:cNvSpPr>
          <p:nvPr>
            <p:ph sz="half" idx="18"/>
          </p:nvPr>
        </p:nvSpPr>
        <p:spPr>
          <a:xfrm>
            <a:off x="7520863" y="3007012"/>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3">
            <a:extLst>
              <a:ext uri="{FF2B5EF4-FFF2-40B4-BE49-F238E27FC236}">
                <a16:creationId xmlns:a16="http://schemas.microsoft.com/office/drawing/2014/main" id="{9B614BE2-C763-4D4A-97F5-B400F4BD1772}"/>
              </a:ext>
            </a:extLst>
          </p:cNvPr>
          <p:cNvSpPr>
            <a:spLocks noGrp="1"/>
          </p:cNvSpPr>
          <p:nvPr>
            <p:ph sz="half" idx="19"/>
          </p:nvPr>
        </p:nvSpPr>
        <p:spPr>
          <a:xfrm>
            <a:off x="9831768" y="633474"/>
            <a:ext cx="2230526" cy="2389676"/>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3">
            <a:extLst>
              <a:ext uri="{FF2B5EF4-FFF2-40B4-BE49-F238E27FC236}">
                <a16:creationId xmlns:a16="http://schemas.microsoft.com/office/drawing/2014/main" id="{6B136EB3-081D-4CE0-B0C7-EB1F41D0BAE4}"/>
              </a:ext>
            </a:extLst>
          </p:cNvPr>
          <p:cNvSpPr>
            <a:spLocks noGrp="1"/>
          </p:cNvSpPr>
          <p:nvPr>
            <p:ph sz="half" idx="20"/>
          </p:nvPr>
        </p:nvSpPr>
        <p:spPr>
          <a:xfrm>
            <a:off x="9845013" y="3016019"/>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E0E69701-213F-40D9-A38E-FBA09AACDB84}"/>
              </a:ext>
            </a:extLst>
          </p:cNvPr>
          <p:cNvSpPr>
            <a:spLocks noGrp="1"/>
          </p:cNvSpPr>
          <p:nvPr>
            <p:ph sz="half" idx="21"/>
          </p:nvPr>
        </p:nvSpPr>
        <p:spPr>
          <a:xfrm>
            <a:off x="0" y="4736603"/>
            <a:ext cx="2368416" cy="160842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3">
            <a:extLst>
              <a:ext uri="{FF2B5EF4-FFF2-40B4-BE49-F238E27FC236}">
                <a16:creationId xmlns:a16="http://schemas.microsoft.com/office/drawing/2014/main" id="{8F48CC62-C291-4889-AF56-0E6845F91EB4}"/>
              </a:ext>
            </a:extLst>
          </p:cNvPr>
          <p:cNvSpPr>
            <a:spLocks noGrp="1"/>
          </p:cNvSpPr>
          <p:nvPr>
            <p:ph sz="half" idx="22"/>
          </p:nvPr>
        </p:nvSpPr>
        <p:spPr>
          <a:xfrm>
            <a:off x="5115724" y="4761995"/>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2">
            <a:extLst>
              <a:ext uri="{FF2B5EF4-FFF2-40B4-BE49-F238E27FC236}">
                <a16:creationId xmlns:a16="http://schemas.microsoft.com/office/drawing/2014/main" id="{B1FF04BD-35E5-47E4-9421-92CA86DC1047}"/>
              </a:ext>
            </a:extLst>
          </p:cNvPr>
          <p:cNvSpPr>
            <a:spLocks noGrp="1"/>
          </p:cNvSpPr>
          <p:nvPr>
            <p:ph sz="half" idx="23"/>
          </p:nvPr>
        </p:nvSpPr>
        <p:spPr>
          <a:xfrm>
            <a:off x="2548065" y="4715561"/>
            <a:ext cx="2293981" cy="1632180"/>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Content Placeholder 3">
            <a:extLst>
              <a:ext uri="{FF2B5EF4-FFF2-40B4-BE49-F238E27FC236}">
                <a16:creationId xmlns:a16="http://schemas.microsoft.com/office/drawing/2014/main" id="{C5068B69-AE27-4CDD-86E8-8F9FDC00A142}"/>
              </a:ext>
            </a:extLst>
          </p:cNvPr>
          <p:cNvSpPr>
            <a:spLocks noGrp="1"/>
          </p:cNvSpPr>
          <p:nvPr>
            <p:ph sz="half" idx="24"/>
          </p:nvPr>
        </p:nvSpPr>
        <p:spPr>
          <a:xfrm>
            <a:off x="7559088" y="4759612"/>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3">
            <a:extLst>
              <a:ext uri="{FF2B5EF4-FFF2-40B4-BE49-F238E27FC236}">
                <a16:creationId xmlns:a16="http://schemas.microsoft.com/office/drawing/2014/main" id="{0E9D77EF-3162-4C88-B33B-D41C9DD02988}"/>
              </a:ext>
            </a:extLst>
          </p:cNvPr>
          <p:cNvSpPr>
            <a:spLocks noGrp="1"/>
          </p:cNvSpPr>
          <p:nvPr>
            <p:ph sz="half" idx="25"/>
          </p:nvPr>
        </p:nvSpPr>
        <p:spPr>
          <a:xfrm>
            <a:off x="9883238" y="4768619"/>
            <a:ext cx="2230526" cy="1632181"/>
          </a:xfrm>
        </p:spPr>
        <p:txBody>
          <a:bodyPr>
            <a:noAutofit/>
          </a:bodyPr>
          <a:lstStyle>
            <a:lvl1pPr>
              <a:defRPr sz="1400"/>
            </a:lvl1pPr>
            <a:lvl2pPr>
              <a:defRPr sz="1100"/>
            </a:lvl2pPr>
            <a:lvl3pPr>
              <a:defRPr sz="1050"/>
            </a:lvl3pPr>
            <a:lvl4pPr>
              <a:defRPr sz="1000"/>
            </a:lvl4pPr>
            <a:lvl5pPr>
              <a:defRPr sz="1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303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8.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63"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3" Type="http://schemas.openxmlformats.org/officeDocument/2006/relationships/slideLayout" Target="../slideLayouts/slideLayout95.xml"/><Relationship Id="rId58" Type="http://schemas.openxmlformats.org/officeDocument/2006/relationships/slideLayout" Target="../slideLayouts/slideLayout100.xml"/><Relationship Id="rId5" Type="http://schemas.openxmlformats.org/officeDocument/2006/relationships/slideLayout" Target="../slideLayouts/slideLayout47.xml"/><Relationship Id="rId61" Type="http://schemas.openxmlformats.org/officeDocument/2006/relationships/slideLayout" Target="../slideLayouts/slideLayout103.xml"/><Relationship Id="rId19" Type="http://schemas.openxmlformats.org/officeDocument/2006/relationships/slideLayout" Target="../slideLayouts/slideLayout6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64" Type="http://schemas.openxmlformats.org/officeDocument/2006/relationships/tags" Target="../tags/tag29.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59" Type="http://schemas.openxmlformats.org/officeDocument/2006/relationships/slideLayout" Target="../slideLayouts/slideLayout101.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62" Type="http://schemas.openxmlformats.org/officeDocument/2006/relationships/slideLayout" Target="../slideLayouts/slideLayout10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slideLayout" Target="../slideLayouts/slideLayout99.xml"/><Relationship Id="rId10" Type="http://schemas.openxmlformats.org/officeDocument/2006/relationships/slideLayout" Target="../slideLayouts/slideLayout52.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 Id="rId60" Type="http://schemas.openxmlformats.org/officeDocument/2006/relationships/slideLayout" Target="../slideLayouts/slideLayout102.xml"/><Relationship Id="rId65" Type="http://schemas.openxmlformats.org/officeDocument/2006/relationships/image" Target="../media/image1.jpg"/><Relationship Id="rId4" Type="http://schemas.openxmlformats.org/officeDocument/2006/relationships/slideLayout" Target="../slideLayouts/slideLayout46.xml"/><Relationship Id="rId9" Type="http://schemas.openxmlformats.org/officeDocument/2006/relationships/slideLayout" Target="../slideLayouts/slideLayout51.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9"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3.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3.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ags" Target="../tags/tag54.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heme" Target="../theme/theme4.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image" Target="../media/image3.pn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tags" Target="../tags/tag74.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theme" Target="../theme/theme6.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084554" y="6619756"/>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6BA3B1DB-3DCB-4E88-A047-7CD9F2560455}" type="slidenum">
              <a:rPr lang="en-US" smtClean="0"/>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B30F9EC-51F9-4C3F-9E84-0E097A83A785}"/>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96DD4E1C-C25D-4697-A520-ADB6DA66661C}"/>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9B46B3EA-4F65-46E4-AB4F-68D280AB22C6}"/>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pic>
        <p:nvPicPr>
          <p:cNvPr id="5" name="Google Shape;51;p13">
            <a:extLst>
              <a:ext uri="{FF2B5EF4-FFF2-40B4-BE49-F238E27FC236}">
                <a16:creationId xmlns:a16="http://schemas.microsoft.com/office/drawing/2014/main" id="{8DD805A1-F663-45DE-B756-7609CD88CC5D}"/>
              </a:ext>
            </a:extLst>
          </p:cNvPr>
          <p:cNvPicPr preferRelativeResize="0"/>
          <p:nvPr userDrawn="1"/>
        </p:nvPicPr>
        <p:blipFill rotWithShape="1">
          <a:blip r:embed="rId45">
            <a:alphaModFix/>
          </a:blip>
          <a:srcRect/>
          <a:stretch/>
        </p:blipFill>
        <p:spPr>
          <a:xfrm>
            <a:off x="21388" y="6638904"/>
            <a:ext cx="12146467" cy="249339"/>
          </a:xfrm>
          <a:prstGeom prst="rect">
            <a:avLst/>
          </a:prstGeom>
          <a:ln w="9525"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9" name="Slide Number Placeholder 5">
            <a:extLst>
              <a:ext uri="{FF2B5EF4-FFF2-40B4-BE49-F238E27FC236}">
                <a16:creationId xmlns:a16="http://schemas.microsoft.com/office/drawing/2014/main" id="{6895FE14-E52A-FE26-D8BB-3E84BA0C2DEC}"/>
              </a:ext>
            </a:extLst>
          </p:cNvPr>
          <p:cNvSpPr txBox="1">
            <a:spLocks/>
          </p:cNvSpPr>
          <p:nvPr userDrawn="1"/>
        </p:nvSpPr>
        <p:spPr>
          <a:xfrm>
            <a:off x="11744993" y="6619756"/>
            <a:ext cx="422862" cy="24938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F5366-F021-C440-B975-9BD644C7DDA9}" type="slidenum">
              <a:rPr lang="en-US" smtClean="0"/>
              <a:pPr/>
              <a:t>‹#›</a:t>
            </a:fld>
            <a:endParaRPr lang="en-US" dirty="0"/>
          </a:p>
        </p:txBody>
      </p:sp>
      <p:sp>
        <p:nvSpPr>
          <p:cNvPr id="4" name="Date Placeholder 3"/>
          <p:cNvSpPr>
            <a:spLocks noGrp="1"/>
          </p:cNvSpPr>
          <p:nvPr>
            <p:ph type="dt" sz="half" idx="2"/>
          </p:nvPr>
        </p:nvSpPr>
        <p:spPr>
          <a:xfrm>
            <a:off x="18632" y="6656370"/>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1469FC7C-5E5B-450B-9F5F-08C4F65E8B96}" type="datetime3">
              <a:rPr lang="en-US" smtClean="0"/>
              <a:t>13 June 2025</a:t>
            </a:fld>
            <a:endParaRPr lang="en-US"/>
          </a:p>
        </p:txBody>
      </p:sp>
    </p:spTree>
    <p:custDataLst>
      <p:tags r:id="rId44"/>
    </p:custDataLst>
    <p:extLst>
      <p:ext uri="{BB962C8B-B14F-4D97-AF65-F5344CB8AC3E}">
        <p14:creationId xmlns:p14="http://schemas.microsoft.com/office/powerpoint/2010/main" val="268072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860" r:id="rId41"/>
    <p:sldLayoutId id="2147483861" r:id="rId42"/>
  </p:sldLayoutIdLst>
  <p:hf sldNum="0" hdr="0" ftr="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oogle Shape;51;p13">
            <a:extLst>
              <a:ext uri="{FF2B5EF4-FFF2-40B4-BE49-F238E27FC236}">
                <a16:creationId xmlns:a16="http://schemas.microsoft.com/office/drawing/2014/main" id="{160195F9-6F5E-6E25-B981-82C3903A6234}"/>
              </a:ext>
            </a:extLst>
          </p:cNvPr>
          <p:cNvPicPr preferRelativeResize="0"/>
          <p:nvPr userDrawn="1"/>
        </p:nvPicPr>
        <p:blipFill rotWithShape="1">
          <a:blip r:embed="rId65">
            <a:alphaModFix/>
          </a:blip>
          <a:srcRect/>
          <a:stretch/>
        </p:blipFill>
        <p:spPr>
          <a:xfrm>
            <a:off x="21388" y="6638904"/>
            <a:ext cx="12146467" cy="249339"/>
          </a:xfrm>
          <a:prstGeom prst="rect">
            <a:avLst/>
          </a:prstGeom>
          <a:ln w="9525"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8241" y="582328"/>
            <a:ext cx="11955517" cy="5907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638858"/>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858C3C25-BFF4-4D71-A9ED-9F9DA8ECCBFC}" type="datetime3">
              <a:rPr lang="en-US" smtClean="0"/>
              <a:t>13 June 2025</a:t>
            </a:fld>
            <a:endParaRPr lang="en-US" dirty="0"/>
          </a:p>
        </p:txBody>
      </p:sp>
      <p:sp>
        <p:nvSpPr>
          <p:cNvPr id="6" name="Slide Number Placeholder 5"/>
          <p:cNvSpPr>
            <a:spLocks noGrp="1"/>
          </p:cNvSpPr>
          <p:nvPr>
            <p:ph type="sldNum" sz="quarter" idx="4"/>
          </p:nvPr>
        </p:nvSpPr>
        <p:spPr>
          <a:xfrm>
            <a:off x="11744993" y="6619756"/>
            <a:ext cx="422862" cy="249385"/>
          </a:xfrm>
          <a:prstGeom prst="rect">
            <a:avLst/>
          </a:prstGeom>
        </p:spPr>
        <p:txBody>
          <a:bodyPr vert="horz" lIns="91440" tIns="45720" rIns="91440" bIns="45720" rtlCol="0" anchor="ctr"/>
          <a:lstStyle>
            <a:lvl1pPr algn="r">
              <a:defRPr sz="900">
                <a:solidFill>
                  <a:schemeClr val="bg1"/>
                </a:solidFill>
              </a:defRPr>
            </a:lvl1pPr>
          </a:lstStyle>
          <a:p>
            <a:fld id="{EA4F5366-F021-C440-B975-9BD644C7DDA9}" type="slidenum">
              <a:rPr lang="en-US" smtClean="0"/>
              <a:pPr/>
              <a:t>‹#›</a:t>
            </a:fld>
            <a:endParaRPr lang="en-US" dirty="0"/>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B30F9EC-51F9-4C3F-9E84-0E097A83A785}"/>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20" name="Rectangle 19">
            <a:extLst>
              <a:ext uri="{FF2B5EF4-FFF2-40B4-BE49-F238E27FC236}">
                <a16:creationId xmlns:a16="http://schemas.microsoft.com/office/drawing/2014/main" id="{9B46B3EA-4F65-46E4-AB4F-68D280AB22C6}"/>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5" name="Footer Placeholder 4">
            <a:extLst>
              <a:ext uri="{FF2B5EF4-FFF2-40B4-BE49-F238E27FC236}">
                <a16:creationId xmlns:a16="http://schemas.microsoft.com/office/drawing/2014/main" id="{31B81AF8-3CD5-442F-969A-C39CBD2C0273}"/>
              </a:ext>
            </a:extLst>
          </p:cNvPr>
          <p:cNvSpPr>
            <a:spLocks noGrp="1"/>
          </p:cNvSpPr>
          <p:nvPr>
            <p:ph type="ftr" sz="quarter" idx="3"/>
          </p:nvPr>
        </p:nvSpPr>
        <p:spPr>
          <a:xfrm>
            <a:off x="4188940" y="6667470"/>
            <a:ext cx="3964459" cy="1654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ustDataLst>
      <p:tags r:id="rId64"/>
    </p:custDataLst>
    <p:extLst>
      <p:ext uri="{BB962C8B-B14F-4D97-AF65-F5344CB8AC3E}">
        <p14:creationId xmlns:p14="http://schemas.microsoft.com/office/powerpoint/2010/main" val="31482754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 id="2147483752" r:id="rId51"/>
    <p:sldLayoutId id="2147483753" r:id="rId52"/>
    <p:sldLayoutId id="2147483754" r:id="rId53"/>
    <p:sldLayoutId id="2147483755" r:id="rId54"/>
    <p:sldLayoutId id="2147483756" r:id="rId55"/>
    <p:sldLayoutId id="2147483757" r:id="rId56"/>
    <p:sldLayoutId id="2147483758" r:id="rId57"/>
    <p:sldLayoutId id="2147483759" r:id="rId58"/>
    <p:sldLayoutId id="2147483760" r:id="rId59"/>
    <p:sldLayoutId id="2147483761" r:id="rId60"/>
    <p:sldLayoutId id="2147483762" r:id="rId61"/>
    <p:sldLayoutId id="2147483763" r:id="rId62"/>
  </p:sldLayoutIdLst>
  <p:hf sldNum="0" hdr="0" ftr="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EE00DA-869A-26DE-E85A-C283DE2A7960}"/>
              </a:ext>
            </a:extLst>
          </p:cNvPr>
          <p:cNvPicPr>
            <a:picLocks noChangeAspect="1"/>
          </p:cNvPicPr>
          <p:nvPr/>
        </p:nvPicPr>
        <p:blipFill>
          <a:blip r:embed="rId19"/>
          <a:stretch>
            <a:fillRect/>
          </a:stretch>
        </p:blipFill>
        <p:spPr>
          <a:xfrm>
            <a:off x="-13386" y="6521079"/>
            <a:ext cx="12192000" cy="303614"/>
          </a:xfrm>
          <a:prstGeom prst="rect">
            <a:avLst/>
          </a:prstGeom>
        </p:spPr>
      </p:pic>
      <p:sp>
        <p:nvSpPr>
          <p:cNvPr id="2" name="Title Placeholder 1"/>
          <p:cNvSpPr>
            <a:spLocks noGrp="1"/>
          </p:cNvSpPr>
          <p:nvPr>
            <p:ph type="title"/>
          </p:nvPr>
        </p:nvSpPr>
        <p:spPr>
          <a:xfrm>
            <a:off x="609600" y="228600"/>
            <a:ext cx="111760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11760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2390348" y="6521343"/>
            <a:ext cx="2844800" cy="268289"/>
          </a:xfrm>
          <a:prstGeom prst="rect">
            <a:avLst/>
          </a:prstGeom>
        </p:spPr>
        <p:txBody>
          <a:bodyPr vert="horz" lIns="91440" tIns="45720" rIns="91440" bIns="45720" rtlCol="0" anchor="ctr"/>
          <a:lstStyle>
            <a:lvl1pPr algn="l">
              <a:defRPr sz="1200">
                <a:solidFill>
                  <a:schemeClr val="tx1">
                    <a:tint val="75000"/>
                  </a:schemeClr>
                </a:solidFill>
              </a:defRPr>
            </a:lvl1pPr>
          </a:lstStyle>
          <a:p>
            <a:fld id="{701F53EF-1264-4E9E-AB6D-8CED7B3EA947}" type="datetime3">
              <a:rPr lang="en-US" smtClean="0"/>
              <a:t>13 June 2025</a:t>
            </a:fld>
            <a:endParaRPr lang="en-US" dirty="0"/>
          </a:p>
        </p:txBody>
      </p:sp>
      <p:sp>
        <p:nvSpPr>
          <p:cNvPr id="5" name="Footer Placeholder 4"/>
          <p:cNvSpPr>
            <a:spLocks noGrp="1"/>
          </p:cNvSpPr>
          <p:nvPr>
            <p:ph type="ftr" sz="quarter" idx="3"/>
          </p:nvPr>
        </p:nvSpPr>
        <p:spPr>
          <a:xfrm>
            <a:off x="5412259" y="6583128"/>
            <a:ext cx="2984846" cy="17541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8258" y="6546601"/>
            <a:ext cx="749125" cy="274324"/>
          </a:xfrm>
          <a:prstGeom prst="rect">
            <a:avLst/>
          </a:prstGeom>
        </p:spPr>
        <p:txBody>
          <a:bodyPr vert="horz" lIns="91440" tIns="45720" rIns="91440" bIns="45720" rtlCol="0" anchor="ctr"/>
          <a:lstStyle>
            <a:lvl1pPr algn="r">
              <a:defRPr sz="1200">
                <a:solidFill>
                  <a:schemeClr val="tx1">
                    <a:tint val="75000"/>
                  </a:schemeClr>
                </a:solidFill>
              </a:defRPr>
            </a:lvl1pPr>
          </a:lstStyle>
          <a:p>
            <a:fld id="{EDAED2F0-FE46-4240-B9CD-38EFCE339481}" type="slidenum">
              <a:rPr lang="en-US" smtClean="0"/>
              <a:t>‹#›</a:t>
            </a:fld>
            <a:endParaRPr lang="en-US" dirty="0"/>
          </a:p>
        </p:txBody>
      </p:sp>
    </p:spTree>
    <p:extLst>
      <p:ext uri="{BB962C8B-B14F-4D97-AF65-F5344CB8AC3E}">
        <p14:creationId xmlns:p14="http://schemas.microsoft.com/office/powerpoint/2010/main" val="255589338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sldNum="0" hdr="0" ft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72912-64E8-30B2-2521-73B1A94023E0}"/>
              </a:ext>
            </a:extLst>
          </p:cNvPr>
          <p:cNvPicPr>
            <a:picLocks noChangeAspect="1"/>
          </p:cNvPicPr>
          <p:nvPr/>
        </p:nvPicPr>
        <p:blipFill>
          <a:blip r:embed="rId30"/>
          <a:stretch>
            <a:fillRect/>
          </a:stretch>
        </p:blipFill>
        <p:spPr>
          <a:xfrm>
            <a:off x="-13386" y="6501201"/>
            <a:ext cx="12192000" cy="303614"/>
          </a:xfrm>
          <a:prstGeom prst="rect">
            <a:avLst/>
          </a:prstGeom>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549407"/>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A585DF23-0B34-4C7A-B701-D25D73F85365}" type="datetime3">
              <a:rPr lang="en-US" smtClean="0"/>
              <a:t>13 June 2025</a:t>
            </a:fld>
            <a:endParaRPr lang="en-US" dirty="0"/>
          </a:p>
        </p:txBody>
      </p:sp>
      <p:sp>
        <p:nvSpPr>
          <p:cNvPr id="6" name="Slide Number Placeholder 5"/>
          <p:cNvSpPr>
            <a:spLocks noGrp="1"/>
          </p:cNvSpPr>
          <p:nvPr>
            <p:ph type="sldNum" sz="quarter" idx="4"/>
          </p:nvPr>
        </p:nvSpPr>
        <p:spPr>
          <a:xfrm>
            <a:off x="11024101" y="6531678"/>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EDAED2F0-FE46-4240-B9CD-38EFCE339481}" type="slidenum">
              <a:rPr lang="en-US" smtClean="0"/>
              <a:t>‹#›</a:t>
            </a:fld>
            <a:endParaRPr lang="en-US" dirty="0"/>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22BC7888-32B1-42B4-B58B-C50F2B85611F}"/>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169C5751-4198-46EE-9F6E-E2E42DCA8FB4}"/>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FC80E8D2-2B64-40C1-8B95-5956B622D6F8}"/>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7C3E"/>
                </a:solidFill>
              </a:ln>
              <a:noFill/>
            </a:endParaRPr>
          </a:p>
        </p:txBody>
      </p:sp>
      <p:sp>
        <p:nvSpPr>
          <p:cNvPr id="13" name="Content Placeholder 5">
            <a:extLst>
              <a:ext uri="{FF2B5EF4-FFF2-40B4-BE49-F238E27FC236}">
                <a16:creationId xmlns:a16="http://schemas.microsoft.com/office/drawing/2014/main" id="{8B0F65E4-9A32-4F14-9B78-C7AFA98EA73D}"/>
              </a:ext>
            </a:extLst>
          </p:cNvPr>
          <p:cNvSpPr txBox="1">
            <a:spLocks/>
          </p:cNvSpPr>
          <p:nvPr/>
        </p:nvSpPr>
        <p:spPr>
          <a:xfrm>
            <a:off x="9355014" y="6195751"/>
            <a:ext cx="2726625" cy="301111"/>
          </a:xfrm>
          <a:prstGeom prst="rect">
            <a:avLst/>
          </a:prstGeom>
        </p:spPr>
        <p:txBody>
          <a:bodyPr>
            <a:noAutofit/>
          </a:bodyPr>
          <a:lstStyle>
            <a:lvl1pPr marL="0" indent="0" algn="r" defTabSz="685800" rtl="0" eaLnBrk="1" latinLnBrk="0" hangingPunct="1">
              <a:spcBef>
                <a:spcPct val="20000"/>
              </a:spcBef>
              <a:buFont typeface="Arial" pitchFamily="34" charset="0"/>
              <a:buNone/>
              <a:defRPr sz="1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2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r>
              <a:rPr lang="en-US"/>
              <a:t>Click to edit Master text styles</a:t>
            </a:r>
            <a:endParaRPr lang="en-US" dirty="0"/>
          </a:p>
        </p:txBody>
      </p:sp>
    </p:spTree>
    <p:custDataLst>
      <p:tags r:id="rId29"/>
    </p:custDataLst>
    <p:extLst>
      <p:ext uri="{BB962C8B-B14F-4D97-AF65-F5344CB8AC3E}">
        <p14:creationId xmlns:p14="http://schemas.microsoft.com/office/powerpoint/2010/main" val="118838653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Lst>
  <p:hf sldNum="0" hdr="0" ftr="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B1022C-288C-646A-6AEC-1B745DE80F9A}"/>
              </a:ext>
            </a:extLst>
          </p:cNvPr>
          <p:cNvPicPr>
            <a:picLocks noChangeAspect="1"/>
          </p:cNvPicPr>
          <p:nvPr/>
        </p:nvPicPr>
        <p:blipFill>
          <a:blip r:embed="rId23"/>
          <a:stretch>
            <a:fillRect/>
          </a:stretch>
        </p:blipFill>
        <p:spPr>
          <a:xfrm>
            <a:off x="-43885" y="6501201"/>
            <a:ext cx="12192000" cy="303614"/>
          </a:xfrm>
          <a:prstGeom prst="rect">
            <a:avLst/>
          </a:prstGeom>
        </p:spPr>
      </p:pic>
      <p:sp>
        <p:nvSpPr>
          <p:cNvPr id="2" name="Title Placeholder 1"/>
          <p:cNvSpPr>
            <a:spLocks noGrp="1"/>
          </p:cNvSpPr>
          <p:nvPr>
            <p:ph type="title"/>
          </p:nvPr>
        </p:nvSpPr>
        <p:spPr>
          <a:xfrm>
            <a:off x="609600" y="228600"/>
            <a:ext cx="11176000" cy="7159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066800"/>
            <a:ext cx="111760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8703" y="6517918"/>
            <a:ext cx="2844800" cy="249385"/>
          </a:xfrm>
          <a:prstGeom prst="rect">
            <a:avLst/>
          </a:prstGeom>
        </p:spPr>
        <p:txBody>
          <a:bodyPr vert="horz" lIns="91440" tIns="45720" rIns="91440" bIns="45720" rtlCol="0" anchor="ctr"/>
          <a:lstStyle>
            <a:lvl1pPr algn="l">
              <a:defRPr sz="1200">
                <a:solidFill>
                  <a:schemeClr val="tx1">
                    <a:tint val="75000"/>
                  </a:schemeClr>
                </a:solidFill>
              </a:defRPr>
            </a:lvl1pPr>
          </a:lstStyle>
          <a:p>
            <a:fld id="{165B97F3-9743-4CB8-8F55-119FB17717F0}" type="datetime3">
              <a:rPr lang="en-US" smtClean="0"/>
              <a:t>13 June 2025</a:t>
            </a:fld>
            <a:endParaRPr lang="en-US"/>
          </a:p>
        </p:txBody>
      </p:sp>
      <p:sp>
        <p:nvSpPr>
          <p:cNvPr id="5" name="Footer Placeholder 4"/>
          <p:cNvSpPr>
            <a:spLocks noGrp="1"/>
          </p:cNvSpPr>
          <p:nvPr>
            <p:ph type="ftr" sz="quarter" idx="3"/>
          </p:nvPr>
        </p:nvSpPr>
        <p:spPr>
          <a:xfrm>
            <a:off x="5476460" y="6501202"/>
            <a:ext cx="2549939" cy="2661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3859" y="6504707"/>
            <a:ext cx="1684256" cy="249385"/>
          </a:xfrm>
          <a:prstGeom prst="rect">
            <a:avLst/>
          </a:prstGeom>
        </p:spPr>
        <p:txBody>
          <a:bodyPr vert="horz" lIns="91440" tIns="45720" rIns="91440" bIns="45720" rtlCol="0" anchor="ctr"/>
          <a:lstStyle>
            <a:lvl1pPr algn="r">
              <a:defRPr sz="12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367569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Lst>
  <p:hf sldNum="0" hdr="0" ft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96025C-7D38-632B-114D-C184F5DDB4AD}"/>
              </a:ext>
            </a:extLst>
          </p:cNvPr>
          <p:cNvPicPr>
            <a:picLocks noChangeAspect="1"/>
          </p:cNvPicPr>
          <p:nvPr/>
        </p:nvPicPr>
        <p:blipFill>
          <a:blip r:embed="rId30"/>
          <a:stretch>
            <a:fillRect/>
          </a:stretch>
        </p:blipFill>
        <p:spPr>
          <a:xfrm>
            <a:off x="-13386" y="6501201"/>
            <a:ext cx="12192000" cy="303614"/>
          </a:xfrm>
          <a:prstGeom prst="rect">
            <a:avLst/>
          </a:prstGeom>
        </p:spPr>
      </p:pic>
      <p:sp>
        <p:nvSpPr>
          <p:cNvPr id="2" name="Title Placeholder 1"/>
          <p:cNvSpPr>
            <a:spLocks noGrp="1"/>
          </p:cNvSpPr>
          <p:nvPr>
            <p:ph type="title"/>
          </p:nvPr>
        </p:nvSpPr>
        <p:spPr>
          <a:xfrm>
            <a:off x="126122" y="-7809"/>
            <a:ext cx="11955517" cy="5148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6122" y="555006"/>
            <a:ext cx="11955517" cy="54949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4603" y="6549407"/>
            <a:ext cx="1272994" cy="249385"/>
          </a:xfrm>
          <a:prstGeom prst="rect">
            <a:avLst/>
          </a:prstGeom>
        </p:spPr>
        <p:txBody>
          <a:bodyPr vert="horz" lIns="91440" tIns="45720" rIns="91440" bIns="45720" rtlCol="0" anchor="ctr"/>
          <a:lstStyle>
            <a:lvl1pPr algn="l">
              <a:defRPr sz="900">
                <a:solidFill>
                  <a:schemeClr val="tx1">
                    <a:tint val="75000"/>
                  </a:schemeClr>
                </a:solidFill>
              </a:defRPr>
            </a:lvl1pPr>
          </a:lstStyle>
          <a:p>
            <a:fld id="{EB9E17B8-2648-4860-A0CE-BF8C96D10794}" type="datetime3">
              <a:rPr lang="en-US" smtClean="0"/>
              <a:t>13 June 2025</a:t>
            </a:fld>
            <a:endParaRPr lang="en-US"/>
          </a:p>
        </p:txBody>
      </p:sp>
      <p:sp>
        <p:nvSpPr>
          <p:cNvPr id="6" name="Slide Number Placeholder 5"/>
          <p:cNvSpPr>
            <a:spLocks noGrp="1"/>
          </p:cNvSpPr>
          <p:nvPr>
            <p:ph type="sldNum" sz="quarter" idx="4"/>
          </p:nvPr>
        </p:nvSpPr>
        <p:spPr>
          <a:xfrm>
            <a:off x="11024101" y="6531678"/>
            <a:ext cx="997085" cy="249385"/>
          </a:xfrm>
          <a:prstGeom prst="rect">
            <a:avLst/>
          </a:prstGeom>
        </p:spPr>
        <p:txBody>
          <a:bodyPr vert="horz" lIns="91440" tIns="45720" rIns="91440" bIns="45720" rtlCol="0" anchor="ctr"/>
          <a:lstStyle>
            <a:lvl1pPr algn="r">
              <a:defRPr sz="900">
                <a:solidFill>
                  <a:schemeClr val="tx1">
                    <a:tint val="75000"/>
                  </a:schemeClr>
                </a:solidFill>
              </a:defRPr>
            </a:lvl1pPr>
          </a:lstStyle>
          <a:p>
            <a:fld id="{EDAED2F0-FE46-4240-B9CD-38EFCE339481}" type="slidenum">
              <a:rPr lang="en-US" smtClean="0"/>
              <a:t>‹#›</a:t>
            </a:fld>
            <a:endParaRPr lang="en-US"/>
          </a:p>
        </p:txBody>
      </p:sp>
      <p:sp>
        <p:nvSpPr>
          <p:cNvPr id="7" name="Rectangle 6"/>
          <p:cNvSpPr/>
          <p:nvPr/>
        </p:nvSpPr>
        <p:spPr bwMode="auto">
          <a:xfrm>
            <a:off x="0" y="3"/>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782241" rtl="1" eaLnBrk="1" fontAlgn="base" latinLnBrk="0" hangingPunct="1">
              <a:lnSpc>
                <a:spcPct val="100000"/>
              </a:lnSpc>
              <a:spcBef>
                <a:spcPct val="0"/>
              </a:spcBef>
              <a:spcAft>
                <a:spcPct val="0"/>
              </a:spcAft>
              <a:buClrTx/>
              <a:buSzTx/>
              <a:buFontTx/>
              <a:buNone/>
              <a:tabLst/>
            </a:pPr>
            <a:endParaRPr kumimoji="0" lang="en-US" sz="2925" b="1" i="0" u="none" strike="noStrike" cap="none" normalizeH="0" baseline="0" dirty="0">
              <a:ln>
                <a:noFill/>
              </a:ln>
              <a:solidFill>
                <a:srgbClr val="000066"/>
              </a:solidFill>
              <a:effectLst/>
              <a:latin typeface="Arial" charset="0"/>
              <a:cs typeface="Arial" charset="0"/>
            </a:endParaRPr>
          </a:p>
        </p:txBody>
      </p:sp>
      <p:sp>
        <p:nvSpPr>
          <p:cNvPr id="11" name="Rectangle 10"/>
          <p:cNvSpPr/>
          <p:nvPr/>
        </p:nvSpPr>
        <p:spPr>
          <a:xfrm>
            <a:off x="2" y="3"/>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0B884FB0-22A2-4366-B46B-0CC93CD60762}"/>
              </a:ext>
            </a:extLst>
          </p:cNvPr>
          <p:cNvSpPr/>
          <p:nvPr/>
        </p:nvSpPr>
        <p:spPr>
          <a:xfrm>
            <a:off x="24144" y="22996"/>
            <a:ext cx="12170609" cy="6816328"/>
          </a:xfrm>
          <a:prstGeom prst="rect">
            <a:avLst/>
          </a:prstGeom>
          <a:no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2BC7888-32B1-42B4-B58B-C50F2B85611F}"/>
              </a:ext>
            </a:extLst>
          </p:cNvPr>
          <p:cNvSpPr/>
          <p:nvPr/>
        </p:nvSpPr>
        <p:spPr bwMode="auto">
          <a:xfrm>
            <a:off x="0" y="1"/>
            <a:ext cx="12192000" cy="6843713"/>
          </a:xfrm>
          <a:prstGeom prst="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
        <p:nvSpPr>
          <p:cNvPr id="16" name="Rectangle 15">
            <a:extLst>
              <a:ext uri="{FF2B5EF4-FFF2-40B4-BE49-F238E27FC236}">
                <a16:creationId xmlns:a16="http://schemas.microsoft.com/office/drawing/2014/main" id="{169C5751-4198-46EE-9F6E-E2E42DCA8FB4}"/>
              </a:ext>
            </a:extLst>
          </p:cNvPr>
          <p:cNvSpPr/>
          <p:nvPr/>
        </p:nvSpPr>
        <p:spPr>
          <a:xfrm>
            <a:off x="1" y="1"/>
            <a:ext cx="12170609" cy="68437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FC80E8D2-2B64-40C1-8B95-5956B622D6F8}"/>
              </a:ext>
            </a:extLst>
          </p:cNvPr>
          <p:cNvSpPr/>
          <p:nvPr/>
        </p:nvSpPr>
        <p:spPr>
          <a:xfrm>
            <a:off x="-8709" y="0"/>
            <a:ext cx="12200709" cy="6858000"/>
          </a:xfrm>
          <a:prstGeom prst="rect">
            <a:avLst/>
          </a:prstGeom>
          <a:noFill/>
          <a:ln w="38100">
            <a:solidFill>
              <a:srgbClr val="D7BB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7C3E"/>
                </a:solidFill>
              </a:ln>
              <a:noFill/>
            </a:endParaRPr>
          </a:p>
        </p:txBody>
      </p:sp>
    </p:spTree>
    <p:custDataLst>
      <p:tags r:id="rId29"/>
    </p:custDataLst>
    <p:extLst>
      <p:ext uri="{BB962C8B-B14F-4D97-AF65-F5344CB8AC3E}">
        <p14:creationId xmlns:p14="http://schemas.microsoft.com/office/powerpoint/2010/main" val="193952472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Lst>
  <p:hf sldNum="0" hdr="0" ftr="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ileen.Marty@FIU.edu" TargetMode="Externa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hyperlink" Target="https://www.hepb.org/what-is-hepatitis-b/what-is-hepb/facts-and-figures/"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ourworldindata.org/grapher/hepatitis-b-incidence-sdgs?time=latest" TargetMode="Externa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7.xml"/><Relationship Id="rId7" Type="http://schemas.openxmlformats.org/officeDocument/2006/relationships/image" Target="../media/image36.png"/><Relationship Id="rId2" Type="http://schemas.openxmlformats.org/officeDocument/2006/relationships/slideLayout" Target="../slideLayouts/slideLayout39.xml"/><Relationship Id="rId1" Type="http://schemas.openxmlformats.org/officeDocument/2006/relationships/tags" Target="../tags/tag9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0.pn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hyperlink" Target="https://www.thelancet.com/journals/lancet/article/PIIS0140-6736(24)00850-X/fulltext"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9.xml"/><Relationship Id="rId5" Type="http://schemas.openxmlformats.org/officeDocument/2006/relationships/image" Target="../media/image43.jp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doi.org/10.1001/jama.2025.8952" TargetMode="External"/><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easles/data-research/index.html"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7" Type="http://schemas.microsoft.com/office/2007/relationships/hdphoto" Target="../media/hdphoto9.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8.wdp"/><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ileen.Marty@FIU.edu"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hyperlink" Target="https://www.cdc.gov/measles/about/index.html" TargetMode="External"/><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9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5E4-2987-4B2D-FB64-2E07D77F6895}"/>
              </a:ext>
            </a:extLst>
          </p:cNvPr>
          <p:cNvSpPr>
            <a:spLocks noGrp="1"/>
          </p:cNvSpPr>
          <p:nvPr>
            <p:ph type="ctrTitle"/>
          </p:nvPr>
        </p:nvSpPr>
        <p:spPr>
          <a:xfrm>
            <a:off x="1679222" y="4210756"/>
            <a:ext cx="9059333" cy="1230489"/>
          </a:xfrm>
        </p:spPr>
        <p:txBody>
          <a:bodyPr>
            <a:normAutofit fontScale="90000"/>
          </a:bodyPr>
          <a:lstStyle/>
          <a:p>
            <a:r>
              <a:rPr lang="en-US" sz="2800" dirty="0"/>
              <a:t>Impact of Vaccine Policy </a:t>
            </a:r>
            <a:br>
              <a:rPr lang="en-US" sz="2800" dirty="0"/>
            </a:br>
            <a:r>
              <a:rPr lang="en-US" sz="2800" dirty="0"/>
              <a:t>on Public Health and Emergency Planning and on</a:t>
            </a:r>
            <a:br>
              <a:rPr lang="en-US" sz="2800" dirty="0"/>
            </a:br>
            <a:r>
              <a:rPr lang="en-US" sz="2800" dirty="0"/>
              <a:t>Emergency Responders</a:t>
            </a:r>
          </a:p>
        </p:txBody>
      </p:sp>
      <p:sp>
        <p:nvSpPr>
          <p:cNvPr id="4" name="Date Placeholder 3">
            <a:extLst>
              <a:ext uri="{FF2B5EF4-FFF2-40B4-BE49-F238E27FC236}">
                <a16:creationId xmlns:a16="http://schemas.microsoft.com/office/drawing/2014/main" id="{CF849423-1FAD-1905-7F21-9D444E189C43}"/>
              </a:ext>
            </a:extLst>
          </p:cNvPr>
          <p:cNvSpPr>
            <a:spLocks noGrp="1"/>
          </p:cNvSpPr>
          <p:nvPr>
            <p:ph type="dt" sz="half" idx="10"/>
          </p:nvPr>
        </p:nvSpPr>
        <p:spPr/>
        <p:txBody>
          <a:bodyPr/>
          <a:lstStyle/>
          <a:p>
            <a:fld id="{C17D6442-19DE-4810-8B3F-D08551A9129B}" type="datetime3">
              <a:rPr lang="en-US" smtClean="0"/>
              <a:t>13 June 2025</a:t>
            </a:fld>
            <a:endParaRPr lang="en-US"/>
          </a:p>
        </p:txBody>
      </p:sp>
      <p:sp>
        <p:nvSpPr>
          <p:cNvPr id="5" name="Subtitle 2">
            <a:extLst>
              <a:ext uri="{FF2B5EF4-FFF2-40B4-BE49-F238E27FC236}">
                <a16:creationId xmlns:a16="http://schemas.microsoft.com/office/drawing/2014/main" id="{E2C77C7C-B002-4B91-CA51-A54F04E6D9B1}"/>
              </a:ext>
            </a:extLst>
          </p:cNvPr>
          <p:cNvSpPr>
            <a:spLocks noGrp="1"/>
          </p:cNvSpPr>
          <p:nvPr>
            <p:ph type="subTitle" idx="1"/>
          </p:nvPr>
        </p:nvSpPr>
        <p:spPr>
          <a:xfrm>
            <a:off x="1679221" y="5610578"/>
            <a:ext cx="9101667" cy="685800"/>
          </a:xfrm>
          <a:solidFill>
            <a:srgbClr val="FCF6F6"/>
          </a:solidFill>
        </p:spPr>
        <p:style>
          <a:lnRef idx="0">
            <a:schemeClr val="accent6"/>
          </a:lnRef>
          <a:fillRef idx="3">
            <a:schemeClr val="accent6"/>
          </a:fillRef>
          <a:effectRef idx="3">
            <a:schemeClr val="accent6"/>
          </a:effectRef>
          <a:fontRef idx="minor">
            <a:schemeClr val="lt1"/>
          </a:fontRef>
        </p:style>
        <p:txBody>
          <a:bodyPr numCol="1" anchor="ctr">
            <a:noAutofit/>
          </a:bodyPr>
          <a:lstStyle/>
          <a:p>
            <a:pPr marL="0" indent="0" algn="ctr">
              <a:spcBef>
                <a:spcPts val="0"/>
              </a:spcBef>
              <a:buNone/>
            </a:pPr>
            <a:r>
              <a:rPr lang="en-US" sz="1600" b="1" dirty="0">
                <a:solidFill>
                  <a:schemeClr val="tx1"/>
                </a:solidFill>
              </a:rPr>
              <a:t>Aileen M Marty MD, FCAP</a:t>
            </a:r>
          </a:p>
          <a:p>
            <a:pPr marL="0" indent="0" algn="ctr">
              <a:spcBef>
                <a:spcPts val="0"/>
              </a:spcBef>
              <a:buNone/>
            </a:pPr>
            <a:r>
              <a:rPr lang="en-US" sz="1200" dirty="0">
                <a:solidFill>
                  <a:schemeClr val="tx1"/>
                </a:solidFill>
              </a:rPr>
              <a:t>Distinguished University Professor</a:t>
            </a:r>
          </a:p>
          <a:p>
            <a:pPr marL="0" indent="0" algn="ctr">
              <a:spcBef>
                <a:spcPts val="0"/>
              </a:spcBef>
              <a:buNone/>
            </a:pPr>
            <a:r>
              <a:rPr lang="en-US" sz="1200" dirty="0">
                <a:hlinkClick r:id="rId2"/>
              </a:rPr>
              <a:t>Aileen.Marty@FIU.edu</a:t>
            </a:r>
            <a:r>
              <a:rPr lang="en-US" sz="1200" dirty="0"/>
              <a:t> </a:t>
            </a:r>
          </a:p>
        </p:txBody>
      </p:sp>
      <p:sp>
        <p:nvSpPr>
          <p:cNvPr id="3" name="TextBox 2">
            <a:extLst>
              <a:ext uri="{FF2B5EF4-FFF2-40B4-BE49-F238E27FC236}">
                <a16:creationId xmlns:a16="http://schemas.microsoft.com/office/drawing/2014/main" id="{04DA33FD-0C17-8CD7-B30C-5C360B4E81BF}"/>
              </a:ext>
            </a:extLst>
          </p:cNvPr>
          <p:cNvSpPr txBox="1"/>
          <p:nvPr/>
        </p:nvSpPr>
        <p:spPr>
          <a:xfrm>
            <a:off x="2548932" y="153948"/>
            <a:ext cx="7094136" cy="1200329"/>
          </a:xfrm>
          <a:prstGeom prst="rect">
            <a:avLst/>
          </a:prstGeom>
          <a:noFill/>
        </p:spPr>
        <p:txBody>
          <a:bodyPr wrap="square" rtlCol="0">
            <a:spAutoFit/>
          </a:bodyPr>
          <a:lstStyle/>
          <a:p>
            <a:pPr algn="ctr"/>
            <a:r>
              <a:rPr lang="en-US" sz="3600" dirty="0">
                <a:solidFill>
                  <a:schemeClr val="accent2">
                    <a:lumMod val="75000"/>
                  </a:schemeClr>
                </a:solidFill>
                <a:effectLst>
                  <a:outerShdw blurRad="38100" dist="38100" dir="2700000" algn="tl">
                    <a:srgbClr val="000000">
                      <a:alpha val="43137"/>
                    </a:srgbClr>
                  </a:outerShdw>
                </a:effectLst>
              </a:rPr>
              <a:t>Why Emergency Managers Should Care About Changes in Vaccine Policy</a:t>
            </a:r>
          </a:p>
        </p:txBody>
      </p:sp>
      <p:pic>
        <p:nvPicPr>
          <p:cNvPr id="9" name="Picture 8" descr="A group of police officers carrying a casket Hundreds mourn Philadelphia firefighter ">
            <a:extLst>
              <a:ext uri="{FF2B5EF4-FFF2-40B4-BE49-F238E27FC236}">
                <a16:creationId xmlns:a16="http://schemas.microsoft.com/office/drawing/2014/main" id="{041DA777-2D36-FBBD-A935-CE943F2FF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484" y="1384536"/>
            <a:ext cx="4996729" cy="2858439"/>
          </a:xfrm>
          <a:prstGeom prst="rect">
            <a:avLst/>
          </a:prstGeom>
          <a:ln>
            <a:solidFill>
              <a:srgbClr val="C00000"/>
            </a:solidFill>
          </a:ln>
        </p:spPr>
      </p:pic>
    </p:spTree>
    <p:extLst>
      <p:ext uri="{BB962C8B-B14F-4D97-AF65-F5344CB8AC3E}">
        <p14:creationId xmlns:p14="http://schemas.microsoft.com/office/powerpoint/2010/main" val="401151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B68EF-FDE5-872A-778A-B3F44DE43A4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F52835C-B537-FDF7-8762-8A9736B2DBD6}"/>
              </a:ext>
            </a:extLst>
          </p:cNvPr>
          <p:cNvSpPr>
            <a:spLocks noGrp="1"/>
          </p:cNvSpPr>
          <p:nvPr>
            <p:ph type="title"/>
          </p:nvPr>
        </p:nvSpPr>
        <p:spPr>
          <a:xfrm>
            <a:off x="180221" y="39434"/>
            <a:ext cx="11993147" cy="438237"/>
          </a:xfrm>
        </p:spPr>
        <p:txBody>
          <a:bodyPr>
            <a:normAutofit fontScale="90000"/>
          </a:bodyPr>
          <a:lstStyle/>
          <a:p>
            <a:r>
              <a:rPr lang="en-US" sz="2400" b="1" dirty="0">
                <a:solidFill>
                  <a:schemeClr val="bg2">
                    <a:lumMod val="25000"/>
                  </a:schemeClr>
                </a:solidFill>
              </a:rPr>
              <a:t>Polysaccharide Vaccines</a:t>
            </a:r>
          </a:p>
        </p:txBody>
      </p:sp>
      <p:sp>
        <p:nvSpPr>
          <p:cNvPr id="4" name="Date Placeholder 3">
            <a:extLst>
              <a:ext uri="{FF2B5EF4-FFF2-40B4-BE49-F238E27FC236}">
                <a16:creationId xmlns:a16="http://schemas.microsoft.com/office/drawing/2014/main" id="{2C72B2C8-DF59-75F9-3BB9-2910D195D3EB}"/>
              </a:ext>
            </a:extLst>
          </p:cNvPr>
          <p:cNvSpPr>
            <a:spLocks noGrp="1"/>
          </p:cNvSpPr>
          <p:nvPr>
            <p:ph type="dt" sz="half" idx="10"/>
          </p:nvPr>
        </p:nvSpPr>
        <p:spPr/>
        <p:txBody>
          <a:bodyPr/>
          <a:lstStyle/>
          <a:p>
            <a:fld id="{61FE4301-DCC6-43FC-803D-D5FF7A0A18F8}" type="datetime3">
              <a:rPr lang="en-US" smtClean="0"/>
              <a:t>13 June 2025</a:t>
            </a:fld>
            <a:endParaRPr lang="en-US"/>
          </a:p>
        </p:txBody>
      </p:sp>
      <p:graphicFrame>
        <p:nvGraphicFramePr>
          <p:cNvPr id="13" name="Content Placeholder 12">
            <a:extLst>
              <a:ext uri="{FF2B5EF4-FFF2-40B4-BE49-F238E27FC236}">
                <a16:creationId xmlns:a16="http://schemas.microsoft.com/office/drawing/2014/main" id="{48DC837C-7777-88DA-D5C3-3E2280FBF181}"/>
              </a:ext>
            </a:extLst>
          </p:cNvPr>
          <p:cNvGraphicFramePr>
            <a:graphicFrameLocks noGrp="1"/>
          </p:cNvGraphicFramePr>
          <p:nvPr>
            <p:ph sz="quarter" idx="4"/>
            <p:extLst>
              <p:ext uri="{D42A27DB-BD31-4B8C-83A1-F6EECF244321}">
                <p14:modId xmlns:p14="http://schemas.microsoft.com/office/powerpoint/2010/main" val="1981164959"/>
              </p:ext>
            </p:extLst>
          </p:nvPr>
        </p:nvGraphicFramePr>
        <p:xfrm>
          <a:off x="130612" y="608545"/>
          <a:ext cx="11993148" cy="2072949"/>
        </p:xfrm>
        <a:graphic>
          <a:graphicData uri="http://schemas.openxmlformats.org/drawingml/2006/table">
            <a:tbl>
              <a:tblPr firstRow="1" bandRow="1">
                <a:tableStyleId>{21E4AEA4-8DFA-4A89-87EB-49C32662AFE0}</a:tableStyleId>
              </a:tblPr>
              <a:tblGrid>
                <a:gridCol w="5574151">
                  <a:extLst>
                    <a:ext uri="{9D8B030D-6E8A-4147-A177-3AD203B41FA5}">
                      <a16:colId xmlns:a16="http://schemas.microsoft.com/office/drawing/2014/main" val="1879487571"/>
                    </a:ext>
                  </a:extLst>
                </a:gridCol>
                <a:gridCol w="1392072">
                  <a:extLst>
                    <a:ext uri="{9D8B030D-6E8A-4147-A177-3AD203B41FA5}">
                      <a16:colId xmlns:a16="http://schemas.microsoft.com/office/drawing/2014/main" val="1135172358"/>
                    </a:ext>
                  </a:extLst>
                </a:gridCol>
                <a:gridCol w="5026925">
                  <a:extLst>
                    <a:ext uri="{9D8B030D-6E8A-4147-A177-3AD203B41FA5}">
                      <a16:colId xmlns:a16="http://schemas.microsoft.com/office/drawing/2014/main" val="4036651472"/>
                    </a:ext>
                  </a:extLst>
                </a:gridCol>
              </a:tblGrid>
              <a:tr h="345936">
                <a:tc>
                  <a: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T-independent antigens Polysaccharide of capsules</a:t>
                      </a:r>
                    </a:p>
                  </a:txBody>
                  <a:tcPr marL="68034" marR="68034" marT="0" marB="0">
                    <a:solidFill>
                      <a:schemeClr val="bg2">
                        <a:lumMod val="25000"/>
                      </a:schemeClr>
                    </a:solidFill>
                  </a:tcPr>
                </a:tc>
                <a:tc>
                  <a:txBody>
                    <a:bodyPr/>
                    <a:lstStyle/>
                    <a:p>
                      <a:pPr marL="0" marR="0">
                        <a:lnSpc>
                          <a:spcPct val="115000"/>
                        </a:lnSpc>
                        <a:spcAft>
                          <a:spcPts val="800"/>
                        </a:spcAft>
                        <a:buNone/>
                      </a:pPr>
                      <a:r>
                        <a:rPr lang="en-US" sz="1800" kern="0" dirty="0">
                          <a:effectLst/>
                        </a:rPr>
                        <a:t>Date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Vaccine or target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548373282"/>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1977</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Pneumococcal </a:t>
                      </a:r>
                      <a:r>
                        <a:rPr lang="en-US" sz="1350" i="1" kern="1200" dirty="0">
                          <a:solidFill>
                            <a:schemeClr val="dk1"/>
                          </a:solidFill>
                          <a:effectLst/>
                          <a:latin typeface="+mn-lt"/>
                          <a:ea typeface="+mn-ea"/>
                          <a:cs typeface="+mn-cs"/>
                        </a:rPr>
                        <a:t>(14 valent, discontinued)</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32151864"/>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1983</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Pneumococcal </a:t>
                      </a:r>
                      <a:r>
                        <a:rPr lang="en-US" sz="1350" i="1" kern="1200" dirty="0">
                          <a:solidFill>
                            <a:schemeClr val="dk1"/>
                          </a:solidFill>
                          <a:effectLst/>
                          <a:latin typeface="+mn-lt"/>
                          <a:ea typeface="+mn-ea"/>
                          <a:cs typeface="+mn-cs"/>
                        </a:rPr>
                        <a:t>(23-valent, still used for ≥ 65 along with conjugated)</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02316541"/>
                  </a:ext>
                </a:extLst>
              </a:tr>
              <a:tr h="267688">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1974</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Meningococcal (</a:t>
                      </a:r>
                      <a:r>
                        <a:rPr lang="en-US" sz="1200" i="1"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 valence, discontinued in 1978)</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0574"/>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1978</a:t>
                      </a: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Meningococcal (</a:t>
                      </a:r>
                      <a:r>
                        <a:rPr lang="en-US" sz="1200" i="1"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4- valent, replaced by conjugate 2017</a:t>
                      </a: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33549652"/>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1985</a:t>
                      </a:r>
                    </a:p>
                  </a:txBody>
                  <a:tcPr marL="68580" marR="68580" marT="0" marB="0"/>
                </a:tc>
                <a:tc>
                  <a:txBody>
                    <a:bodyPr/>
                    <a:lstStyle/>
                    <a:p>
                      <a:pPr marL="0" marR="0">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Arial" panose="020B0604020202020204" pitchFamily="34" charset="0"/>
                        </a:rPr>
                        <a:t>Hemophilus influenza </a:t>
                      </a:r>
                      <a:r>
                        <a:rPr lang="en-US" sz="1200" kern="100" dirty="0">
                          <a:effectLst/>
                          <a:latin typeface="Aptos" panose="020B0004020202020204" pitchFamily="34" charset="0"/>
                          <a:ea typeface="Aptos" panose="020B0004020202020204" pitchFamily="34" charset="0"/>
                          <a:cs typeface="Arial" panose="020B0604020202020204" pitchFamily="34" charset="0"/>
                        </a:rPr>
                        <a:t>(discontinued  in 1990)</a:t>
                      </a:r>
                    </a:p>
                  </a:txBody>
                  <a:tcPr marL="68580" marR="68580" marT="0" marB="0"/>
                </a:tc>
                <a:extLst>
                  <a:ext uri="{0D108BD9-81ED-4DB2-BD59-A6C34878D82A}">
                    <a16:rowId xmlns:a16="http://schemas.microsoft.com/office/drawing/2014/main" val="2843709130"/>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1994</a:t>
                      </a:r>
                    </a:p>
                  </a:txBody>
                  <a:tcPr marL="68580" marR="68580" marT="0" marB="0"/>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Typhoid </a:t>
                      </a:r>
                    </a:p>
                  </a:txBody>
                  <a:tcPr marL="68580" marR="68580" marT="0" marB="0"/>
                </a:tc>
                <a:extLst>
                  <a:ext uri="{0D108BD9-81ED-4DB2-BD59-A6C34878D82A}">
                    <a16:rowId xmlns:a16="http://schemas.microsoft.com/office/drawing/2014/main" val="3262961183"/>
                  </a:ext>
                </a:extLst>
              </a:tr>
            </a:tbl>
          </a:graphicData>
        </a:graphic>
      </p:graphicFrame>
      <p:graphicFrame>
        <p:nvGraphicFramePr>
          <p:cNvPr id="2" name="Content Placeholder 12">
            <a:extLst>
              <a:ext uri="{FF2B5EF4-FFF2-40B4-BE49-F238E27FC236}">
                <a16:creationId xmlns:a16="http://schemas.microsoft.com/office/drawing/2014/main" id="{3DC16B90-43E3-4672-9482-CD7EA8503CFB}"/>
              </a:ext>
            </a:extLst>
          </p:cNvPr>
          <p:cNvGraphicFramePr>
            <a:graphicFrameLocks/>
          </p:cNvGraphicFramePr>
          <p:nvPr>
            <p:extLst>
              <p:ext uri="{D42A27DB-BD31-4B8C-83A1-F6EECF244321}">
                <p14:modId xmlns:p14="http://schemas.microsoft.com/office/powerpoint/2010/main" val="1652615287"/>
              </p:ext>
            </p:extLst>
          </p:nvPr>
        </p:nvGraphicFramePr>
        <p:xfrm>
          <a:off x="113074" y="3169691"/>
          <a:ext cx="11993148" cy="1489219"/>
        </p:xfrm>
        <a:graphic>
          <a:graphicData uri="http://schemas.openxmlformats.org/drawingml/2006/table">
            <a:tbl>
              <a:tblPr firstRow="1" bandRow="1">
                <a:tableStyleId>{21E4AEA4-8DFA-4A89-87EB-49C32662AFE0}</a:tableStyleId>
              </a:tblPr>
              <a:tblGrid>
                <a:gridCol w="5574151">
                  <a:extLst>
                    <a:ext uri="{9D8B030D-6E8A-4147-A177-3AD203B41FA5}">
                      <a16:colId xmlns:a16="http://schemas.microsoft.com/office/drawing/2014/main" val="1879487571"/>
                    </a:ext>
                  </a:extLst>
                </a:gridCol>
                <a:gridCol w="1392072">
                  <a:extLst>
                    <a:ext uri="{9D8B030D-6E8A-4147-A177-3AD203B41FA5}">
                      <a16:colId xmlns:a16="http://schemas.microsoft.com/office/drawing/2014/main" val="1135172358"/>
                    </a:ext>
                  </a:extLst>
                </a:gridCol>
                <a:gridCol w="5026925">
                  <a:extLst>
                    <a:ext uri="{9D8B030D-6E8A-4147-A177-3AD203B41FA5}">
                      <a16:colId xmlns:a16="http://schemas.microsoft.com/office/drawing/2014/main" val="4036651472"/>
                    </a:ext>
                  </a:extLst>
                </a:gridCol>
              </a:tblGrid>
              <a:tr h="345936">
                <a:tc>
                  <a: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0" dirty="0">
                          <a:solidFill>
                            <a:schemeClr val="bg1"/>
                          </a:solidFill>
                          <a:effectLst/>
                          <a:latin typeface="Segoe UI" panose="020B0502040204020203" pitchFamily="34" charset="0"/>
                          <a:ea typeface="Aptos" panose="020B0004020202020204" pitchFamily="34" charset="0"/>
                          <a:cs typeface="Arial" panose="020B0604020202020204" pitchFamily="34" charset="0"/>
                        </a:rPr>
                        <a:t>T-dependent antigens Polysaccharide + Protein</a:t>
                      </a:r>
                      <a:endPar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solidFill>
                      <a:schemeClr val="bg2">
                        <a:lumMod val="25000"/>
                      </a:schemeClr>
                    </a:solidFill>
                  </a:tcPr>
                </a:tc>
                <a:tc>
                  <a:txBody>
                    <a:bodyPr/>
                    <a:lstStyle/>
                    <a:p>
                      <a:pPr marL="0" marR="0">
                        <a:lnSpc>
                          <a:spcPct val="115000"/>
                        </a:lnSpc>
                        <a:spcAft>
                          <a:spcPts val="800"/>
                        </a:spcAft>
                        <a:buNone/>
                      </a:pPr>
                      <a:r>
                        <a:rPr lang="en-US" sz="1800" kern="0" dirty="0">
                          <a:effectLst/>
                        </a:rPr>
                        <a:t>Date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Vaccine or target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548373282"/>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1987</a:t>
                      </a:r>
                    </a:p>
                  </a:txBody>
                  <a:tcPr marL="68580" marR="68580" marT="0" marB="0"/>
                </a:tc>
                <a:tc>
                  <a: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200" i="1" kern="100" dirty="0">
                          <a:effectLst/>
                          <a:latin typeface="Aptos" panose="020B0004020202020204" pitchFamily="34" charset="0"/>
                          <a:ea typeface="Aptos" panose="020B0004020202020204" pitchFamily="34" charset="0"/>
                          <a:cs typeface="Arial" panose="020B0604020202020204" pitchFamily="34" charset="0"/>
                        </a:rPr>
                        <a:t>Hemophilus influenza </a:t>
                      </a:r>
                      <a:r>
                        <a:rPr lang="en-US" sz="1200" kern="100" dirty="0">
                          <a:effectLst/>
                          <a:latin typeface="Aptos" panose="020B0004020202020204" pitchFamily="34" charset="0"/>
                          <a:ea typeface="Aptos" panose="020B0004020202020204" pitchFamily="34" charset="0"/>
                          <a:cs typeface="Arial" panose="020B0604020202020204" pitchFamily="34" charset="0"/>
                        </a:rPr>
                        <a:t>(better versions created in 1990 and 1993)</a:t>
                      </a:r>
                    </a:p>
                  </a:txBody>
                  <a:tcPr marL="68580" marR="68580" marT="0" marB="0"/>
                </a:tc>
                <a:extLst>
                  <a:ext uri="{0D108BD9-81ED-4DB2-BD59-A6C34878D82A}">
                    <a16:rowId xmlns:a16="http://schemas.microsoft.com/office/drawing/2014/main" val="832151864"/>
                  </a:ext>
                </a:extLst>
              </a:tr>
              <a:tr h="267688">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2000</a:t>
                      </a:r>
                    </a:p>
                  </a:txBody>
                  <a:tcPr marL="68580" marR="68580" marT="0" marB="0"/>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Pneumococcal ( Better versions in  2010, 2021, 2024)</a:t>
                      </a:r>
                    </a:p>
                  </a:txBody>
                  <a:tcPr marL="68580" marR="68580" marT="0" marB="0"/>
                </a:tc>
                <a:extLst>
                  <a:ext uri="{0D108BD9-81ED-4DB2-BD59-A6C34878D82A}">
                    <a16:rowId xmlns:a16="http://schemas.microsoft.com/office/drawing/2014/main" val="409110574"/>
                  </a:ext>
                </a:extLst>
              </a:tr>
              <a:tr h="291865">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2005</a:t>
                      </a:r>
                    </a:p>
                  </a:txBody>
                  <a:tcPr marL="68580" marR="68580" marT="0" marB="0"/>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Meningococcal (newer versions 2010, 2012, 2020, 2023) </a:t>
                      </a:r>
                    </a:p>
                  </a:txBody>
                  <a:tcPr marL="68580" marR="68580" marT="0" marB="0"/>
                </a:tc>
                <a:extLst>
                  <a:ext uri="{0D108BD9-81ED-4DB2-BD59-A6C34878D82A}">
                    <a16:rowId xmlns:a16="http://schemas.microsoft.com/office/drawing/2014/main" val="433549652"/>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2017</a:t>
                      </a:r>
                    </a:p>
                  </a:txBody>
                  <a:tcPr marL="68580" marR="68580" marT="0" marB="0"/>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Arial" panose="020B0604020202020204" pitchFamily="34" charset="0"/>
                        </a:rPr>
                        <a:t>Typhoid (alternative version 2020)</a:t>
                      </a:r>
                    </a:p>
                  </a:txBody>
                  <a:tcPr marL="68580" marR="68580" marT="0" marB="0"/>
                </a:tc>
                <a:extLst>
                  <a:ext uri="{0D108BD9-81ED-4DB2-BD59-A6C34878D82A}">
                    <a16:rowId xmlns:a16="http://schemas.microsoft.com/office/drawing/2014/main" val="4214350572"/>
                  </a:ext>
                </a:extLst>
              </a:tr>
            </a:tbl>
          </a:graphicData>
        </a:graphic>
      </p:graphicFrame>
      <p:sp>
        <p:nvSpPr>
          <p:cNvPr id="3" name="Title 10">
            <a:extLst>
              <a:ext uri="{FF2B5EF4-FFF2-40B4-BE49-F238E27FC236}">
                <a16:creationId xmlns:a16="http://schemas.microsoft.com/office/drawing/2014/main" id="{FABAE0DA-E772-EF81-5EEA-4DB9B5A2857D}"/>
              </a:ext>
            </a:extLst>
          </p:cNvPr>
          <p:cNvSpPr txBox="1">
            <a:spLocks/>
          </p:cNvSpPr>
          <p:nvPr/>
        </p:nvSpPr>
        <p:spPr>
          <a:xfrm>
            <a:off x="455451" y="2786793"/>
            <a:ext cx="11993147" cy="438237"/>
          </a:xfrm>
          <a:prstGeom prst="rect">
            <a:avLst/>
          </a:prstGeom>
        </p:spPr>
        <p:txBody>
          <a:bodyPr vert="horz" lIns="91440" tIns="45720" rIns="91440" bIns="45720" rtlCol="0" anchor="ctr">
            <a:normAutofit fontScale="97500" lnSpcReduction="10000"/>
          </a:bodyPr>
          <a:lstStyle>
            <a:lvl1pPr algn="ctr" defTabSz="685800" rtl="0" eaLnBrk="1" latinLnBrk="0" hangingPunct="1">
              <a:spcBef>
                <a:spcPct val="0"/>
              </a:spcBef>
              <a:buNone/>
              <a:defRPr sz="1800" kern="1200">
                <a:solidFill>
                  <a:schemeClr val="tx1"/>
                </a:solidFill>
                <a:latin typeface="+mj-lt"/>
                <a:ea typeface="+mj-ea"/>
                <a:cs typeface="+mj-cs"/>
              </a:defRPr>
            </a:lvl1pPr>
          </a:lstStyle>
          <a:p>
            <a:r>
              <a:rPr lang="en-US" sz="2400" b="1" dirty="0">
                <a:solidFill>
                  <a:schemeClr val="bg2">
                    <a:lumMod val="25000"/>
                  </a:schemeClr>
                </a:solidFill>
              </a:rPr>
              <a:t>Polysaccharide-Conjugated to Protein Vaccines</a:t>
            </a:r>
          </a:p>
        </p:txBody>
      </p:sp>
    </p:spTree>
    <p:extLst>
      <p:ext uri="{BB962C8B-B14F-4D97-AF65-F5344CB8AC3E}">
        <p14:creationId xmlns:p14="http://schemas.microsoft.com/office/powerpoint/2010/main" val="328378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554F-6C2E-FDE7-28DB-BC91BDC7A3C5}"/>
              </a:ext>
            </a:extLst>
          </p:cNvPr>
          <p:cNvSpPr>
            <a:spLocks noGrp="1"/>
          </p:cNvSpPr>
          <p:nvPr>
            <p:ph type="title"/>
          </p:nvPr>
        </p:nvSpPr>
        <p: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solidFill>
                  <a:schemeClr val="bg1"/>
                </a:solidFill>
              </a:rPr>
              <a:t>Many other Vaccine Platforms: Example of Platforms Developed for COVID-19</a:t>
            </a:r>
          </a:p>
        </p:txBody>
      </p:sp>
      <p:sp>
        <p:nvSpPr>
          <p:cNvPr id="3" name="Date Placeholder 2">
            <a:extLst>
              <a:ext uri="{FF2B5EF4-FFF2-40B4-BE49-F238E27FC236}">
                <a16:creationId xmlns:a16="http://schemas.microsoft.com/office/drawing/2014/main" id="{BE028077-F60A-025F-DD34-2AE8EB45F64B}"/>
              </a:ext>
            </a:extLst>
          </p:cNvPr>
          <p:cNvSpPr>
            <a:spLocks noGrp="1"/>
          </p:cNvSpPr>
          <p:nvPr>
            <p:ph type="dt" sz="half" idx="10"/>
          </p:nvPr>
        </p:nvSpPr>
        <p:spPr/>
        <p:txBody>
          <a:bodyPr/>
          <a:lstStyle/>
          <a:p>
            <a:fld id="{A6690738-F4D8-43CB-BBB9-4B7D8F26F3B3}" type="datetime3">
              <a:rPr lang="en-US" smtClean="0"/>
              <a:t>13 June 2025</a:t>
            </a:fld>
            <a:endParaRPr lang="en-US"/>
          </a:p>
        </p:txBody>
      </p:sp>
      <p:graphicFrame>
        <p:nvGraphicFramePr>
          <p:cNvPr id="5" name="Content Placeholder 4">
            <a:extLst>
              <a:ext uri="{FF2B5EF4-FFF2-40B4-BE49-F238E27FC236}">
                <a16:creationId xmlns:a16="http://schemas.microsoft.com/office/drawing/2014/main" id="{2E22FCFC-F1F4-4890-3ADC-F078DF9B170F}"/>
              </a:ext>
            </a:extLst>
          </p:cNvPr>
          <p:cNvGraphicFramePr>
            <a:graphicFrameLocks noGrp="1"/>
          </p:cNvGraphicFramePr>
          <p:nvPr>
            <p:ph sz="quarter" idx="4"/>
            <p:extLst>
              <p:ext uri="{D42A27DB-BD31-4B8C-83A1-F6EECF244321}">
                <p14:modId xmlns:p14="http://schemas.microsoft.com/office/powerpoint/2010/main" val="1121721085"/>
              </p:ext>
            </p:extLst>
          </p:nvPr>
        </p:nvGraphicFramePr>
        <p:xfrm>
          <a:off x="668740" y="941696"/>
          <a:ext cx="11081981" cy="5442212"/>
        </p:xfrm>
        <a:graphic>
          <a:graphicData uri="http://schemas.openxmlformats.org/drawingml/2006/table">
            <a:tbl>
              <a:tblPr>
                <a:tableStyleId>{22838BEF-8BB2-4498-84A7-C5851F593DF1}</a:tableStyleId>
              </a:tblPr>
              <a:tblGrid>
                <a:gridCol w="3138985">
                  <a:extLst>
                    <a:ext uri="{9D8B030D-6E8A-4147-A177-3AD203B41FA5}">
                      <a16:colId xmlns:a16="http://schemas.microsoft.com/office/drawing/2014/main" val="449929904"/>
                    </a:ext>
                  </a:extLst>
                </a:gridCol>
                <a:gridCol w="3207224">
                  <a:extLst>
                    <a:ext uri="{9D8B030D-6E8A-4147-A177-3AD203B41FA5}">
                      <a16:colId xmlns:a16="http://schemas.microsoft.com/office/drawing/2014/main" val="458929058"/>
                    </a:ext>
                  </a:extLst>
                </a:gridCol>
                <a:gridCol w="2788938">
                  <a:extLst>
                    <a:ext uri="{9D8B030D-6E8A-4147-A177-3AD203B41FA5}">
                      <a16:colId xmlns:a16="http://schemas.microsoft.com/office/drawing/2014/main" val="2467301121"/>
                    </a:ext>
                  </a:extLst>
                </a:gridCol>
                <a:gridCol w="1946834">
                  <a:extLst>
                    <a:ext uri="{9D8B030D-6E8A-4147-A177-3AD203B41FA5}">
                      <a16:colId xmlns:a16="http://schemas.microsoft.com/office/drawing/2014/main" val="2793785329"/>
                    </a:ext>
                  </a:extLst>
                </a:gridCol>
              </a:tblGrid>
              <a:tr h="778332">
                <a:tc>
                  <a:txBody>
                    <a:bodyPr/>
                    <a:lstStyle/>
                    <a:p>
                      <a:pPr algn="l" fontAlgn="ctr"/>
                      <a:r>
                        <a:rPr lang="en-US" sz="2400" b="1" u="none" strike="noStrike">
                          <a:solidFill>
                            <a:srgbClr val="FFFFFF"/>
                          </a:solidFill>
                          <a:effectLst>
                            <a:outerShdw blurRad="38100" dist="38100" dir="2700000" algn="tl">
                              <a:srgbClr val="000000">
                                <a:alpha val="43137"/>
                              </a:srgbClr>
                            </a:outerShdw>
                          </a:effectLst>
                        </a:rPr>
                        <a:t>Platform</a:t>
                      </a:r>
                      <a:endParaRPr lang="en-US" sz="2400" b="1" i="0" u="none" strike="noStrike">
                        <a:solidFill>
                          <a:srgbClr val="FFFFFF"/>
                        </a:solidFill>
                        <a:effectLst>
                          <a:outerShdw blurRad="38100" dist="38100" dir="2700000" algn="tl">
                            <a:srgbClr val="000000">
                              <a:alpha val="43137"/>
                            </a:srgbClr>
                          </a:outerShdw>
                        </a:effectLst>
                        <a:latin typeface="Candara" panose="020E0502030303020204" pitchFamily="34" charset="0"/>
                      </a:endParaRPr>
                    </a:p>
                  </a:txBody>
                  <a:tcPr marL="0" marR="0" marT="0" marB="0" anchor="ctr">
                    <a:solidFill>
                      <a:schemeClr val="accent5">
                        <a:lumMod val="50000"/>
                      </a:schemeClr>
                    </a:solidFill>
                  </a:tcPr>
                </a:tc>
                <a:tc>
                  <a:txBody>
                    <a:bodyPr/>
                    <a:lstStyle/>
                    <a:p>
                      <a:pPr algn="l" fontAlgn="ctr"/>
                      <a:r>
                        <a:rPr lang="en-US" sz="2400" b="1" u="none" strike="noStrike">
                          <a:solidFill>
                            <a:srgbClr val="FFFFFF"/>
                          </a:solidFill>
                          <a:effectLst>
                            <a:outerShdw blurRad="38100" dist="38100" dir="2700000" algn="tl">
                              <a:srgbClr val="000000">
                                <a:alpha val="43137"/>
                              </a:srgbClr>
                            </a:outerShdw>
                          </a:effectLst>
                        </a:rPr>
                        <a:t> </a:t>
                      </a:r>
                      <a:endParaRPr lang="en-US" sz="2400" b="1" i="0" u="none" strike="noStrike">
                        <a:solidFill>
                          <a:srgbClr val="FFFFFF"/>
                        </a:solidFill>
                        <a:effectLst>
                          <a:outerShdw blurRad="38100" dist="38100" dir="2700000" algn="tl">
                            <a:srgbClr val="000000">
                              <a:alpha val="43137"/>
                            </a:srgbClr>
                          </a:outerShdw>
                        </a:effectLst>
                        <a:latin typeface="Candara" panose="020E0502030303020204" pitchFamily="34" charset="0"/>
                      </a:endParaRPr>
                    </a:p>
                  </a:txBody>
                  <a:tcPr marL="0" marR="0" marT="0" marB="0" anchor="ctr">
                    <a:solidFill>
                      <a:schemeClr val="accent5">
                        <a:lumMod val="50000"/>
                      </a:schemeClr>
                    </a:solidFill>
                  </a:tcPr>
                </a:tc>
                <a:tc gridSpan="2">
                  <a:txBody>
                    <a:bodyPr/>
                    <a:lstStyle/>
                    <a:p>
                      <a:pPr algn="l" fontAlgn="ctr"/>
                      <a:r>
                        <a:rPr lang="en-US" sz="2400" b="1" u="none" strike="noStrike" dirty="0">
                          <a:solidFill>
                            <a:srgbClr val="FFFFFF"/>
                          </a:solidFill>
                          <a:effectLst>
                            <a:outerShdw blurRad="38100" dist="38100" dir="2700000" algn="tl">
                              <a:srgbClr val="000000">
                                <a:alpha val="43137"/>
                              </a:srgbClr>
                            </a:outerShdw>
                          </a:effectLst>
                        </a:rPr>
                        <a:t>Candidate vaccines (no. and %)</a:t>
                      </a:r>
                      <a:endParaRPr lang="en-US" sz="2400" b="1" i="0" u="none" strike="noStrike" dirty="0">
                        <a:solidFill>
                          <a:srgbClr val="FFFFFF"/>
                        </a:solidFill>
                        <a:effectLst>
                          <a:outerShdw blurRad="38100" dist="38100" dir="2700000" algn="tl">
                            <a:srgbClr val="000000">
                              <a:alpha val="43137"/>
                            </a:srgbClr>
                          </a:outerShdw>
                        </a:effectLst>
                        <a:latin typeface="Candara" panose="020E0502030303020204" pitchFamily="34" charset="0"/>
                      </a:endParaRPr>
                    </a:p>
                  </a:txBody>
                  <a:tcPr marL="182880" marR="0" marT="0" marB="0" anchor="ctr">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497936696"/>
                  </a:ext>
                </a:extLst>
              </a:tr>
              <a:tr h="411524">
                <a:tc>
                  <a:txBody>
                    <a:bodyPr/>
                    <a:lstStyle/>
                    <a:p>
                      <a:pPr algn="ctr" fontAlgn="ctr"/>
                      <a:r>
                        <a:rPr lang="en-US" sz="1800" b="1" u="none" strike="noStrike">
                          <a:solidFill>
                            <a:srgbClr val="000000"/>
                          </a:solidFill>
                          <a:effectLst/>
                        </a:rPr>
                        <a:t>PS</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Protein subunit</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59</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32%</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4190417468"/>
                  </a:ext>
                </a:extLst>
              </a:tr>
              <a:tr h="411524">
                <a:tc>
                  <a:txBody>
                    <a:bodyPr/>
                    <a:lstStyle/>
                    <a:p>
                      <a:pPr algn="ctr" fontAlgn="ctr"/>
                      <a:r>
                        <a:rPr lang="en-US" sz="1800" b="1" u="none" strike="noStrike">
                          <a:solidFill>
                            <a:srgbClr val="000000"/>
                          </a:solidFill>
                          <a:effectLst/>
                        </a:rPr>
                        <a:t>VVnr</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Viral Vector (non-replicating)</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25</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14%</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3087693769"/>
                  </a:ext>
                </a:extLst>
              </a:tr>
              <a:tr h="411524">
                <a:tc>
                  <a:txBody>
                    <a:bodyPr/>
                    <a:lstStyle/>
                    <a:p>
                      <a:pPr algn="ctr" fontAlgn="ctr"/>
                      <a:r>
                        <a:rPr lang="en-US" sz="1800" b="1" u="none" strike="noStrike">
                          <a:solidFill>
                            <a:srgbClr val="000000"/>
                          </a:solidFill>
                          <a:effectLst/>
                        </a:rPr>
                        <a:t>DNA</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DNA</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17</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9%</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1056715216"/>
                  </a:ext>
                </a:extLst>
              </a:tr>
              <a:tr h="411524">
                <a:tc>
                  <a:txBody>
                    <a:bodyPr/>
                    <a:lstStyle/>
                    <a:p>
                      <a:pPr algn="ctr" fontAlgn="ctr"/>
                      <a:r>
                        <a:rPr lang="en-US" sz="1800" b="1" u="none" strike="noStrike">
                          <a:solidFill>
                            <a:srgbClr val="000000"/>
                          </a:solidFill>
                          <a:effectLst/>
                        </a:rPr>
                        <a:t>IV</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Inactivated Virus</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22</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12%</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2280428776"/>
                  </a:ext>
                </a:extLst>
              </a:tr>
              <a:tr h="411524">
                <a:tc>
                  <a:txBody>
                    <a:bodyPr/>
                    <a:lstStyle/>
                    <a:p>
                      <a:pPr algn="ctr" fontAlgn="ctr"/>
                      <a:r>
                        <a:rPr lang="en-US" sz="1800" b="1" u="none" strike="noStrike">
                          <a:solidFill>
                            <a:srgbClr val="000000"/>
                          </a:solidFill>
                          <a:effectLst/>
                        </a:rPr>
                        <a:t>RNA</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RNA</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43</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24%</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3394320063"/>
                  </a:ext>
                </a:extLst>
              </a:tr>
              <a:tr h="411524">
                <a:tc>
                  <a:txBody>
                    <a:bodyPr/>
                    <a:lstStyle/>
                    <a:p>
                      <a:pPr algn="ctr" fontAlgn="ctr"/>
                      <a:r>
                        <a:rPr lang="en-US" sz="1800" b="1" u="none" strike="noStrike">
                          <a:solidFill>
                            <a:srgbClr val="000000"/>
                          </a:solidFill>
                          <a:effectLst/>
                        </a:rPr>
                        <a:t>VVr</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Viral Vector (replicating)</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4</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3924800426"/>
                  </a:ext>
                </a:extLst>
              </a:tr>
              <a:tr h="411524">
                <a:tc>
                  <a:txBody>
                    <a:bodyPr/>
                    <a:lstStyle/>
                    <a:p>
                      <a:pPr algn="ctr" fontAlgn="ctr"/>
                      <a:r>
                        <a:rPr lang="en-US" sz="1800" b="1" u="none" strike="noStrike">
                          <a:solidFill>
                            <a:srgbClr val="000000"/>
                          </a:solidFill>
                          <a:effectLst/>
                        </a:rPr>
                        <a:t>VLP</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Virus Like Particle</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7</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4%</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3049320929"/>
                  </a:ext>
                </a:extLst>
              </a:tr>
              <a:tr h="411524">
                <a:tc>
                  <a:txBody>
                    <a:bodyPr/>
                    <a:lstStyle/>
                    <a:p>
                      <a:pPr algn="ctr" fontAlgn="ctr"/>
                      <a:r>
                        <a:rPr lang="en-US" sz="1800" b="1" u="none" strike="noStrike">
                          <a:solidFill>
                            <a:srgbClr val="000000"/>
                          </a:solidFill>
                          <a:effectLst/>
                        </a:rPr>
                        <a:t>VVr + APC</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VVr + Antigen Presenting Cell</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1547457488"/>
                  </a:ext>
                </a:extLst>
              </a:tr>
              <a:tr h="411524">
                <a:tc>
                  <a:txBody>
                    <a:bodyPr/>
                    <a:lstStyle/>
                    <a:p>
                      <a:pPr algn="ctr" fontAlgn="ctr"/>
                      <a:r>
                        <a:rPr lang="en-US" sz="1800" b="1" u="none" strike="noStrike">
                          <a:solidFill>
                            <a:srgbClr val="000000"/>
                          </a:solidFill>
                          <a:effectLst/>
                        </a:rPr>
                        <a:t>LAV</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Live Attenuated Virus</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2</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1988366"/>
                  </a:ext>
                </a:extLst>
              </a:tr>
              <a:tr h="411524">
                <a:tc>
                  <a:txBody>
                    <a:bodyPr/>
                    <a:lstStyle/>
                    <a:p>
                      <a:pPr algn="ctr" fontAlgn="ctr"/>
                      <a:r>
                        <a:rPr lang="en-US" sz="1800" b="1" u="none" strike="noStrike">
                          <a:solidFill>
                            <a:srgbClr val="000000"/>
                          </a:solidFill>
                          <a:effectLst/>
                        </a:rPr>
                        <a:t>VVnr + APC</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VVnr + Antigen Presenting Cell</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a:t>
                      </a:r>
                      <a:endParaRPr lang="en-US" sz="1800" b="0" i="0" u="none" strike="noStrike">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1585375820"/>
                  </a:ext>
                </a:extLst>
              </a:tr>
              <a:tr h="411524">
                <a:tc>
                  <a:txBody>
                    <a:bodyPr/>
                    <a:lstStyle/>
                    <a:p>
                      <a:pPr algn="ctr" fontAlgn="ctr"/>
                      <a:r>
                        <a:rPr lang="en-US" sz="1800" b="1" u="none" strike="noStrike">
                          <a:solidFill>
                            <a:srgbClr val="000000"/>
                          </a:solidFill>
                          <a:effectLst/>
                        </a:rPr>
                        <a:t>BacAg-SpV</a:t>
                      </a:r>
                      <a:endParaRPr lang="en-US" sz="1800" b="1" i="0" u="none" strike="noStrike">
                        <a:solidFill>
                          <a:srgbClr val="000000"/>
                        </a:solidFill>
                        <a:effectLst/>
                        <a:latin typeface="Candara" panose="020E0502030303020204" pitchFamily="34" charset="0"/>
                      </a:endParaRPr>
                    </a:p>
                  </a:txBody>
                  <a:tcPr marL="0" marR="0" marT="0" marB="0" anchor="ctr"/>
                </a:tc>
                <a:tc>
                  <a:txBody>
                    <a:bodyPr/>
                    <a:lstStyle/>
                    <a:p>
                      <a:pPr algn="l" fontAlgn="ctr"/>
                      <a:r>
                        <a:rPr lang="en-US" sz="1800" b="0" u="none" strike="noStrike">
                          <a:solidFill>
                            <a:srgbClr val="000000"/>
                          </a:solidFill>
                          <a:effectLst/>
                        </a:rPr>
                        <a:t>Bacterial antigen-spore expression vector</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a:solidFill>
                            <a:srgbClr val="000000"/>
                          </a:solidFill>
                          <a:effectLst/>
                        </a:rPr>
                        <a:t>1</a:t>
                      </a:r>
                      <a:endParaRPr lang="en-US" sz="1800" b="0" i="0" u="none" strike="noStrike">
                        <a:solidFill>
                          <a:srgbClr val="000000"/>
                        </a:solidFill>
                        <a:effectLst/>
                        <a:latin typeface="Candara" panose="020E0502030303020204" pitchFamily="34" charset="0"/>
                      </a:endParaRPr>
                    </a:p>
                  </a:txBody>
                  <a:tcPr marL="0" marR="0" marT="0" marB="0" anchor="ctr"/>
                </a:tc>
                <a:tc>
                  <a:txBody>
                    <a:bodyPr/>
                    <a:lstStyle/>
                    <a:p>
                      <a:pPr algn="ctr" fontAlgn="ctr"/>
                      <a:r>
                        <a:rPr lang="en-US" sz="1800" b="0" u="none" strike="noStrike" dirty="0">
                          <a:solidFill>
                            <a:srgbClr val="000000"/>
                          </a:solidFill>
                          <a:effectLst/>
                        </a:rPr>
                        <a:t>1%</a:t>
                      </a:r>
                      <a:endParaRPr lang="en-US" sz="1800" b="0" i="0" u="none" strike="noStrike" dirty="0">
                        <a:solidFill>
                          <a:srgbClr val="000000"/>
                        </a:solidFill>
                        <a:effectLst/>
                        <a:latin typeface="Candara" panose="020E0502030303020204" pitchFamily="34" charset="0"/>
                      </a:endParaRPr>
                    </a:p>
                  </a:txBody>
                  <a:tcPr marL="0" marR="0" marT="0" marB="0" anchor="ctr"/>
                </a:tc>
                <a:extLst>
                  <a:ext uri="{0D108BD9-81ED-4DB2-BD59-A6C34878D82A}">
                    <a16:rowId xmlns:a16="http://schemas.microsoft.com/office/drawing/2014/main" val="3095513167"/>
                  </a:ext>
                </a:extLst>
              </a:tr>
            </a:tbl>
          </a:graphicData>
        </a:graphic>
      </p:graphicFrame>
    </p:spTree>
    <p:extLst>
      <p:ext uri="{BB962C8B-B14F-4D97-AF65-F5344CB8AC3E}">
        <p14:creationId xmlns:p14="http://schemas.microsoft.com/office/powerpoint/2010/main" val="50667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47B7-1D8A-C7C4-1BC2-70256288D7D1}"/>
              </a:ext>
            </a:extLst>
          </p:cNvPr>
          <p:cNvSpPr>
            <a:spLocks noGrp="1"/>
          </p:cNvSpPr>
          <p:nvPr>
            <p:ph type="title"/>
          </p:nvPr>
        </p:nvSpPr>
        <p:spPr>
          <a:solidFill>
            <a:srgbClr val="67232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a:ln w="0"/>
                <a:solidFill>
                  <a:schemeClr val="bg1"/>
                </a:solidFill>
                <a:effectLst>
                  <a:outerShdw blurRad="38100" dist="19050" dir="2700000" algn="tl" rotWithShape="0">
                    <a:schemeClr val="dk1">
                      <a:alpha val="40000"/>
                    </a:schemeClr>
                  </a:outerShdw>
                </a:effectLst>
              </a:rPr>
              <a:t>Hepatitis B</a:t>
            </a:r>
          </a:p>
        </p:txBody>
      </p:sp>
      <p:pic>
        <p:nvPicPr>
          <p:cNvPr id="6" name="Content Placeholder 5" descr="A close-up of a man's face with Hepatitis B induced jaundice">
            <a:extLst>
              <a:ext uri="{FF2B5EF4-FFF2-40B4-BE49-F238E27FC236}">
                <a16:creationId xmlns:a16="http://schemas.microsoft.com/office/drawing/2014/main" id="{4831B465-50C8-C2AF-4433-A4E4CB3C9D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129" y="963930"/>
            <a:ext cx="3558540" cy="4930140"/>
          </a:xfrm>
          <a:ln>
            <a:solidFill>
              <a:schemeClr val="accent2">
                <a:lumMod val="50000"/>
              </a:schemeClr>
            </a:solidFill>
          </a:ln>
        </p:spPr>
      </p:pic>
      <p:sp>
        <p:nvSpPr>
          <p:cNvPr id="4" name="Date Placeholder 3">
            <a:extLst>
              <a:ext uri="{FF2B5EF4-FFF2-40B4-BE49-F238E27FC236}">
                <a16:creationId xmlns:a16="http://schemas.microsoft.com/office/drawing/2014/main" id="{949D8BC1-A5D0-E4B1-0D66-5FBBFAEF48B1}"/>
              </a:ext>
            </a:extLst>
          </p:cNvPr>
          <p:cNvSpPr>
            <a:spLocks noGrp="1"/>
          </p:cNvSpPr>
          <p:nvPr>
            <p:ph type="dt" sz="half" idx="10"/>
          </p:nvPr>
        </p:nvSpPr>
        <p:spPr/>
        <p:txBody>
          <a:bodyPr/>
          <a:lstStyle/>
          <a:p>
            <a:fld id="{1AD012FE-6B0B-472C-8664-310AC5E30941}" type="datetime3">
              <a:rPr lang="en-US" smtClean="0"/>
              <a:t>13 June 2025</a:t>
            </a:fld>
            <a:endParaRPr lang="en-US"/>
          </a:p>
        </p:txBody>
      </p:sp>
      <p:pic>
        <p:nvPicPr>
          <p:cNvPr id="13" name="Content Placeholder 12" descr="The image on the top is the atomic resolution rendering of a particle of hepatitis B virus (HBV) capsid. The yellow hexagon Diagram represents the T=4 structure of an HBV core particle. The right High-resolution cryo-electron micrograph of normal (42–52 nm) isometric virus and of smaller (ca. 22 nm) spheres and rods composed of viral envelope proteins. The bar represents 65 nm. (Courtesy of B. Boettcher, J. Monjardino and R.A. Crowther.)">
            <a:extLst>
              <a:ext uri="{FF2B5EF4-FFF2-40B4-BE49-F238E27FC236}">
                <a16:creationId xmlns:a16="http://schemas.microsoft.com/office/drawing/2014/main" id="{E7C2E4CB-FB5C-5C10-6F4C-1B462D042FC8}"/>
              </a:ext>
            </a:extLst>
          </p:cNvPr>
          <p:cNvPicPr>
            <a:picLocks noChangeAspect="1"/>
          </p:cNvPicPr>
          <p:nvPr/>
        </p:nvPicPr>
        <p:blipFill>
          <a:blip r:embed="rId4"/>
          <a:stretch>
            <a:fillRect/>
          </a:stretch>
        </p:blipFill>
        <p:spPr>
          <a:xfrm rot="16200000">
            <a:off x="3258732" y="2901353"/>
            <a:ext cx="4674771" cy="1310663"/>
          </a:xfrm>
          <a:prstGeom prst="rect">
            <a:avLst/>
          </a:prstGeom>
        </p:spPr>
      </p:pic>
      <p:sp>
        <p:nvSpPr>
          <p:cNvPr id="7" name="TextBox 6">
            <a:extLst>
              <a:ext uri="{FF2B5EF4-FFF2-40B4-BE49-F238E27FC236}">
                <a16:creationId xmlns:a16="http://schemas.microsoft.com/office/drawing/2014/main" id="{279F9D54-F0E0-4964-3B38-0CAA080A1F78}"/>
              </a:ext>
            </a:extLst>
          </p:cNvPr>
          <p:cNvSpPr txBox="1"/>
          <p:nvPr/>
        </p:nvSpPr>
        <p:spPr>
          <a:xfrm>
            <a:off x="6840647" y="1068866"/>
            <a:ext cx="5145206" cy="5355312"/>
          </a:xfrm>
          <a:prstGeom prst="rect">
            <a:avLst/>
          </a:prstGeom>
          <a:noFill/>
        </p:spPr>
        <p:txBody>
          <a:bodyPr wrap="square" rtlCol="0">
            <a:spAutoFit/>
          </a:bodyPr>
          <a:lstStyle/>
          <a:p>
            <a:r>
              <a:rPr lang="en-GB" dirty="0"/>
              <a:t>1.5 million people become newly infected each year.</a:t>
            </a:r>
          </a:p>
          <a:p>
            <a:endParaRPr lang="en-GB" dirty="0"/>
          </a:p>
          <a:p>
            <a:r>
              <a:rPr lang="en-GB" dirty="0"/>
              <a:t>Globally, &gt; 2 billion people (1/3 of the world population) have been infected with HBV.</a:t>
            </a:r>
          </a:p>
          <a:p>
            <a:endParaRPr lang="en-GB" dirty="0"/>
          </a:p>
          <a:p>
            <a:r>
              <a:rPr lang="en-GB" dirty="0"/>
              <a:t>Rates of acute hepatitis B infection have risen 50%-450% in states impacted by the opioid crisis.</a:t>
            </a:r>
          </a:p>
          <a:p>
            <a:endParaRPr lang="en-GB" dirty="0"/>
          </a:p>
          <a:p>
            <a:r>
              <a:rPr lang="en-GB" dirty="0"/>
              <a:t>Following acute infection with HBV, </a:t>
            </a:r>
          </a:p>
          <a:p>
            <a:pPr marL="285750" indent="-285750">
              <a:buFont typeface="Arial" panose="020B0604020202020204" pitchFamily="34" charset="0"/>
              <a:buChar char="•"/>
            </a:pPr>
            <a:r>
              <a:rPr lang="en-GB" dirty="0"/>
              <a:t>&gt;378 million people (6% of the world population) are chronic carriers, </a:t>
            </a:r>
          </a:p>
          <a:p>
            <a:pPr marL="285750" indent="-285750">
              <a:buFont typeface="Arial" panose="020B0604020202020204" pitchFamily="34" charset="0"/>
              <a:buChar char="•"/>
            </a:pPr>
            <a:r>
              <a:rPr lang="en-GB" dirty="0"/>
              <a:t>30–90% of infected babies become chronic carriers (and up to 10% of adults)</a:t>
            </a:r>
          </a:p>
          <a:p>
            <a:pPr marL="742950" lvl="1" indent="-285750">
              <a:buFont typeface="Arial" panose="020B0604020202020204" pitchFamily="34" charset="0"/>
              <a:buChar char="•"/>
            </a:pPr>
            <a:r>
              <a:rPr lang="en-GB" dirty="0"/>
              <a:t>Increased risk of</a:t>
            </a:r>
          </a:p>
          <a:p>
            <a:pPr marL="1200150" lvl="2" indent="-285750">
              <a:buFont typeface="Arial" panose="020B0604020202020204" pitchFamily="34" charset="0"/>
              <a:buChar char="•"/>
            </a:pPr>
            <a:r>
              <a:rPr lang="en-GB" dirty="0"/>
              <a:t>Life-threatening cirrhosis and </a:t>
            </a:r>
          </a:p>
          <a:p>
            <a:pPr marL="1200150" lvl="2" indent="-285750">
              <a:buFont typeface="Arial" panose="020B0604020202020204" pitchFamily="34" charset="0"/>
              <a:buChar char="•"/>
            </a:pPr>
            <a:r>
              <a:rPr lang="en-GB" dirty="0"/>
              <a:t>Hepatocellular carcinoma (HCC). </a:t>
            </a:r>
          </a:p>
          <a:p>
            <a:pPr marL="285750" indent="-285750">
              <a:buFont typeface="Arial" panose="020B0604020202020204" pitchFamily="34" charset="0"/>
              <a:buChar char="•"/>
            </a:pPr>
            <a:r>
              <a:rPr lang="en-GB" dirty="0"/>
              <a:t>Currently, ~ 620,000 people die each year from acute and chronic sequelae secondary to HBV infection</a:t>
            </a:r>
            <a:endParaRPr lang="en-US" dirty="0"/>
          </a:p>
        </p:txBody>
      </p:sp>
      <p:sp>
        <p:nvSpPr>
          <p:cNvPr id="8" name="TextBox 7">
            <a:extLst>
              <a:ext uri="{FF2B5EF4-FFF2-40B4-BE49-F238E27FC236}">
                <a16:creationId xmlns:a16="http://schemas.microsoft.com/office/drawing/2014/main" id="{1655B2D2-6954-D9F5-3B22-62E96A935157}"/>
              </a:ext>
            </a:extLst>
          </p:cNvPr>
          <p:cNvSpPr txBox="1"/>
          <p:nvPr/>
        </p:nvSpPr>
        <p:spPr>
          <a:xfrm rot="5400000">
            <a:off x="10305009" y="3470834"/>
            <a:ext cx="3558539" cy="215444"/>
          </a:xfrm>
          <a:prstGeom prst="rect">
            <a:avLst/>
          </a:prstGeom>
          <a:noFill/>
        </p:spPr>
        <p:txBody>
          <a:bodyPr wrap="square" rtlCol="0">
            <a:spAutoFit/>
          </a:bodyPr>
          <a:lstStyle/>
          <a:p>
            <a:pPr algn="ctr"/>
            <a:r>
              <a:rPr lang="en-US" sz="800" dirty="0">
                <a:solidFill>
                  <a:schemeClr val="accent2">
                    <a:lumMod val="50000"/>
                  </a:schemeClr>
                </a:solidFill>
                <a:hlinkClick r:id="rId5">
                  <a:extLst>
                    <a:ext uri="{A12FA001-AC4F-418D-AE19-62706E023703}">
                      <ahyp:hlinkClr xmlns:ahyp="http://schemas.microsoft.com/office/drawing/2018/hyperlinkcolor" val="tx"/>
                    </a:ext>
                  </a:extLst>
                </a:hlinkClick>
              </a:rPr>
              <a:t>https://www.hepb.org/what-is-hepatitis-b/what-is-hepb/facts-and-figures/</a:t>
            </a:r>
            <a:r>
              <a:rPr lang="en-US" sz="800" dirty="0">
                <a:solidFill>
                  <a:schemeClr val="accent2">
                    <a:lumMod val="50000"/>
                  </a:schemeClr>
                </a:solidFill>
              </a:rPr>
              <a:t> </a:t>
            </a:r>
          </a:p>
        </p:txBody>
      </p:sp>
    </p:spTree>
    <p:extLst>
      <p:ext uri="{BB962C8B-B14F-4D97-AF65-F5344CB8AC3E}">
        <p14:creationId xmlns:p14="http://schemas.microsoft.com/office/powerpoint/2010/main" val="69347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635F-37DB-4CC2-0F0E-DCF31F9E4542}"/>
              </a:ext>
            </a:extLst>
          </p:cNvPr>
          <p:cNvSpPr>
            <a:spLocks noGrp="1"/>
          </p:cNvSpPr>
          <p:nvPr>
            <p:ph type="title"/>
          </p:nvPr>
        </p:nvSpPr>
        <p:spPr>
          <a:xfrm>
            <a:off x="243840" y="52884"/>
            <a:ext cx="5253318" cy="425181"/>
          </a:xfr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ZA" dirty="0">
                <a:ln w="0"/>
                <a:solidFill>
                  <a:schemeClr val="bg1"/>
                </a:solidFill>
                <a:effectLst>
                  <a:outerShdw blurRad="38100" dist="19050" dir="2700000" algn="tl" rotWithShape="0">
                    <a:schemeClr val="dk1">
                      <a:alpha val="40000"/>
                    </a:schemeClr>
                  </a:outerShdw>
                </a:effectLst>
              </a:rPr>
              <a:t>Hepatitis B, Clinical</a:t>
            </a:r>
            <a:endParaRPr lang="en-US" dirty="0">
              <a:ln w="0"/>
              <a:solidFill>
                <a:schemeClr val="bg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7A7011A0-92AC-2A0E-D7D2-195CFE81DD77}"/>
              </a:ext>
            </a:extLst>
          </p:cNvPr>
          <p:cNvSpPr>
            <a:spLocks noGrp="1"/>
          </p:cNvSpPr>
          <p:nvPr>
            <p:ph sz="half" idx="1"/>
          </p:nvPr>
        </p:nvSpPr>
        <p:spPr>
          <a:xfrm>
            <a:off x="1" y="641759"/>
            <a:ext cx="5742787" cy="5608434"/>
          </a:xfrm>
        </p:spPr>
        <p:txBody>
          <a:bodyPr>
            <a:normAutofit fontScale="92500" lnSpcReduction="10000"/>
          </a:bodyPr>
          <a:lstStyle/>
          <a:p>
            <a:r>
              <a:rPr lang="en-ZA" b="1" dirty="0"/>
              <a:t>Transmission</a:t>
            </a:r>
            <a:r>
              <a:rPr lang="en-ZA" dirty="0"/>
              <a:t>: Blood and other body fluids (semen, vaginal fluid, saliva, etc.), thus sex, percutaneous (e.g., IV drugs), and perinatal transmissions cause most transmissions. Less often, organ transplants.</a:t>
            </a:r>
          </a:p>
          <a:p>
            <a:r>
              <a:rPr lang="en-ZA" b="1" dirty="0"/>
              <a:t>Incubation</a:t>
            </a:r>
            <a:r>
              <a:rPr lang="en-ZA" dirty="0"/>
              <a:t>: 1-6 months</a:t>
            </a:r>
          </a:p>
          <a:p>
            <a:r>
              <a:rPr lang="en-ZA" b="1" dirty="0"/>
              <a:t>Clinical</a:t>
            </a:r>
          </a:p>
          <a:p>
            <a:pPr lvl="1"/>
            <a:r>
              <a:rPr lang="en-ZA" b="1" dirty="0"/>
              <a:t>Acute Hepatitis B infection </a:t>
            </a:r>
            <a:r>
              <a:rPr lang="en-ZA" dirty="0"/>
              <a:t>If symptomatic: ranges from </a:t>
            </a:r>
          </a:p>
          <a:p>
            <a:pPr lvl="3"/>
            <a:r>
              <a:rPr lang="en-ZA" dirty="0"/>
              <a:t>Asymptomatic: 65-70% </a:t>
            </a:r>
          </a:p>
          <a:p>
            <a:pPr lvl="3"/>
            <a:r>
              <a:rPr lang="en-ZA" dirty="0"/>
              <a:t>Acute hepatitis (5% adults, 90-95% infants)</a:t>
            </a:r>
          </a:p>
          <a:p>
            <a:pPr lvl="3"/>
            <a:r>
              <a:rPr lang="en-ZA" dirty="0"/>
              <a:t>fulminant hepatitis and death (&lt;1%)</a:t>
            </a:r>
          </a:p>
          <a:p>
            <a:pPr lvl="2"/>
            <a:r>
              <a:rPr lang="en-ZA" b="1" dirty="0"/>
              <a:t>Prodrome</a:t>
            </a:r>
            <a:r>
              <a:rPr lang="en-ZA" dirty="0"/>
              <a:t> (pre-icteric): fever, fatigue, abdominal pain, n, v, joint, and muscle pain (lasts up to 7d)</a:t>
            </a:r>
          </a:p>
          <a:p>
            <a:pPr lvl="3"/>
            <a:r>
              <a:rPr lang="en-ZA" dirty="0"/>
              <a:t>Elevated ALT and AST</a:t>
            </a:r>
          </a:p>
          <a:p>
            <a:pPr lvl="2"/>
            <a:r>
              <a:rPr lang="en-ZA" b="1" dirty="0"/>
              <a:t>Icteric phase</a:t>
            </a:r>
            <a:r>
              <a:rPr lang="en-ZA" dirty="0"/>
              <a:t>: jaundice, fatigue, often with extrahepatic symptoms caused by Hypersensitivity Type III (Antigen-Antibody complexes get trapped in blood vessel walls, causing rash, joint pain, angioneurotic edema)</a:t>
            </a:r>
          </a:p>
          <a:p>
            <a:pPr lvl="1"/>
            <a:r>
              <a:rPr lang="en-ZA" b="1" dirty="0"/>
              <a:t>Chronic hepatitis B </a:t>
            </a:r>
            <a:r>
              <a:rPr lang="en-ZA" dirty="0"/>
              <a:t>(20-30%)</a:t>
            </a:r>
          </a:p>
          <a:p>
            <a:pPr lvl="2"/>
            <a:r>
              <a:rPr lang="en-ZA" dirty="0"/>
              <a:t>Inactive carrier state 50%</a:t>
            </a:r>
          </a:p>
          <a:p>
            <a:pPr lvl="3"/>
            <a:r>
              <a:rPr lang="en-ZA" dirty="0"/>
              <a:t>Includes “Occult Hepatitis B”</a:t>
            </a:r>
          </a:p>
          <a:p>
            <a:pPr lvl="2"/>
            <a:r>
              <a:rPr lang="en-ZA" dirty="0"/>
              <a:t>Cirrhosis 30%</a:t>
            </a:r>
          </a:p>
          <a:p>
            <a:pPr lvl="2"/>
            <a:r>
              <a:rPr lang="en-ZA" dirty="0"/>
              <a:t>Liver cancer 2% per year (especially those with cirrhosis)</a:t>
            </a:r>
          </a:p>
        </p:txBody>
      </p:sp>
      <p:pic>
        <p:nvPicPr>
          <p:cNvPr id="6" name="Content Placeholder 5" descr="This graph shows the Serological profile of acute resolving HBV infection. HBsAg is the serologic hallmark of hepatitis B infection. Following&#10;exposure, HBsAg is one of the first serologic markers to appear in the&#10;serum. It may be seen as early as 1–2 weeks and as late as 11–12 weeks&#10;after exposure but is usually detectable 4–6 weeks before the onset of hepatitis.">
            <a:extLst>
              <a:ext uri="{FF2B5EF4-FFF2-40B4-BE49-F238E27FC236}">
                <a16:creationId xmlns:a16="http://schemas.microsoft.com/office/drawing/2014/main" id="{509FEC1C-5539-B177-8718-5243AE504BE4}"/>
              </a:ext>
            </a:extLst>
          </p:cNvPr>
          <p:cNvPicPr>
            <a:picLocks noGrp="1" noChangeAspect="1"/>
          </p:cNvPicPr>
          <p:nvPr>
            <p:ph sz="half" idx="2"/>
          </p:nvPr>
        </p:nvPicPr>
        <p:blipFill>
          <a:blip r:embed="rId3"/>
          <a:stretch>
            <a:fillRect/>
          </a:stretch>
        </p:blipFill>
        <p:spPr>
          <a:xfrm>
            <a:off x="6259286" y="158101"/>
            <a:ext cx="3397063" cy="3144444"/>
          </a:xfrm>
        </p:spPr>
      </p:pic>
      <p:sp>
        <p:nvSpPr>
          <p:cNvPr id="9" name="TextBox 8">
            <a:extLst>
              <a:ext uri="{FF2B5EF4-FFF2-40B4-BE49-F238E27FC236}">
                <a16:creationId xmlns:a16="http://schemas.microsoft.com/office/drawing/2014/main" id="{2943A440-DC8F-28D1-BFD7-6CA1024A963E}"/>
              </a:ext>
            </a:extLst>
          </p:cNvPr>
          <p:cNvSpPr txBox="1"/>
          <p:nvPr/>
        </p:nvSpPr>
        <p:spPr>
          <a:xfrm>
            <a:off x="9846276" y="265475"/>
            <a:ext cx="2282972" cy="1015663"/>
          </a:xfrm>
          <a:prstGeom prst="rect">
            <a:avLst/>
          </a:prstGeom>
          <a:noFill/>
        </p:spPr>
        <p:txBody>
          <a:bodyPr wrap="square" rtlCol="0">
            <a:spAutoFit/>
          </a:bodyPr>
          <a:lstStyle/>
          <a:p>
            <a:pPr algn="ctr"/>
            <a:r>
              <a:rPr lang="en-ZA" dirty="0">
                <a:ln w="0"/>
                <a:effectLst>
                  <a:outerShdw blurRad="38100" dist="19050" dir="2700000" algn="tl" rotWithShape="0">
                    <a:schemeClr val="dk1">
                      <a:alpha val="40000"/>
                    </a:schemeClr>
                  </a:outerShdw>
                </a:effectLst>
              </a:rPr>
              <a:t>Acute </a:t>
            </a:r>
            <a:r>
              <a:rPr lang="en-ZA" dirty="0">
                <a:ln w="0"/>
                <a:solidFill>
                  <a:schemeClr val="accent5">
                    <a:lumMod val="50000"/>
                  </a:schemeClr>
                </a:solidFill>
                <a:effectLst>
                  <a:outerShdw blurRad="38100" dist="19050" dir="2700000" algn="tl" rotWithShape="0">
                    <a:schemeClr val="dk1">
                      <a:alpha val="40000"/>
                    </a:schemeClr>
                  </a:outerShdw>
                </a:effectLst>
              </a:rPr>
              <a:t>Resolving</a:t>
            </a:r>
            <a:r>
              <a:rPr lang="en-ZA" dirty="0">
                <a:ln w="0"/>
                <a:effectLst>
                  <a:outerShdw blurRad="38100" dist="19050" dir="2700000" algn="tl" rotWithShape="0">
                    <a:schemeClr val="dk1">
                      <a:alpha val="40000"/>
                    </a:schemeClr>
                  </a:outerShdw>
                </a:effectLst>
              </a:rPr>
              <a:t> Hepatitis B infection </a:t>
            </a:r>
          </a:p>
          <a:p>
            <a:pPr algn="ctr"/>
            <a:r>
              <a:rPr lang="en-ZA" sz="1200" dirty="0">
                <a:ln w="0"/>
                <a:effectLst>
                  <a:outerShdw blurRad="38100" dist="19050" dir="2700000" algn="tl" rotWithShape="0">
                    <a:schemeClr val="dk1">
                      <a:alpha val="40000"/>
                    </a:schemeClr>
                  </a:outerShdw>
                </a:effectLst>
              </a:rPr>
              <a:t>(Serologic profile of Patients that do not develop chronic infection)</a:t>
            </a:r>
            <a:endParaRPr lang="en-US" sz="1200" dirty="0">
              <a:ln w="0"/>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1ADA025D-F755-CB5E-493C-8D5644ED2FC1}"/>
              </a:ext>
            </a:extLst>
          </p:cNvPr>
          <p:cNvSpPr txBox="1"/>
          <p:nvPr/>
        </p:nvSpPr>
        <p:spPr>
          <a:xfrm>
            <a:off x="6048607" y="4344416"/>
            <a:ext cx="2225938" cy="1015663"/>
          </a:xfrm>
          <a:prstGeom prst="rect">
            <a:avLst/>
          </a:prstGeom>
          <a:noFill/>
        </p:spPr>
        <p:txBody>
          <a:bodyPr wrap="square" rtlCol="0">
            <a:spAutoFit/>
          </a:bodyPr>
          <a:lstStyle/>
          <a:p>
            <a:pPr algn="ctr"/>
            <a:r>
              <a:rPr lang="en-ZA" dirty="0">
                <a:ln w="0"/>
                <a:effectLst>
                  <a:outerShdw blurRad="38100" dist="19050" dir="2700000" algn="tl" rotWithShape="0">
                    <a:schemeClr val="dk1">
                      <a:alpha val="40000"/>
                    </a:schemeClr>
                  </a:outerShdw>
                </a:effectLst>
              </a:rPr>
              <a:t>Acute Hepatitis B that becomes </a:t>
            </a:r>
            <a:r>
              <a:rPr lang="en-ZA" dirty="0">
                <a:ln w="0"/>
                <a:solidFill>
                  <a:schemeClr val="accent5">
                    <a:lumMod val="50000"/>
                  </a:schemeClr>
                </a:solidFill>
                <a:effectLst>
                  <a:outerShdw blurRad="38100" dist="19050" dir="2700000" algn="tl" rotWithShape="0">
                    <a:schemeClr val="dk1">
                      <a:alpha val="40000"/>
                    </a:schemeClr>
                  </a:outerShdw>
                </a:effectLst>
              </a:rPr>
              <a:t>Chronic</a:t>
            </a:r>
            <a:r>
              <a:rPr lang="en-ZA" dirty="0">
                <a:ln w="0"/>
                <a:effectLst>
                  <a:outerShdw blurRad="38100" dist="19050" dir="2700000" algn="tl" rotWithShape="0">
                    <a:schemeClr val="dk1">
                      <a:alpha val="40000"/>
                    </a:schemeClr>
                  </a:outerShdw>
                </a:effectLst>
              </a:rPr>
              <a:t> </a:t>
            </a:r>
          </a:p>
          <a:p>
            <a:pPr algn="ctr"/>
            <a:r>
              <a:rPr lang="en-ZA" sz="1200" dirty="0">
                <a:ln w="0"/>
                <a:effectLst>
                  <a:outerShdw blurRad="38100" dist="19050" dir="2700000" algn="tl" rotWithShape="0">
                    <a:schemeClr val="dk1">
                      <a:alpha val="40000"/>
                    </a:schemeClr>
                  </a:outerShdw>
                </a:effectLst>
              </a:rPr>
              <a:t>(Serologic profile of Patients that develop chronic infection)</a:t>
            </a:r>
            <a:endParaRPr lang="en-US" sz="1200" dirty="0">
              <a:ln w="0"/>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5C20B834-5C9C-581C-A2ED-CC4A02EF9726}"/>
              </a:ext>
            </a:extLst>
          </p:cNvPr>
          <p:cNvSpPr txBox="1"/>
          <p:nvPr/>
        </p:nvSpPr>
        <p:spPr>
          <a:xfrm>
            <a:off x="10299272" y="1791366"/>
            <a:ext cx="1700884" cy="954107"/>
          </a:xfrm>
          <a:prstGeom prst="rect">
            <a:avLst/>
          </a:prstGeom>
          <a:noFill/>
        </p:spPr>
        <p:txBody>
          <a:bodyPr wrap="square" rtlCol="0">
            <a:spAutoFit/>
          </a:bodyPr>
          <a:lstStyle/>
          <a:p>
            <a:r>
              <a:rPr lang="en-ZA" sz="1400" i="1" dirty="0">
                <a:latin typeface="Times New Roman" panose="02020603050405020304" pitchFamily="18" charset="0"/>
                <a:cs typeface="Times New Roman" panose="02020603050405020304" pitchFamily="18" charset="0"/>
              </a:rPr>
              <a:t>Switch from HBeAg to anti-Hbe is “Hbe seroconversion” and signals recovery</a:t>
            </a:r>
            <a:endParaRPr lang="en-US" sz="1400" i="1" dirty="0">
              <a:latin typeface="Times New Roman" panose="02020603050405020304" pitchFamily="18" charset="0"/>
              <a:cs typeface="Times New Roman" panose="02020603050405020304" pitchFamily="18" charset="0"/>
            </a:endParaRPr>
          </a:p>
        </p:txBody>
      </p:sp>
      <p:pic>
        <p:nvPicPr>
          <p:cNvPr id="13" name="Picture 12" descr="This graph shows the serological profile of acute HBV infection evolving to chronic infection. Persistence of HBsAg beyond 6&#10;months usually indicates the progression to chronic hepatitis B. Anti-HBs is probably produced but is not detectable in serum. In these patients, HBeAg seroconversion may be delayed for years to decades. Anti-HBc IgG (IgG class is detectable). HBV, hepatitis B virus; ALT, alanine aminotransferase.">
            <a:extLst>
              <a:ext uri="{FF2B5EF4-FFF2-40B4-BE49-F238E27FC236}">
                <a16:creationId xmlns:a16="http://schemas.microsoft.com/office/drawing/2014/main" id="{83F1A518-1A94-9995-CF69-271190EF6766}"/>
              </a:ext>
            </a:extLst>
          </p:cNvPr>
          <p:cNvPicPr>
            <a:picLocks noChangeAspect="1"/>
          </p:cNvPicPr>
          <p:nvPr/>
        </p:nvPicPr>
        <p:blipFill>
          <a:blip r:embed="rId4"/>
          <a:stretch>
            <a:fillRect/>
          </a:stretch>
        </p:blipFill>
        <p:spPr>
          <a:xfrm>
            <a:off x="8580364" y="3465194"/>
            <a:ext cx="3397063" cy="3054182"/>
          </a:xfrm>
          <a:prstGeom prst="rect">
            <a:avLst/>
          </a:prstGeom>
        </p:spPr>
      </p:pic>
      <p:sp>
        <p:nvSpPr>
          <p:cNvPr id="14" name="Rectangle 13" descr="window phase">
            <a:extLst>
              <a:ext uri="{FF2B5EF4-FFF2-40B4-BE49-F238E27FC236}">
                <a16:creationId xmlns:a16="http://schemas.microsoft.com/office/drawing/2014/main" id="{D4B5DA83-8495-20CC-98AA-387667F3441B}"/>
              </a:ext>
            </a:extLst>
          </p:cNvPr>
          <p:cNvSpPr/>
          <p:nvPr/>
        </p:nvSpPr>
        <p:spPr>
          <a:xfrm>
            <a:off x="7714592" y="137689"/>
            <a:ext cx="264245" cy="2720464"/>
          </a:xfrm>
          <a:prstGeom prst="rect">
            <a:avLst/>
          </a:prstGeom>
          <a:solidFill>
            <a:srgbClr val="9BBB59">
              <a:alpha val="1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6">
            <a:extLst>
              <a:ext uri="{FF2B5EF4-FFF2-40B4-BE49-F238E27FC236}">
                <a16:creationId xmlns:a16="http://schemas.microsoft.com/office/drawing/2014/main" id="{562034B8-5AF3-DE89-6B64-1B10039864DB}"/>
              </a:ext>
            </a:extLst>
          </p:cNvPr>
          <p:cNvSpPr txBox="1">
            <a:spLocks noChangeArrowheads="1"/>
          </p:cNvSpPr>
          <p:nvPr/>
        </p:nvSpPr>
        <p:spPr>
          <a:xfrm>
            <a:off x="11784482" y="6594584"/>
            <a:ext cx="384420" cy="249385"/>
          </a:xfrm>
          <a:prstGeom prst="rect">
            <a:avLst/>
          </a:prstGeom>
          <a:ln/>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itchFamily="34" charset="0"/>
              <a:buChar char="•"/>
              <a:defRPr sz="1200" kern="1200">
                <a:solidFill>
                  <a:schemeClr val="bg2">
                    <a:lumMod val="90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2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lgn="ctr">
              <a:buNone/>
            </a:pPr>
            <a:fld id="{EA4F5366-F021-C440-B975-9BD644C7DDA9}" type="slidenum">
              <a:rPr lang="en-US" smtClean="0"/>
              <a:pPr marL="0" indent="0" algn="ctr">
                <a:buNone/>
              </a:pPr>
              <a:t>13</a:t>
            </a:fld>
            <a:endParaRPr lang="en-US"/>
          </a:p>
        </p:txBody>
      </p:sp>
    </p:spTree>
    <p:extLst>
      <p:ext uri="{BB962C8B-B14F-4D97-AF65-F5344CB8AC3E}">
        <p14:creationId xmlns:p14="http://schemas.microsoft.com/office/powerpoint/2010/main" val="26357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B8F1B7-D88B-42B4-22C5-3B05179E3332}"/>
              </a:ext>
            </a:extLst>
          </p:cNvPr>
          <p:cNvSpPr>
            <a:spLocks noGrp="1"/>
          </p:cNvSpPr>
          <p:nvPr>
            <p:ph type="title"/>
          </p:nvPr>
        </p:nvSpPr>
        <p:spPr/>
        <p:txBody>
          <a:bodyPr>
            <a:normAutofit fontScale="90000"/>
          </a:bodyPr>
          <a:lstStyle/>
          <a:p>
            <a:r>
              <a:rPr lang="en-US" dirty="0"/>
              <a:t>Impact of Hepatitis B Vaccine Programs – Fewer cases --- FOR NOW </a:t>
            </a:r>
          </a:p>
        </p:txBody>
      </p:sp>
      <p:pic>
        <p:nvPicPr>
          <p:cNvPr id="18" name="Content Placeholder 17" descr="A map of the world showing Hepatitis B incidence rate in 2021">
            <a:extLst>
              <a:ext uri="{FF2B5EF4-FFF2-40B4-BE49-F238E27FC236}">
                <a16:creationId xmlns:a16="http://schemas.microsoft.com/office/drawing/2014/main" id="{8AFA94D9-C22D-D3A6-999D-6CAD453183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5905" y="1254830"/>
            <a:ext cx="5767388" cy="3169377"/>
          </a:xfrm>
        </p:spPr>
      </p:pic>
      <p:sp>
        <p:nvSpPr>
          <p:cNvPr id="4" name="Date Placeholder 3">
            <a:extLst>
              <a:ext uri="{FF2B5EF4-FFF2-40B4-BE49-F238E27FC236}">
                <a16:creationId xmlns:a16="http://schemas.microsoft.com/office/drawing/2014/main" id="{33023245-4C3D-9216-2909-266B4D84368E}"/>
              </a:ext>
            </a:extLst>
          </p:cNvPr>
          <p:cNvSpPr>
            <a:spLocks noGrp="1"/>
          </p:cNvSpPr>
          <p:nvPr>
            <p:ph type="dt" sz="half" idx="10"/>
          </p:nvPr>
        </p:nvSpPr>
        <p:spPr/>
        <p:txBody>
          <a:bodyPr/>
          <a:lstStyle/>
          <a:p>
            <a:fld id="{1AD012FE-6B0B-472C-8664-310AC5E30941}" type="datetime3">
              <a:rPr lang="en-US" smtClean="0"/>
              <a:t>13 June 2025</a:t>
            </a:fld>
            <a:endParaRPr lang="en-US"/>
          </a:p>
        </p:txBody>
      </p:sp>
      <p:pic>
        <p:nvPicPr>
          <p:cNvPr id="16" name="Content Placeholder 15" descr="A map of the world showing Hepatitis B incidence rate in 1990">
            <a:extLst>
              <a:ext uri="{FF2B5EF4-FFF2-40B4-BE49-F238E27FC236}">
                <a16:creationId xmlns:a16="http://schemas.microsoft.com/office/drawing/2014/main" id="{48D05C00-75D7-F7D0-ECEC-7E6FB1EDB3E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7151" y="1354657"/>
            <a:ext cx="5594350" cy="3069550"/>
          </a:xfrm>
          <a:prstGeom prst="rect">
            <a:avLst/>
          </a:prstGeom>
        </p:spPr>
      </p:pic>
      <p:sp>
        <p:nvSpPr>
          <p:cNvPr id="19" name="TextBox 18">
            <a:extLst>
              <a:ext uri="{FF2B5EF4-FFF2-40B4-BE49-F238E27FC236}">
                <a16:creationId xmlns:a16="http://schemas.microsoft.com/office/drawing/2014/main" id="{71583A21-65F2-3D34-6C33-204CA2B7CD25}"/>
              </a:ext>
            </a:extLst>
          </p:cNvPr>
          <p:cNvSpPr txBox="1"/>
          <p:nvPr/>
        </p:nvSpPr>
        <p:spPr>
          <a:xfrm rot="16200000">
            <a:off x="-2018893" y="2781709"/>
            <a:ext cx="4299045" cy="215444"/>
          </a:xfrm>
          <a:prstGeom prst="rect">
            <a:avLst/>
          </a:prstGeom>
          <a:noFill/>
        </p:spPr>
        <p:txBody>
          <a:bodyPr wrap="square" rtlCol="0">
            <a:spAutoFit/>
          </a:bodyPr>
          <a:lstStyle/>
          <a:p>
            <a:pPr algn="ctr"/>
            <a:r>
              <a:rPr lang="en-US" sz="800" dirty="0">
                <a:solidFill>
                  <a:schemeClr val="accent3">
                    <a:lumMod val="50000"/>
                  </a:schemeClr>
                </a:solidFill>
                <a:hlinkClick r:id="rId5">
                  <a:extLst>
                    <a:ext uri="{A12FA001-AC4F-418D-AE19-62706E023703}">
                      <ahyp:hlinkClr xmlns:ahyp="http://schemas.microsoft.com/office/drawing/2018/hyperlinkcolor" val="tx"/>
                    </a:ext>
                  </a:extLst>
                </a:hlinkClick>
              </a:rPr>
              <a:t>https://ourworldindata.org/grapher/hepatitis-b-incidence-sdgs?time=latest</a:t>
            </a:r>
            <a:r>
              <a:rPr lang="en-US" sz="800" dirty="0">
                <a:solidFill>
                  <a:schemeClr val="accent3">
                    <a:lumMod val="50000"/>
                  </a:schemeClr>
                </a:solidFill>
              </a:rPr>
              <a:t> </a:t>
            </a:r>
          </a:p>
        </p:txBody>
      </p:sp>
      <p:sp>
        <p:nvSpPr>
          <p:cNvPr id="20" name="Rectangle 19">
            <a:extLst>
              <a:ext uri="{FF2B5EF4-FFF2-40B4-BE49-F238E27FC236}">
                <a16:creationId xmlns:a16="http://schemas.microsoft.com/office/drawing/2014/main" id="{F540247A-A71F-BBE9-C446-C65DBEBECC1F}"/>
              </a:ext>
            </a:extLst>
          </p:cNvPr>
          <p:cNvSpPr/>
          <p:nvPr/>
        </p:nvSpPr>
        <p:spPr>
          <a:xfrm>
            <a:off x="3884717" y="5503343"/>
            <a:ext cx="5022376" cy="7915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Hepatitis B vaccine is an Anti-Cancer Vaccine</a:t>
            </a:r>
          </a:p>
        </p:txBody>
      </p:sp>
    </p:spTree>
    <p:extLst>
      <p:ext uri="{BB962C8B-B14F-4D97-AF65-F5344CB8AC3E}">
        <p14:creationId xmlns:p14="http://schemas.microsoft.com/office/powerpoint/2010/main" val="4935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70EEB3-01A9-44E9-8571-2FA2EB4F3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E3DAA-43A2-4299-825E-B0C1E16BBB9E}"/>
              </a:ext>
            </a:extLst>
          </p:cNvPr>
          <p:cNvSpPr>
            <a:spLocks noGrp="1"/>
          </p:cNvSpPr>
          <p:nvPr>
            <p:ph type="sldNum" sz="quarter" idx="12"/>
          </p:nvPr>
        </p:nvSpPr>
        <p:spPr/>
        <p:txBody>
          <a:bodyPr/>
          <a:lstStyle/>
          <a:p>
            <a:fld id="{EDAED2F0-FE46-4240-B9CD-38EFCE339481}" type="slidenum">
              <a:rPr lang="en-US" smtClean="0"/>
              <a:t>15</a:t>
            </a:fld>
            <a:endParaRPr lang="en-US"/>
          </a:p>
        </p:txBody>
      </p:sp>
      <p:sp>
        <p:nvSpPr>
          <p:cNvPr id="18" name="Content Placeholder 17">
            <a:extLst>
              <a:ext uri="{FF2B5EF4-FFF2-40B4-BE49-F238E27FC236}">
                <a16:creationId xmlns:a16="http://schemas.microsoft.com/office/drawing/2014/main" id="{1D65F1EC-90EB-47B6-B5DE-60726F22BA19}"/>
              </a:ext>
            </a:extLst>
          </p:cNvPr>
          <p:cNvSpPr>
            <a:spLocks noGrp="1"/>
          </p:cNvSpPr>
          <p:nvPr>
            <p:ph sz="quarter" idx="4294967295"/>
          </p:nvPr>
        </p:nvSpPr>
        <p:spPr>
          <a:xfrm>
            <a:off x="1421524" y="1443251"/>
            <a:ext cx="4773613" cy="4495800"/>
          </a:xfrm>
        </p:spPr>
        <p:txBody>
          <a:bodyPr>
            <a:normAutofit lnSpcReduction="10000"/>
          </a:bodyPr>
          <a:lstStyle/>
          <a:p>
            <a:pPr marL="0" indent="0">
              <a:buNone/>
            </a:pPr>
            <a:r>
              <a:rPr lang="en-US" sz="2000" dirty="0"/>
              <a:t>Engerix</a:t>
            </a:r>
          </a:p>
          <a:p>
            <a:pPr>
              <a:buFont typeface="Arial" panose="020B0604020202020204" pitchFamily="34" charset="0"/>
              <a:buChar char="•"/>
            </a:pPr>
            <a:r>
              <a:rPr lang="en-US" sz="2000" dirty="0"/>
              <a:t>GlaxoSmithKline: Sterile suspension of </a:t>
            </a:r>
            <a:r>
              <a:rPr lang="en-US" sz="2000" b="1" dirty="0">
                <a:solidFill>
                  <a:schemeClr val="accent6">
                    <a:lumMod val="75000"/>
                  </a:schemeClr>
                </a:solidFill>
              </a:rPr>
              <a:t>non-infectious purified surface HBsAg </a:t>
            </a:r>
            <a:r>
              <a:rPr lang="en-US" sz="2000" dirty="0"/>
              <a:t>obtained by culturing genetically engineered </a:t>
            </a:r>
            <a:r>
              <a:rPr lang="en-US" sz="2000" i="1" dirty="0"/>
              <a:t>Saccharomyces cerevisiae </a:t>
            </a:r>
            <a:r>
              <a:rPr lang="en-US" sz="2000" dirty="0"/>
              <a:t>yeast.</a:t>
            </a:r>
          </a:p>
          <a:p>
            <a:pPr>
              <a:buFont typeface="Arial" panose="020B0604020202020204" pitchFamily="34" charset="0"/>
              <a:buChar char="•"/>
            </a:pPr>
            <a:r>
              <a:rPr lang="en-US" sz="2000" dirty="0"/>
              <a:t>Adult doses</a:t>
            </a:r>
          </a:p>
          <a:p>
            <a:pPr lvl="1">
              <a:buFont typeface="Calibri" panose="020F0502020204030204" pitchFamily="34" charset="0"/>
              <a:buChar char="₋"/>
            </a:pPr>
            <a:r>
              <a:rPr lang="en-US" sz="1800" dirty="0"/>
              <a:t>series of 3 doses (1.0 mL each) given on:</a:t>
            </a:r>
          </a:p>
          <a:p>
            <a:pPr lvl="2"/>
            <a:r>
              <a:rPr lang="en-US" sz="1600" dirty="0"/>
              <a:t>0 – day 1</a:t>
            </a:r>
          </a:p>
          <a:p>
            <a:pPr lvl="2"/>
            <a:r>
              <a:rPr lang="en-US" sz="1600" dirty="0"/>
              <a:t>1 - month</a:t>
            </a:r>
          </a:p>
          <a:p>
            <a:pPr lvl="2"/>
            <a:r>
              <a:rPr lang="en-US" sz="1600" dirty="0"/>
              <a:t>6- month</a:t>
            </a:r>
          </a:p>
          <a:p>
            <a:pPr lvl="1">
              <a:buFont typeface="Calibri" panose="020F0502020204030204" pitchFamily="34" charset="0"/>
              <a:buChar char="₋"/>
            </a:pPr>
            <a:r>
              <a:rPr lang="en-US" sz="1800" dirty="0"/>
              <a:t>Persons on dialysis receive series of 4 doses (2.0 mL each); monitor ab levels annually and give additional doses as needed. </a:t>
            </a:r>
          </a:p>
        </p:txBody>
      </p:sp>
      <p:sp>
        <p:nvSpPr>
          <p:cNvPr id="19" name="Content Placeholder 18">
            <a:extLst>
              <a:ext uri="{FF2B5EF4-FFF2-40B4-BE49-F238E27FC236}">
                <a16:creationId xmlns:a16="http://schemas.microsoft.com/office/drawing/2014/main" id="{BAC5EB9D-9D8C-4AF1-BEC6-DF2B13F3F855}"/>
              </a:ext>
            </a:extLst>
          </p:cNvPr>
          <p:cNvSpPr>
            <a:spLocks noGrp="1"/>
          </p:cNvSpPr>
          <p:nvPr>
            <p:ph sz="quarter" idx="4294967295"/>
          </p:nvPr>
        </p:nvSpPr>
        <p:spPr>
          <a:xfrm>
            <a:off x="2661314" y="638175"/>
            <a:ext cx="7137780" cy="577850"/>
          </a:xfrm>
        </p:spPr>
        <p:txBody>
          <a:bodyPr>
            <a:normAutofit/>
          </a:bodyPr>
          <a:lstStyle/>
          <a:p>
            <a:pPr marL="0" indent="0" algn="ctr">
              <a:buNone/>
            </a:pPr>
            <a:r>
              <a:rPr lang="en-US" dirty="0"/>
              <a:t>Both are Recombinant HBsAg vaccines </a:t>
            </a:r>
          </a:p>
        </p:txBody>
      </p:sp>
      <p:sp>
        <p:nvSpPr>
          <p:cNvPr id="20" name="Content Placeholder 19">
            <a:extLst>
              <a:ext uri="{FF2B5EF4-FFF2-40B4-BE49-F238E27FC236}">
                <a16:creationId xmlns:a16="http://schemas.microsoft.com/office/drawing/2014/main" id="{697ACE55-C224-4D7E-BB30-D0DAF319EFBF}"/>
              </a:ext>
            </a:extLst>
          </p:cNvPr>
          <p:cNvSpPr>
            <a:spLocks noGrp="1"/>
          </p:cNvSpPr>
          <p:nvPr>
            <p:ph sz="quarter" idx="4294967295"/>
          </p:nvPr>
        </p:nvSpPr>
        <p:spPr>
          <a:xfrm>
            <a:off x="6508868" y="1775279"/>
            <a:ext cx="4419600" cy="4267200"/>
          </a:xfrm>
        </p:spPr>
        <p:txBody>
          <a:bodyPr>
            <a:normAutofit fontScale="77500" lnSpcReduction="20000"/>
          </a:bodyPr>
          <a:lstStyle/>
          <a:p>
            <a:pPr marL="0" indent="0">
              <a:buNone/>
            </a:pPr>
            <a:r>
              <a:rPr lang="en-US" dirty="0"/>
              <a:t>Recombivax HB</a:t>
            </a:r>
          </a:p>
          <a:p>
            <a:r>
              <a:rPr lang="en-US" dirty="0"/>
              <a:t>Merck: Attenuated strain</a:t>
            </a:r>
          </a:p>
          <a:p>
            <a:r>
              <a:rPr lang="en-US" dirty="0"/>
              <a:t>Sterile suspension of </a:t>
            </a:r>
            <a:r>
              <a:rPr lang="en-US" dirty="0">
                <a:solidFill>
                  <a:srgbClr val="217147"/>
                </a:solidFill>
              </a:rPr>
              <a:t>non-infectious subunit viral vaccine derived from HBsAg</a:t>
            </a:r>
            <a:r>
              <a:rPr lang="en-US" dirty="0"/>
              <a:t> produced in yeast cells. A portion of the hepatitis B virus gene, coding for HBsAg, is cloned into </a:t>
            </a:r>
            <a:r>
              <a:rPr lang="en-US" i="1" dirty="0"/>
              <a:t>Saccharomyces cerevisiae </a:t>
            </a:r>
            <a:r>
              <a:rPr lang="en-US" dirty="0"/>
              <a:t>yeast</a:t>
            </a:r>
          </a:p>
          <a:p>
            <a:r>
              <a:rPr lang="en-US" dirty="0"/>
              <a:t>Adult doses</a:t>
            </a:r>
          </a:p>
          <a:p>
            <a:pPr lvl="1"/>
            <a:r>
              <a:rPr lang="en-US" dirty="0"/>
              <a:t>series of 3 doses (1.0 mL each) given on:</a:t>
            </a:r>
          </a:p>
          <a:p>
            <a:pPr lvl="2"/>
            <a:r>
              <a:rPr lang="en-US" dirty="0"/>
              <a:t>0 – day 1</a:t>
            </a:r>
          </a:p>
          <a:p>
            <a:pPr lvl="2"/>
            <a:r>
              <a:rPr lang="en-US" dirty="0"/>
              <a:t>1 - month</a:t>
            </a:r>
          </a:p>
          <a:p>
            <a:pPr lvl="2"/>
            <a:r>
              <a:rPr lang="en-US" dirty="0"/>
              <a:t>6- month</a:t>
            </a:r>
          </a:p>
          <a:p>
            <a:pPr lvl="1"/>
            <a:r>
              <a:rPr lang="en-US" sz="1800" dirty="0"/>
              <a:t>RECOMBIVAX HB Dialysis Formulation has same schedule</a:t>
            </a:r>
          </a:p>
          <a:p>
            <a:r>
              <a:rPr lang="en-US" sz="2200" dirty="0"/>
              <a:t>Persons &gt;60 have diminished Ab response  </a:t>
            </a:r>
          </a:p>
        </p:txBody>
      </p:sp>
      <p:pic>
        <p:nvPicPr>
          <p:cNvPr id="3" name="Picture 2" descr="Hepatitis B vaccine by GSK called Engerix. Sterile suspension of non-infectious purified surface HBsAg obtained by culturing genetically engineered Saccharomyces cerevisiae yeast.&#10; ">
            <a:extLst>
              <a:ext uri="{FF2B5EF4-FFF2-40B4-BE49-F238E27FC236}">
                <a16:creationId xmlns:a16="http://schemas.microsoft.com/office/drawing/2014/main" id="{37EAD7EB-4EF1-42BD-BFBC-CAFF1F89CE0A}"/>
              </a:ext>
            </a:extLst>
          </p:cNvPr>
          <p:cNvPicPr>
            <a:picLocks noChangeAspect="1"/>
          </p:cNvPicPr>
          <p:nvPr/>
        </p:nvPicPr>
        <p:blipFill>
          <a:blip r:embed="rId3"/>
          <a:stretch>
            <a:fillRect/>
          </a:stretch>
        </p:blipFill>
        <p:spPr>
          <a:xfrm>
            <a:off x="126122" y="1390985"/>
            <a:ext cx="1277904" cy="2820955"/>
          </a:xfrm>
          <a:prstGeom prst="rect">
            <a:avLst/>
          </a:prstGeom>
        </p:spPr>
      </p:pic>
      <p:pic>
        <p:nvPicPr>
          <p:cNvPr id="4" name="Picture 3" descr="Logo for GlaxoSmithKline">
            <a:extLst>
              <a:ext uri="{FF2B5EF4-FFF2-40B4-BE49-F238E27FC236}">
                <a16:creationId xmlns:a16="http://schemas.microsoft.com/office/drawing/2014/main" id="{907D5439-F786-411E-9F7E-B2D2C68615AF}"/>
              </a:ext>
            </a:extLst>
          </p:cNvPr>
          <p:cNvPicPr>
            <a:picLocks noChangeAspect="1"/>
          </p:cNvPicPr>
          <p:nvPr/>
        </p:nvPicPr>
        <p:blipFill>
          <a:blip r:embed="rId4"/>
          <a:stretch>
            <a:fillRect/>
          </a:stretch>
        </p:blipFill>
        <p:spPr>
          <a:xfrm>
            <a:off x="439705" y="4560487"/>
            <a:ext cx="676275" cy="561975"/>
          </a:xfrm>
          <a:prstGeom prst="rect">
            <a:avLst/>
          </a:prstGeom>
        </p:spPr>
      </p:pic>
      <p:pic>
        <p:nvPicPr>
          <p:cNvPr id="13" name="Picture 12" descr="Log for Merck">
            <a:extLst>
              <a:ext uri="{FF2B5EF4-FFF2-40B4-BE49-F238E27FC236}">
                <a16:creationId xmlns:a16="http://schemas.microsoft.com/office/drawing/2014/main" id="{165A0249-000C-42E6-B3FC-06A598898CC1}"/>
              </a:ext>
            </a:extLst>
          </p:cNvPr>
          <p:cNvPicPr>
            <a:picLocks noChangeAspect="1"/>
          </p:cNvPicPr>
          <p:nvPr/>
        </p:nvPicPr>
        <p:blipFill>
          <a:blip r:embed="rId5"/>
          <a:stretch>
            <a:fillRect/>
          </a:stretch>
        </p:blipFill>
        <p:spPr>
          <a:xfrm>
            <a:off x="10926925" y="4419600"/>
            <a:ext cx="1104900" cy="506413"/>
          </a:xfrm>
          <a:prstGeom prst="rect">
            <a:avLst/>
          </a:prstGeom>
        </p:spPr>
      </p:pic>
      <p:pic>
        <p:nvPicPr>
          <p:cNvPr id="7" name="Picture 6" descr="Hepatitis B vaccine by Merck Attenuated strain&#10;Sterile suspension of non-infectious subunit viral vaccine derived from HBsAg produced in yeast cells. A portion of the hepatitis B virus gene, coding for HBsAg, is cloned into Saccharomyces cerevisiae yeast&#10;">
            <a:extLst>
              <a:ext uri="{FF2B5EF4-FFF2-40B4-BE49-F238E27FC236}">
                <a16:creationId xmlns:a16="http://schemas.microsoft.com/office/drawing/2014/main" id="{FB376554-BD1D-412B-9D0B-78886CE5BA6B}"/>
              </a:ext>
            </a:extLst>
          </p:cNvPr>
          <p:cNvPicPr>
            <a:picLocks noChangeAspect="1"/>
          </p:cNvPicPr>
          <p:nvPr/>
        </p:nvPicPr>
        <p:blipFill>
          <a:blip r:embed="rId6"/>
          <a:stretch>
            <a:fillRect/>
          </a:stretch>
        </p:blipFill>
        <p:spPr>
          <a:xfrm>
            <a:off x="10899122" y="1348899"/>
            <a:ext cx="1162050" cy="2905125"/>
          </a:xfrm>
          <a:prstGeom prst="rect">
            <a:avLst/>
          </a:prstGeom>
        </p:spPr>
      </p:pic>
      <p:sp>
        <p:nvSpPr>
          <p:cNvPr id="2" name="Title 1">
            <a:extLst>
              <a:ext uri="{FF2B5EF4-FFF2-40B4-BE49-F238E27FC236}">
                <a16:creationId xmlns:a16="http://schemas.microsoft.com/office/drawing/2014/main" id="{01648673-5B0D-43D8-91E0-0C7EDF845948}"/>
              </a:ext>
            </a:extLst>
          </p:cNvPr>
          <p:cNvSpPr>
            <a:spLocks noGrp="1"/>
          </p:cNvSpPr>
          <p:nvPr>
            <p:ph type="title"/>
          </p:nvPr>
        </p:nvSpPr>
        <p:spPr>
          <a:xfrm>
            <a:off x="66856" y="77784"/>
            <a:ext cx="11955517" cy="514843"/>
          </a:xfr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a:normAutofit/>
          </a:bodyPr>
          <a:lstStyle/>
          <a:p>
            <a:r>
              <a:rPr lang="en-US" dirty="0"/>
              <a:t>Hepatitis B Vaccines</a:t>
            </a:r>
          </a:p>
        </p:txBody>
      </p:sp>
    </p:spTree>
    <p:extLst>
      <p:ext uri="{BB962C8B-B14F-4D97-AF65-F5344CB8AC3E}">
        <p14:creationId xmlns:p14="http://schemas.microsoft.com/office/powerpoint/2010/main" val="42513293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C93E-503A-8446-BA48-03FCFC1E32D0}"/>
              </a:ext>
            </a:extLst>
          </p:cNvPr>
          <p:cNvSpPr>
            <a:spLocks noGrp="1"/>
          </p:cNvSpPr>
          <p:nvPr>
            <p:ph type="title"/>
          </p:nvPr>
        </p:nvSpPr>
        <p:spPr>
          <a:xfrm>
            <a:off x="118241" y="43806"/>
            <a:ext cx="11955517" cy="893767"/>
          </a:xfrm>
          <a:solidFill>
            <a:schemeClr val="accent2">
              <a:lumMod val="20000"/>
              <a:lumOff val="80000"/>
            </a:schemeClr>
          </a:solidFill>
          <a:ln>
            <a:solidFill>
              <a:schemeClr val="bg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defRPr/>
            </a:pPr>
            <a:r>
              <a:rPr lang="en-US" altLang="en-US" sz="4000" i="1" dirty="0">
                <a:ln w="0"/>
                <a:effectLst>
                  <a:outerShdw blurRad="38100" dist="19050" dir="2700000" algn="tl" rotWithShape="0">
                    <a:schemeClr val="dk1">
                      <a:alpha val="40000"/>
                    </a:schemeClr>
                  </a:outerShdw>
                </a:effectLst>
                <a:ea typeface="Comic Sans MS" charset="0"/>
                <a:cs typeface="Comic Sans MS" charset="0"/>
              </a:rPr>
              <a:t>Strep Pneumonia: “The Captain of Death”</a:t>
            </a:r>
            <a:br>
              <a:rPr lang="en-US" altLang="en-US" sz="4000" i="1" dirty="0">
                <a:ln w="0"/>
                <a:effectLst>
                  <a:outerShdw blurRad="38100" dist="19050" dir="2700000" algn="tl" rotWithShape="0">
                    <a:schemeClr val="dk1">
                      <a:alpha val="40000"/>
                    </a:schemeClr>
                  </a:outerShdw>
                </a:effectLst>
                <a:ea typeface="Comic Sans MS" charset="0"/>
                <a:cs typeface="Comic Sans MS" charset="0"/>
              </a:rPr>
            </a:br>
            <a:r>
              <a:rPr lang="en-US" altLang="en-US" i="1" dirty="0">
                <a:ln w="0"/>
                <a:effectLst>
                  <a:outerShdw blurRad="38100" dist="19050" dir="2700000" algn="tl" rotWithShape="0">
                    <a:schemeClr val="dk1">
                      <a:alpha val="40000"/>
                    </a:schemeClr>
                  </a:outerShdw>
                </a:effectLst>
                <a:ea typeface="Comic Sans MS" charset="0"/>
                <a:cs typeface="Comic Sans MS" charset="0"/>
              </a:rPr>
              <a:t>S. pneumoniae</a:t>
            </a:r>
            <a:r>
              <a:rPr lang="en-US" altLang="en-US" dirty="0">
                <a:ln w="0"/>
                <a:effectLst>
                  <a:outerShdw blurRad="38100" dist="19050" dir="2700000" algn="tl" rotWithShape="0">
                    <a:schemeClr val="dk1">
                      <a:alpha val="40000"/>
                    </a:schemeClr>
                  </a:outerShdw>
                </a:effectLst>
                <a:ea typeface="Comic Sans MS" charset="0"/>
                <a:cs typeface="Comic Sans MS" charset="0"/>
              </a:rPr>
              <a:t> Virulent Factors</a:t>
            </a:r>
          </a:p>
        </p:txBody>
      </p:sp>
      <p:sp>
        <p:nvSpPr>
          <p:cNvPr id="3" name="Slide Number Placeholder 2">
            <a:extLst>
              <a:ext uri="{FF2B5EF4-FFF2-40B4-BE49-F238E27FC236}">
                <a16:creationId xmlns:a16="http://schemas.microsoft.com/office/drawing/2014/main" id="{F7BE3A86-F28E-AC44-947D-0836484B5684}"/>
              </a:ext>
            </a:extLst>
          </p:cNvPr>
          <p:cNvSpPr>
            <a:spLocks noGrp="1"/>
          </p:cNvSpPr>
          <p:nvPr>
            <p:ph type="sldNum" sz="quarter" idx="4294967295"/>
          </p:nvPr>
        </p:nvSpPr>
        <p:spPr>
          <a:xfrm>
            <a:off x="0" y="0"/>
            <a:ext cx="0" cy="0"/>
          </a:xfrm>
        </p:spPr>
        <p:txBody>
          <a:bodyPr/>
          <a:lstStyle/>
          <a:p>
            <a:fld id="{AE1F978D-D57C-9E4A-8A8A-6F2C17FA3BC7}" type="slidenum">
              <a:rPr lang="en-US" smtClean="0"/>
              <a:pPr/>
              <a:t>16</a:t>
            </a:fld>
            <a:endParaRPr lang="en-US"/>
          </a:p>
        </p:txBody>
      </p:sp>
      <p:sp>
        <p:nvSpPr>
          <p:cNvPr id="6" name="Rectangle 5">
            <a:extLst>
              <a:ext uri="{FF2B5EF4-FFF2-40B4-BE49-F238E27FC236}">
                <a16:creationId xmlns:a16="http://schemas.microsoft.com/office/drawing/2014/main" id="{E738CAB7-3DF6-4F47-BE22-C52E1AD02EED}"/>
              </a:ext>
            </a:extLst>
          </p:cNvPr>
          <p:cNvSpPr>
            <a:spLocks noChangeArrowheads="1"/>
          </p:cNvSpPr>
          <p:nvPr/>
        </p:nvSpPr>
        <p:spPr bwMode="auto">
          <a:xfrm>
            <a:off x="771525" y="6352529"/>
            <a:ext cx="670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itchFamily="2" charset="0"/>
                <a:cs typeface="Arial" panose="020B0604020202020204" pitchFamily="34" charset="0"/>
              </a:defRPr>
            </a:lvl1pPr>
            <a:lvl2pPr marL="742950" indent="-285750">
              <a:defRPr sz="2800">
                <a:solidFill>
                  <a:schemeClr val="tx1"/>
                </a:solidFill>
                <a:latin typeface="Times" pitchFamily="2" charset="0"/>
                <a:cs typeface="Arial" panose="020B0604020202020204" pitchFamily="34" charset="0"/>
              </a:defRPr>
            </a:lvl2pPr>
            <a:lvl3pPr marL="1143000" indent="-228600">
              <a:defRPr sz="2800">
                <a:solidFill>
                  <a:schemeClr val="tx1"/>
                </a:solidFill>
                <a:latin typeface="Times" pitchFamily="2" charset="0"/>
                <a:cs typeface="Arial" panose="020B0604020202020204" pitchFamily="34" charset="0"/>
              </a:defRPr>
            </a:lvl3pPr>
            <a:lvl4pPr marL="1600200" indent="-228600">
              <a:defRPr sz="2800">
                <a:solidFill>
                  <a:schemeClr val="tx1"/>
                </a:solidFill>
                <a:latin typeface="Times" pitchFamily="2" charset="0"/>
                <a:cs typeface="Arial" panose="020B0604020202020204" pitchFamily="34" charset="0"/>
              </a:defRPr>
            </a:lvl4pPr>
            <a:lvl5pPr marL="2057400" indent="-228600">
              <a:defRPr sz="2800">
                <a:solidFill>
                  <a:schemeClr val="tx1"/>
                </a:solidFill>
                <a:latin typeface="Times" pitchFamily="2"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9pPr>
          </a:lstStyle>
          <a:p>
            <a:r>
              <a:rPr lang="en-US" altLang="en-US" sz="1200" dirty="0">
                <a:solidFill>
                  <a:schemeClr val="bg1"/>
                </a:solidFill>
                <a:latin typeface="Avenir Next" panose="020B0503020202020204" pitchFamily="34" charset="0"/>
                <a:ea typeface="ＭＳ Ｐゴシック" panose="020B0600070205080204" pitchFamily="34" charset="-128"/>
              </a:rPr>
              <a:t>https://</a:t>
            </a:r>
            <a:r>
              <a:rPr lang="en-US" altLang="en-US" sz="1200" dirty="0" err="1">
                <a:solidFill>
                  <a:schemeClr val="bg1"/>
                </a:solidFill>
                <a:latin typeface="Avenir Next" panose="020B0503020202020204" pitchFamily="34" charset="0"/>
                <a:ea typeface="ＭＳ Ｐゴシック" panose="020B0600070205080204" pitchFamily="34" charset="-128"/>
              </a:rPr>
              <a:t>cdn-prod.medicalnewstoday.com</a:t>
            </a:r>
            <a:r>
              <a:rPr lang="en-US" altLang="en-US" sz="1200" dirty="0">
                <a:solidFill>
                  <a:schemeClr val="bg1"/>
                </a:solidFill>
                <a:latin typeface="Avenir Next" panose="020B0503020202020204" pitchFamily="34" charset="0"/>
                <a:ea typeface="ＭＳ Ｐゴシック" panose="020B0600070205080204" pitchFamily="34" charset="-128"/>
              </a:rPr>
              <a:t>/content/images/articles/324/324726/meningitis-rash-image-credit-</a:t>
            </a:r>
            <a:r>
              <a:rPr lang="en-US" altLang="en-US" sz="1200" dirty="0" err="1">
                <a:solidFill>
                  <a:schemeClr val="bg1"/>
                </a:solidFill>
                <a:latin typeface="Avenir Next" panose="020B0503020202020204" pitchFamily="34" charset="0"/>
                <a:ea typeface="ＭＳ Ｐゴシック" panose="020B0600070205080204" pitchFamily="34" charset="-128"/>
              </a:rPr>
              <a:t>dermnet</a:t>
            </a:r>
            <a:r>
              <a:rPr lang="en-US" altLang="en-US" sz="1200" dirty="0">
                <a:solidFill>
                  <a:schemeClr val="bg1"/>
                </a:solidFill>
                <a:latin typeface="Avenir Next" panose="020B0503020202020204" pitchFamily="34" charset="0"/>
                <a:ea typeface="ＭＳ Ｐゴシック" panose="020B0600070205080204" pitchFamily="34" charset="-128"/>
              </a:rPr>
              <a:t>-new-</a:t>
            </a:r>
            <a:r>
              <a:rPr lang="en-US" altLang="en-US" sz="1200" dirty="0" err="1">
                <a:solidFill>
                  <a:schemeClr val="bg1"/>
                </a:solidFill>
                <a:latin typeface="Avenir Next" panose="020B0503020202020204" pitchFamily="34" charset="0"/>
                <a:ea typeface="ＭＳ Ｐゴシック" panose="020B0600070205080204" pitchFamily="34" charset="-128"/>
              </a:rPr>
              <a:t>zealand.jpg</a:t>
            </a:r>
            <a:endParaRPr lang="en-US" altLang="en-US" sz="1200" dirty="0">
              <a:solidFill>
                <a:schemeClr val="bg1"/>
              </a:solidFill>
              <a:latin typeface="Avenir Next" panose="020B0503020202020204" pitchFamily="34" charset="0"/>
              <a:ea typeface="ＭＳ Ｐゴシック" panose="020B0600070205080204" pitchFamily="34" charset="-128"/>
            </a:endParaRPr>
          </a:p>
        </p:txBody>
      </p:sp>
      <p:sp>
        <p:nvSpPr>
          <p:cNvPr id="8" name="Text Box 2">
            <a:extLst>
              <a:ext uri="{FF2B5EF4-FFF2-40B4-BE49-F238E27FC236}">
                <a16:creationId xmlns:a16="http://schemas.microsoft.com/office/drawing/2014/main" id="{84839D89-1D69-7D49-9FE8-573AB457BB08}"/>
              </a:ext>
            </a:extLst>
          </p:cNvPr>
          <p:cNvSpPr txBox="1">
            <a:spLocks noChangeArrowheads="1"/>
          </p:cNvSpPr>
          <p:nvPr/>
        </p:nvSpPr>
        <p:spPr bwMode="auto">
          <a:xfrm>
            <a:off x="241279" y="1167548"/>
            <a:ext cx="9829800" cy="4862870"/>
          </a:xfrm>
          <a:prstGeom prst="rect">
            <a:avLst/>
          </a:prstGeom>
          <a:solidFill>
            <a:srgbClr val="FFFFFF"/>
          </a:solidFill>
          <a:ln>
            <a:noFill/>
          </a:ln>
        </p:spPr>
        <p:txBody>
          <a:bodyPr wrap="square">
            <a:spAutoFit/>
          </a:bodyPr>
          <a:lstStyle>
            <a:lvl1pPr marL="342900" indent="-342900">
              <a:spcBef>
                <a:spcPct val="20000"/>
              </a:spcBef>
              <a:buChar char="•"/>
              <a:defRPr sz="3200">
                <a:solidFill>
                  <a:schemeClr val="tx1"/>
                </a:solidFill>
                <a:latin typeface="Times" pitchFamily="2" charset="0"/>
                <a:ea typeface="ＭＳ Ｐゴシック" panose="020B0600070205080204" pitchFamily="34" charset="-128"/>
              </a:defRPr>
            </a:lvl1pPr>
            <a:lvl2pPr marL="1085850" indent="-34290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Capsule </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Most important virulent factors</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Polysaccharide</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Prevents complement component opsonization</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Inhibit chemotaxis &amp; phagocytosis, facilitate adherence</a:t>
            </a:r>
          </a:p>
          <a:p>
            <a:pPr lvl="1">
              <a:spcBef>
                <a:spcPct val="0"/>
              </a:spcBef>
              <a:buClr>
                <a:schemeClr val="tx1"/>
              </a:buClr>
              <a:buFont typeface="Wingdings" panose="05000000000000000000" pitchFamily="2" charset="2"/>
              <a:buChar char="§"/>
              <a:defRPr/>
            </a:pPr>
            <a:r>
              <a:rPr lang="en-US" altLang="en-US" sz="2000" b="1" dirty="0" err="1">
                <a:solidFill>
                  <a:schemeClr val="accent1">
                    <a:lumMod val="50000"/>
                  </a:schemeClr>
                </a:solidFill>
                <a:latin typeface="Avenir Next Demi Bold" panose="020B0503020202020204" pitchFamily="34" charset="0"/>
              </a:rPr>
              <a:t>Uncapsulated</a:t>
            </a:r>
            <a:r>
              <a:rPr lang="en-US" altLang="en-US" sz="2000" b="1" dirty="0">
                <a:solidFill>
                  <a:schemeClr val="accent1">
                    <a:lumMod val="50000"/>
                  </a:schemeClr>
                </a:solidFill>
                <a:latin typeface="Avenir Next Demi Bold" panose="020B0503020202020204" pitchFamily="34" charset="0"/>
              </a:rPr>
              <a:t> strains are avirulent</a:t>
            </a:r>
          </a:p>
          <a:p>
            <a:pPr lvl="1">
              <a:spcBef>
                <a:spcPct val="0"/>
              </a:spcBef>
              <a:buClr>
                <a:schemeClr val="tx1"/>
              </a:buClr>
              <a:buFont typeface="Wingdings" panose="05000000000000000000" pitchFamily="2" charset="2"/>
              <a:buChar char="§"/>
              <a:defRPr/>
            </a:pPr>
            <a:endParaRPr lang="en-US" altLang="en-US" sz="1000" b="1" dirty="0">
              <a:solidFill>
                <a:srgbClr val="011893"/>
              </a:solidFill>
              <a:latin typeface="Avenir Next Demi Bold" panose="020B0503020202020204" pitchFamily="34" charset="0"/>
            </a:endParaRPr>
          </a:p>
          <a:p>
            <a:pPr>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Cell wall and its components </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Peptidoglycans — Teichoic acid &amp; Lipoteichoic acid </a:t>
            </a:r>
            <a:r>
              <a:rPr lang="en-US" altLang="en-US" sz="2000" b="1" dirty="0">
                <a:solidFill>
                  <a:schemeClr val="accent1">
                    <a:lumMod val="50000"/>
                  </a:schemeClr>
                </a:solidFill>
                <a:latin typeface="Avenir Next Demi Bold" panose="020B0503020202020204" pitchFamily="34" charset="0"/>
              </a:rPr>
              <a:t>(Endotoxin)</a:t>
            </a:r>
          </a:p>
          <a:p>
            <a:pPr lvl="1">
              <a:spcBef>
                <a:spcPct val="0"/>
              </a:spcBef>
              <a:buClr>
                <a:schemeClr val="tx1"/>
              </a:buClr>
              <a:buFont typeface="Wingdings" panose="05000000000000000000" pitchFamily="2" charset="2"/>
              <a:buChar char="§"/>
              <a:defRPr/>
            </a:pPr>
            <a:endParaRPr lang="en-US" altLang="en-US" sz="1000" b="1" dirty="0">
              <a:solidFill>
                <a:schemeClr val="accent1">
                  <a:lumMod val="50000"/>
                </a:schemeClr>
              </a:solidFill>
              <a:latin typeface="Avenir Next Demi Bold" panose="020B0503020202020204" pitchFamily="34" charset="0"/>
            </a:endParaRPr>
          </a:p>
          <a:p>
            <a:pPr>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Surface proteins </a:t>
            </a:r>
            <a:r>
              <a:rPr lang="en-US" altLang="en-US" sz="2000" b="1" dirty="0" err="1">
                <a:solidFill>
                  <a:srgbClr val="011893"/>
                </a:solidFill>
                <a:latin typeface="Avenir Next Demi Bold" panose="020B0503020202020204" pitchFamily="34" charset="0"/>
              </a:rPr>
              <a:t>PspA</a:t>
            </a:r>
            <a:r>
              <a:rPr lang="en-US" altLang="en-US" sz="2000" b="1" dirty="0">
                <a:solidFill>
                  <a:srgbClr val="011893"/>
                </a:solidFill>
                <a:latin typeface="Avenir Next Demi Bold" panose="020B0503020202020204" pitchFamily="34" charset="0"/>
              </a:rPr>
              <a:t> &amp; </a:t>
            </a:r>
            <a:r>
              <a:rPr lang="en-US" altLang="en-US" sz="2000" b="1" dirty="0" err="1">
                <a:solidFill>
                  <a:srgbClr val="011893"/>
                </a:solidFill>
                <a:latin typeface="Avenir Next Demi Bold" panose="020B0503020202020204" pitchFamily="34" charset="0"/>
              </a:rPr>
              <a:t>CbpA</a:t>
            </a:r>
            <a:endParaRPr lang="en-US" altLang="en-US" sz="2000" b="1" dirty="0">
              <a:solidFill>
                <a:srgbClr val="011893"/>
              </a:solidFill>
              <a:latin typeface="Avenir Next Demi Bold" panose="020B0503020202020204" pitchFamily="34" charset="0"/>
            </a:endParaRPr>
          </a:p>
          <a:p>
            <a:pPr lvl="1">
              <a:spcBef>
                <a:spcPct val="0"/>
              </a:spcBef>
              <a:buClr>
                <a:schemeClr val="tx1"/>
              </a:buClr>
              <a:buFont typeface="Wingdings" panose="05000000000000000000" pitchFamily="2" charset="2"/>
              <a:buChar char="§"/>
              <a:defRPr/>
            </a:pPr>
            <a:r>
              <a:rPr lang="en-US" altLang="en-US" sz="2000" b="1" dirty="0" err="1">
                <a:solidFill>
                  <a:srgbClr val="011893"/>
                </a:solidFill>
                <a:latin typeface="Avenir Next Demi Bold" panose="020B0503020202020204" pitchFamily="34" charset="0"/>
              </a:rPr>
              <a:t>CbpA</a:t>
            </a:r>
            <a:r>
              <a:rPr lang="en-US" altLang="en-US" sz="2000" b="1" dirty="0">
                <a:solidFill>
                  <a:srgbClr val="011893"/>
                </a:solidFill>
                <a:latin typeface="Avenir Next Demi Bold" panose="020B0503020202020204" pitchFamily="34" charset="0"/>
              </a:rPr>
              <a:t> — </a:t>
            </a:r>
            <a:r>
              <a:rPr lang="en-US" altLang="en-US" sz="2000" b="1" dirty="0">
                <a:solidFill>
                  <a:schemeClr val="accent1">
                    <a:lumMod val="50000"/>
                  </a:schemeClr>
                </a:solidFill>
                <a:latin typeface="Avenir Next Demi Bold" panose="020B0503020202020204" pitchFamily="34" charset="0"/>
              </a:rPr>
              <a:t>Prevents C3 deposition </a:t>
            </a:r>
          </a:p>
          <a:p>
            <a:pPr lvl="1">
              <a:spcBef>
                <a:spcPct val="0"/>
              </a:spcBef>
              <a:buClr>
                <a:schemeClr val="tx1"/>
              </a:buClr>
              <a:buFont typeface="Wingdings" panose="05000000000000000000" pitchFamily="2" charset="2"/>
              <a:buChar char="§"/>
              <a:defRPr/>
            </a:pPr>
            <a:r>
              <a:rPr lang="en-US" altLang="en-US" sz="2000" b="1" dirty="0" err="1">
                <a:solidFill>
                  <a:srgbClr val="011893"/>
                </a:solidFill>
                <a:latin typeface="Avenir Next Demi Bold" panose="020B0503020202020204" pitchFamily="34" charset="0"/>
              </a:rPr>
              <a:t>PspA</a:t>
            </a:r>
            <a:r>
              <a:rPr lang="en-US" altLang="en-US" sz="2000" b="1" dirty="0">
                <a:solidFill>
                  <a:srgbClr val="011893"/>
                </a:solidFill>
                <a:latin typeface="Avenir Next Demi Bold" panose="020B0503020202020204" pitchFamily="34" charset="0"/>
              </a:rPr>
              <a:t> — </a:t>
            </a:r>
            <a:r>
              <a:rPr lang="en-US" altLang="en-US" sz="2000" b="1" dirty="0">
                <a:solidFill>
                  <a:schemeClr val="accent1">
                    <a:lumMod val="50000"/>
                  </a:schemeClr>
                </a:solidFill>
                <a:latin typeface="Avenir Next Demi Bold" panose="020B0503020202020204" pitchFamily="34" charset="0"/>
              </a:rPr>
              <a:t>Inhibit complement activation by interfering with the formation of C3 convertase</a:t>
            </a:r>
          </a:p>
          <a:p>
            <a:pPr lvl="1">
              <a:spcBef>
                <a:spcPct val="0"/>
              </a:spcBef>
              <a:buClr>
                <a:schemeClr val="tx1"/>
              </a:buClr>
              <a:buFont typeface="Wingdings" panose="05000000000000000000" pitchFamily="2" charset="2"/>
              <a:buChar char="§"/>
              <a:defRPr/>
            </a:pPr>
            <a:endParaRPr lang="en-US" altLang="en-US" sz="1000" b="1" dirty="0">
              <a:solidFill>
                <a:schemeClr val="accent1">
                  <a:lumMod val="50000"/>
                </a:schemeClr>
              </a:solidFill>
              <a:latin typeface="Avenir Next Demi Bold" panose="020B0503020202020204" pitchFamily="34" charset="0"/>
            </a:endParaRPr>
          </a:p>
          <a:p>
            <a:pPr>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Enzymes</a:t>
            </a:r>
          </a:p>
          <a:p>
            <a:pPr lvl="1">
              <a:spcBef>
                <a:spcPct val="0"/>
              </a:spcBef>
              <a:buClr>
                <a:schemeClr val="tx1"/>
              </a:buClr>
              <a:buFont typeface="Wingdings" panose="05000000000000000000" pitchFamily="2" charset="2"/>
              <a:buChar char="§"/>
              <a:defRPr/>
            </a:pPr>
            <a:r>
              <a:rPr lang="en-US" altLang="en-US" sz="2000" b="1" dirty="0">
                <a:solidFill>
                  <a:srgbClr val="011893"/>
                </a:solidFill>
                <a:latin typeface="Avenir Next Demi Bold" panose="020B0503020202020204" pitchFamily="34" charset="0"/>
              </a:rPr>
              <a:t>IgA protease — </a:t>
            </a:r>
            <a:r>
              <a:rPr lang="en-US" altLang="en-US" sz="2000" b="1" dirty="0">
                <a:solidFill>
                  <a:schemeClr val="accent1">
                    <a:lumMod val="50000"/>
                  </a:schemeClr>
                </a:solidFill>
                <a:latin typeface="Avenir Next Demi Bold" panose="020B0503020202020204" pitchFamily="34" charset="0"/>
              </a:rPr>
              <a:t>Cleave surface IgA</a:t>
            </a:r>
          </a:p>
        </p:txBody>
      </p:sp>
      <p:pic>
        <p:nvPicPr>
          <p:cNvPr id="9" name="Picture 1" descr="Image with S. pneumonia showing positive Quellung reaction.&#10;&#10;Source: https://cdn-prod.medicalnewstoday.com/content/images/articles/324/324726/meningitis-rash-image-credit-dermnet-new-zealand.jpg&#10;">
            <a:extLst>
              <a:ext uri="{FF2B5EF4-FFF2-40B4-BE49-F238E27FC236}">
                <a16:creationId xmlns:a16="http://schemas.microsoft.com/office/drawing/2014/main" id="{63C3669F-DC6E-434D-A8A5-A213B3E23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366" y="1328859"/>
            <a:ext cx="2078986" cy="156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90660A92-54FF-0148-908D-833A296958D6}"/>
              </a:ext>
            </a:extLst>
          </p:cNvPr>
          <p:cNvSpPr>
            <a:spLocks noChangeArrowheads="1"/>
          </p:cNvSpPr>
          <p:nvPr/>
        </p:nvSpPr>
        <p:spPr bwMode="auto">
          <a:xfrm rot="19307008">
            <a:off x="9232582" y="4737033"/>
            <a:ext cx="2663825" cy="460375"/>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a:noFill/>
          </a:ln>
        </p:spPr>
        <p:txBody>
          <a:bodyPr wrap="none">
            <a:spAutoFit/>
          </a:bodyPr>
          <a:lstStyle>
            <a:lvl1pPr>
              <a:defRPr sz="2800">
                <a:solidFill>
                  <a:schemeClr val="tx1"/>
                </a:solidFill>
                <a:latin typeface="Times" pitchFamily="2" charset="0"/>
                <a:cs typeface="Arial" panose="020B0604020202020204" pitchFamily="34" charset="0"/>
              </a:defRPr>
            </a:lvl1pPr>
            <a:lvl2pPr marL="742950" indent="-285750">
              <a:defRPr sz="2800">
                <a:solidFill>
                  <a:schemeClr val="tx1"/>
                </a:solidFill>
                <a:latin typeface="Times" pitchFamily="2" charset="0"/>
                <a:cs typeface="Arial" panose="020B0604020202020204" pitchFamily="34" charset="0"/>
              </a:defRPr>
            </a:lvl2pPr>
            <a:lvl3pPr marL="1143000" indent="-228600">
              <a:defRPr sz="2800">
                <a:solidFill>
                  <a:schemeClr val="tx1"/>
                </a:solidFill>
                <a:latin typeface="Times" pitchFamily="2" charset="0"/>
                <a:cs typeface="Arial" panose="020B0604020202020204" pitchFamily="34" charset="0"/>
              </a:defRPr>
            </a:lvl3pPr>
            <a:lvl4pPr marL="1600200" indent="-228600">
              <a:defRPr sz="2800">
                <a:solidFill>
                  <a:schemeClr val="tx1"/>
                </a:solidFill>
                <a:latin typeface="Times" pitchFamily="2" charset="0"/>
                <a:cs typeface="Arial" panose="020B0604020202020204" pitchFamily="34" charset="0"/>
              </a:defRPr>
            </a:lvl4pPr>
            <a:lvl5pPr marL="2057400" indent="-228600">
              <a:defRPr sz="2800">
                <a:solidFill>
                  <a:schemeClr val="tx1"/>
                </a:solidFill>
                <a:latin typeface="Times" pitchFamily="2"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pitchFamily="2" charset="0"/>
                <a:cs typeface="Arial" panose="020B0604020202020204" pitchFamily="34" charset="0"/>
              </a:defRPr>
            </a:lvl9pPr>
          </a:lstStyle>
          <a:p>
            <a:r>
              <a:rPr lang="en-US" altLang="en-US" sz="2400" b="1" dirty="0">
                <a:solidFill>
                  <a:schemeClr val="accent1">
                    <a:lumMod val="50000"/>
                  </a:schemeClr>
                </a:solidFill>
                <a:latin typeface="Century Gothic" panose="020B0502020202020204" pitchFamily="34" charset="0"/>
              </a:rPr>
              <a:t>Immune evasion</a:t>
            </a:r>
            <a:endParaRPr lang="en-US" altLang="en-US" sz="2400" dirty="0">
              <a:solidFill>
                <a:schemeClr val="accent1">
                  <a:lumMod val="50000"/>
                </a:schemeClr>
              </a:solidFill>
            </a:endParaRPr>
          </a:p>
        </p:txBody>
      </p:sp>
    </p:spTree>
    <p:extLst>
      <p:ext uri="{BB962C8B-B14F-4D97-AF65-F5344CB8AC3E}">
        <p14:creationId xmlns:p14="http://schemas.microsoft.com/office/powerpoint/2010/main" val="37592335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87FF-6DD8-4D90-BE2B-1530C49BF2F3}"/>
              </a:ext>
            </a:extLst>
          </p:cNvPr>
          <p:cNvSpPr>
            <a:spLocks noGrp="1"/>
          </p:cNvSpPr>
          <p:nvPr>
            <p:ph type="title"/>
          </p:nvPr>
        </p:nvSpPr>
        <p:spPr>
          <a:xfrm>
            <a:off x="228600" y="136524"/>
            <a:ext cx="6172200" cy="715962"/>
          </a:xfrm>
          <a:solidFill>
            <a:schemeClr val="accent2">
              <a:lumMod val="20000"/>
              <a:lumOff val="80000"/>
            </a:schemeClr>
          </a:solidFill>
          <a:ln>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a:ln w="0"/>
                <a:solidFill>
                  <a:schemeClr val="tx1"/>
                </a:solidFill>
                <a:effectLst>
                  <a:outerShdw blurRad="38100" dist="19050" dir="2700000" algn="tl" rotWithShape="0">
                    <a:schemeClr val="dk1">
                      <a:alpha val="40000"/>
                    </a:schemeClr>
                  </a:outerShdw>
                </a:effectLst>
              </a:rPr>
              <a:t>Pneumococcal Vaccines</a:t>
            </a:r>
          </a:p>
        </p:txBody>
      </p:sp>
      <p:sp>
        <p:nvSpPr>
          <p:cNvPr id="3" name="Content Placeholder 2">
            <a:extLst>
              <a:ext uri="{FF2B5EF4-FFF2-40B4-BE49-F238E27FC236}">
                <a16:creationId xmlns:a16="http://schemas.microsoft.com/office/drawing/2014/main" id="{840B050F-0DC3-4C19-8CE2-122F72FBF439}"/>
              </a:ext>
            </a:extLst>
          </p:cNvPr>
          <p:cNvSpPr>
            <a:spLocks noGrp="1"/>
          </p:cNvSpPr>
          <p:nvPr>
            <p:ph sz="half" idx="1"/>
          </p:nvPr>
        </p:nvSpPr>
        <p:spPr>
          <a:xfrm>
            <a:off x="35570" y="1503428"/>
            <a:ext cx="7253838" cy="1271422"/>
          </a:xfrm>
        </p:spPr>
        <p:txBody>
          <a:bodyPr>
            <a:normAutofit lnSpcReduction="10000"/>
          </a:bodyPr>
          <a:lstStyle/>
          <a:p>
            <a:pPr marL="0" indent="0">
              <a:buNone/>
            </a:pPr>
            <a:r>
              <a:rPr lang="en-US" sz="1800" i="1" dirty="0"/>
              <a:t>Streptococcus pneumoniae</a:t>
            </a:r>
            <a:r>
              <a:rPr lang="en-US" sz="1800" dirty="0"/>
              <a:t>; &gt; 100 serotypes</a:t>
            </a:r>
          </a:p>
          <a:p>
            <a:r>
              <a:rPr lang="en-US" sz="1800" dirty="0"/>
              <a:t>1880: Pasteur Isolates</a:t>
            </a:r>
          </a:p>
          <a:p>
            <a:r>
              <a:rPr lang="en-US" sz="1800" b="1" dirty="0"/>
              <a:t>1911</a:t>
            </a:r>
            <a:r>
              <a:rPr lang="en-US" sz="1800" dirty="0"/>
              <a:t>: 1</a:t>
            </a:r>
            <a:r>
              <a:rPr lang="en-US" sz="1800" baseline="30000" dirty="0"/>
              <a:t>st</a:t>
            </a:r>
            <a:r>
              <a:rPr lang="en-US" sz="1800" dirty="0"/>
              <a:t> efforts to develop a vaccine</a:t>
            </a:r>
          </a:p>
          <a:p>
            <a:r>
              <a:rPr lang="en-US" sz="1800" dirty="0"/>
              <a:t>1940: Interest in vaccines decreases with the introduction of antibiotics</a:t>
            </a:r>
          </a:p>
        </p:txBody>
      </p:sp>
      <p:pic>
        <p:nvPicPr>
          <p:cNvPr id="7" name="Content Placeholder 6" descr="Pneumococcal Vaccine Polyvalent Pneumovax 23">
            <a:extLst>
              <a:ext uri="{FF2B5EF4-FFF2-40B4-BE49-F238E27FC236}">
                <a16:creationId xmlns:a16="http://schemas.microsoft.com/office/drawing/2014/main" id="{5BADB081-AAF0-4CF5-AACD-A2208E5B7CAA}"/>
              </a:ext>
            </a:extLst>
          </p:cNvPr>
          <p:cNvPicPr>
            <a:picLocks noGrp="1" noChangeAspect="1"/>
          </p:cNvPicPr>
          <p:nvPr>
            <p:ph sz="half" idx="2"/>
          </p:nvPr>
        </p:nvPicPr>
        <p:blipFill>
          <a:blip r:embed="rId3"/>
          <a:stretch>
            <a:fillRect/>
          </a:stretch>
        </p:blipFill>
        <p:spPr>
          <a:xfrm>
            <a:off x="7356808" y="1064525"/>
            <a:ext cx="1135261" cy="2364475"/>
          </a:xfrm>
          <a:prstGeom prst="rect">
            <a:avLst/>
          </a:prstGeom>
        </p:spPr>
      </p:pic>
      <p:sp>
        <p:nvSpPr>
          <p:cNvPr id="5" name="Footer Placeholder 4">
            <a:extLst>
              <a:ext uri="{FF2B5EF4-FFF2-40B4-BE49-F238E27FC236}">
                <a16:creationId xmlns:a16="http://schemas.microsoft.com/office/drawing/2014/main" id="{D95D79DD-C10B-4410-AB49-E7E7E318E7DD}"/>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CAF3D1-625C-4666-A666-0216C7CBA048}"/>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AED2F0-FE46-4240-B9CD-38EFCE339481}" type="slidenum">
              <a:rPr lang="en-US" smtClean="0"/>
              <a:pPr/>
              <a:t>17</a:t>
            </a:fld>
            <a:endParaRPr lang="en-US"/>
          </a:p>
        </p:txBody>
      </p:sp>
      <p:sp>
        <p:nvSpPr>
          <p:cNvPr id="8" name="Rectangle 7">
            <a:extLst>
              <a:ext uri="{FF2B5EF4-FFF2-40B4-BE49-F238E27FC236}">
                <a16:creationId xmlns:a16="http://schemas.microsoft.com/office/drawing/2014/main" id="{7FAEC567-E045-401A-B465-EF44523E4443}"/>
              </a:ext>
            </a:extLst>
          </p:cNvPr>
          <p:cNvSpPr/>
          <p:nvPr/>
        </p:nvSpPr>
        <p:spPr>
          <a:xfrm>
            <a:off x="6710059" y="3609495"/>
            <a:ext cx="2844800" cy="2585323"/>
          </a:xfrm>
          <a:prstGeom prst="rect">
            <a:avLst/>
          </a:prstGeom>
        </p:spPr>
        <p:txBody>
          <a:bodyPr wrap="square">
            <a:spAutoFit/>
          </a:bodyPr>
          <a:lstStyle/>
          <a:p>
            <a:r>
              <a:rPr lang="en-US" b="1" dirty="0">
                <a:solidFill>
                  <a:srgbClr val="000000"/>
                </a:solidFill>
                <a:latin typeface="Lato"/>
              </a:rPr>
              <a:t>Polysaccharide</a:t>
            </a:r>
            <a:r>
              <a:rPr lang="en-US" dirty="0">
                <a:solidFill>
                  <a:srgbClr val="000000"/>
                </a:solidFill>
                <a:latin typeface="Lato"/>
              </a:rPr>
              <a:t> </a:t>
            </a:r>
            <a:r>
              <a:rPr lang="en-US" b="1" dirty="0">
                <a:solidFill>
                  <a:srgbClr val="000000"/>
                </a:solidFill>
                <a:latin typeface="Lato"/>
              </a:rPr>
              <a:t>vaccine</a:t>
            </a:r>
            <a:r>
              <a:rPr lang="en-US" dirty="0">
                <a:solidFill>
                  <a:srgbClr val="000000"/>
                </a:solidFill>
                <a:latin typeface="Lato"/>
              </a:rPr>
              <a:t> made to look like the surface of certain bacteria to help the body build protection  (</a:t>
            </a:r>
            <a:r>
              <a:rPr lang="en-US" u="sng" dirty="0">
                <a:solidFill>
                  <a:srgbClr val="C00000"/>
                </a:solidFill>
                <a:latin typeface="Lato"/>
              </a:rPr>
              <a:t>not</a:t>
            </a:r>
            <a:r>
              <a:rPr lang="en-US" dirty="0">
                <a:solidFill>
                  <a:srgbClr val="000000"/>
                </a:solidFill>
                <a:latin typeface="Lato"/>
              </a:rPr>
              <a:t> good at stimulating T cells; provides “T-cell </a:t>
            </a:r>
            <a:r>
              <a:rPr lang="en-US" i="1" dirty="0">
                <a:solidFill>
                  <a:srgbClr val="C00000"/>
                </a:solidFill>
                <a:latin typeface="Lato"/>
              </a:rPr>
              <a:t>independent</a:t>
            </a:r>
            <a:r>
              <a:rPr lang="en-US" dirty="0">
                <a:solidFill>
                  <a:srgbClr val="000000"/>
                </a:solidFill>
                <a:latin typeface="Lato"/>
              </a:rPr>
              <a:t>” immunity)</a:t>
            </a:r>
          </a:p>
          <a:p>
            <a:endParaRPr lang="en-US" b="0" i="0" dirty="0">
              <a:solidFill>
                <a:srgbClr val="000000"/>
              </a:solidFill>
              <a:effectLst/>
              <a:latin typeface="Lato"/>
            </a:endParaRPr>
          </a:p>
        </p:txBody>
      </p:sp>
      <p:pic>
        <p:nvPicPr>
          <p:cNvPr id="10" name="Picture 9" descr="Prenar 13">
            <a:extLst>
              <a:ext uri="{FF2B5EF4-FFF2-40B4-BE49-F238E27FC236}">
                <a16:creationId xmlns:a16="http://schemas.microsoft.com/office/drawing/2014/main" id="{C7F0AA4D-FDE3-4818-A5B2-9E6BFC16C06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75" b="89844" l="2740" r="92694">
                        <a14:foregroundMark x1="5936" y1="46875" x2="5936" y2="46875"/>
                        <a14:foregroundMark x1="5936" y1="46875" x2="5936" y2="46875"/>
                        <a14:foregroundMark x1="2740" y1="45313" x2="2740" y2="45313"/>
                        <a14:foregroundMark x1="81735" y1="55469" x2="81735" y2="55469"/>
                        <a14:foregroundMark x1="84018" y1="55469" x2="84018" y2="55469"/>
                        <a14:foregroundMark x1="85388" y1="55469" x2="85845" y2="56250"/>
                        <a14:foregroundMark x1="89041" y1="56250" x2="89041" y2="56250"/>
                        <a14:foregroundMark x1="90411" y1="56250" x2="90411" y2="56250"/>
                        <a14:foregroundMark x1="90868" y1="56250" x2="90868" y2="56250"/>
                        <a14:foregroundMark x1="92237" y1="53125" x2="92237" y2="53125"/>
                        <a14:foregroundMark x1="92237" y1="50000" x2="92237" y2="50000"/>
                        <a14:foregroundMark x1="92694" y1="47656" x2="92694" y2="47656"/>
                        <a14:foregroundMark x1="74429" y1="56250" x2="74429" y2="56250"/>
                        <a14:foregroundMark x1="74429" y1="56250" x2="74429" y2="56250"/>
                        <a14:foregroundMark x1="44292" y1="13281" x2="44292" y2="13281"/>
                        <a14:foregroundMark x1="42466" y1="10938" x2="42009" y2="11719"/>
                        <a14:foregroundMark x1="41553" y1="11719" x2="41553" y2="11719"/>
                        <a14:foregroundMark x1="20548" y1="43750" x2="20548" y2="43750"/>
                        <a14:foregroundMark x1="21005" y1="43750" x2="21005" y2="43750"/>
                        <a14:foregroundMark x1="19635" y1="39063" x2="19635" y2="39063"/>
                        <a14:foregroundMark x1="36073" y1="57813" x2="36073" y2="57813"/>
                        <a14:foregroundMark x1="39269" y1="57813" x2="39269" y2="57813"/>
                        <a14:foregroundMark x1="41096" y1="57813" x2="42009" y2="58594"/>
                        <a14:foregroundMark x1="42922" y1="58594" x2="43379" y2="58594"/>
                        <a14:foregroundMark x1="44749" y1="58594" x2="45662" y2="58594"/>
                        <a14:foregroundMark x1="47945" y1="58594" x2="49315" y2="59375"/>
                        <a14:foregroundMark x1="52511" y1="59375" x2="52511" y2="59375"/>
                        <a14:foregroundMark x1="52968" y1="59375" x2="54795" y2="59375"/>
                        <a14:foregroundMark x1="55708" y1="59375" x2="57991" y2="59375"/>
                        <a14:foregroundMark x1="58447" y1="59375" x2="58447" y2="59375"/>
                        <a14:foregroundMark x1="61187" y1="60156" x2="61187" y2="60156"/>
                        <a14:foregroundMark x1="63470" y1="57031" x2="63470" y2="57031"/>
                        <a14:foregroundMark x1="64384" y1="51563" x2="64384" y2="49219"/>
                        <a14:foregroundMark x1="64384" y1="46875" x2="64384" y2="46875"/>
                        <a14:foregroundMark x1="64384" y1="44531" x2="64384" y2="44531"/>
                        <a14:foregroundMark x1="63927" y1="42969" x2="63927" y2="42969"/>
                        <a14:foregroundMark x1="64384" y1="53906" x2="64384" y2="53906"/>
                        <a14:foregroundMark x1="31050" y1="58594" x2="31963" y2="59375"/>
                        <a14:foregroundMark x1="33790" y1="59375" x2="33790" y2="59375"/>
                        <a14:foregroundMark x1="37900" y1="59375" x2="40639" y2="59375"/>
                        <a14:foregroundMark x1="71233" y1="60156" x2="72146" y2="60156"/>
                        <a14:foregroundMark x1="74429" y1="60156" x2="74429" y2="60156"/>
                        <a14:foregroundMark x1="75799" y1="60156" x2="76256" y2="60156"/>
                        <a14:foregroundMark x1="77626" y1="60156" x2="84932" y2="60938"/>
                        <a14:foregroundMark x1="84932" y1="60938" x2="86301" y2="60938"/>
                        <a14:foregroundMark x1="89041" y1="60938" x2="89954" y2="60938"/>
                        <a14:foregroundMark x1="91781" y1="60938" x2="91781" y2="60938"/>
                        <a14:foregroundMark x1="73973" y1="45313" x2="73973" y2="45313"/>
                        <a14:foregroundMark x1="74429" y1="45313" x2="75799" y2="44531"/>
                        <a14:foregroundMark x1="76256" y1="44531" x2="77169" y2="44531"/>
                        <a14:foregroundMark x1="78082" y1="45313" x2="79909" y2="46094"/>
                        <a14:foregroundMark x1="79909" y1="46094" x2="84475" y2="46094"/>
                        <a14:foregroundMark x1="85388" y1="46875" x2="85388" y2="46875"/>
                        <a14:foregroundMark x1="91324" y1="48438" x2="91324" y2="48438"/>
                        <a14:foregroundMark x1="88128" y1="47656" x2="88128" y2="47656"/>
                        <a14:backgroundMark x1="31050" y1="76563" x2="31050" y2="76563"/>
                      </a14:backgroundRemoval>
                    </a14:imgEffect>
                  </a14:imgLayer>
                </a14:imgProps>
              </a:ext>
            </a:extLst>
          </a:blip>
          <a:stretch>
            <a:fillRect/>
          </a:stretch>
        </p:blipFill>
        <p:spPr>
          <a:xfrm rot="1678172">
            <a:off x="8999814" y="1461938"/>
            <a:ext cx="3067679" cy="1882168"/>
          </a:xfrm>
          <a:prstGeom prst="rect">
            <a:avLst/>
          </a:prstGeom>
        </p:spPr>
      </p:pic>
      <p:sp>
        <p:nvSpPr>
          <p:cNvPr id="4" name="Content Placeholder 2">
            <a:extLst>
              <a:ext uri="{FF2B5EF4-FFF2-40B4-BE49-F238E27FC236}">
                <a16:creationId xmlns:a16="http://schemas.microsoft.com/office/drawing/2014/main" id="{63591164-2774-3D74-EBE3-6027B540F0DD}"/>
              </a:ext>
            </a:extLst>
          </p:cNvPr>
          <p:cNvSpPr txBox="1">
            <a:spLocks/>
          </p:cNvSpPr>
          <p:nvPr/>
        </p:nvSpPr>
        <p:spPr>
          <a:xfrm>
            <a:off x="35570" y="2774850"/>
            <a:ext cx="6390376" cy="366097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r>
              <a:rPr lang="en-US" sz="1800" b="1" dirty="0">
                <a:ln w="0"/>
                <a:effectLst>
                  <a:outerShdw blurRad="38100" dist="19050" dir="2700000" algn="tl" rotWithShape="0">
                    <a:schemeClr val="dk1">
                      <a:alpha val="40000"/>
                    </a:schemeClr>
                  </a:outerShdw>
                </a:effectLst>
              </a:rPr>
              <a:t>1977: </a:t>
            </a:r>
            <a:r>
              <a:rPr lang="en-US" sz="1800" dirty="0">
                <a:ln w="0"/>
                <a:effectLst>
                  <a:outerShdw blurRad="38100" dist="19050" dir="2700000" algn="tl" rotWithShape="0">
                    <a:schemeClr val="dk1">
                      <a:alpha val="40000"/>
                    </a:schemeClr>
                  </a:outerShdw>
                </a:effectLst>
              </a:rPr>
              <a:t>PPSV14: (Merck) Polysaccharide Pneumococcal vaccine licensed in the USA (14 strains)</a:t>
            </a:r>
          </a:p>
          <a:p>
            <a:r>
              <a:rPr lang="en-US" sz="1800" b="1" dirty="0">
                <a:ln w="0"/>
                <a:solidFill>
                  <a:schemeClr val="accent2">
                    <a:lumMod val="75000"/>
                  </a:schemeClr>
                </a:solidFill>
                <a:effectLst>
                  <a:outerShdw blurRad="38100" dist="19050" dir="2700000" algn="tl" rotWithShape="0">
                    <a:schemeClr val="dk1">
                      <a:alpha val="40000"/>
                    </a:schemeClr>
                  </a:outerShdw>
                </a:effectLst>
              </a:rPr>
              <a:t>1983</a:t>
            </a:r>
            <a:r>
              <a:rPr lang="en-US" sz="1800" dirty="0">
                <a:ln w="0"/>
                <a:solidFill>
                  <a:schemeClr val="accent2">
                    <a:lumMod val="75000"/>
                  </a:schemeClr>
                </a:solidFill>
                <a:effectLst>
                  <a:outerShdw blurRad="38100" dist="19050" dir="2700000" algn="tl" rotWithShape="0">
                    <a:schemeClr val="dk1">
                      <a:alpha val="40000"/>
                    </a:schemeClr>
                  </a:outerShdw>
                </a:effectLst>
              </a:rPr>
              <a:t>: PPSV23 (Merck) inactivated polyvalent polysaccharide pneumococcal vaccine (Pneumovax 23®)</a:t>
            </a:r>
          </a:p>
          <a:p>
            <a:r>
              <a:rPr lang="en-US" sz="1800" b="1" dirty="0">
                <a:ln w="0"/>
                <a:solidFill>
                  <a:schemeClr val="accent5">
                    <a:lumMod val="75000"/>
                  </a:schemeClr>
                </a:solidFill>
                <a:effectLst>
                  <a:outerShdw blurRad="38100" dist="19050" dir="2700000" algn="tl" rotWithShape="0">
                    <a:schemeClr val="dk1">
                      <a:alpha val="40000"/>
                    </a:schemeClr>
                  </a:outerShdw>
                </a:effectLst>
              </a:rPr>
              <a:t>2000</a:t>
            </a:r>
            <a:r>
              <a:rPr lang="en-US" sz="1800" dirty="0">
                <a:ln w="0"/>
                <a:solidFill>
                  <a:schemeClr val="accent5">
                    <a:lumMod val="75000"/>
                  </a:schemeClr>
                </a:solidFill>
                <a:effectLst>
                  <a:outerShdw blurRad="38100" dist="19050" dir="2700000" algn="tl" rotWithShape="0">
                    <a:schemeClr val="dk1">
                      <a:alpha val="40000"/>
                    </a:schemeClr>
                  </a:outerShdw>
                </a:effectLst>
              </a:rPr>
              <a:t>: Prevnar-7 PCV7 (Wyeth/Pfizer) for infants ([</a:t>
            </a:r>
            <a:r>
              <a:rPr lang="en-US" sz="1800" b="1" dirty="0">
                <a:ln w="0"/>
                <a:solidFill>
                  <a:schemeClr val="accent5">
                    <a:lumMod val="75000"/>
                  </a:schemeClr>
                </a:solidFill>
                <a:effectLst>
                  <a:outerShdw blurRad="38100" dist="19050" dir="2700000" algn="tl" rotWithShape="0">
                    <a:schemeClr val="dk1">
                      <a:alpha val="40000"/>
                    </a:schemeClr>
                  </a:outerShdw>
                </a:effectLst>
              </a:rPr>
              <a:t>Diphtheria CRM197 Protein</a:t>
            </a:r>
            <a:r>
              <a:rPr lang="en-US" sz="1800" dirty="0">
                <a:ln w="0"/>
                <a:solidFill>
                  <a:schemeClr val="accent5">
                    <a:lumMod val="75000"/>
                  </a:schemeClr>
                </a:solidFill>
                <a:effectLst>
                  <a:outerShdw blurRad="38100" dist="19050" dir="2700000" algn="tl" rotWithShape="0">
                    <a:schemeClr val="dk1">
                      <a:alpha val="40000"/>
                    </a:schemeClr>
                  </a:outerShdw>
                </a:effectLst>
              </a:rPr>
              <a:t>]) </a:t>
            </a:r>
          </a:p>
          <a:p>
            <a:r>
              <a:rPr lang="en-US" sz="1800" b="1" dirty="0">
                <a:ln w="0"/>
                <a:solidFill>
                  <a:schemeClr val="accent5">
                    <a:lumMod val="75000"/>
                  </a:schemeClr>
                </a:solidFill>
                <a:effectLst>
                  <a:outerShdw blurRad="38100" dist="19050" dir="2700000" algn="tl" rotWithShape="0">
                    <a:schemeClr val="dk1">
                      <a:alpha val="40000"/>
                    </a:schemeClr>
                  </a:outerShdw>
                </a:effectLst>
              </a:rPr>
              <a:t>2010</a:t>
            </a:r>
            <a:r>
              <a:rPr lang="en-US" sz="1800" dirty="0">
                <a:ln w="0"/>
                <a:solidFill>
                  <a:schemeClr val="accent5">
                    <a:lumMod val="75000"/>
                  </a:schemeClr>
                </a:solidFill>
                <a:effectLst>
                  <a:outerShdw blurRad="38100" dist="19050" dir="2700000" algn="tl" rotWithShape="0">
                    <a:schemeClr val="dk1">
                      <a:alpha val="40000"/>
                    </a:schemeClr>
                  </a:outerShdw>
                </a:effectLst>
              </a:rPr>
              <a:t>: Prevnar 13 PCV13 (Pfizer)</a:t>
            </a:r>
          </a:p>
          <a:p>
            <a:r>
              <a:rPr lang="en-US" sz="1800" b="1" dirty="0">
                <a:ln w="0"/>
                <a:solidFill>
                  <a:schemeClr val="accent5">
                    <a:lumMod val="75000"/>
                  </a:schemeClr>
                </a:solidFill>
                <a:effectLst>
                  <a:outerShdw blurRad="38100" dist="19050" dir="2700000" algn="tl" rotWithShape="0">
                    <a:schemeClr val="dk1">
                      <a:alpha val="40000"/>
                    </a:schemeClr>
                  </a:outerShdw>
                </a:effectLst>
              </a:rPr>
              <a:t>2021</a:t>
            </a:r>
            <a:r>
              <a:rPr lang="en-US" sz="1800" dirty="0">
                <a:ln w="0"/>
                <a:solidFill>
                  <a:schemeClr val="accent5">
                    <a:lumMod val="75000"/>
                  </a:schemeClr>
                </a:solidFill>
                <a:effectLst>
                  <a:outerShdw blurRad="38100" dist="19050" dir="2700000" algn="tl" rotWithShape="0">
                    <a:schemeClr val="dk1">
                      <a:alpha val="40000"/>
                    </a:schemeClr>
                  </a:outerShdw>
                </a:effectLst>
              </a:rPr>
              <a:t>: Prevnar 20: PCV20 (Pfizer)</a:t>
            </a:r>
          </a:p>
          <a:p>
            <a:r>
              <a:rPr lang="en-US" sz="1800" b="1" dirty="0">
                <a:ln w="0"/>
                <a:solidFill>
                  <a:schemeClr val="accent2">
                    <a:lumMod val="75000"/>
                  </a:schemeClr>
                </a:solidFill>
                <a:effectLst>
                  <a:outerShdw blurRad="38100" dist="19050" dir="2700000" algn="tl" rotWithShape="0">
                    <a:schemeClr val="dk1">
                      <a:alpha val="40000"/>
                    </a:schemeClr>
                  </a:outerShdw>
                </a:effectLst>
              </a:rPr>
              <a:t>2022</a:t>
            </a:r>
            <a:r>
              <a:rPr lang="en-US" sz="1800" dirty="0">
                <a:ln w="0"/>
                <a:solidFill>
                  <a:schemeClr val="accent2">
                    <a:lumMod val="75000"/>
                  </a:schemeClr>
                </a:solidFill>
                <a:effectLst>
                  <a:outerShdw blurRad="38100" dist="19050" dir="2700000" algn="tl" rotWithShape="0">
                    <a:schemeClr val="dk1">
                      <a:alpha val="40000"/>
                    </a:schemeClr>
                  </a:outerShdw>
                </a:effectLst>
              </a:rPr>
              <a:t>: Vaxneuvance PCV15® (Merck)</a:t>
            </a:r>
          </a:p>
          <a:p>
            <a:r>
              <a:rPr lang="en-US" sz="1800" b="1" dirty="0">
                <a:ln w="0"/>
                <a:solidFill>
                  <a:schemeClr val="accent2">
                    <a:lumMod val="75000"/>
                  </a:schemeClr>
                </a:solidFill>
                <a:effectLst>
                  <a:outerShdw blurRad="38100" dist="19050" dir="2700000" algn="tl" rotWithShape="0">
                    <a:schemeClr val="dk1">
                      <a:alpha val="40000"/>
                    </a:schemeClr>
                  </a:outerShdw>
                </a:effectLst>
              </a:rPr>
              <a:t>2024</a:t>
            </a:r>
            <a:r>
              <a:rPr lang="en-US" sz="1800" dirty="0">
                <a:ln w="0"/>
                <a:solidFill>
                  <a:schemeClr val="accent2">
                    <a:lumMod val="75000"/>
                  </a:schemeClr>
                </a:solidFill>
                <a:effectLst>
                  <a:outerShdw blurRad="38100" dist="19050" dir="2700000" algn="tl" rotWithShape="0">
                    <a:schemeClr val="dk1">
                      <a:alpha val="40000"/>
                    </a:schemeClr>
                  </a:outerShdw>
                </a:effectLst>
              </a:rPr>
              <a:t>: Capvaxive PCV21® (Merck)</a:t>
            </a:r>
          </a:p>
        </p:txBody>
      </p:sp>
      <p:sp>
        <p:nvSpPr>
          <p:cNvPr id="9" name="TextBox 8">
            <a:extLst>
              <a:ext uri="{FF2B5EF4-FFF2-40B4-BE49-F238E27FC236}">
                <a16:creationId xmlns:a16="http://schemas.microsoft.com/office/drawing/2014/main" id="{4FC5950F-38E1-9077-6982-5A7F3C90182A}"/>
              </a:ext>
            </a:extLst>
          </p:cNvPr>
          <p:cNvSpPr txBox="1"/>
          <p:nvPr/>
        </p:nvSpPr>
        <p:spPr>
          <a:xfrm>
            <a:off x="9403285" y="3507164"/>
            <a:ext cx="2630055" cy="2585323"/>
          </a:xfrm>
          <a:prstGeom prst="rect">
            <a:avLst/>
          </a:prstGeom>
          <a:noFill/>
        </p:spPr>
        <p:txBody>
          <a:bodyPr wrap="square" rtlCol="0">
            <a:spAutoFit/>
          </a:bodyPr>
          <a:lstStyle/>
          <a:p>
            <a:r>
              <a:rPr lang="en-US" b="1" dirty="0">
                <a:solidFill>
                  <a:srgbClr val="000000"/>
                </a:solidFill>
                <a:latin typeface="Lato"/>
              </a:rPr>
              <a:t>Conjugate vaccines</a:t>
            </a:r>
            <a:r>
              <a:rPr lang="en-US" dirty="0">
                <a:solidFill>
                  <a:srgbClr val="000000"/>
                </a:solidFill>
                <a:latin typeface="Lato"/>
              </a:rPr>
              <a:t> join a protein to polysaccharides of bacteria to improve the protection provided by the vaccine (</a:t>
            </a:r>
            <a:r>
              <a:rPr lang="en-US" u="sng" dirty="0">
                <a:solidFill>
                  <a:srgbClr val="000000"/>
                </a:solidFill>
                <a:latin typeface="Lato"/>
              </a:rPr>
              <a:t>are</a:t>
            </a:r>
            <a:r>
              <a:rPr lang="en-US" dirty="0">
                <a:solidFill>
                  <a:srgbClr val="000000"/>
                </a:solidFill>
                <a:latin typeface="Lato"/>
              </a:rPr>
              <a:t> good at stimulating T cells, provide “T-cell </a:t>
            </a:r>
            <a:r>
              <a:rPr lang="en-US" i="1" dirty="0">
                <a:solidFill>
                  <a:srgbClr val="C00000"/>
                </a:solidFill>
                <a:latin typeface="Lato"/>
              </a:rPr>
              <a:t>dependent</a:t>
            </a:r>
            <a:r>
              <a:rPr lang="en-US" dirty="0">
                <a:solidFill>
                  <a:srgbClr val="000000"/>
                </a:solidFill>
                <a:latin typeface="Lato"/>
              </a:rPr>
              <a:t>” immunity)</a:t>
            </a:r>
          </a:p>
        </p:txBody>
      </p:sp>
    </p:spTree>
    <p:extLst>
      <p:ext uri="{BB962C8B-B14F-4D97-AF65-F5344CB8AC3E}">
        <p14:creationId xmlns:p14="http://schemas.microsoft.com/office/powerpoint/2010/main" val="265746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a:xfrm>
            <a:off x="3782240" y="136131"/>
            <a:ext cx="4010078" cy="299326"/>
          </a:xfrm>
        </p:spPr>
        <p:txBody>
          <a:bodyPr>
            <a:normAutofit fontScale="90000"/>
          </a:bodyPr>
          <a:lstStyle/>
          <a:p>
            <a:r>
              <a:rPr lang="en-US" dirty="0"/>
              <a:t>Rabies: Kills unnatural hosts</a:t>
            </a:r>
          </a:p>
        </p:txBody>
      </p:sp>
      <p:sp>
        <p:nvSpPr>
          <p:cNvPr id="81922" name="Content Placeholder 2"/>
          <p:cNvSpPr>
            <a:spLocks noGrp="1"/>
          </p:cNvSpPr>
          <p:nvPr>
            <p:ph idx="1"/>
          </p:nvPr>
        </p:nvSpPr>
        <p:spPr>
          <a:xfrm>
            <a:off x="2041814" y="496791"/>
            <a:ext cx="7490931" cy="3003616"/>
          </a:xfrm>
        </p:spPr>
        <p:txBody>
          <a:bodyPr>
            <a:normAutofit fontScale="70000" lnSpcReduction="20000"/>
          </a:bodyPr>
          <a:lstStyle/>
          <a:p>
            <a:pPr>
              <a:spcBef>
                <a:spcPts val="600"/>
              </a:spcBef>
            </a:pPr>
            <a:r>
              <a:rPr lang="en-US" b="1" dirty="0"/>
              <a:t>Where</a:t>
            </a:r>
            <a:r>
              <a:rPr lang="en-US" dirty="0"/>
              <a:t>: </a:t>
            </a:r>
            <a:r>
              <a:rPr lang="en-US" sz="2358" dirty="0"/>
              <a:t>Nearly global </a:t>
            </a:r>
          </a:p>
          <a:p>
            <a:pPr>
              <a:spcBef>
                <a:spcPts val="600"/>
              </a:spcBef>
            </a:pPr>
            <a:r>
              <a:rPr lang="en-US" b="1" dirty="0"/>
              <a:t>What</a:t>
            </a:r>
            <a:r>
              <a:rPr lang="en-US" dirty="0"/>
              <a:t>: Zoonotic </a:t>
            </a:r>
            <a:r>
              <a:rPr lang="en-US" sz="2358" dirty="0"/>
              <a:t>viral disease that affects the central nervous system</a:t>
            </a:r>
          </a:p>
          <a:p>
            <a:pPr>
              <a:spcBef>
                <a:spcPts val="600"/>
              </a:spcBef>
            </a:pPr>
            <a:r>
              <a:rPr lang="en-US" b="1" dirty="0"/>
              <a:t>Reservoir hosts</a:t>
            </a:r>
            <a:r>
              <a:rPr lang="en-US" dirty="0"/>
              <a:t>: Bats, skunks, raccoons, and foxes. </a:t>
            </a:r>
          </a:p>
          <a:p>
            <a:pPr>
              <a:spcBef>
                <a:spcPts val="600"/>
              </a:spcBef>
            </a:pPr>
            <a:r>
              <a:rPr lang="en-US" b="1" dirty="0"/>
              <a:t>Transmission</a:t>
            </a:r>
            <a:r>
              <a:rPr lang="en-US" dirty="0"/>
              <a:t>: </a:t>
            </a:r>
            <a:r>
              <a:rPr lang="en-US" sz="2358" dirty="0"/>
              <a:t>Contamination from virus in saliva of clinically affected host; usually transmitted via bite(s)</a:t>
            </a:r>
          </a:p>
          <a:p>
            <a:pPr>
              <a:spcBef>
                <a:spcPts val="600"/>
              </a:spcBef>
            </a:pPr>
            <a:r>
              <a:rPr lang="en-US" b="1" dirty="0"/>
              <a:t>Prognosis</a:t>
            </a:r>
            <a:r>
              <a:rPr lang="en-US" sz="2358" b="1" dirty="0"/>
              <a:t> if unvaccinated: </a:t>
            </a:r>
            <a:r>
              <a:rPr lang="en-US" sz="2358" dirty="0"/>
              <a:t>death of humans, dogs, cats, horses, cattle, and other unnatural hosts</a:t>
            </a:r>
          </a:p>
          <a:p>
            <a:pPr lvl="1">
              <a:spcBef>
                <a:spcPts val="600"/>
              </a:spcBef>
            </a:pPr>
            <a:r>
              <a:rPr lang="en-US" sz="3800" dirty="0"/>
              <a:t>Nearly </a:t>
            </a:r>
            <a:r>
              <a:rPr lang="en-US" sz="3800" b="1" u="sng" dirty="0">
                <a:solidFill>
                  <a:srgbClr val="C00000"/>
                </a:solidFill>
              </a:rPr>
              <a:t>100%</a:t>
            </a:r>
            <a:r>
              <a:rPr lang="en-US" sz="3800" dirty="0">
                <a:solidFill>
                  <a:srgbClr val="C00000"/>
                </a:solidFill>
              </a:rPr>
              <a:t> chance of death </a:t>
            </a:r>
            <a:r>
              <a:rPr lang="en-US" sz="3800" dirty="0"/>
              <a:t>if an infected unvaccinated human is not given post-exposure vaccine</a:t>
            </a:r>
          </a:p>
          <a:p>
            <a:pPr marL="0" indent="0">
              <a:spcBef>
                <a:spcPts val="600"/>
              </a:spcBef>
              <a:buNone/>
            </a:pPr>
            <a:endParaRPr lang="en-US" dirty="0"/>
          </a:p>
        </p:txBody>
      </p:sp>
      <p:pic>
        <p:nvPicPr>
          <p:cNvPr id="4" name="Picture 4" descr="Rabid 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8" y="214551"/>
            <a:ext cx="1800138" cy="251843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6" descr="Rabid b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662183" y="350959"/>
            <a:ext cx="2417579" cy="260381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uman eye bitten by a Rabid animal"/>
          <p:cNvPicPr>
            <a:picLocks noChangeAspect="1" noChangeArrowheads="1"/>
          </p:cNvPicPr>
          <p:nvPr/>
        </p:nvPicPr>
        <p:blipFill>
          <a:blip r:embed="rId6" cstate="print"/>
          <a:srcRect/>
          <a:stretch>
            <a:fillRect/>
          </a:stretch>
        </p:blipFill>
        <p:spPr bwMode="auto">
          <a:xfrm>
            <a:off x="9072482" y="3713064"/>
            <a:ext cx="2672999" cy="230283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5" descr="Rabid hu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030" y="4084180"/>
            <a:ext cx="2094375" cy="193171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81924" name="Picture 4" descr="Rabid c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0025" y="4079527"/>
            <a:ext cx="2349340" cy="199485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Rabid wolf">
            <a:extLst>
              <a:ext uri="{FF2B5EF4-FFF2-40B4-BE49-F238E27FC236}">
                <a16:creationId xmlns:a16="http://schemas.microsoft.com/office/drawing/2014/main" id="{043D20E2-8178-4985-839C-671CCE7E7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8" y="3429000"/>
            <a:ext cx="2225632" cy="2667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8">
            <a:extLst>
              <a:ext uri="{FF2B5EF4-FFF2-40B4-BE49-F238E27FC236}">
                <a16:creationId xmlns:a16="http://schemas.microsoft.com/office/drawing/2014/main" id="{56CAD7D1-F0ED-42A6-90CB-94657AAD8315}"/>
              </a:ext>
            </a:extLst>
          </p:cNvPr>
          <p:cNvSpPr>
            <a:spLocks noGrp="1"/>
          </p:cNvSpPr>
          <p:nvPr>
            <p:ph type="sldNum" sz="quarter" idx="12"/>
          </p:nvPr>
        </p:nvSpPr>
        <p:spPr>
          <a:xfrm>
            <a:off x="11024101" y="6531678"/>
            <a:ext cx="997085" cy="249385"/>
          </a:xfrm>
        </p:spPr>
        <p:txBody>
          <a:bodyPr/>
          <a:lstStyle/>
          <a:p>
            <a:fld id="{EA4F5366-F021-C440-B975-9BD644C7DDA9}" type="slidenum">
              <a:rPr lang="en-US" smtClean="0"/>
              <a:pPr/>
              <a:t>18</a:t>
            </a:fld>
            <a:endParaRPr lang="en-US"/>
          </a:p>
        </p:txBody>
      </p:sp>
      <p:sp>
        <p:nvSpPr>
          <p:cNvPr id="2" name="TextBox 1">
            <a:extLst>
              <a:ext uri="{FF2B5EF4-FFF2-40B4-BE49-F238E27FC236}">
                <a16:creationId xmlns:a16="http://schemas.microsoft.com/office/drawing/2014/main" id="{6D0BC312-C2D3-FB22-FF4D-EDFA91046466}"/>
              </a:ext>
            </a:extLst>
          </p:cNvPr>
          <p:cNvSpPr txBox="1"/>
          <p:nvPr/>
        </p:nvSpPr>
        <p:spPr>
          <a:xfrm>
            <a:off x="3016155" y="6287038"/>
            <a:ext cx="7490931" cy="369332"/>
          </a:xfrm>
          <a:prstGeom prst="rect">
            <a:avLst/>
          </a:prstGeom>
          <a:noFill/>
        </p:spPr>
        <p:txBody>
          <a:bodyPr wrap="square" rtlCol="0">
            <a:spAutoFit/>
          </a:bodyPr>
          <a:lstStyle/>
          <a:p>
            <a:r>
              <a:rPr lang="en-US" dirty="0"/>
              <a:t>If you practice wilderness medicine, you are at increased risk of exposure</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98" y="134533"/>
            <a:ext cx="3366227" cy="400751"/>
          </a:xfrm>
          <a:solidFill>
            <a:srgbClr val="5C0000"/>
          </a:solidFill>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2200" dirty="0"/>
              <a:t>Clinical - Furious Rabies</a:t>
            </a:r>
          </a:p>
        </p:txBody>
      </p:sp>
      <p:sp>
        <p:nvSpPr>
          <p:cNvPr id="3" name="Content Placeholder 2"/>
          <p:cNvSpPr>
            <a:spLocks noGrp="1"/>
          </p:cNvSpPr>
          <p:nvPr>
            <p:ph idx="1"/>
          </p:nvPr>
        </p:nvSpPr>
        <p:spPr>
          <a:xfrm>
            <a:off x="0" y="643007"/>
            <a:ext cx="5120640" cy="5061854"/>
          </a:xfrm>
        </p:spPr>
        <p:txBody>
          <a:bodyPr>
            <a:noAutofit/>
          </a:bodyPr>
          <a:lstStyle/>
          <a:p>
            <a:pPr marL="310942" indent="-310942">
              <a:spcBef>
                <a:spcPts val="272"/>
              </a:spcBef>
            </a:pPr>
            <a:r>
              <a:rPr lang="en-US" sz="1600" dirty="0"/>
              <a:t>Mean incubation~ 55 days (range: 7 days to &gt; </a:t>
            </a:r>
            <a:r>
              <a:rPr lang="en-US" sz="1600" b="1" u="sng" dirty="0"/>
              <a:t>6</a:t>
            </a:r>
            <a:r>
              <a:rPr lang="en-US" sz="1600" dirty="0"/>
              <a:t> </a:t>
            </a:r>
            <a:r>
              <a:rPr lang="en-US" sz="1600" b="1" u="sng" dirty="0"/>
              <a:t>years</a:t>
            </a:r>
            <a:r>
              <a:rPr lang="en-US" sz="1600" dirty="0"/>
              <a:t>). </a:t>
            </a:r>
          </a:p>
          <a:p>
            <a:pPr marL="310942" indent="-310942">
              <a:spcBef>
                <a:spcPts val="272"/>
              </a:spcBef>
            </a:pPr>
            <a:r>
              <a:rPr lang="en-US" sz="1600" b="1" dirty="0"/>
              <a:t>Hydrophobia</a:t>
            </a:r>
            <a:r>
              <a:rPr lang="en-US" sz="1600" dirty="0"/>
              <a:t>  </a:t>
            </a:r>
          </a:p>
          <a:p>
            <a:pPr lvl="1">
              <a:spcBef>
                <a:spcPts val="272"/>
              </a:spcBef>
            </a:pPr>
            <a:r>
              <a:rPr lang="en-US" sz="1200" dirty="0"/>
              <a:t>represents exaggerated irritant reflex of the respiratory tract,</a:t>
            </a:r>
          </a:p>
          <a:p>
            <a:pPr lvl="1">
              <a:spcBef>
                <a:spcPts val="272"/>
              </a:spcBef>
            </a:pPr>
            <a:r>
              <a:rPr lang="en-US" sz="1200" dirty="0"/>
              <a:t> possibly arising from nucleus ambiguus</a:t>
            </a:r>
          </a:p>
          <a:p>
            <a:pPr marL="310942" indent="-310942">
              <a:spcBef>
                <a:spcPts val="272"/>
              </a:spcBef>
            </a:pPr>
            <a:r>
              <a:rPr lang="en-US" sz="1600" dirty="0"/>
              <a:t>Episodic </a:t>
            </a:r>
            <a:r>
              <a:rPr lang="en-US" sz="1600" b="1" dirty="0"/>
              <a:t>hyperactivity, seizures, and aerophobia</a:t>
            </a:r>
          </a:p>
          <a:p>
            <a:pPr marL="310942" indent="-310942">
              <a:spcBef>
                <a:spcPts val="272"/>
              </a:spcBef>
            </a:pPr>
            <a:r>
              <a:rPr lang="en-US" sz="1600" b="1" dirty="0"/>
              <a:t>Hyperventilation</a:t>
            </a:r>
            <a:r>
              <a:rPr lang="en-US" sz="1600" dirty="0"/>
              <a:t> </a:t>
            </a:r>
            <a:r>
              <a:rPr lang="en-US" sz="1200" dirty="0"/>
              <a:t>leads to periodic and ataxic respiration, and eventually, apnea supervenes. </a:t>
            </a:r>
          </a:p>
          <a:p>
            <a:pPr marL="310942" indent="-310942">
              <a:spcBef>
                <a:spcPts val="272"/>
              </a:spcBef>
            </a:pPr>
            <a:r>
              <a:rPr lang="en-US" sz="1600" b="1" dirty="0"/>
              <a:t>Cardiac arrhythmias </a:t>
            </a:r>
            <a:r>
              <a:rPr lang="en-US" sz="1600" dirty="0"/>
              <a:t>(common), </a:t>
            </a:r>
            <a:r>
              <a:rPr lang="en-US" sz="1200" dirty="0"/>
              <a:t>predominantly supraventricular tachycardias and bradycardias, reflect either brain stem dysfunction or myocarditis</a:t>
            </a:r>
          </a:p>
          <a:p>
            <a:pPr marL="310942" indent="-310942">
              <a:spcBef>
                <a:spcPts val="272"/>
              </a:spcBef>
            </a:pPr>
            <a:r>
              <a:rPr lang="en-US" sz="1600" b="1" dirty="0"/>
              <a:t>Autonomic dysfunction</a:t>
            </a:r>
            <a:r>
              <a:rPr lang="en-US" sz="1600" dirty="0"/>
              <a:t>, including pupillary dilation, anisocoria, piloerection, markedly increased salivation and sweating, and rarely, priapism or spontaneous ejaculation</a:t>
            </a:r>
          </a:p>
          <a:p>
            <a:pPr marL="310942" indent="-310942">
              <a:spcBef>
                <a:spcPts val="272"/>
              </a:spcBef>
            </a:pPr>
            <a:r>
              <a:rPr lang="en-US" sz="1600" b="1" dirty="0"/>
              <a:t>Pituitary dysfunction</a:t>
            </a:r>
            <a:r>
              <a:rPr lang="en-US" sz="1600" dirty="0"/>
              <a:t>, especially disordered water balance (either inappropriate antidiuresis or diabetes insipidus).</a:t>
            </a:r>
          </a:p>
          <a:p>
            <a:pPr marL="310942" indent="-310942">
              <a:spcBef>
                <a:spcPts val="272"/>
              </a:spcBef>
            </a:pPr>
            <a:r>
              <a:rPr lang="en-US" sz="1600" b="1" dirty="0"/>
              <a:t>Coma</a:t>
            </a:r>
            <a:r>
              <a:rPr lang="en-US" sz="1600" dirty="0"/>
              <a:t> </a:t>
            </a:r>
          </a:p>
          <a:p>
            <a:pPr lvl="1">
              <a:spcBef>
                <a:spcPts val="272"/>
              </a:spcBef>
            </a:pPr>
            <a:r>
              <a:rPr lang="en-US" sz="1400" dirty="0"/>
              <a:t>Patients entering a coma generally die within 1 to 2 weeks despite maximal supportive care. </a:t>
            </a:r>
            <a:endParaRPr lang="en-US" sz="1600" dirty="0"/>
          </a:p>
          <a:p>
            <a:pPr marL="259118" indent="-259118">
              <a:spcBef>
                <a:spcPts val="272"/>
              </a:spcBef>
            </a:pPr>
            <a:endParaRPr lang="en-US" sz="1200" dirty="0"/>
          </a:p>
          <a:p>
            <a:pPr marL="259118" indent="-259118">
              <a:spcBef>
                <a:spcPts val="272"/>
              </a:spcBef>
            </a:pPr>
            <a:endParaRPr lang="en-US" sz="1200" dirty="0"/>
          </a:p>
        </p:txBody>
      </p:sp>
      <p:pic>
        <p:nvPicPr>
          <p:cNvPr id="13314" name="Picture 2" descr="Child dying of furious rabi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2222" y1="91824" x2="22222" y2="91824"/>
                        <a14:foregroundMark x1="43210" y1="93082" x2="43210" y2="93082"/>
                        <a14:foregroundMark x1="88272" y1="92453" x2="88272" y2="92453"/>
                        <a14:backgroundMark x1="2469" y1="44654" x2="2469" y2="44654"/>
                        <a14:backgroundMark x1="4321" y1="54088" x2="4321" y2="54088"/>
                        <a14:backgroundMark x1="8025" y1="9434" x2="8025" y2="9434"/>
                        <a14:backgroundMark x1="9259" y1="43396" x2="9259" y2="43396"/>
                        <a14:backgroundMark x1="4938" y1="74214" x2="4938" y2="74214"/>
                        <a14:backgroundMark x1="4321" y1="24528" x2="4321" y2="24528"/>
                        <a14:backgroundMark x1="6790" y1="66038" x2="6790" y2="66038"/>
                        <a14:backgroundMark x1="93827" y1="12579" x2="93827" y2="12579"/>
                        <a14:backgroundMark x1="93827" y1="35220" x2="93827" y2="35220"/>
                      </a14:backgroundRemoval>
                    </a14:imgEffect>
                  </a14:imgLayer>
                </a14:imgProps>
              </a:ext>
              <a:ext uri="{28A0092B-C50C-407E-A947-70E740481C1C}">
                <a14:useLocalDpi xmlns:a14="http://schemas.microsoft.com/office/drawing/2010/main" val="0"/>
              </a:ext>
            </a:extLst>
          </a:blip>
          <a:srcRect/>
          <a:stretch>
            <a:fillRect/>
          </a:stretch>
        </p:blipFill>
        <p:spPr bwMode="auto">
          <a:xfrm>
            <a:off x="5063377" y="223147"/>
            <a:ext cx="1333033" cy="1309378"/>
          </a:xfrm>
          <a:prstGeom prst="rect">
            <a:avLst/>
          </a:prstGeom>
          <a:noFill/>
          <a:ln w="28575">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6597" y="5784427"/>
            <a:ext cx="5397190" cy="738664"/>
          </a:xfrm>
          <a:prstGeom prst="rect">
            <a:avLst/>
          </a:prstGeom>
          <a:solidFill>
            <a:srgbClr val="5C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dirty="0"/>
              <a:t>Patients with furious rabies who receive maximal intensive care support and survive for longer-than-expected, appear to pass through a paralytic phase before death.</a:t>
            </a:r>
          </a:p>
        </p:txBody>
      </p:sp>
      <p:sp>
        <p:nvSpPr>
          <p:cNvPr id="20" name="Title 1">
            <a:extLst>
              <a:ext uri="{FF2B5EF4-FFF2-40B4-BE49-F238E27FC236}">
                <a16:creationId xmlns:a16="http://schemas.microsoft.com/office/drawing/2014/main" id="{6FE8B18B-C16F-8727-725E-09836375B219}"/>
              </a:ext>
            </a:extLst>
          </p:cNvPr>
          <p:cNvSpPr txBox="1">
            <a:spLocks/>
          </p:cNvSpPr>
          <p:nvPr/>
        </p:nvSpPr>
        <p:spPr>
          <a:xfrm>
            <a:off x="7374747" y="242255"/>
            <a:ext cx="4557203" cy="400751"/>
          </a:xfrm>
          <a:prstGeom prst="rect">
            <a:avLst/>
          </a:prstGeom>
          <a:solidFill>
            <a:schemeClr val="accent3">
              <a:lumMod val="50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lvl1pPr algn="ctr" defTabSz="685800" rtl="0" eaLnBrk="1" latinLnBrk="0" hangingPunct="1">
              <a:spcBef>
                <a:spcPct val="0"/>
              </a:spcBef>
              <a:buNone/>
              <a:defRPr sz="2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en-US" sz="1800" dirty="0"/>
              <a:t>Clinical – Paralytic (Dumb) Rabies</a:t>
            </a:r>
          </a:p>
        </p:txBody>
      </p:sp>
      <p:sp>
        <p:nvSpPr>
          <p:cNvPr id="21" name="Content Placeholder 2">
            <a:extLst>
              <a:ext uri="{FF2B5EF4-FFF2-40B4-BE49-F238E27FC236}">
                <a16:creationId xmlns:a16="http://schemas.microsoft.com/office/drawing/2014/main" id="{C5BBE901-D100-7D88-2629-181A998C137B}"/>
              </a:ext>
            </a:extLst>
          </p:cNvPr>
          <p:cNvSpPr txBox="1">
            <a:spLocks/>
          </p:cNvSpPr>
          <p:nvPr/>
        </p:nvSpPr>
        <p:spPr>
          <a:xfrm>
            <a:off x="7071361" y="845820"/>
            <a:ext cx="5120639" cy="494734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10942" indent="-310942" fontAlgn="auto">
              <a:spcBef>
                <a:spcPts val="1088"/>
              </a:spcBef>
              <a:spcAft>
                <a:spcPts val="0"/>
              </a:spcAft>
            </a:pPr>
            <a:r>
              <a:rPr lang="en-US" sz="1995" dirty="0"/>
              <a:t>Mean incubation~ 49 days (range 7-90 days). </a:t>
            </a:r>
          </a:p>
          <a:p>
            <a:pPr marL="310942" indent="-310942" fontAlgn="auto">
              <a:spcBef>
                <a:spcPts val="1088"/>
              </a:spcBef>
              <a:spcAft>
                <a:spcPts val="0"/>
              </a:spcAft>
            </a:pPr>
            <a:r>
              <a:rPr lang="en-US" sz="1995" dirty="0"/>
              <a:t>Initial findings suggest ascending paralysis, including hypophonia (resembles acute inflammatory polyneuropathy = Guillain-Barré syndrome) or a symmetric quadriparesis. </a:t>
            </a:r>
          </a:p>
          <a:p>
            <a:pPr marL="310942" indent="-310942" fontAlgn="auto">
              <a:spcBef>
                <a:spcPts val="1088"/>
              </a:spcBef>
              <a:spcAft>
                <a:spcPts val="0"/>
              </a:spcAft>
            </a:pPr>
            <a:r>
              <a:rPr lang="en-US" sz="1995" dirty="0"/>
              <a:t>Weakness may be more severe in the extremity where the virus was introduced </a:t>
            </a:r>
          </a:p>
          <a:p>
            <a:pPr marL="310942" indent="-310942" fontAlgn="auto">
              <a:spcBef>
                <a:spcPts val="1088"/>
              </a:spcBef>
              <a:spcAft>
                <a:spcPts val="0"/>
              </a:spcAft>
            </a:pPr>
            <a:r>
              <a:rPr lang="en-US" sz="1995" dirty="0"/>
              <a:t>Meningeal signs (headache, neck stiffness) may be prominent despite a normal sensorium. </a:t>
            </a:r>
          </a:p>
          <a:p>
            <a:pPr marL="310942" indent="-310942" fontAlgn="auto">
              <a:spcBef>
                <a:spcPts val="1088"/>
              </a:spcBef>
              <a:spcAft>
                <a:spcPts val="0"/>
              </a:spcAft>
            </a:pPr>
            <a:r>
              <a:rPr lang="en-US" sz="1995" dirty="0"/>
              <a:t>As the disease progresses, the patient becomes confused and then declines into a coma.</a:t>
            </a:r>
          </a:p>
          <a:p>
            <a:pPr marL="310942" indent="-310942" fontAlgn="auto">
              <a:spcBef>
                <a:spcPts val="1088"/>
              </a:spcBef>
              <a:spcAft>
                <a:spcPts val="0"/>
              </a:spcAft>
            </a:pPr>
            <a:r>
              <a:rPr lang="en-US" sz="1995" b="1" i="1" u="sng" dirty="0">
                <a:solidFill>
                  <a:srgbClr val="CC3300"/>
                </a:solidFill>
              </a:rPr>
              <a:t>No</a:t>
            </a:r>
            <a:r>
              <a:rPr lang="en-US" sz="1995" i="1" dirty="0">
                <a:solidFill>
                  <a:srgbClr val="CC3300"/>
                </a:solidFill>
              </a:rPr>
              <a:t> hydrophobia, aerophobia, hyperactivity, or seizures</a:t>
            </a:r>
            <a:endParaRPr lang="en-US" sz="1995" dirty="0">
              <a:solidFill>
                <a:srgbClr val="CC3300"/>
              </a:solidFill>
            </a:endParaRPr>
          </a:p>
        </p:txBody>
      </p:sp>
      <p:pic>
        <p:nvPicPr>
          <p:cNvPr id="22" name="Picture 2" descr="Man in ICU dying of paralytic rabies">
            <a:extLst>
              <a:ext uri="{FF2B5EF4-FFF2-40B4-BE49-F238E27FC236}">
                <a16:creationId xmlns:a16="http://schemas.microsoft.com/office/drawing/2014/main" id="{06C3B547-81C1-C2D8-987D-B238BD061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701" y="3051636"/>
            <a:ext cx="1573647" cy="2380308"/>
          </a:xfrm>
          <a:prstGeom prst="rect">
            <a:avLst/>
          </a:prstGeom>
          <a:ln w="88900" cap="sq" cmpd="thickThin">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a:extLst>
              <a:ext uri="{FF2B5EF4-FFF2-40B4-BE49-F238E27FC236}">
                <a16:creationId xmlns:a16="http://schemas.microsoft.com/office/drawing/2014/main" id="{1C1AA157-954E-08EE-71D4-A91B283F5D09}"/>
              </a:ext>
            </a:extLst>
          </p:cNvPr>
          <p:cNvSpPr txBox="1"/>
          <p:nvPr/>
        </p:nvSpPr>
        <p:spPr>
          <a:xfrm>
            <a:off x="7161294" y="5892149"/>
            <a:ext cx="4984111" cy="523220"/>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defTabSz="911232">
              <a:spcBef>
                <a:spcPts val="1799"/>
              </a:spcBef>
              <a:buClr>
                <a:srgbClr val="1E7FB8"/>
              </a:buClr>
            </a:pPr>
            <a:r>
              <a:rPr lang="en-US" sz="1400" kern="0" dirty="0">
                <a:ln w="0"/>
                <a:solidFill>
                  <a:schemeClr val="bg1"/>
                </a:solidFill>
                <a:effectLst>
                  <a:outerShdw blurRad="38100" dist="19050" dir="2700000" algn="tl" rotWithShape="0">
                    <a:schemeClr val="dk1">
                      <a:alpha val="40000"/>
                    </a:schemeClr>
                  </a:outerShdw>
                </a:effectLst>
                <a:latin typeface="Arial"/>
                <a:cs typeface="Arial"/>
              </a:rPr>
              <a:t>The mean interval between onset of symptoms and death is 8.4 days (range 7-11 days). </a:t>
            </a:r>
          </a:p>
        </p:txBody>
      </p:sp>
    </p:spTree>
    <p:extLst>
      <p:ext uri="{BB962C8B-B14F-4D97-AF65-F5344CB8AC3E}">
        <p14:creationId xmlns:p14="http://schemas.microsoft.com/office/powerpoint/2010/main" val="127996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D65EE9-908E-8545-B4E8-EAA03284C68C}"/>
              </a:ext>
            </a:extLst>
          </p:cNvPr>
          <p:cNvSpPr txBox="1"/>
          <p:nvPr/>
        </p:nvSpPr>
        <p:spPr>
          <a:xfrm rot="5400000">
            <a:off x="8791444" y="3213706"/>
            <a:ext cx="6423667" cy="461665"/>
          </a:xfrm>
          <a:prstGeom prst="rect">
            <a:avLst/>
          </a:prstGeom>
          <a:solidFill>
            <a:schemeClr val="bg1"/>
          </a:solidFill>
        </p:spPr>
        <p:txBody>
          <a:bodyPr wrap="square" rtlCol="0">
            <a:spAutoFit/>
          </a:bodyPr>
          <a:lstStyle/>
          <a:p>
            <a:pPr algn="ctr"/>
            <a:r>
              <a:rPr lang="en-US" sz="800" b="0" i="0" dirty="0">
                <a:solidFill>
                  <a:schemeClr val="accent2">
                    <a:lumMod val="50000"/>
                  </a:schemeClr>
                </a:solidFill>
                <a:effectLst/>
              </a:rPr>
              <a:t>Shattock AJ, Johnson HC, Sim SY,  et al. Contribution of vaccination to improved survival and health: modelling 50 years of the Expanded Programme on Immunization. Lancet. 2024 May 25;403(10441):2307-2316. doi: 10.1016/S0140-6736(24)00850-X. Epub 2024 May 2. </a:t>
            </a:r>
            <a:r>
              <a:rPr lang="en-US" sz="800" dirty="0">
                <a:solidFill>
                  <a:schemeClr val="accent2">
                    <a:lumMod val="50000"/>
                  </a:schemeClr>
                </a:solidFill>
                <a:hlinkClick r:id="rId3">
                  <a:extLst>
                    <a:ext uri="{A12FA001-AC4F-418D-AE19-62706E023703}">
                      <ahyp:hlinkClr xmlns:ahyp="http://schemas.microsoft.com/office/drawing/2018/hyperlinkcolor" val="tx"/>
                    </a:ext>
                  </a:extLst>
                </a:hlinkClick>
              </a:rPr>
              <a:t>https://www.thelancet.com/journals/lancet/article/PIIS0140-6736(24)00850-X/fulltext</a:t>
            </a:r>
            <a:r>
              <a:rPr lang="en-US" sz="800" dirty="0">
                <a:solidFill>
                  <a:schemeClr val="accent2">
                    <a:lumMod val="50000"/>
                  </a:schemeClr>
                </a:solidFill>
              </a:rPr>
              <a:t> </a:t>
            </a:r>
          </a:p>
        </p:txBody>
      </p:sp>
      <p:sp>
        <p:nvSpPr>
          <p:cNvPr id="2" name="Title 1">
            <a:extLst>
              <a:ext uri="{FF2B5EF4-FFF2-40B4-BE49-F238E27FC236}">
                <a16:creationId xmlns:a16="http://schemas.microsoft.com/office/drawing/2014/main" id="{CA4442C6-993B-22A4-C231-D5CAB08BC8E6}"/>
              </a:ext>
            </a:extLst>
          </p:cNvPr>
          <p:cNvSpPr>
            <a:spLocks noGrp="1"/>
          </p:cNvSpPr>
          <p:nvPr>
            <p:ph type="ctrTitle"/>
          </p:nvPr>
        </p:nvSpPr>
        <p:spPr>
          <a:xfrm>
            <a:off x="245660" y="178113"/>
            <a:ext cx="11524236" cy="1983182"/>
          </a:xfrm>
          <a:solidFill>
            <a:schemeClr val="accent2">
              <a:lumMod val="50000"/>
            </a:schemeClr>
          </a:solidFill>
          <a:ln>
            <a:solidFill>
              <a:schemeClr val="bg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GB" sz="2600" dirty="0">
                <a:ln w="0"/>
                <a:solidFill>
                  <a:schemeClr val="bg1"/>
                </a:solidFill>
                <a:effectLst>
                  <a:outerShdw blurRad="38100" dist="19050" dir="2700000" algn="tl" rotWithShape="0">
                    <a:schemeClr val="dk1">
                      <a:alpha val="40000"/>
                    </a:schemeClr>
                  </a:outerShdw>
                </a:effectLst>
              </a:rPr>
              <a:t>The Role of Vaccines on health is hard to exaggerate -surpassing even antimicrobials in impact. Vaccines can prevent disease and death, disrupt outbreaks, and treat diseases, thus saving lives, averting suffering, and transforming the future of entire populations. Not even clean water and sanitation match the scale of vaccines.</a:t>
            </a:r>
            <a:endParaRPr lang="en-US" sz="2600" dirty="0">
              <a:ln w="0"/>
              <a:solidFill>
                <a:schemeClr val="bg1"/>
              </a:solidFill>
              <a:effectLst>
                <a:outerShdw blurRad="38100" dist="19050" dir="2700000" algn="tl" rotWithShape="0">
                  <a:schemeClr val="dk1">
                    <a:alpha val="40000"/>
                  </a:schemeClr>
                </a:outerShdw>
              </a:effectLst>
            </a:endParaRPr>
          </a:p>
        </p:txBody>
      </p:sp>
      <p:sp>
        <p:nvSpPr>
          <p:cNvPr id="4" name="Date Placeholder 3">
            <a:extLst>
              <a:ext uri="{FF2B5EF4-FFF2-40B4-BE49-F238E27FC236}">
                <a16:creationId xmlns:a16="http://schemas.microsoft.com/office/drawing/2014/main" id="{D12E292D-5AD0-5D7B-BD6A-FBE2718D0C29}"/>
              </a:ext>
            </a:extLst>
          </p:cNvPr>
          <p:cNvSpPr>
            <a:spLocks noGrp="1"/>
          </p:cNvSpPr>
          <p:nvPr>
            <p:ph type="dt" sz="half" idx="10"/>
          </p:nvPr>
        </p:nvSpPr>
        <p:spPr/>
        <p:txBody>
          <a:bodyPr/>
          <a:lstStyle/>
          <a:p>
            <a:fld id="{04D05344-A600-49FB-85EA-034D16C2B1A5}" type="datetime3">
              <a:rPr lang="en-US" smtClean="0"/>
              <a:t>13 June 2025</a:t>
            </a:fld>
            <a:endParaRPr lang="en-US"/>
          </a:p>
        </p:txBody>
      </p:sp>
      <p:pic>
        <p:nvPicPr>
          <p:cNvPr id="6" name="Picture 5" descr="A graph showing Morbidity over time per 100,000 in population with and without vaccinations">
            <a:extLst>
              <a:ext uri="{FF2B5EF4-FFF2-40B4-BE49-F238E27FC236}">
                <a16:creationId xmlns:a16="http://schemas.microsoft.com/office/drawing/2014/main" id="{764A791D-A6DA-C697-62EC-0A5F7E847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79" y="2688590"/>
            <a:ext cx="5702899" cy="2822647"/>
          </a:xfrm>
          <a:prstGeom prst="rect">
            <a:avLst/>
          </a:prstGeom>
        </p:spPr>
      </p:pic>
      <p:pic>
        <p:nvPicPr>
          <p:cNvPr id="8" name="Picture 7" descr="A graph showing mortality over time per 100,000 in the population with and without vaccinations">
            <a:extLst>
              <a:ext uri="{FF2B5EF4-FFF2-40B4-BE49-F238E27FC236}">
                <a16:creationId xmlns:a16="http://schemas.microsoft.com/office/drawing/2014/main" id="{C7E28A2E-D347-0FA2-D4CC-56F574C72B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641" y="2688590"/>
            <a:ext cx="5832335" cy="2886712"/>
          </a:xfrm>
          <a:prstGeom prst="rect">
            <a:avLst/>
          </a:prstGeom>
        </p:spPr>
      </p:pic>
      <p:sp>
        <p:nvSpPr>
          <p:cNvPr id="9" name="TextBox 8">
            <a:extLst>
              <a:ext uri="{FF2B5EF4-FFF2-40B4-BE49-F238E27FC236}">
                <a16:creationId xmlns:a16="http://schemas.microsoft.com/office/drawing/2014/main" id="{C97D0452-96EB-B84A-403C-609B5BAC4052}"/>
              </a:ext>
            </a:extLst>
          </p:cNvPr>
          <p:cNvSpPr txBox="1"/>
          <p:nvPr/>
        </p:nvSpPr>
        <p:spPr>
          <a:xfrm>
            <a:off x="843418" y="5886631"/>
            <a:ext cx="10642949" cy="738664"/>
          </a:xfrm>
          <a:prstGeom prst="rect">
            <a:avLst/>
          </a:prstGeom>
          <a:noFill/>
        </p:spPr>
        <p:txBody>
          <a:bodyPr wrap="square" rtlCol="0">
            <a:spAutoFit/>
          </a:bodyPr>
          <a:lstStyle/>
          <a:p>
            <a:r>
              <a:rPr lang="en-US" sz="1400" i="1" kern="100" dirty="0">
                <a:effectLst/>
                <a:latin typeface="Aptos" panose="020B0004020202020204" pitchFamily="34" charset="0"/>
                <a:ea typeface="Aptos" panose="020B0004020202020204" pitchFamily="34" charset="0"/>
                <a:cs typeface="Arial" panose="020B0604020202020204" pitchFamily="34" charset="0"/>
              </a:rPr>
              <a:t>*The charts reflect only commonly used vaccines, largely introduced globally between the 1970s and 2000s: Measles (MMR), Polio, Diphtheria, Tetanus, Pertussis (DTaP), Haemophilus influenzae type b (Hib), Hepatitis B, Pneumococcal conjugate vaccine (PCV), Rotavirus. The chart assumes </a:t>
            </a:r>
            <a:r>
              <a:rPr lang="en-GB" sz="1400" i="1" kern="100" dirty="0">
                <a:effectLst/>
                <a:latin typeface="Aptos" panose="020B0004020202020204" pitchFamily="34" charset="0"/>
                <a:ea typeface="Aptos" panose="020B0004020202020204" pitchFamily="34" charset="0"/>
                <a:cs typeface="Arial" panose="020B0604020202020204" pitchFamily="34" charset="0"/>
              </a:rPr>
              <a:t>that the current vaccination schedules are maintained</a:t>
            </a:r>
            <a:r>
              <a:rPr lang="en-US" sz="1400" i="1" kern="100" dirty="0">
                <a:effectLst/>
                <a:latin typeface="Aptos" panose="020B0004020202020204" pitchFamily="34" charset="0"/>
                <a:ea typeface="Aptos" panose="020B00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8715B403-BE5F-89A3-3F81-18D13AE45CB1}"/>
              </a:ext>
            </a:extLst>
          </p:cNvPr>
          <p:cNvSpPr txBox="1"/>
          <p:nvPr/>
        </p:nvSpPr>
        <p:spPr>
          <a:xfrm>
            <a:off x="9043792" y="3891919"/>
            <a:ext cx="2641184" cy="769441"/>
          </a:xfrm>
          <a:prstGeom prst="rect">
            <a:avLst/>
          </a:prstGeom>
          <a:solidFill>
            <a:schemeClr val="bg2"/>
          </a:solidFill>
        </p:spPr>
        <p:txBody>
          <a:bodyPr wrap="square" rtlCol="0">
            <a:spAutoFit/>
          </a:bodyPr>
          <a:lstStyle/>
          <a:p>
            <a:r>
              <a:rPr lang="en-GB" sz="1100" dirty="0"/>
              <a:t>Since 1974, vaccination has averted  &gt; 154 million deaths, including 146 million among children &lt; 5 years, of whom 101 million were infants &lt;1 year</a:t>
            </a:r>
            <a:endParaRPr lang="en-US" sz="1100" dirty="0"/>
          </a:p>
        </p:txBody>
      </p:sp>
    </p:spTree>
    <p:extLst>
      <p:ext uri="{BB962C8B-B14F-4D97-AF65-F5344CB8AC3E}">
        <p14:creationId xmlns:p14="http://schemas.microsoft.com/office/powerpoint/2010/main" val="413212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943" y="93980"/>
            <a:ext cx="11642114" cy="521751"/>
          </a:xfrm>
          <a:solidFill>
            <a:srgbClr val="5C0000"/>
          </a:solidFill>
        </p:spPr>
        <p:style>
          <a:lnRef idx="3">
            <a:schemeClr val="lt1"/>
          </a:lnRef>
          <a:fillRef idx="1">
            <a:schemeClr val="accent1"/>
          </a:fillRef>
          <a:effectRef idx="1">
            <a:schemeClr val="accent1"/>
          </a:effectRef>
          <a:fontRef idx="minor">
            <a:schemeClr val="lt1"/>
          </a:fontRef>
        </p:style>
        <p:txBody>
          <a:bodyPr>
            <a:normAutofit/>
          </a:bodyPr>
          <a:lstStyle/>
          <a:p>
            <a:pPr marL="310942" indent="-310942">
              <a:spcBef>
                <a:spcPts val="363"/>
              </a:spcBef>
            </a:pPr>
            <a:r>
              <a:rPr lang="en-US" sz="2000" dirty="0">
                <a:ln w="0"/>
                <a:solidFill>
                  <a:schemeClr val="bg1"/>
                </a:solidFill>
                <a:effectLst>
                  <a:outerShdw blurRad="38100" dist="19050" dir="2700000" algn="tl" rotWithShape="0">
                    <a:schemeClr val="dk1">
                      <a:alpha val="40000"/>
                    </a:schemeClr>
                  </a:outerShdw>
                </a:effectLst>
              </a:rPr>
              <a:t>Rabies: Clean, Passive Immunization at wound site, and Vaccination </a:t>
            </a:r>
          </a:p>
        </p:txBody>
      </p:sp>
      <p:sp>
        <p:nvSpPr>
          <p:cNvPr id="6" name="Content Placeholder 5"/>
          <p:cNvSpPr>
            <a:spLocks noGrp="1"/>
          </p:cNvSpPr>
          <p:nvPr>
            <p:ph idx="1"/>
          </p:nvPr>
        </p:nvSpPr>
        <p:spPr>
          <a:xfrm>
            <a:off x="3870389" y="1086285"/>
            <a:ext cx="8229191" cy="1278876"/>
          </a:xfrm>
        </p:spPr>
        <p:txBody>
          <a:bodyPr>
            <a:noAutofit/>
          </a:bodyPr>
          <a:lstStyle/>
          <a:p>
            <a:pPr marL="414589" indent="-414589">
              <a:spcBef>
                <a:spcPts val="363"/>
              </a:spcBef>
              <a:buFont typeface="+mj-lt"/>
              <a:buAutoNum type="arabicPeriod"/>
            </a:pPr>
            <a:r>
              <a:rPr lang="en-US" sz="1800" b="1" dirty="0"/>
              <a:t>Clean the Wound</a:t>
            </a:r>
          </a:p>
          <a:p>
            <a:pPr marL="414589" indent="-414589">
              <a:spcBef>
                <a:spcPts val="363"/>
              </a:spcBef>
              <a:buFont typeface="+mj-lt"/>
              <a:buAutoNum type="arabicPeriod"/>
            </a:pPr>
            <a:r>
              <a:rPr lang="en-US" sz="1800" b="1" dirty="0"/>
              <a:t>Passive immunization w/ </a:t>
            </a:r>
            <a:r>
              <a:rPr lang="en-US" sz="1800" b="1" dirty="0">
                <a:solidFill>
                  <a:srgbClr val="FF0000"/>
                </a:solidFill>
              </a:rPr>
              <a:t>h</a:t>
            </a:r>
            <a:r>
              <a:rPr lang="en-US" sz="1800" b="1" dirty="0"/>
              <a:t>uman </a:t>
            </a:r>
            <a:r>
              <a:rPr lang="en-US" sz="1800" b="1" dirty="0">
                <a:solidFill>
                  <a:srgbClr val="FF0000"/>
                </a:solidFill>
              </a:rPr>
              <a:t>r</a:t>
            </a:r>
            <a:r>
              <a:rPr lang="en-US" sz="1800" b="1" dirty="0"/>
              <a:t>abies </a:t>
            </a:r>
            <a:r>
              <a:rPr lang="en-US" sz="1800" b="1" dirty="0">
                <a:solidFill>
                  <a:srgbClr val="FF0000"/>
                </a:solidFill>
              </a:rPr>
              <a:t>i</a:t>
            </a:r>
            <a:r>
              <a:rPr lang="en-US" sz="1800" b="1" dirty="0"/>
              <a:t>mmuno</a:t>
            </a:r>
            <a:r>
              <a:rPr lang="en-US" sz="1800" b="1" dirty="0">
                <a:solidFill>
                  <a:srgbClr val="FF0000"/>
                </a:solidFill>
              </a:rPr>
              <a:t>g</a:t>
            </a:r>
            <a:r>
              <a:rPr lang="en-US" sz="1800" b="1" dirty="0"/>
              <a:t>lobulin (HRIG) at wound site(s)</a:t>
            </a:r>
          </a:p>
          <a:p>
            <a:pPr marL="414589" indent="-414589">
              <a:spcBef>
                <a:spcPts val="363"/>
              </a:spcBef>
              <a:buFont typeface="+mj-lt"/>
              <a:buAutoNum type="arabicPeriod"/>
            </a:pPr>
            <a:r>
              <a:rPr lang="en-US" sz="1800" b="1" dirty="0"/>
              <a:t>Rabies vaccination (series of rabies vaccine shots on day 1, 3, 7, and 14)</a:t>
            </a:r>
          </a:p>
          <a:p>
            <a:pPr>
              <a:spcBef>
                <a:spcPts val="363"/>
              </a:spcBef>
            </a:pPr>
            <a:endParaRPr lang="en-US" sz="1800" b="1" dirty="0"/>
          </a:p>
        </p:txBody>
      </p:sp>
      <p:sp>
        <p:nvSpPr>
          <p:cNvPr id="2" name="TextBox 1"/>
          <p:cNvSpPr txBox="1"/>
          <p:nvPr/>
        </p:nvSpPr>
        <p:spPr>
          <a:xfrm>
            <a:off x="352719" y="5805648"/>
            <a:ext cx="11486562" cy="769441"/>
          </a:xfrm>
          <a:prstGeom prst="rect">
            <a:avLst/>
          </a:prstGeom>
          <a:solidFill>
            <a:schemeClr val="accent2">
              <a:lumMod val="50000"/>
            </a:schemeClr>
          </a:solidFill>
          <a:ln w="38100">
            <a:solidFill>
              <a:srgbClr val="9B2E03"/>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sz="1400" dirty="0"/>
              <a:t>Failure after the use of </a:t>
            </a:r>
            <a:r>
              <a:rPr lang="en-US" sz="1600" dirty="0">
                <a:solidFill>
                  <a:srgbClr val="FFFF00"/>
                </a:solidFill>
              </a:rPr>
              <a:t>P</a:t>
            </a:r>
            <a:r>
              <a:rPr lang="en-US" sz="1600" dirty="0"/>
              <a:t>ost-</a:t>
            </a:r>
            <a:r>
              <a:rPr lang="en-US" sz="1600" dirty="0">
                <a:solidFill>
                  <a:srgbClr val="FFFF00"/>
                </a:solidFill>
              </a:rPr>
              <a:t>E</a:t>
            </a:r>
            <a:r>
              <a:rPr lang="en-US" sz="1600" dirty="0"/>
              <a:t>xposure</a:t>
            </a:r>
            <a:r>
              <a:rPr lang="en-US" sz="1400" dirty="0"/>
              <a:t> </a:t>
            </a:r>
            <a:r>
              <a:rPr lang="en-US" sz="1400" dirty="0">
                <a:solidFill>
                  <a:srgbClr val="FFFF00"/>
                </a:solidFill>
              </a:rPr>
              <a:t>P</a:t>
            </a:r>
            <a:r>
              <a:rPr lang="en-US" sz="1400" dirty="0"/>
              <a:t>rophylaxis (</a:t>
            </a:r>
            <a:r>
              <a:rPr lang="en-US" sz="1400" dirty="0">
                <a:solidFill>
                  <a:srgbClr val="FFFF00"/>
                </a:solidFill>
              </a:rPr>
              <a:t>PEP</a:t>
            </a:r>
            <a:r>
              <a:rPr lang="en-US" sz="1400" dirty="0"/>
              <a:t>) (with a patient developing Clinical Rabies) can happen if :</a:t>
            </a:r>
          </a:p>
          <a:p>
            <a:pPr marL="259118" indent="-259118" algn="ctr">
              <a:buFont typeface="Arial" pitchFamily="34" charset="0"/>
              <a:buChar char="•"/>
            </a:pPr>
            <a:r>
              <a:rPr lang="en-US" sz="1400" dirty="0"/>
              <a:t>omissions and flaws in PEP </a:t>
            </a:r>
          </a:p>
          <a:p>
            <a:pPr marL="259118" indent="-259118" algn="ctr">
              <a:buFont typeface="Arial" pitchFamily="34" charset="0"/>
              <a:buChar char="•"/>
            </a:pPr>
            <a:r>
              <a:rPr lang="en-US" sz="1400" dirty="0"/>
              <a:t>true treatment failures (uncommon) </a:t>
            </a:r>
          </a:p>
        </p:txBody>
      </p:sp>
      <p:sp>
        <p:nvSpPr>
          <p:cNvPr id="3" name="TextBox 2"/>
          <p:cNvSpPr txBox="1"/>
          <p:nvPr/>
        </p:nvSpPr>
        <p:spPr>
          <a:xfrm>
            <a:off x="8855362" y="3733407"/>
            <a:ext cx="2944874" cy="804259"/>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542" b="1" dirty="0"/>
              <a:t>Clinical Rabies is ~100% preventable via prompt and appropriate medical care! </a:t>
            </a:r>
          </a:p>
        </p:txBody>
      </p:sp>
      <p:pic>
        <p:nvPicPr>
          <p:cNvPr id="4" name="Picture 2" descr="Rabies vaccine">
            <a:extLst>
              <a:ext uri="{FF2B5EF4-FFF2-40B4-BE49-F238E27FC236}">
                <a16:creationId xmlns:a16="http://schemas.microsoft.com/office/drawing/2014/main" id="{657A124E-4AF4-82E6-943B-7F27F5846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42747"/>
            <a:ext cx="2121568" cy="2305166"/>
          </a:xfrm>
          <a:prstGeom prst="rect">
            <a:avLst/>
          </a:prstGeom>
          <a:ln w="9525">
            <a:solidFill>
              <a:schemeClr val="accent6">
                <a:lumMod val="50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descr="Cleaning animal bite on a human. Bite from a rabid dog.">
            <a:extLst>
              <a:ext uri="{FF2B5EF4-FFF2-40B4-BE49-F238E27FC236}">
                <a16:creationId xmlns:a16="http://schemas.microsoft.com/office/drawing/2014/main" id="{9A9D74D5-7060-FB03-D3CF-D7D800B94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20" y="740331"/>
            <a:ext cx="3382198" cy="239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Human Rabies Immunoglobulin box and vial">
            <a:extLst>
              <a:ext uri="{FF2B5EF4-FFF2-40B4-BE49-F238E27FC236}">
                <a16:creationId xmlns:a16="http://schemas.microsoft.com/office/drawing/2014/main" id="{C2FCBC7B-E596-C450-FD31-AB943E1FB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8231" y="3285668"/>
            <a:ext cx="3609975" cy="2219325"/>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9CD6940D-F76D-05FD-FAAD-8B18A72CC7AD}"/>
              </a:ext>
            </a:extLst>
          </p:cNvPr>
          <p:cNvSpPr txBox="1"/>
          <p:nvPr/>
        </p:nvSpPr>
        <p:spPr>
          <a:xfrm>
            <a:off x="3756089" y="731358"/>
            <a:ext cx="6439471" cy="646331"/>
          </a:xfrm>
          <a:prstGeom prst="rect">
            <a:avLst/>
          </a:prstGeom>
          <a:noFill/>
        </p:spPr>
        <p:txBody>
          <a:bodyPr wrap="square" rtlCol="0">
            <a:spAutoFit/>
          </a:bodyPr>
          <a:lstStyle/>
          <a:p>
            <a:r>
              <a:rPr lang="en-US" sz="1800" b="1" dirty="0"/>
              <a:t>Post-exposure prophylaxis (PEP) consists of</a:t>
            </a:r>
            <a:r>
              <a:rPr lang="en-US" sz="1800" dirty="0"/>
              <a:t>:</a:t>
            </a:r>
          </a:p>
          <a:p>
            <a:endParaRPr lang="en-US" dirty="0"/>
          </a:p>
        </p:txBody>
      </p:sp>
    </p:spTree>
    <p:extLst>
      <p:ext uri="{BB962C8B-B14F-4D97-AF65-F5344CB8AC3E}">
        <p14:creationId xmlns:p14="http://schemas.microsoft.com/office/powerpoint/2010/main" val="3019750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0380E8-B161-FBAF-7890-B965A6C84E47}"/>
              </a:ext>
            </a:extLst>
          </p:cNvPr>
          <p:cNvSpPr>
            <a:spLocks noGrp="1"/>
          </p:cNvSpPr>
          <p:nvPr>
            <p:ph type="title"/>
          </p:nvPr>
        </p:nvSpPr>
        <p:spPr>
          <a:xfrm>
            <a:off x="225777" y="150314"/>
            <a:ext cx="11887199" cy="436707"/>
          </a:xfr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GB" dirty="0">
                <a:ln w="0"/>
                <a:solidFill>
                  <a:srgbClr val="FFC000"/>
                </a:solidFill>
                <a:effectLst>
                  <a:outerShdw blurRad="38100" dist="19050" dir="2700000" algn="tl" rotWithShape="0">
                    <a:schemeClr val="dk1">
                      <a:alpha val="40000"/>
                    </a:schemeClr>
                  </a:outerShdw>
                </a:effectLst>
              </a:rPr>
              <a:t>County-Level Measles-Mumps-Rubella (MMR) Vaccination or Complete Immunization Series Rates</a:t>
            </a:r>
            <a:endParaRPr lang="en-US" dirty="0">
              <a:ln w="0"/>
              <a:solidFill>
                <a:srgbClr val="FFC000"/>
              </a:solidFill>
              <a:effectLst>
                <a:outerShdw blurRad="38100" dist="19050" dir="2700000" algn="tl" rotWithShape="0">
                  <a:schemeClr val="dk1">
                    <a:alpha val="40000"/>
                  </a:schemeClr>
                </a:outerShdw>
              </a:effectLst>
            </a:endParaRPr>
          </a:p>
        </p:txBody>
      </p:sp>
      <p:pic>
        <p:nvPicPr>
          <p:cNvPr id="11" name="Content Placeholder 10" descr="A map of the united states&#10;&#10;AI-generated content may be incorrect.">
            <a:extLst>
              <a:ext uri="{FF2B5EF4-FFF2-40B4-BE49-F238E27FC236}">
                <a16:creationId xmlns:a16="http://schemas.microsoft.com/office/drawing/2014/main" id="{5C1C1CE8-0E0E-56D7-9C03-F6DFFB5B30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5464" y="1244764"/>
            <a:ext cx="5387975" cy="3558868"/>
          </a:xfrm>
        </p:spPr>
      </p:pic>
      <p:pic>
        <p:nvPicPr>
          <p:cNvPr id="13" name="Content Placeholder 12" descr="A map of the united states&#10;&#10;AI-generated content may be incorrect.">
            <a:extLst>
              <a:ext uri="{FF2B5EF4-FFF2-40B4-BE49-F238E27FC236}">
                <a16:creationId xmlns:a16="http://schemas.microsoft.com/office/drawing/2014/main" id="{5AA1106C-2C2C-B5C4-DE59-71E032574DB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68561" y="1244764"/>
            <a:ext cx="5387975" cy="3790598"/>
          </a:xfrm>
        </p:spPr>
      </p:pic>
      <p:sp>
        <p:nvSpPr>
          <p:cNvPr id="4" name="Date Placeholder 3">
            <a:extLst>
              <a:ext uri="{FF2B5EF4-FFF2-40B4-BE49-F238E27FC236}">
                <a16:creationId xmlns:a16="http://schemas.microsoft.com/office/drawing/2014/main" id="{EB5A458D-F70F-34AF-22D0-A45979C37A0E}"/>
              </a:ext>
            </a:extLst>
          </p:cNvPr>
          <p:cNvSpPr>
            <a:spLocks noGrp="1"/>
          </p:cNvSpPr>
          <p:nvPr>
            <p:ph type="dt" sz="half" idx="4294967295"/>
          </p:nvPr>
        </p:nvSpPr>
        <p:spPr>
          <a:xfrm>
            <a:off x="0" y="6656388"/>
            <a:ext cx="1273175" cy="249237"/>
          </a:xfrm>
        </p:spPr>
        <p:txBody>
          <a:bodyPr/>
          <a:lstStyle/>
          <a:p>
            <a:fld id="{B25E274C-F731-43BF-B9DB-0B621B987665}" type="datetime3">
              <a:rPr lang="en-US" smtClean="0"/>
              <a:t>13 June 2025</a:t>
            </a:fld>
            <a:endParaRPr lang="en-US"/>
          </a:p>
        </p:txBody>
      </p:sp>
      <p:sp>
        <p:nvSpPr>
          <p:cNvPr id="14" name="TextBox 13">
            <a:extLst>
              <a:ext uri="{FF2B5EF4-FFF2-40B4-BE49-F238E27FC236}">
                <a16:creationId xmlns:a16="http://schemas.microsoft.com/office/drawing/2014/main" id="{40A7FF22-9185-22EA-7F81-0BF827A35B15}"/>
              </a:ext>
            </a:extLst>
          </p:cNvPr>
          <p:cNvSpPr txBox="1"/>
          <p:nvPr/>
        </p:nvSpPr>
        <p:spPr>
          <a:xfrm>
            <a:off x="8240887" y="5994399"/>
            <a:ext cx="3872089" cy="461665"/>
          </a:xfrm>
          <a:prstGeom prst="rect">
            <a:avLst/>
          </a:prstGeom>
          <a:noFill/>
        </p:spPr>
        <p:txBody>
          <a:bodyPr wrap="square" rtlCol="0">
            <a:spAutoFit/>
          </a:bodyPr>
          <a:lstStyle/>
          <a:p>
            <a:pPr algn="r"/>
            <a:r>
              <a:rPr lang="en-US" sz="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Dong E, et al. Trends in County-Level MMR Vaccination Coverage in Children in the United States. JAMA. 2025 Jun 2:e258952. </a:t>
            </a:r>
            <a:r>
              <a:rPr lang="en-US" sz="800" kern="0" dirty="0">
                <a:solidFill>
                  <a:srgbClr val="212121"/>
                </a:solidFill>
                <a:effectLst/>
                <a:latin typeface="Aptos" panose="020B0004020202020204" pitchFamily="34" charset="0"/>
                <a:ea typeface="Times New Roman" panose="02020603050405020304" pitchFamily="18" charset="0"/>
                <a:cs typeface="Segoe UI" panose="020B0502040204020203" pitchFamily="34" charset="0"/>
              </a:rPr>
              <a:t>DOI: </a:t>
            </a:r>
            <a:r>
              <a:rPr lang="en-US" sz="800" u="sng" kern="0" dirty="0">
                <a:solidFill>
                  <a:srgbClr val="0071BC"/>
                </a:solidFill>
                <a:effectLst/>
                <a:latin typeface="Aptos" panose="020B0004020202020204" pitchFamily="34" charset="0"/>
                <a:ea typeface="Times New Roman" panose="02020603050405020304" pitchFamily="18" charset="0"/>
                <a:cs typeface="Segoe UI" panose="020B0502040204020203" pitchFamily="34" charset="0"/>
                <a:hlinkClick r:id="rId5"/>
              </a:rPr>
              <a:t>10.1001/jama.2025.8952</a:t>
            </a:r>
            <a:r>
              <a:rPr lang="en-US" sz="800" kern="0" dirty="0">
                <a:solidFill>
                  <a:srgbClr val="212121"/>
                </a:solidFill>
                <a:effectLst/>
                <a:latin typeface="Aptos" panose="020B0004020202020204" pitchFamily="34" charset="0"/>
                <a:ea typeface="Times New Roman" panose="02020603050405020304" pitchFamily="18" charset="0"/>
                <a:cs typeface="Segoe UI" panose="020B0502040204020203" pitchFamily="34" charset="0"/>
              </a:rPr>
              <a:t> </a:t>
            </a:r>
            <a:r>
              <a:rPr lang="en-US" sz="800" kern="100" dirty="0">
                <a:solidFill>
                  <a:srgbClr val="212121"/>
                </a:solidFill>
                <a:effectLst/>
                <a:latin typeface="Aptos" panose="020B0004020202020204" pitchFamily="34" charset="0"/>
                <a:ea typeface="Aptos" panose="020B0004020202020204" pitchFamily="34" charset="0"/>
                <a:cs typeface="Segoe UI" panose="020B0502040204020203" pitchFamily="34" charset="0"/>
              </a:rPr>
              <a:t>Epub ahead of print.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48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755E-48B5-B6CD-8A28-E4853DCFC456}"/>
              </a:ext>
            </a:extLst>
          </p:cNvPr>
          <p:cNvSpPr>
            <a:spLocks noGrp="1"/>
          </p:cNvSpPr>
          <p:nvPr>
            <p:ph type="title"/>
          </p:nvPr>
        </p:nvSpPr>
        <p:spPr>
          <a:xfrm>
            <a:off x="533530" y="161113"/>
            <a:ext cx="11486183" cy="357034"/>
          </a:xfrm>
          <a:solidFill>
            <a:schemeClr val="tx2">
              <a:lumMod val="75000"/>
            </a:schemeClr>
          </a:solidFill>
          <a:ln>
            <a:solidFill>
              <a:srgbClr val="006600"/>
            </a:solidFill>
          </a:ln>
          <a:scene3d>
            <a:camera prst="orthographicFront"/>
            <a:lightRig rig="threePt" dir="t"/>
          </a:scene3d>
          <a:sp3d>
            <a:bevelT prst="relaxedInset"/>
          </a:sp3d>
        </p:spPr>
        <p:txBody>
          <a:bodyPr>
            <a:noAutofit/>
          </a:bodyPr>
          <a:lstStyle/>
          <a:p>
            <a:r>
              <a:rPr lang="en-US" sz="2100" dirty="0">
                <a:ln w="0"/>
                <a:solidFill>
                  <a:schemeClr val="bg1"/>
                </a:solidFill>
                <a:effectLst>
                  <a:outerShdw blurRad="38100" dist="19050" dir="2700000" algn="tl" rotWithShape="0">
                    <a:schemeClr val="dk1">
                      <a:alpha val="40000"/>
                    </a:schemeClr>
                  </a:outerShdw>
                </a:effectLst>
              </a:rPr>
              <a:t>Measles Outbreaks in USA: Jan- June 2025: </a:t>
            </a:r>
            <a:r>
              <a:rPr lang="en-US" sz="2100" dirty="0">
                <a:ln w="0"/>
                <a:solidFill>
                  <a:srgbClr val="FFFF00"/>
                </a:solidFill>
                <a:effectLst>
                  <a:outerShdw blurRad="38100" dist="19050" dir="2700000" algn="tl" rotWithShape="0">
                    <a:schemeClr val="dk1">
                      <a:alpha val="40000"/>
                    </a:schemeClr>
                  </a:outerShdw>
                </a:effectLst>
              </a:rPr>
              <a:t> &gt; 4 Times Greater </a:t>
            </a:r>
            <a:r>
              <a:rPr lang="en-US" sz="2100" dirty="0">
                <a:ln w="0"/>
                <a:solidFill>
                  <a:schemeClr val="bg1"/>
                </a:solidFill>
                <a:effectLst>
                  <a:outerShdw blurRad="38100" dist="19050" dir="2700000" algn="tl" rotWithShape="0">
                    <a:schemeClr val="dk1">
                      <a:alpha val="40000"/>
                    </a:schemeClr>
                  </a:outerShdw>
                </a:effectLst>
              </a:rPr>
              <a:t>than the total # of cases in 2024</a:t>
            </a:r>
          </a:p>
        </p:txBody>
      </p:sp>
      <p:sp>
        <p:nvSpPr>
          <p:cNvPr id="4" name="Content Placeholder 3">
            <a:extLst>
              <a:ext uri="{FF2B5EF4-FFF2-40B4-BE49-F238E27FC236}">
                <a16:creationId xmlns:a16="http://schemas.microsoft.com/office/drawing/2014/main" id="{A9F0CFF9-4F60-0E58-D281-E172FB70FE4D}"/>
              </a:ext>
            </a:extLst>
          </p:cNvPr>
          <p:cNvSpPr>
            <a:spLocks noGrp="1"/>
          </p:cNvSpPr>
          <p:nvPr>
            <p:ph sz="half" idx="13"/>
          </p:nvPr>
        </p:nvSpPr>
        <p:spPr>
          <a:xfrm>
            <a:off x="4209182" y="3962388"/>
            <a:ext cx="7839124" cy="2473234"/>
          </a:xfrm>
          <a:solidFill>
            <a:schemeClr val="accent3">
              <a:lumMod val="20000"/>
              <a:lumOff val="80000"/>
            </a:schemeClr>
          </a:solidFill>
        </p:spPr>
        <p:txBody>
          <a:bodyPr>
            <a:normAutofit fontScale="92500" lnSpcReduction="10000"/>
          </a:bodyPr>
          <a:lstStyle/>
          <a:p>
            <a:pPr marL="0" marR="0" indent="0">
              <a:lnSpc>
                <a:spcPct val="120000"/>
              </a:lnSpc>
              <a:spcBef>
                <a:spcPts val="0"/>
              </a:spcBef>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2024</a:t>
            </a:r>
            <a:r>
              <a:rPr lang="en-US" sz="1800" kern="100" dirty="0">
                <a:effectLst/>
                <a:latin typeface="Aptos" panose="020B0004020202020204" pitchFamily="34" charset="0"/>
                <a:ea typeface="Aptos" panose="020B0004020202020204" pitchFamily="34" charset="0"/>
                <a:cs typeface="Arial" panose="020B0604020202020204" pitchFamily="34" charset="0"/>
              </a:rPr>
              <a:t>: U.S. Measles cases: 1 Jan to  December 31, 2024:  </a:t>
            </a:r>
            <a:r>
              <a:rPr lang="en-US" sz="1800" b="1" kern="100" dirty="0">
                <a:effectLst/>
                <a:latin typeface="Aptos" panose="020B0004020202020204" pitchFamily="34" charset="0"/>
                <a:ea typeface="Aptos" panose="020B0004020202020204" pitchFamily="34" charset="0"/>
                <a:cs typeface="Arial" panose="020B0604020202020204" pitchFamily="34" charset="0"/>
              </a:rPr>
              <a:t>285 measles cases</a:t>
            </a:r>
            <a:r>
              <a:rPr lang="en-US" sz="1800" kern="100" dirty="0">
                <a:effectLst/>
                <a:latin typeface="Aptos" panose="020B0004020202020204" pitchFamily="34" charset="0"/>
                <a:ea typeface="Aptos" panose="020B0004020202020204" pitchFamily="34" charset="0"/>
                <a:cs typeface="Arial" panose="020B0604020202020204" pitchFamily="34" charset="0"/>
              </a:rPr>
              <a:t> </a:t>
            </a:r>
          </a:p>
          <a:p>
            <a:pPr marL="0" marR="0">
              <a:lnSpc>
                <a:spcPct val="120000"/>
              </a:lnSpc>
              <a:spcBef>
                <a:spcPts val="0"/>
              </a:spcBef>
            </a:pPr>
            <a:r>
              <a:rPr lang="en-US" sz="1800" b="1" kern="100" dirty="0">
                <a:effectLst/>
                <a:latin typeface="Aptos" panose="020B0004020202020204" pitchFamily="34" charset="0"/>
                <a:ea typeface="Aptos" panose="020B0004020202020204" pitchFamily="34" charset="0"/>
                <a:cs typeface="Arial" panose="020B0604020202020204" pitchFamily="34" charset="0"/>
              </a:rPr>
              <a:t>16  outbreaks </a:t>
            </a:r>
            <a:r>
              <a:rPr lang="en-US" sz="1800" kern="100" dirty="0">
                <a:effectLst/>
                <a:latin typeface="Aptos" panose="020B0004020202020204" pitchFamily="34" charset="0"/>
                <a:ea typeface="Aptos" panose="020B0004020202020204" pitchFamily="34" charset="0"/>
                <a:cs typeface="Arial" panose="020B0604020202020204" pitchFamily="34" charset="0"/>
              </a:rPr>
              <a:t>(defined as 3 or more related cases), 69% of cases (198 of 285) were outbreak-associated. [</a:t>
            </a:r>
            <a:r>
              <a:rPr lang="en-US" sz="1700" i="1" kern="100" dirty="0">
                <a:effectLst/>
                <a:latin typeface="Times New Roman" panose="02020603050405020304" pitchFamily="18" charset="0"/>
                <a:ea typeface="Aptos" panose="020B0004020202020204" pitchFamily="34" charset="0"/>
                <a:cs typeface="Times New Roman" panose="02020603050405020304" pitchFamily="18" charset="0"/>
              </a:rPr>
              <a:t>For comparison, in 2023, there were 4, and 49% of cases (29 of 59) were outbreak-associated</a:t>
            </a:r>
            <a:r>
              <a:rPr lang="en-US" sz="1800" kern="100" dirty="0">
                <a:effectLst/>
                <a:latin typeface="Aptos" panose="020B0004020202020204" pitchFamily="34" charset="0"/>
                <a:ea typeface="Aptos" panose="020B0004020202020204" pitchFamily="34" charset="0"/>
                <a:cs typeface="Arial" panose="020B0604020202020204" pitchFamily="34" charset="0"/>
              </a:rPr>
              <a:t>.</a:t>
            </a:r>
          </a:p>
          <a:p>
            <a:pPr marL="0" marR="0">
              <a:lnSpc>
                <a:spcPct val="120000"/>
              </a:lnSpc>
              <a:spcBef>
                <a:spcPts val="0"/>
              </a:spcBef>
            </a:pPr>
            <a:r>
              <a:rPr lang="en-US" sz="1800" b="1" kern="100" dirty="0">
                <a:effectLst/>
                <a:latin typeface="Aptos" panose="020B0004020202020204" pitchFamily="34" charset="0"/>
                <a:ea typeface="Aptos" panose="020B0004020202020204" pitchFamily="34" charset="0"/>
                <a:cs typeface="Arial" panose="020B0604020202020204" pitchFamily="34" charset="0"/>
              </a:rPr>
              <a:t>33 jurisdictions</a:t>
            </a:r>
            <a:r>
              <a:rPr lang="en-US" sz="1800" kern="100" dirty="0">
                <a:effectLst/>
                <a:latin typeface="Aptos" panose="020B0004020202020204" pitchFamily="34" charset="0"/>
                <a:ea typeface="Aptos" panose="020B0004020202020204" pitchFamily="34" charset="0"/>
                <a:cs typeface="Arial" panose="020B0604020202020204" pitchFamily="34" charset="0"/>
              </a:rPr>
              <a:t>: </a:t>
            </a:r>
          </a:p>
          <a:p>
            <a:pPr marL="400050" lvl="1">
              <a:lnSpc>
                <a:spcPct val="120000"/>
              </a:lnSpc>
              <a:spcBef>
                <a:spcPts val="0"/>
              </a:spcBef>
            </a:pPr>
            <a:r>
              <a:rPr lang="en-US" sz="1400" kern="100" dirty="0">
                <a:effectLst/>
                <a:latin typeface="Aptos" panose="020B0004020202020204" pitchFamily="34" charset="0"/>
                <a:ea typeface="Aptos" panose="020B0004020202020204" pitchFamily="34" charset="0"/>
                <a:cs typeface="Arial" panose="020B0604020202020204" pitchFamily="34" charset="0"/>
              </a:rPr>
              <a:t>Arizona, California, District of Columbia, Florida, Georgia, Idaho, Illinois, Indiana, Louisiana, Maryland, Massachusetts, Michigan, Minnesota, Missouri, New Hampshire, New Jersey, New Mexico, New York City, New York State, North Carolina, Ohio, Oklahoma, Oregon, Pennsylvania, South Carolina, South Dakota, Tennessee, Texas, Vermont, Virginia, Washington, Wisconsin, and West Virginia.</a:t>
            </a:r>
          </a:p>
          <a:p>
            <a:pPr>
              <a:lnSpc>
                <a:spcPct val="120000"/>
              </a:lnSpc>
              <a:spcBef>
                <a:spcPts val="0"/>
              </a:spcBef>
            </a:pPr>
            <a:endParaRPr lang="en-US" dirty="0"/>
          </a:p>
        </p:txBody>
      </p:sp>
      <p:sp>
        <p:nvSpPr>
          <p:cNvPr id="6" name="Content Placeholder 5">
            <a:extLst>
              <a:ext uri="{FF2B5EF4-FFF2-40B4-BE49-F238E27FC236}">
                <a16:creationId xmlns:a16="http://schemas.microsoft.com/office/drawing/2014/main" id="{019F7979-106C-A7D9-A167-325AE4F915F6}"/>
              </a:ext>
            </a:extLst>
          </p:cNvPr>
          <p:cNvSpPr>
            <a:spLocks noGrp="1"/>
          </p:cNvSpPr>
          <p:nvPr>
            <p:ph sz="half" idx="1"/>
          </p:nvPr>
        </p:nvSpPr>
        <p:spPr>
          <a:xfrm>
            <a:off x="6498129" y="779406"/>
            <a:ext cx="5550177" cy="2973982"/>
          </a:xfrm>
          <a:solidFill>
            <a:schemeClr val="bg2">
              <a:lumMod val="90000"/>
            </a:schemeClr>
          </a:solidFill>
        </p:spPr>
        <p:txBody>
          <a:bodyPr>
            <a:normAutofit fontScale="92500" lnSpcReduction="10000"/>
          </a:bodyPr>
          <a:lstStyle/>
          <a:p>
            <a:pPr marL="0" marR="0" indent="0">
              <a:lnSpc>
                <a:spcPct val="107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U.S. Measles Hospitalizations in 2025:</a:t>
            </a:r>
          </a:p>
          <a:p>
            <a:pPr marL="0" marR="0">
              <a:lnSpc>
                <a:spcPct val="107000"/>
              </a:lnSpc>
              <a:spcAft>
                <a:spcPts val="800"/>
              </a:spcAft>
            </a:pPr>
            <a:r>
              <a:rPr lang="en-US" sz="1800" kern="100" dirty="0">
                <a:latin typeface="Aptos" panose="020B0004020202020204" pitchFamily="34" charset="0"/>
                <a:ea typeface="Aptos" panose="020B0004020202020204" pitchFamily="34" charset="0"/>
                <a:cs typeface="Arial" panose="020B0604020202020204" pitchFamily="34" charset="0"/>
              </a:rPr>
              <a:t>12</a:t>
            </a:r>
            <a:r>
              <a:rPr lang="en-US" sz="1800" kern="100" dirty="0">
                <a:effectLst/>
                <a:latin typeface="Aptos" panose="020B0004020202020204" pitchFamily="34" charset="0"/>
                <a:ea typeface="Aptos" panose="020B0004020202020204" pitchFamily="34" charset="0"/>
                <a:cs typeface="Arial" panose="020B0604020202020204" pitchFamily="34" charset="0"/>
              </a:rPr>
              <a:t>% of cases were hospitalized (137 of </a:t>
            </a:r>
            <a:r>
              <a:rPr lang="en-US" sz="1800" kern="100" dirty="0">
                <a:latin typeface="Aptos" panose="020B0004020202020204" pitchFamily="34" charset="0"/>
                <a:ea typeface="Aptos" panose="020B0004020202020204" pitchFamily="34" charset="0"/>
                <a:cs typeface="Arial" panose="020B0604020202020204" pitchFamily="34" charset="0"/>
              </a:rPr>
              <a:t>1168</a:t>
            </a:r>
            <a:r>
              <a:rPr lang="en-US" sz="1800" kern="100" dirty="0">
                <a:effectLst/>
                <a:latin typeface="Aptos" panose="020B0004020202020204" pitchFamily="34" charset="0"/>
                <a:ea typeface="Aptos" panose="020B0004020202020204" pitchFamily="34" charset="0"/>
                <a:cs typeface="Arial" panose="020B0604020202020204" pitchFamily="34" charset="0"/>
              </a:rPr>
              <a:t>) for isolation or management of measles complications.</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Age </a:t>
            </a:r>
          </a:p>
          <a:p>
            <a:pPr marL="800100" lvl="2">
              <a:lnSpc>
                <a:spcPct val="107000"/>
              </a:lnSpc>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Under 5 years: 21% (71 of  </a:t>
            </a:r>
            <a:r>
              <a:rPr lang="en-US" sz="1400" kern="100" dirty="0">
                <a:latin typeface="Aptos" panose="020B0004020202020204" pitchFamily="34" charset="0"/>
                <a:ea typeface="Aptos" panose="020B0004020202020204" pitchFamily="34" charset="0"/>
                <a:cs typeface="Arial" panose="020B0604020202020204" pitchFamily="34" charset="0"/>
              </a:rPr>
              <a:t>339</a:t>
            </a:r>
            <a:r>
              <a:rPr lang="en-US" sz="1400" kern="100" dirty="0">
                <a:effectLst/>
                <a:latin typeface="Aptos" panose="020B0004020202020204" pitchFamily="34" charset="0"/>
                <a:ea typeface="Aptos" panose="020B0004020202020204" pitchFamily="34" charset="0"/>
                <a:cs typeface="Arial" panose="020B0604020202020204" pitchFamily="34" charset="0"/>
              </a:rPr>
              <a:t>)</a:t>
            </a:r>
          </a:p>
          <a:p>
            <a:pPr marL="800100" lvl="2">
              <a:lnSpc>
                <a:spcPct val="107000"/>
              </a:lnSpc>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5-19 years: </a:t>
            </a:r>
            <a:r>
              <a:rPr lang="en-US" sz="1400" kern="100" dirty="0">
                <a:latin typeface="Aptos" panose="020B0004020202020204" pitchFamily="34" charset="0"/>
                <a:ea typeface="Aptos" panose="020B0004020202020204" pitchFamily="34" charset="0"/>
                <a:cs typeface="Arial" panose="020B0604020202020204" pitchFamily="34" charset="0"/>
              </a:rPr>
              <a:t>08</a:t>
            </a:r>
            <a:r>
              <a:rPr lang="en-US" sz="1400" kern="100" dirty="0">
                <a:effectLst/>
                <a:latin typeface="Aptos" panose="020B0004020202020204" pitchFamily="34" charset="0"/>
                <a:ea typeface="Aptos" panose="020B0004020202020204" pitchFamily="34" charset="0"/>
                <a:cs typeface="Arial" panose="020B0604020202020204" pitchFamily="34" charset="0"/>
              </a:rPr>
              <a:t>% (</a:t>
            </a:r>
            <a:r>
              <a:rPr lang="en-US" sz="1400" kern="100" dirty="0">
                <a:latin typeface="Aptos" panose="020B0004020202020204" pitchFamily="34" charset="0"/>
                <a:ea typeface="Aptos" panose="020B0004020202020204" pitchFamily="34" charset="0"/>
                <a:cs typeface="Arial" panose="020B0604020202020204" pitchFamily="34" charset="0"/>
              </a:rPr>
              <a:t>34</a:t>
            </a:r>
            <a:r>
              <a:rPr lang="en-US" sz="1400" kern="100" dirty="0">
                <a:effectLst/>
                <a:latin typeface="Aptos" panose="020B0004020202020204" pitchFamily="34" charset="0"/>
                <a:ea typeface="Aptos" panose="020B0004020202020204" pitchFamily="34" charset="0"/>
                <a:cs typeface="Arial" panose="020B0604020202020204" pitchFamily="34" charset="0"/>
              </a:rPr>
              <a:t> of  439)</a:t>
            </a:r>
          </a:p>
          <a:p>
            <a:pPr marL="800100" lvl="2">
              <a:lnSpc>
                <a:spcPct val="107000"/>
              </a:lnSpc>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20+ years: </a:t>
            </a:r>
            <a:r>
              <a:rPr lang="en-US" sz="1400" kern="100" dirty="0">
                <a:latin typeface="Aptos" panose="020B0004020202020204" pitchFamily="34" charset="0"/>
                <a:ea typeface="Aptos" panose="020B0004020202020204" pitchFamily="34" charset="0"/>
                <a:cs typeface="Arial" panose="020B0604020202020204" pitchFamily="34" charset="0"/>
              </a:rPr>
              <a:t>08</a:t>
            </a:r>
            <a:r>
              <a:rPr lang="en-US" sz="1400" kern="100" dirty="0">
                <a:effectLst/>
                <a:latin typeface="Aptos" panose="020B0004020202020204" pitchFamily="34" charset="0"/>
                <a:ea typeface="Aptos" panose="020B0004020202020204" pitchFamily="34" charset="0"/>
                <a:cs typeface="Arial" panose="020B0604020202020204" pitchFamily="34" charset="0"/>
              </a:rPr>
              <a:t>% (31 of 381)</a:t>
            </a:r>
          </a:p>
          <a:p>
            <a:pPr marL="800100" lvl="2">
              <a:lnSpc>
                <a:spcPct val="107000"/>
              </a:lnSpc>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Age unknown: </a:t>
            </a:r>
            <a:r>
              <a:rPr lang="en-US" sz="1400" kern="100" dirty="0">
                <a:latin typeface="Aptos" panose="020B0004020202020204" pitchFamily="34" charset="0"/>
                <a:ea typeface="Aptos" panose="020B0004020202020204" pitchFamily="34" charset="0"/>
                <a:cs typeface="Arial" panose="020B0604020202020204" pitchFamily="34" charset="0"/>
              </a:rPr>
              <a:t>11</a:t>
            </a:r>
            <a:r>
              <a:rPr lang="en-US" sz="1400" kern="100" dirty="0">
                <a:effectLst/>
                <a:latin typeface="Aptos" panose="020B0004020202020204" pitchFamily="34" charset="0"/>
                <a:ea typeface="Aptos" panose="020B0004020202020204" pitchFamily="34" charset="0"/>
                <a:cs typeface="Arial" panose="020B0604020202020204" pitchFamily="34" charset="0"/>
              </a:rPr>
              <a:t>% (1 of 9)</a:t>
            </a:r>
          </a:p>
          <a:p>
            <a:endParaRPr lang="en-US" dirty="0"/>
          </a:p>
        </p:txBody>
      </p:sp>
      <p:sp>
        <p:nvSpPr>
          <p:cNvPr id="7" name="Content Placeholder 2">
            <a:extLst>
              <a:ext uri="{FF2B5EF4-FFF2-40B4-BE49-F238E27FC236}">
                <a16:creationId xmlns:a16="http://schemas.microsoft.com/office/drawing/2014/main" id="{A4468B64-FA87-B6FC-F256-7B6504184E4A}"/>
              </a:ext>
            </a:extLst>
          </p:cNvPr>
          <p:cNvSpPr txBox="1">
            <a:spLocks/>
          </p:cNvSpPr>
          <p:nvPr/>
        </p:nvSpPr>
        <p:spPr>
          <a:xfrm>
            <a:off x="233722" y="788119"/>
            <a:ext cx="6042900" cy="2965269"/>
          </a:xfrm>
          <a:prstGeom prst="rect">
            <a:avLst/>
          </a:prstGeom>
          <a:solidFill>
            <a:schemeClr val="bg2">
              <a:lumMod val="9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6pPr>
            <a:lvl7pPr marL="2971800" indent="-2286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dirty="0"/>
              <a:t>U.S. Cases in </a:t>
            </a:r>
            <a:r>
              <a:rPr lang="en-GB" b="1" dirty="0"/>
              <a:t>2025:</a:t>
            </a:r>
            <a:r>
              <a:rPr lang="en-GB" dirty="0"/>
              <a:t> Total cases (05 June 2025) </a:t>
            </a:r>
            <a:r>
              <a:rPr lang="en-GB" b="1" dirty="0"/>
              <a:t>1168</a:t>
            </a:r>
            <a:r>
              <a:rPr lang="en-GB" dirty="0"/>
              <a:t>  total</a:t>
            </a:r>
          </a:p>
          <a:p>
            <a:r>
              <a:rPr lang="en-GB" dirty="0"/>
              <a:t>Age </a:t>
            </a:r>
          </a:p>
          <a:p>
            <a:pPr lvl="1"/>
            <a:r>
              <a:rPr lang="en-GB" dirty="0"/>
              <a:t>Under 5 years: 339 (29%)</a:t>
            </a:r>
          </a:p>
          <a:p>
            <a:pPr lvl="1"/>
            <a:r>
              <a:rPr lang="en-GB" dirty="0"/>
              <a:t>5-19 years: 438 (38%)</a:t>
            </a:r>
          </a:p>
          <a:p>
            <a:pPr lvl="1"/>
            <a:r>
              <a:rPr lang="en-GB" dirty="0"/>
              <a:t>20+ years: 381 (33%)</a:t>
            </a:r>
          </a:p>
          <a:p>
            <a:pPr lvl="1"/>
            <a:r>
              <a:rPr lang="en-GB" dirty="0"/>
              <a:t>Age unknown:  9 (1%)</a:t>
            </a:r>
          </a:p>
          <a:p>
            <a:r>
              <a:rPr lang="en-GB" dirty="0"/>
              <a:t>Vaccination Status</a:t>
            </a:r>
          </a:p>
          <a:p>
            <a:pPr lvl="1"/>
            <a:r>
              <a:rPr lang="en-GB" b="1" dirty="0"/>
              <a:t>Unvaccinated</a:t>
            </a:r>
            <a:r>
              <a:rPr lang="en-GB" dirty="0"/>
              <a:t> or Unknown: </a:t>
            </a:r>
            <a:r>
              <a:rPr lang="en-GB" b="1" dirty="0"/>
              <a:t>95%</a:t>
            </a:r>
          </a:p>
          <a:p>
            <a:pPr lvl="1"/>
            <a:r>
              <a:rPr lang="en-GB" dirty="0"/>
              <a:t>One MMR dose: 2%</a:t>
            </a:r>
          </a:p>
          <a:p>
            <a:pPr lvl="1"/>
            <a:r>
              <a:rPr lang="en-GB" dirty="0"/>
              <a:t>Two MMR doses: 3%</a:t>
            </a:r>
          </a:p>
        </p:txBody>
      </p:sp>
      <p:sp>
        <p:nvSpPr>
          <p:cNvPr id="8" name="TextBox 7">
            <a:extLst>
              <a:ext uri="{FF2B5EF4-FFF2-40B4-BE49-F238E27FC236}">
                <a16:creationId xmlns:a16="http://schemas.microsoft.com/office/drawing/2014/main" id="{50CB4342-C6C8-C014-544D-129661D93765}"/>
              </a:ext>
            </a:extLst>
          </p:cNvPr>
          <p:cNvSpPr txBox="1"/>
          <p:nvPr/>
        </p:nvSpPr>
        <p:spPr>
          <a:xfrm rot="16200000">
            <a:off x="-2730341" y="3002497"/>
            <a:ext cx="5550176" cy="246221"/>
          </a:xfrm>
          <a:prstGeom prst="rect">
            <a:avLst/>
          </a:prstGeom>
          <a:noFill/>
        </p:spPr>
        <p:txBody>
          <a:bodyPr wrap="square" rtlCol="0">
            <a:spAutoFit/>
          </a:bodyPr>
          <a:lstStyle/>
          <a:p>
            <a:pPr algn="ctr"/>
            <a:r>
              <a:rPr lang="en-US" sz="1000" dirty="0">
                <a:solidFill>
                  <a:srgbClr val="00663F"/>
                </a:solidFill>
                <a:hlinkClick r:id="rId3">
                  <a:extLst>
                    <a:ext uri="{A12FA001-AC4F-418D-AE19-62706E023703}">
                      <ahyp:hlinkClr xmlns:ahyp="http://schemas.microsoft.com/office/drawing/2018/hyperlinkcolor" val="tx"/>
                    </a:ext>
                  </a:extLst>
                </a:hlinkClick>
              </a:rPr>
              <a:t>https://www.cdc.gov/measles/data-research/index.html</a:t>
            </a:r>
            <a:r>
              <a:rPr lang="en-US" sz="1000" dirty="0">
                <a:solidFill>
                  <a:srgbClr val="00663F"/>
                </a:solidFill>
              </a:rPr>
              <a:t> </a:t>
            </a:r>
          </a:p>
        </p:txBody>
      </p:sp>
      <p:sp>
        <p:nvSpPr>
          <p:cNvPr id="9" name="TextBox 8">
            <a:extLst>
              <a:ext uri="{FF2B5EF4-FFF2-40B4-BE49-F238E27FC236}">
                <a16:creationId xmlns:a16="http://schemas.microsoft.com/office/drawing/2014/main" id="{13E51076-93AB-CF4D-29E6-161072D83198}"/>
              </a:ext>
            </a:extLst>
          </p:cNvPr>
          <p:cNvSpPr txBox="1"/>
          <p:nvPr/>
        </p:nvSpPr>
        <p:spPr>
          <a:xfrm>
            <a:off x="233721" y="3962388"/>
            <a:ext cx="3796411" cy="2462213"/>
          </a:xfrm>
          <a:prstGeom prst="rect">
            <a:avLst/>
          </a:prstGeom>
          <a:solidFill>
            <a:schemeClr val="accent3">
              <a:lumMod val="20000"/>
              <a:lumOff val="80000"/>
            </a:schemeClr>
          </a:solidFill>
        </p:spPr>
        <p:txBody>
          <a:bodyPr wrap="square" rtlCol="0">
            <a:spAutoFit/>
          </a:bodyPr>
          <a:lstStyle/>
          <a:p>
            <a:pPr marL="0" marR="0"/>
            <a:r>
              <a:rPr lang="en-US" sz="18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2024 data: Age</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Under 5 years: 120 (42%)</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5-19 years: 88 (31%)</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20+ years: 77 (27%)</a:t>
            </a:r>
          </a:p>
          <a:p>
            <a:pPr marL="0" marR="0"/>
            <a:r>
              <a:rPr lang="en-US" sz="18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Vaccination Status</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Unvaccinated or Unknown: 89%</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One MMR dose: 7%</a:t>
            </a:r>
          </a:p>
          <a:p>
            <a:pPr marL="285750" marR="0" indent="-285750">
              <a:buFont typeface="Arial" panose="020B0604020202020204" pitchFamily="34" charset="0"/>
              <a:buChar char="•"/>
            </a:pPr>
            <a:r>
              <a:rPr lang="en-US" sz="1500" kern="100" dirty="0">
                <a:solidFill>
                  <a:srgbClr val="00663F"/>
                </a:solidFill>
                <a:effectLst/>
                <a:latin typeface="Aptos" panose="020B0004020202020204" pitchFamily="34" charset="0"/>
                <a:ea typeface="Aptos" panose="020B0004020202020204" pitchFamily="34" charset="0"/>
                <a:cs typeface="Arial" panose="020B0604020202020204" pitchFamily="34" charset="0"/>
              </a:rPr>
              <a:t>Two MMR doses: 4%</a:t>
            </a:r>
          </a:p>
          <a:p>
            <a:r>
              <a:rPr lang="en-US" sz="1400" kern="100" dirty="0">
                <a:effectLst/>
                <a:latin typeface="Aptos" panose="020B0004020202020204" pitchFamily="34" charset="0"/>
                <a:ea typeface="Aptos" panose="020B0004020202020204" pitchFamily="34" charset="0"/>
                <a:cs typeface="Arial" panose="020B0604020202020204" pitchFamily="34" charset="0"/>
              </a:rPr>
              <a:t>40% of cases (114 of 285) hospitalized for isolation/ management of complications.</a:t>
            </a:r>
          </a:p>
        </p:txBody>
      </p:sp>
      <p:pic>
        <p:nvPicPr>
          <p:cNvPr id="11" name="Picture 10" descr="A blue and white logo&#10;&#10;AI-generated content may be incorrect.">
            <a:extLst>
              <a:ext uri="{FF2B5EF4-FFF2-40B4-BE49-F238E27FC236}">
                <a16:creationId xmlns:a16="http://schemas.microsoft.com/office/drawing/2014/main" id="{534D51FD-A697-6FC7-FC3B-738B74E86E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5" y="121919"/>
            <a:ext cx="640080" cy="457200"/>
          </a:xfrm>
          <a:prstGeom prst="rect">
            <a:avLst/>
          </a:prstGeom>
        </p:spPr>
      </p:pic>
      <p:sp>
        <p:nvSpPr>
          <p:cNvPr id="3" name="TextBox 2">
            <a:extLst>
              <a:ext uri="{FF2B5EF4-FFF2-40B4-BE49-F238E27FC236}">
                <a16:creationId xmlns:a16="http://schemas.microsoft.com/office/drawing/2014/main" id="{96559323-F0F8-C131-9B12-1D6C1CF5E28E}"/>
              </a:ext>
            </a:extLst>
          </p:cNvPr>
          <p:cNvSpPr txBox="1"/>
          <p:nvPr/>
        </p:nvSpPr>
        <p:spPr>
          <a:xfrm>
            <a:off x="4628445" y="2081731"/>
            <a:ext cx="1467555" cy="369332"/>
          </a:xfrm>
          <a:prstGeom prst="rect">
            <a:avLst/>
          </a:prstGeom>
          <a:solidFill>
            <a:srgbClr val="161B0B"/>
          </a:solidFill>
        </p:spPr>
        <p:txBody>
          <a:bodyPr wrap="square" rtlCol="0">
            <a:spAutoFit/>
          </a:bodyPr>
          <a:lstStyle/>
          <a:p>
            <a:pPr algn="ctr"/>
            <a:r>
              <a:rPr lang="en-US" dirty="0">
                <a:ln w="0"/>
                <a:solidFill>
                  <a:srgbClr val="FFE593"/>
                </a:solidFill>
                <a:effectLst>
                  <a:outerShdw blurRad="38100" dist="19050" dir="2700000" algn="tl" rotWithShape="0">
                    <a:schemeClr val="dk1">
                      <a:alpha val="40000"/>
                    </a:schemeClr>
                  </a:outerShdw>
                </a:effectLst>
              </a:rPr>
              <a:t>US Deaths: 3</a:t>
            </a:r>
          </a:p>
        </p:txBody>
      </p:sp>
    </p:spTree>
    <p:extLst>
      <p:ext uri="{BB962C8B-B14F-4D97-AF65-F5344CB8AC3E}">
        <p14:creationId xmlns:p14="http://schemas.microsoft.com/office/powerpoint/2010/main" val="20439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014F-60F4-D8BD-DA59-F8860FA9986C}"/>
              </a:ext>
            </a:extLst>
          </p:cNvPr>
          <p:cNvSpPr>
            <a:spLocks noGrp="1"/>
          </p:cNvSpPr>
          <p:nvPr>
            <p:ph type="title"/>
          </p:nvPr>
        </p:nvSpPr>
        <p:spPr>
          <a:xfrm>
            <a:off x="609600" y="136522"/>
            <a:ext cx="10972800" cy="425181"/>
          </a:xfr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a:bodyPr>
          <a:lstStyle/>
          <a:p>
            <a:pPr>
              <a:lnSpc>
                <a:spcPct val="90000"/>
              </a:lnSpc>
            </a:pPr>
            <a:r>
              <a:rPr lang="en-US" sz="2300" kern="100" dirty="0">
                <a:ln w="0"/>
                <a:solidFill>
                  <a:schemeClr val="bg1"/>
                </a:solidFill>
                <a:effectLst>
                  <a:outerShdw blurRad="38100" dist="19050" dir="2700000" algn="tl" rotWithShape="0">
                    <a:schemeClr val="dk1">
                      <a:alpha val="40000"/>
                    </a:schemeClr>
                  </a:outerShdw>
                </a:effectLst>
              </a:rPr>
              <a:t>How Vaccines Protect First Responders (Force Protection)</a:t>
            </a:r>
            <a:endParaRPr lang="en-US" sz="2300" dirty="0">
              <a:ln w="0"/>
              <a:solidFill>
                <a:schemeClr val="bg1"/>
              </a:solidFill>
              <a:effectLst>
                <a:outerShdw blurRad="38100" dist="19050" dir="2700000" algn="tl" rotWithShape="0">
                  <a:schemeClr val="dk1">
                    <a:alpha val="40000"/>
                  </a:schemeClr>
                </a:outerShdw>
              </a:effectLst>
            </a:endParaRPr>
          </a:p>
        </p:txBody>
      </p:sp>
      <p:sp>
        <p:nvSpPr>
          <p:cNvPr id="5" name="Content Placeholder 4">
            <a:extLst>
              <a:ext uri="{FF2B5EF4-FFF2-40B4-BE49-F238E27FC236}">
                <a16:creationId xmlns:a16="http://schemas.microsoft.com/office/drawing/2014/main" id="{BCCA1241-333D-80E4-E9F5-22037923C30A}"/>
              </a:ext>
            </a:extLst>
          </p:cNvPr>
          <p:cNvSpPr>
            <a:spLocks noGrp="1"/>
          </p:cNvSpPr>
          <p:nvPr>
            <p:ph sz="half" idx="1"/>
          </p:nvPr>
        </p:nvSpPr>
        <p:spPr>
          <a:xfrm>
            <a:off x="169817" y="996600"/>
            <a:ext cx="3814354" cy="5481479"/>
          </a:xfrm>
        </p:spPr>
        <p:txBody>
          <a:bodyPr>
            <a:normAutofit/>
          </a:bodyPr>
          <a:lstStyle/>
          <a:p>
            <a:pPr marL="0" marR="0">
              <a:spcAft>
                <a:spcPts val="800"/>
              </a:spcAft>
              <a:buNone/>
            </a:pPr>
            <a:r>
              <a:rPr lang="en-US" b="1" kern="100" dirty="0">
                <a:effectLst/>
              </a:rPr>
              <a:t>Operational readiness:</a:t>
            </a:r>
            <a:endParaRPr lang="en-US" kern="100" dirty="0">
              <a:effectLst/>
            </a:endParaRPr>
          </a:p>
          <a:p>
            <a:pPr marL="0" marR="0">
              <a:spcAft>
                <a:spcPts val="800"/>
              </a:spcAft>
              <a:buNone/>
            </a:pPr>
            <a:r>
              <a:rPr lang="en-US" kern="100" dirty="0">
                <a:effectLst/>
              </a:rPr>
              <a:t>Reduced absenteeism (e.g., flu vaccines cut HCW sick days by 40–60%)</a:t>
            </a:r>
          </a:p>
          <a:p>
            <a:pPr marL="0" marR="0">
              <a:spcAft>
                <a:spcPts val="800"/>
              </a:spcAft>
              <a:buNone/>
            </a:pPr>
            <a:r>
              <a:rPr lang="en-US" kern="100" dirty="0">
                <a:effectLst/>
              </a:rPr>
              <a:t>Avoided 21-day quarantines for measles-exposed unvaccinated responders.</a:t>
            </a:r>
          </a:p>
          <a:p>
            <a:pPr marL="0" marR="0" indent="0">
              <a:spcAft>
                <a:spcPts val="800"/>
              </a:spcAft>
              <a:buNone/>
            </a:pPr>
            <a:r>
              <a:rPr lang="en-US" kern="100" dirty="0">
                <a:effectLst/>
              </a:rPr>
              <a:t>PPE burden mitigation: Vaccinated responders require fewer stringent PPE protocols (e.g., no post-exposure prophylaxis for HBV if anti-HBs ≥10 mIU/mL)</a:t>
            </a:r>
          </a:p>
          <a:p>
            <a:endParaRPr lang="en-US" dirty="0"/>
          </a:p>
        </p:txBody>
      </p:sp>
      <p:pic>
        <p:nvPicPr>
          <p:cNvPr id="7" name="Picture 6" descr="A grey shield with a syringe&#10;&#10;AI-generated content may be incorrect.">
            <a:extLst>
              <a:ext uri="{FF2B5EF4-FFF2-40B4-BE49-F238E27FC236}">
                <a16:creationId xmlns:a16="http://schemas.microsoft.com/office/drawing/2014/main" id="{2DD48E76-14E3-3C82-DED2-43E7BCBFB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779" y="1649860"/>
            <a:ext cx="2915408" cy="3253068"/>
          </a:xfrm>
          <a:prstGeom prst="rect">
            <a:avLst/>
          </a:prstGeom>
          <a:noFill/>
        </p:spPr>
      </p:pic>
      <p:sp>
        <p:nvSpPr>
          <p:cNvPr id="4" name="Date Placeholder 3">
            <a:extLst>
              <a:ext uri="{FF2B5EF4-FFF2-40B4-BE49-F238E27FC236}">
                <a16:creationId xmlns:a16="http://schemas.microsoft.com/office/drawing/2014/main" id="{FFC24818-B177-19FE-C03C-AFCDFDBD9296}"/>
              </a:ext>
            </a:extLst>
          </p:cNvPr>
          <p:cNvSpPr>
            <a:spLocks noGrp="1"/>
          </p:cNvSpPr>
          <p:nvPr>
            <p:ph type="dt" sz="half" idx="10"/>
          </p:nvPr>
        </p:nvSpPr>
        <p:spPr>
          <a:xfrm>
            <a:off x="18632" y="6656370"/>
            <a:ext cx="1272994" cy="249385"/>
          </a:xfrm>
        </p:spPr>
        <p:txBody>
          <a:bodyPr anchor="ctr">
            <a:normAutofit/>
          </a:bodyPr>
          <a:lstStyle/>
          <a:p>
            <a:pPr>
              <a:spcAft>
                <a:spcPts val="600"/>
              </a:spcAft>
            </a:pPr>
            <a:fld id="{142DF3FB-89D9-46F5-A0C8-0400DCA08DC8}" type="datetime2">
              <a:rPr lang="en-US" smtClean="0"/>
              <a:pPr>
                <a:spcAft>
                  <a:spcPts val="600"/>
                </a:spcAft>
              </a:pPr>
              <a:t>Friday, June 13, 2025</a:t>
            </a:fld>
            <a:endParaRPr lang="en-US"/>
          </a:p>
        </p:txBody>
      </p:sp>
      <p:sp>
        <p:nvSpPr>
          <p:cNvPr id="3" name="Content Placeholder 2">
            <a:extLst>
              <a:ext uri="{FF2B5EF4-FFF2-40B4-BE49-F238E27FC236}">
                <a16:creationId xmlns:a16="http://schemas.microsoft.com/office/drawing/2014/main" id="{7B12B83F-136B-44B9-74B3-45B88E6A9E61}"/>
              </a:ext>
            </a:extLst>
          </p:cNvPr>
          <p:cNvSpPr>
            <a:spLocks noGrp="1"/>
          </p:cNvSpPr>
          <p:nvPr>
            <p:ph sz="half" idx="13"/>
          </p:nvPr>
        </p:nvSpPr>
        <p:spPr>
          <a:xfrm>
            <a:off x="7980227" y="996600"/>
            <a:ext cx="3814354" cy="5481479"/>
          </a:xfrm>
        </p:spPr>
        <p:txBody>
          <a:bodyPr>
            <a:normAutofit/>
          </a:bodyPr>
          <a:lstStyle/>
          <a:p>
            <a:pPr marL="0" marR="0">
              <a:spcAft>
                <a:spcPts val="800"/>
              </a:spcAft>
              <a:buNone/>
            </a:pPr>
            <a:r>
              <a:rPr lang="en-US" sz="1900" b="1" kern="100" dirty="0">
                <a:effectLst/>
              </a:rPr>
              <a:t>Occupational exposure reduction:</a:t>
            </a:r>
            <a:endParaRPr lang="en-US" sz="1900" kern="100" dirty="0">
              <a:effectLst/>
            </a:endParaRPr>
          </a:p>
          <a:p>
            <a:pPr marL="0" marR="0">
              <a:spcAft>
                <a:spcPts val="800"/>
              </a:spcAft>
              <a:buNone/>
            </a:pPr>
            <a:r>
              <a:rPr lang="en-US" sz="1900" kern="100" dirty="0">
                <a:effectLst/>
              </a:rPr>
              <a:t>HBV: Pre-vaccine, 10–30% of unvaccinated </a:t>
            </a:r>
            <a:r>
              <a:rPr lang="en-US" sz="1900" kern="100" dirty="0" err="1">
                <a:effectLst/>
              </a:rPr>
              <a:t>HCWs</a:t>
            </a:r>
            <a:r>
              <a:rPr lang="en-US" sz="1900" kern="100" dirty="0">
                <a:effectLst/>
              </a:rPr>
              <a:t> contracted HBV annually via needlesticks; post-vaccine, infections dropped by 98%.</a:t>
            </a:r>
          </a:p>
          <a:p>
            <a:pPr marL="0" marR="0">
              <a:spcAft>
                <a:spcPts val="800"/>
              </a:spcAft>
              <a:buNone/>
            </a:pPr>
            <a:r>
              <a:rPr lang="en-US" sz="1900" kern="100" dirty="0">
                <a:effectLst/>
              </a:rPr>
              <a:t>Measles: MMR vaccination eliminated measles in the U.S. by 2000, protecting responders from airborne transmission (R0 = 12–18) – until </a:t>
            </a:r>
            <a:r>
              <a:rPr lang="en-US" sz="1900" b="1" i="1" kern="100" dirty="0">
                <a:effectLst/>
              </a:rPr>
              <a:t>NOW, that protection is slipping away!</a:t>
            </a:r>
            <a:r>
              <a:rPr lang="en-US" sz="1900" kern="100" dirty="0">
                <a:effectLst/>
              </a:rPr>
              <a:t> </a:t>
            </a:r>
          </a:p>
          <a:p>
            <a:pPr marL="0" marR="0" indent="0">
              <a:spcAft>
                <a:spcPts val="800"/>
              </a:spcAft>
              <a:buNone/>
            </a:pPr>
            <a:r>
              <a:rPr lang="en-US" sz="1900" kern="100" dirty="0">
                <a:effectLst/>
              </a:rPr>
              <a:t>COVID-19: Vaccinated EMS workers experienced 79–85% lower infection rates during surges, thereby preserving workforce capacity.</a:t>
            </a:r>
          </a:p>
          <a:p>
            <a:endParaRPr lang="en-US" sz="1900" dirty="0"/>
          </a:p>
        </p:txBody>
      </p:sp>
    </p:spTree>
    <p:extLst>
      <p:ext uri="{BB962C8B-B14F-4D97-AF65-F5344CB8AC3E}">
        <p14:creationId xmlns:p14="http://schemas.microsoft.com/office/powerpoint/2010/main" val="152366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AA6D-A4EE-0461-DF1E-D5EBDA966393}"/>
              </a:ext>
            </a:extLst>
          </p:cNvPr>
          <p:cNvSpPr>
            <a:spLocks noGrp="1"/>
          </p:cNvSpPr>
          <p:nvPr>
            <p:ph type="title"/>
          </p:nvPr>
        </p:nvSpPr>
        <p:spPr>
          <a:solidFill>
            <a:schemeClr val="accent5">
              <a:lumMod val="50000"/>
            </a:schemeClr>
          </a:solidFill>
        </p:spPr>
        <p:txBody>
          <a:bodyPr>
            <a:normAutofit fontScale="90000"/>
          </a:bodyPr>
          <a:lstStyle/>
          <a:p>
            <a:r>
              <a:rPr lang="en-GB" dirty="0">
                <a:ln w="0"/>
                <a:solidFill>
                  <a:schemeClr val="bg1"/>
                </a:solidFill>
                <a:effectLst>
                  <a:outerShdw blurRad="38100" dist="19050" dir="2700000" algn="tl" rotWithShape="0">
                    <a:schemeClr val="dk1">
                      <a:alpha val="40000"/>
                    </a:schemeClr>
                  </a:outerShdw>
                </a:effectLst>
              </a:rPr>
              <a:t>What Vaccines Mean for Responders, Families, and Communities</a:t>
            </a:r>
            <a:endParaRPr lang="en-US" dirty="0">
              <a:ln w="0"/>
              <a:solidFill>
                <a:schemeClr val="bg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DAFC9737-B148-29C7-5CC7-17170384F74C}"/>
              </a:ext>
            </a:extLst>
          </p:cNvPr>
          <p:cNvSpPr>
            <a:spLocks noGrp="1"/>
          </p:cNvSpPr>
          <p:nvPr>
            <p:ph sz="half" idx="1"/>
          </p:nvPr>
        </p:nvSpPr>
        <p:spPr>
          <a:xfrm>
            <a:off x="126275" y="1324148"/>
            <a:ext cx="3814354" cy="3657285"/>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Personal safety:</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Near-elimination of occupational transmission risks (e.g., HBV, measles).</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 Reduced mortality: COVID-19 vaccines have lowered healthcare worker (</a:t>
            </a:r>
            <a:r>
              <a:rPr lang="en-GB" sz="1800" kern="100" dirty="0" err="1">
                <a:effectLst/>
                <a:latin typeface="Aptos" panose="020B0004020202020204" pitchFamily="34" charset="0"/>
                <a:ea typeface="Aptos" panose="020B0004020202020204" pitchFamily="34" charset="0"/>
                <a:cs typeface="Arial" panose="020B0604020202020204" pitchFamily="34" charset="0"/>
              </a:rPr>
              <a:t>HCW</a:t>
            </a:r>
            <a:r>
              <a:rPr lang="en-GB" sz="1800" kern="100" dirty="0">
                <a:effectLst/>
                <a:latin typeface="Aptos" panose="020B0004020202020204" pitchFamily="34" charset="0"/>
                <a:ea typeface="Aptos" panose="020B0004020202020204" pitchFamily="34" charset="0"/>
                <a:cs typeface="Arial" panose="020B0604020202020204" pitchFamily="34" charset="0"/>
              </a:rPr>
              <a:t>)</a:t>
            </a:r>
            <a:r>
              <a:rPr lang="en-US" sz="1800" kern="100" dirty="0">
                <a:effectLst/>
                <a:latin typeface="Aptos" panose="020B0004020202020204" pitchFamily="34" charset="0"/>
                <a:ea typeface="Aptos" panose="020B0004020202020204" pitchFamily="34" charset="0"/>
                <a:cs typeface="Arial" panose="020B0604020202020204" pitchFamily="34" charset="0"/>
              </a:rPr>
              <a:t> death rates by 94%.</a:t>
            </a:r>
          </a:p>
          <a:p>
            <a:endParaRPr lang="en-US" dirty="0"/>
          </a:p>
        </p:txBody>
      </p:sp>
      <p:sp>
        <p:nvSpPr>
          <p:cNvPr id="4" name="Content Placeholder 3">
            <a:extLst>
              <a:ext uri="{FF2B5EF4-FFF2-40B4-BE49-F238E27FC236}">
                <a16:creationId xmlns:a16="http://schemas.microsoft.com/office/drawing/2014/main" id="{D402901E-F84B-2CA8-A4C6-C3AA54C90198}"/>
              </a:ext>
            </a:extLst>
          </p:cNvPr>
          <p:cNvSpPr>
            <a:spLocks noGrp="1"/>
          </p:cNvSpPr>
          <p:nvPr>
            <p:ph sz="half" idx="2"/>
          </p:nvPr>
        </p:nvSpPr>
        <p:spPr>
          <a:xfrm>
            <a:off x="8473440" y="1324148"/>
            <a:ext cx="3592285" cy="3657285"/>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Community resilience:</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 EMS vaccination correlates with 30–50% lower outbreak rates in high-risk settings (e.g., nursing homes, schools)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Economic benefits: Every $1 spent on childhood vaccines saves &gt; $11 in societal costs.</a:t>
            </a:r>
          </a:p>
          <a:p>
            <a:endParaRPr lang="en-US" dirty="0"/>
          </a:p>
        </p:txBody>
      </p:sp>
      <p:sp>
        <p:nvSpPr>
          <p:cNvPr id="5" name="Date Placeholder 4">
            <a:extLst>
              <a:ext uri="{FF2B5EF4-FFF2-40B4-BE49-F238E27FC236}">
                <a16:creationId xmlns:a16="http://schemas.microsoft.com/office/drawing/2014/main" id="{6EF2351F-1A17-96D2-1F05-0164BD06C44D}"/>
              </a:ext>
            </a:extLst>
          </p:cNvPr>
          <p:cNvSpPr>
            <a:spLocks noGrp="1"/>
          </p:cNvSpPr>
          <p:nvPr>
            <p:ph type="dt" sz="half" idx="10"/>
          </p:nvPr>
        </p:nvSpPr>
        <p:spPr/>
        <p:txBody>
          <a:bodyPr/>
          <a:lstStyle/>
          <a:p>
            <a:fld id="{C59B28CC-B6E4-469F-BCAE-466E8995B332}" type="datetime3">
              <a:rPr lang="en-US" smtClean="0"/>
              <a:t>13 June 2025</a:t>
            </a:fld>
            <a:endParaRPr lang="en-US"/>
          </a:p>
        </p:txBody>
      </p:sp>
      <p:sp>
        <p:nvSpPr>
          <p:cNvPr id="6" name="Content Placeholder 5">
            <a:extLst>
              <a:ext uri="{FF2B5EF4-FFF2-40B4-BE49-F238E27FC236}">
                <a16:creationId xmlns:a16="http://schemas.microsoft.com/office/drawing/2014/main" id="{AC95E0DC-709C-6AE8-8894-02D4F979F890}"/>
              </a:ext>
            </a:extLst>
          </p:cNvPr>
          <p:cNvSpPr>
            <a:spLocks noGrp="1"/>
          </p:cNvSpPr>
          <p:nvPr>
            <p:ph sz="half" idx="13"/>
          </p:nvPr>
        </p:nvSpPr>
        <p:spPr>
          <a:xfrm>
            <a:off x="4376066" y="1324149"/>
            <a:ext cx="3814354" cy="3657285"/>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Household protection: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Vaccinated responders are 72% less likely to transmit infections like COVID-19 to immunocompromised family members.</a:t>
            </a:r>
          </a:p>
          <a:p>
            <a:r>
              <a:rPr lang="en-US" sz="1800" kern="100" dirty="0">
                <a:effectLst/>
                <a:latin typeface="Aptos" panose="020B0004020202020204" pitchFamily="34" charset="0"/>
                <a:ea typeface="Aptos" panose="020B0004020202020204" pitchFamily="34" charset="0"/>
                <a:cs typeface="Arial" panose="020B0604020202020204" pitchFamily="34" charset="0"/>
              </a:rPr>
              <a:t>Herd immunity thresholds (e.g., 95% for measles) protect unvaccinated children and elderly relatives.</a:t>
            </a:r>
          </a:p>
        </p:txBody>
      </p:sp>
      <p:pic>
        <p:nvPicPr>
          <p:cNvPr id="8" name="Picture 7" descr="A silhouette of a firefighter holding an axe&#10;&#10;AI-generated content may be incorrect.">
            <a:extLst>
              <a:ext uri="{FF2B5EF4-FFF2-40B4-BE49-F238E27FC236}">
                <a16:creationId xmlns:a16="http://schemas.microsoft.com/office/drawing/2014/main" id="{E3C3A469-B318-03D3-ADEF-B5D14B80D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51" y="4614855"/>
            <a:ext cx="1702233" cy="1702233"/>
          </a:xfrm>
          <a:prstGeom prst="rect">
            <a:avLst/>
          </a:prstGeom>
        </p:spPr>
      </p:pic>
      <p:pic>
        <p:nvPicPr>
          <p:cNvPr id="10" name="Picture 9" descr="Silhouettes of people walking and walking&#10;&#10;AI-generated content may be incorrect.">
            <a:extLst>
              <a:ext uri="{FF2B5EF4-FFF2-40B4-BE49-F238E27FC236}">
                <a16:creationId xmlns:a16="http://schemas.microsoft.com/office/drawing/2014/main" id="{C4E4ACC3-CDAC-554F-C211-F1378EB091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67" b="90000" l="5857" r="97831">
                        <a14:foregroundMark x1="5965" y1="43667" x2="7592" y2="63333"/>
                        <a14:foregroundMark x1="72993" y1="29833" x2="75705" y2="59833"/>
                        <a14:foregroundMark x1="96855" y1="37667" x2="97289" y2="41833"/>
                        <a14:foregroundMark x1="52603" y1="65833" x2="55965" y2="74667"/>
                        <a14:foregroundMark x1="97939" y1="87333" x2="97939" y2="87333"/>
                        <a14:foregroundMark x1="86768" y1="8667" x2="86768" y2="8667"/>
                      </a14:backgroundRemoval>
                    </a14:imgEffect>
                  </a14:imgLayer>
                </a14:imgProps>
              </a:ext>
              <a:ext uri="{28A0092B-C50C-407E-A947-70E740481C1C}">
                <a14:useLocalDpi xmlns:a14="http://schemas.microsoft.com/office/drawing/2010/main" val="0"/>
              </a:ext>
            </a:extLst>
          </a:blip>
          <a:stretch>
            <a:fillRect/>
          </a:stretch>
        </p:blipFill>
        <p:spPr>
          <a:xfrm>
            <a:off x="5123420" y="4871578"/>
            <a:ext cx="2221268" cy="1445510"/>
          </a:xfrm>
          <a:prstGeom prst="rect">
            <a:avLst/>
          </a:prstGeom>
        </p:spPr>
      </p:pic>
      <p:pic>
        <p:nvPicPr>
          <p:cNvPr id="12" name="Picture 11" descr="A group of people with their arms raised&#10;&#10;AI-generated content may be incorrect.">
            <a:extLst>
              <a:ext uri="{FF2B5EF4-FFF2-40B4-BE49-F238E27FC236}">
                <a16:creationId xmlns:a16="http://schemas.microsoft.com/office/drawing/2014/main" id="{5906F8A6-00A7-BC6D-A214-BDE2A8BE30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792" b="90000" l="313" r="96250">
                        <a14:foregroundMark x1="313" y1="32188" x2="729" y2="33229"/>
                        <a14:foregroundMark x1="6875" y1="43333" x2="6875" y2="43333"/>
                        <a14:foregroundMark x1="18021" y1="5938" x2="18021" y2="5938"/>
                        <a14:foregroundMark x1="37917" y1="6563" x2="37917" y2="6563"/>
                        <a14:foregroundMark x1="91875" y1="36979" x2="91875" y2="36979"/>
                        <a14:foregroundMark x1="87708" y1="35833" x2="89063" y2="41979"/>
                        <a14:foregroundMark x1="94792" y1="21146" x2="96250" y2="25313"/>
                        <a14:foregroundMark x1="67813" y1="83333" x2="67813" y2="83333"/>
                        <a14:foregroundMark x1="80104" y1="83229" x2="80104" y2="83229"/>
                        <a14:foregroundMark x1="91042" y1="74063" x2="91042" y2="74063"/>
                        <a14:foregroundMark x1="36979" y1="4792" x2="36979" y2="4792"/>
                      </a14:backgroundRemoval>
                    </a14:imgEffect>
                  </a14:imgLayer>
                </a14:imgProps>
              </a:ext>
              <a:ext uri="{28A0092B-C50C-407E-A947-70E740481C1C}">
                <a14:useLocalDpi xmlns:a14="http://schemas.microsoft.com/office/drawing/2010/main" val="0"/>
              </a:ext>
            </a:extLst>
          </a:blip>
          <a:stretch>
            <a:fillRect/>
          </a:stretch>
        </p:blipFill>
        <p:spPr>
          <a:xfrm>
            <a:off x="9373211" y="4766729"/>
            <a:ext cx="1702233" cy="1702233"/>
          </a:xfrm>
          <a:prstGeom prst="rect">
            <a:avLst/>
          </a:prstGeom>
        </p:spPr>
      </p:pic>
    </p:spTree>
    <p:extLst>
      <p:ext uri="{BB962C8B-B14F-4D97-AF65-F5344CB8AC3E}">
        <p14:creationId xmlns:p14="http://schemas.microsoft.com/office/powerpoint/2010/main" val="200885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B31A9-6467-E394-ABAB-A30D968DD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0F473-CAE0-955C-F0A9-E9FC42F9A419}"/>
              </a:ext>
            </a:extLst>
          </p:cNvPr>
          <p:cNvSpPr>
            <a:spLocks noGrp="1"/>
          </p:cNvSpPr>
          <p:nvPr>
            <p:ph type="title"/>
          </p:nvPr>
        </p:nvSpPr>
        <p:spPr>
          <a:xfrm>
            <a:off x="609599" y="136522"/>
            <a:ext cx="11127475" cy="914356"/>
          </a:xfrm>
          <a:solidFill>
            <a:schemeClr val="accent5">
              <a:lumMod val="50000"/>
            </a:schemeClr>
          </a:solidFill>
        </p:spPr>
        <p:txBody>
          <a:bodyPr>
            <a:normAutofit fontScale="90000"/>
          </a:bodyPr>
          <a:lstStyle/>
          <a:p>
            <a:r>
              <a:rPr lang="en-GB" dirty="0">
                <a:ln w="0"/>
                <a:solidFill>
                  <a:schemeClr val="bg1"/>
                </a:solidFill>
                <a:effectLst>
                  <a:outerShdw blurRad="38100" dist="19050" dir="2700000" algn="tl" rotWithShape="0">
                    <a:schemeClr val="dk1">
                      <a:alpha val="40000"/>
                    </a:schemeClr>
                  </a:outerShdw>
                </a:effectLst>
              </a:rPr>
              <a:t>Why First Responders Should Advocate for Science-Based Vaccine Policy</a:t>
            </a:r>
            <a:br>
              <a:rPr lang="en-GB" dirty="0">
                <a:ln w="0"/>
                <a:solidFill>
                  <a:schemeClr val="bg1"/>
                </a:solidFill>
                <a:effectLst>
                  <a:outerShdw blurRad="38100" dist="19050" dir="2700000" algn="tl" rotWithShape="0">
                    <a:schemeClr val="dk1">
                      <a:alpha val="40000"/>
                    </a:schemeClr>
                  </a:outerShdw>
                </a:effectLst>
              </a:rPr>
            </a:br>
            <a:r>
              <a:rPr lang="en-GB" dirty="0">
                <a:ln w="0"/>
                <a:solidFill>
                  <a:schemeClr val="bg1"/>
                </a:solidFill>
                <a:effectLst>
                  <a:outerShdw blurRad="38100" dist="19050" dir="2700000" algn="tl" rotWithShape="0">
                    <a:schemeClr val="dk1">
                      <a:alpha val="40000"/>
                    </a:schemeClr>
                  </a:outerShdw>
                </a:effectLst>
              </a:rPr>
              <a:t>Workload sustainability</a:t>
            </a:r>
          </a:p>
        </p:txBody>
      </p:sp>
      <p:sp>
        <p:nvSpPr>
          <p:cNvPr id="3" name="Content Placeholder 2">
            <a:extLst>
              <a:ext uri="{FF2B5EF4-FFF2-40B4-BE49-F238E27FC236}">
                <a16:creationId xmlns:a16="http://schemas.microsoft.com/office/drawing/2014/main" id="{462A1C6D-EF24-16BD-FFF9-69D0D68AEEB0}"/>
              </a:ext>
            </a:extLst>
          </p:cNvPr>
          <p:cNvSpPr>
            <a:spLocks noGrp="1"/>
          </p:cNvSpPr>
          <p:nvPr>
            <p:ph sz="half" idx="1"/>
          </p:nvPr>
        </p:nvSpPr>
        <p:spPr>
          <a:xfrm>
            <a:off x="169818" y="1610753"/>
            <a:ext cx="3814354" cy="3657285"/>
          </a:xfrm>
        </p:spPr>
        <p:txBody>
          <a:bodyPr/>
          <a:lstStyle/>
          <a:p>
            <a:pPr marL="0" marR="0">
              <a:lnSpc>
                <a:spcPct val="115000"/>
              </a:lnSpc>
              <a:spcAft>
                <a:spcPts val="800"/>
              </a:spcAft>
              <a:buNone/>
            </a:pPr>
            <a:r>
              <a:rPr lang="en-GB" sz="1800" b="1" kern="100" dirty="0">
                <a:effectLst/>
                <a:latin typeface="Aptos" panose="020B0004020202020204" pitchFamily="34" charset="0"/>
                <a:ea typeface="Aptos" panose="020B0004020202020204" pitchFamily="34" charset="0"/>
                <a:cs typeface="Arial" panose="020B0604020202020204" pitchFamily="34" charset="0"/>
              </a:rPr>
              <a:t>Non-vaccination policies increase ED/EMS caseloads </a:t>
            </a:r>
          </a:p>
          <a:p>
            <a:pPr marL="0" marR="0">
              <a:lnSpc>
                <a:spcPct val="115000"/>
              </a:lnSpc>
              <a:spcAft>
                <a:spcPts val="800"/>
              </a:spcAft>
              <a:buNone/>
            </a:pPr>
            <a:r>
              <a:rPr lang="en-GB" sz="1800" kern="100" dirty="0">
                <a:effectLst/>
                <a:ea typeface="Aptos" panose="020B0004020202020204" pitchFamily="34" charset="0"/>
                <a:cs typeface="Arial" panose="020B0604020202020204" pitchFamily="34" charset="0"/>
              </a:rPr>
              <a:t>-2025 measles outbreaks required 500% surge capacity in Ohio </a:t>
            </a:r>
            <a:r>
              <a:rPr lang="en-GB" sz="1800" kern="100" dirty="0" err="1">
                <a:effectLst/>
                <a:ea typeface="Aptos" panose="020B0004020202020204" pitchFamily="34" charset="0"/>
                <a:cs typeface="Arial" panose="020B0604020202020204" pitchFamily="34" charset="0"/>
              </a:rPr>
              <a:t>EDs</a:t>
            </a:r>
            <a:r>
              <a:rPr lang="en-GB" sz="1800" kern="100" dirty="0">
                <a:effectLst/>
                <a:ea typeface="Aptos" panose="020B0004020202020204" pitchFamily="34" charset="0"/>
                <a:cs typeface="Arial" panose="020B0604020202020204" pitchFamily="34" charset="0"/>
              </a:rPr>
              <a:t>).</a:t>
            </a:r>
          </a:p>
          <a:p>
            <a:pPr marL="0" marR="0">
              <a:lnSpc>
                <a:spcPct val="115000"/>
              </a:lnSpc>
              <a:spcAft>
                <a:spcPts val="800"/>
              </a:spcAft>
              <a:buNone/>
            </a:pPr>
            <a:r>
              <a:rPr lang="en-GB" sz="1800" dirty="0"/>
              <a:t>Staff shortages from preventable illnesses strain 24/7 emergency system</a:t>
            </a:r>
            <a:endParaRPr lang="en-US" sz="1800" dirty="0"/>
          </a:p>
        </p:txBody>
      </p:sp>
      <p:sp>
        <p:nvSpPr>
          <p:cNvPr id="4" name="Content Placeholder 3">
            <a:extLst>
              <a:ext uri="{FF2B5EF4-FFF2-40B4-BE49-F238E27FC236}">
                <a16:creationId xmlns:a16="http://schemas.microsoft.com/office/drawing/2014/main" id="{33BBA0BE-E662-FDEE-6692-DC253BBA3B33}"/>
              </a:ext>
            </a:extLst>
          </p:cNvPr>
          <p:cNvSpPr>
            <a:spLocks noGrp="1"/>
          </p:cNvSpPr>
          <p:nvPr>
            <p:ph sz="half" idx="2"/>
          </p:nvPr>
        </p:nvSpPr>
        <p:spPr>
          <a:xfrm>
            <a:off x="8302451" y="1411001"/>
            <a:ext cx="3847173" cy="3067178"/>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Public trust: </a:t>
            </a:r>
          </a:p>
          <a:p>
            <a:pPr marL="28575" indent="-285750">
              <a:lnSpc>
                <a:spcPct val="115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 According to WHO surveys, 89% of patients trust vaccinated providers more</a:t>
            </a:r>
            <a:r>
              <a:rPr lang="en-US" sz="1800" kern="100" dirty="0">
                <a:effectLst/>
                <a:latin typeface="Aptos" panose="020B0004020202020204" pitchFamily="34" charset="0"/>
                <a:ea typeface="Aptos" panose="020B0004020202020204" pitchFamily="34" charset="0"/>
                <a:cs typeface="Arial" panose="020B0604020202020204" pitchFamily="34" charset="0"/>
              </a:rPr>
              <a:t>.</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dirty="0">
                <a:effectLst/>
                <a:latin typeface="Aptos" panose="020B0004020202020204" pitchFamily="34" charset="0"/>
                <a:ea typeface="Aptos" panose="020B0004020202020204" pitchFamily="34" charset="0"/>
                <a:cs typeface="Arial" panose="020B0604020202020204" pitchFamily="34" charset="0"/>
              </a:rPr>
              <a:t>ACEP warns that inconsistent policies (e.g., ACIP dismantling) erode confidence in emergency care</a:t>
            </a:r>
            <a:r>
              <a:rPr lang="en-US" sz="1800" kern="100" dirty="0">
                <a:effectLst/>
                <a:latin typeface="Aptos" panose="020B0004020202020204" pitchFamily="34" charset="0"/>
                <a:ea typeface="Aptos" panose="020B0004020202020204" pitchFamily="34" charset="0"/>
                <a:cs typeface="Arial" panose="020B0604020202020204" pitchFamily="34" charset="0"/>
              </a:rPr>
              <a:t>.</a:t>
            </a:r>
          </a:p>
          <a:p>
            <a:endParaRPr lang="en-US" dirty="0"/>
          </a:p>
        </p:txBody>
      </p:sp>
      <p:sp>
        <p:nvSpPr>
          <p:cNvPr id="5" name="Date Placeholder 4">
            <a:extLst>
              <a:ext uri="{FF2B5EF4-FFF2-40B4-BE49-F238E27FC236}">
                <a16:creationId xmlns:a16="http://schemas.microsoft.com/office/drawing/2014/main" id="{A14B629B-CE62-3D4A-C2DC-3D7EECB9372E}"/>
              </a:ext>
            </a:extLst>
          </p:cNvPr>
          <p:cNvSpPr>
            <a:spLocks noGrp="1"/>
          </p:cNvSpPr>
          <p:nvPr>
            <p:ph type="dt" sz="half" idx="10"/>
          </p:nvPr>
        </p:nvSpPr>
        <p:spPr/>
        <p:txBody>
          <a:bodyPr/>
          <a:lstStyle/>
          <a:p>
            <a:fld id="{C59B28CC-B6E4-469F-BCAE-466E8995B332}" type="datetime3">
              <a:rPr lang="en-US" smtClean="0"/>
              <a:t>13 June 2025</a:t>
            </a:fld>
            <a:endParaRPr lang="en-US"/>
          </a:p>
        </p:txBody>
      </p:sp>
      <p:sp>
        <p:nvSpPr>
          <p:cNvPr id="6" name="Content Placeholder 5">
            <a:extLst>
              <a:ext uri="{FF2B5EF4-FFF2-40B4-BE49-F238E27FC236}">
                <a16:creationId xmlns:a16="http://schemas.microsoft.com/office/drawing/2014/main" id="{3A5C0463-7F19-BC01-E3F9-A4647D5E3D6E}"/>
              </a:ext>
            </a:extLst>
          </p:cNvPr>
          <p:cNvSpPr>
            <a:spLocks noGrp="1"/>
          </p:cNvSpPr>
          <p:nvPr>
            <p:ph sz="half" idx="13"/>
          </p:nvPr>
        </p:nvSpPr>
        <p:spPr>
          <a:xfrm>
            <a:off x="4975750" y="1600357"/>
            <a:ext cx="2731818" cy="3657285"/>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Legal/liability risks: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Unvaccinated responders risk malpractice claims if they transmit infections to vulnerable patients.</a:t>
            </a:r>
          </a:p>
        </p:txBody>
      </p:sp>
      <p:pic>
        <p:nvPicPr>
          <p:cNvPr id="8" name="Picture 7" descr="A group of people looking at a person lying on a stretcher&#10;&#10;AI-generated content may be incorrect.">
            <a:extLst>
              <a:ext uri="{FF2B5EF4-FFF2-40B4-BE49-F238E27FC236}">
                <a16:creationId xmlns:a16="http://schemas.microsoft.com/office/drawing/2014/main" id="{FB7071A2-B732-AF6E-BE20-1D905978F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48" y="4638520"/>
            <a:ext cx="2703209" cy="1520555"/>
          </a:xfrm>
          <a:prstGeom prst="rect">
            <a:avLst/>
          </a:prstGeom>
          <a:ln>
            <a:solidFill>
              <a:srgbClr val="002060"/>
            </a:solidFill>
          </a:ln>
        </p:spPr>
      </p:pic>
      <p:pic>
        <p:nvPicPr>
          <p:cNvPr id="10" name="Picture 9" descr="A black scale with a white background&#10;&#10;AI-generated content may be incorrect.">
            <a:extLst>
              <a:ext uri="{FF2B5EF4-FFF2-40B4-BE49-F238E27FC236}">
                <a16:creationId xmlns:a16="http://schemas.microsoft.com/office/drawing/2014/main" id="{81C0CE1E-37EE-E427-599D-678FDB751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750" y="4433667"/>
            <a:ext cx="2451138" cy="1988290"/>
          </a:xfrm>
          <a:prstGeom prst="rect">
            <a:avLst/>
          </a:prstGeom>
        </p:spPr>
      </p:pic>
      <p:pic>
        <p:nvPicPr>
          <p:cNvPr id="12" name="Picture 11" descr="Silhouette of a person helping another person reach out to another person&#10;&#10;AI-generated content may be incorrect.">
            <a:extLst>
              <a:ext uri="{FF2B5EF4-FFF2-40B4-BE49-F238E27FC236}">
                <a16:creationId xmlns:a16="http://schemas.microsoft.com/office/drawing/2014/main" id="{29AF4FE9-2EB3-F93D-D656-BEDAC33F7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020" y="4232213"/>
            <a:ext cx="2326033" cy="1926862"/>
          </a:xfrm>
          <a:prstGeom prst="rect">
            <a:avLst/>
          </a:prstGeom>
          <a:ln>
            <a:solidFill>
              <a:srgbClr val="002060"/>
            </a:solidFill>
          </a:ln>
        </p:spPr>
      </p:pic>
    </p:spTree>
    <p:extLst>
      <p:ext uri="{BB962C8B-B14F-4D97-AF65-F5344CB8AC3E}">
        <p14:creationId xmlns:p14="http://schemas.microsoft.com/office/powerpoint/2010/main" val="2485731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56D0-451E-2F41-F558-8ACB5815F2E9}"/>
              </a:ext>
            </a:extLst>
          </p:cNvPr>
          <p:cNvSpPr>
            <a:spLocks noGrp="1"/>
          </p:cNvSpPr>
          <p:nvPr>
            <p:ph type="title"/>
          </p:nvPr>
        </p:nvSpPr>
        <p:spPr>
          <a:solidFill>
            <a:schemeClr val="accent5">
              <a:lumMod val="50000"/>
            </a:schemeClr>
          </a:solidFill>
        </p:spPr>
        <p:txBody>
          <a:bodyPr>
            <a:normAutofit fontScale="90000"/>
          </a:bodyPr>
          <a:lstStyle/>
          <a:p>
            <a:r>
              <a:rPr lang="en-GB" dirty="0">
                <a:ln w="0"/>
                <a:solidFill>
                  <a:schemeClr val="bg1"/>
                </a:solidFill>
                <a:effectLst>
                  <a:outerShdw blurRad="38100" dist="19050" dir="2700000" algn="tl" rotWithShape="0">
                    <a:schemeClr val="dk1">
                      <a:alpha val="40000"/>
                    </a:schemeClr>
                  </a:outerShdw>
                </a:effectLst>
              </a:rPr>
              <a:t>Why Science—Not Ideology—Must Guide Vaccine Policy</a:t>
            </a:r>
            <a:endParaRPr lang="en-US" dirty="0">
              <a:ln w="0"/>
              <a:solidFill>
                <a:schemeClr val="bg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0CE35826-7130-4F69-793D-8E900B40EE2F}"/>
              </a:ext>
            </a:extLst>
          </p:cNvPr>
          <p:cNvSpPr>
            <a:spLocks noGrp="1"/>
          </p:cNvSpPr>
          <p:nvPr>
            <p:ph sz="half" idx="1"/>
          </p:nvPr>
        </p:nvSpPr>
        <p:spPr/>
        <p:txBody>
          <a:bodyPr>
            <a:normAutofit lnSpcReduction="10000"/>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Evidence vs. misinformation</a:t>
            </a:r>
            <a:r>
              <a:rPr lang="en-US" sz="1800" kern="100" dirty="0">
                <a:effectLst/>
                <a:latin typeface="Aptos" panose="020B0004020202020204" pitchFamily="34" charset="0"/>
                <a:ea typeface="Aptos" panose="020B0004020202020204" pitchFamily="34" charset="0"/>
                <a:cs typeface="Arial" panose="020B0604020202020204" pitchFamily="34" charset="0"/>
              </a:rPr>
              <a:t>:</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 HBV: Mandates reduced HCW infections from 50/100,000 (1981) to 0.003/100,000 (2025) .</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Measles: Vaccine refusal caused 1,168 U.S. cases in 2025 vs. 0 in 2000 .</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Dangers of politicization:</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RFK Jr.’s HHS policies halted NIH funding for next-gen Hib vaccines, risking resurgence .</a:t>
            </a:r>
          </a:p>
          <a:p>
            <a:pPr marL="0" marR="0">
              <a:lnSpc>
                <a:spcPct val="115000"/>
              </a:lnSpc>
              <a:spcAft>
                <a:spcPts val="800"/>
              </a:spcAft>
            </a:pPr>
            <a:r>
              <a:rPr lang="en-US" sz="1800" kern="100" dirty="0" err="1">
                <a:effectLst/>
                <a:latin typeface="Aptos" panose="020B0004020202020204" pitchFamily="34" charset="0"/>
                <a:ea typeface="Aptos" panose="020B0004020202020204" pitchFamily="34" charset="0"/>
                <a:cs typeface="Arial" panose="020B0604020202020204" pitchFamily="34" charset="0"/>
              </a:rPr>
              <a:t>CIDRAP</a:t>
            </a:r>
            <a:r>
              <a:rPr lang="en-US" sz="1800" kern="100" dirty="0">
                <a:effectLst/>
                <a:latin typeface="Aptos" panose="020B0004020202020204" pitchFamily="34" charset="0"/>
                <a:ea typeface="Aptos" panose="020B0004020202020204" pitchFamily="34" charset="0"/>
                <a:cs typeface="Arial" panose="020B0604020202020204" pitchFamily="34" charset="0"/>
              </a:rPr>
              <a:t> analysis shows ACIP’s removal bypassed 50 years of independent safety/efficacy reviews .</a:t>
            </a:r>
          </a:p>
          <a:p>
            <a:endParaRPr lang="en-US" dirty="0"/>
          </a:p>
        </p:txBody>
      </p:sp>
      <p:sp>
        <p:nvSpPr>
          <p:cNvPr id="4" name="Content Placeholder 3">
            <a:extLst>
              <a:ext uri="{FF2B5EF4-FFF2-40B4-BE49-F238E27FC236}">
                <a16:creationId xmlns:a16="http://schemas.microsoft.com/office/drawing/2014/main" id="{C8CF7EDB-F38C-AAAD-D204-1A754F1B5E6F}"/>
              </a:ext>
            </a:extLst>
          </p:cNvPr>
          <p:cNvSpPr>
            <a:spLocks noGrp="1"/>
          </p:cNvSpPr>
          <p:nvPr>
            <p:ph sz="half" idx="2"/>
          </p:nvPr>
        </p:nvSpPr>
        <p:spPr>
          <a:xfrm>
            <a:off x="8429897" y="1023897"/>
            <a:ext cx="3592285" cy="4421560"/>
          </a:xfrm>
        </p:spPr>
        <p:txBody>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Arial" panose="020B0604020202020204" pitchFamily="34" charset="0"/>
              </a:rPr>
              <a:t>Global health securit</a:t>
            </a:r>
            <a:r>
              <a:rPr lang="en-US" sz="1800" kern="100" dirty="0">
                <a:effectLst/>
                <a:latin typeface="Aptos" panose="020B0004020202020204" pitchFamily="34" charset="0"/>
                <a:ea typeface="Aptos" panose="020B0004020202020204" pitchFamily="34" charset="0"/>
                <a:cs typeface="Arial" panose="020B0604020202020204" pitchFamily="34" charset="0"/>
              </a:rPr>
              <a:t>y:</a:t>
            </a:r>
          </a:p>
          <a:p>
            <a:pPr marL="28575" indent="-28575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WHO confirms vaccine mandates for </a:t>
            </a:r>
            <a:r>
              <a:rPr lang="en-US" sz="1800" kern="100" dirty="0" err="1">
                <a:effectLst/>
                <a:latin typeface="Aptos" panose="020B0004020202020204" pitchFamily="34" charset="0"/>
                <a:ea typeface="Aptos" panose="020B0004020202020204" pitchFamily="34" charset="0"/>
                <a:cs typeface="Arial" panose="020B0604020202020204" pitchFamily="34" charset="0"/>
              </a:rPr>
              <a:t>HCWs</a:t>
            </a:r>
            <a:r>
              <a:rPr lang="en-US" sz="1800" kern="100" dirty="0">
                <a:effectLst/>
                <a:latin typeface="Aptos" panose="020B0004020202020204" pitchFamily="34" charset="0"/>
                <a:ea typeface="Aptos" panose="020B0004020202020204" pitchFamily="34" charset="0"/>
                <a:cs typeface="Arial" panose="020B0604020202020204" pitchFamily="34" charset="0"/>
              </a:rPr>
              <a:t> are ethical when benefits (e.g., reduced staff shortages) outweigh risks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Anti-vaccine ideologies ignore One Health linkages (e.g., H5N1 in dairy workers threatening responders) .</a:t>
            </a:r>
          </a:p>
          <a:p>
            <a:endParaRPr lang="en-US" dirty="0"/>
          </a:p>
        </p:txBody>
      </p:sp>
      <p:sp>
        <p:nvSpPr>
          <p:cNvPr id="5" name="Date Placeholder 4">
            <a:extLst>
              <a:ext uri="{FF2B5EF4-FFF2-40B4-BE49-F238E27FC236}">
                <a16:creationId xmlns:a16="http://schemas.microsoft.com/office/drawing/2014/main" id="{E74688C3-6E53-1B26-CC35-F8B1388D9879}"/>
              </a:ext>
            </a:extLst>
          </p:cNvPr>
          <p:cNvSpPr>
            <a:spLocks noGrp="1"/>
          </p:cNvSpPr>
          <p:nvPr>
            <p:ph type="dt" sz="half" idx="10"/>
          </p:nvPr>
        </p:nvSpPr>
        <p:spPr/>
        <p:txBody>
          <a:bodyPr/>
          <a:lstStyle/>
          <a:p>
            <a:fld id="{C59B28CC-B6E4-469F-BCAE-466E8995B332}" type="datetime3">
              <a:rPr lang="en-US" smtClean="0"/>
              <a:t>13 June 2025</a:t>
            </a:fld>
            <a:endParaRPr lang="en-US"/>
          </a:p>
        </p:txBody>
      </p:sp>
      <p:pic>
        <p:nvPicPr>
          <p:cNvPr id="8" name="Content Placeholder 7" descr="A person holding a globe with leaves&#10;&#10;AI-generated content may be incorrect.">
            <a:extLst>
              <a:ext uri="{FF2B5EF4-FFF2-40B4-BE49-F238E27FC236}">
                <a16:creationId xmlns:a16="http://schemas.microsoft.com/office/drawing/2014/main" id="{2D5396F3-27AE-3726-0996-3A619CF2AF42}"/>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4534444" y="1581137"/>
            <a:ext cx="3345180" cy="3307080"/>
          </a:xfrm>
        </p:spPr>
      </p:pic>
    </p:spTree>
    <p:extLst>
      <p:ext uri="{BB962C8B-B14F-4D97-AF65-F5344CB8AC3E}">
        <p14:creationId xmlns:p14="http://schemas.microsoft.com/office/powerpoint/2010/main" val="95509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A777-F99F-614B-16D3-57200FDEB5F4}"/>
              </a:ext>
            </a:extLst>
          </p:cNvPr>
          <p:cNvSpPr>
            <a:spLocks noGrp="1"/>
          </p:cNvSpPr>
          <p:nvPr>
            <p:ph type="title"/>
          </p:nvPr>
        </p:nvSpPr>
        <p:spPr>
          <a:solidFill>
            <a:schemeClr val="accent5">
              <a:lumMod val="50000"/>
            </a:schemeClr>
          </a:solidFill>
        </p:spPr>
        <p:txBody>
          <a:bodyPr>
            <a:normAutofit/>
          </a:bodyPr>
          <a:lstStyle/>
          <a:p>
            <a:r>
              <a:rPr lang="en-US" sz="1800" kern="100" dirty="0">
                <a:ln w="0"/>
                <a:solidFill>
                  <a:schemeClr val="bg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rPr>
              <a:t>Call to Action for Emergency Responders</a:t>
            </a:r>
            <a:endParaRPr lang="en-US" dirty="0">
              <a:ln w="0"/>
              <a:solidFill>
                <a:schemeClr val="bg1"/>
              </a:solidFill>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9E31815F-3C38-26AC-4942-7663940CCD00}"/>
              </a:ext>
            </a:extLst>
          </p:cNvPr>
          <p:cNvSpPr>
            <a:spLocks noGrp="1"/>
          </p:cNvSpPr>
          <p:nvPr>
            <p:ph sz="half" idx="1"/>
          </p:nvPr>
        </p:nvSpPr>
        <p:spPr>
          <a:xfrm>
            <a:off x="224408" y="1264083"/>
            <a:ext cx="7773179" cy="3663134"/>
          </a:xfrm>
        </p:spPr>
        <p:txBody>
          <a:bodyPr>
            <a:normAutofit/>
          </a:bodyPr>
          <a:lstStyle/>
          <a:p>
            <a:r>
              <a:rPr lang="en-GB" dirty="0"/>
              <a:t>Advocate for institutional mandates: Follow SHEA/ACEP guidelines to maintain ≥95% </a:t>
            </a:r>
            <a:r>
              <a:rPr lang="en-GB" dirty="0" err="1"/>
              <a:t>HCW</a:t>
            </a:r>
            <a:r>
              <a:rPr lang="en-GB" dirty="0"/>
              <a:t> vaccination rates.</a:t>
            </a:r>
          </a:p>
          <a:p>
            <a:r>
              <a:rPr lang="en-GB" dirty="0"/>
              <a:t> Counter misinformation: Use WHO-approved messaging (e.g., "Vaccines kept 154 million alive since 1974").</a:t>
            </a:r>
          </a:p>
          <a:p>
            <a:r>
              <a:rPr lang="en-GB" dirty="0"/>
              <a:t> Monitor policy shifts: Oppose ideologically driven rollbacks (e.g., HBV birth-dose opt-outs) that revive preventable risks.</a:t>
            </a:r>
          </a:p>
          <a:p>
            <a:r>
              <a:rPr lang="en-GB" dirty="0"/>
              <a:t>Vaccines remain the most effective force protection tool for emergency responders—a truth validated by 50 years of data and reaffirmed by every major medical organization globally.</a:t>
            </a:r>
          </a:p>
          <a:p>
            <a:endParaRPr lang="en-US" dirty="0"/>
          </a:p>
        </p:txBody>
      </p:sp>
      <p:pic>
        <p:nvPicPr>
          <p:cNvPr id="8" name="Content Placeholder 7" descr="A tree with swing and a tree in the middle of the day&#10;&#10;AI-generated content may be incorrect.">
            <a:extLst>
              <a:ext uri="{FF2B5EF4-FFF2-40B4-BE49-F238E27FC236}">
                <a16:creationId xmlns:a16="http://schemas.microsoft.com/office/drawing/2014/main" id="{28306892-6DD5-6399-FF3B-F37EFEF36B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2063" y="851322"/>
            <a:ext cx="3590925" cy="4488656"/>
          </a:xfrm>
          <a:ln>
            <a:solidFill>
              <a:srgbClr val="002060"/>
            </a:solidFill>
          </a:ln>
        </p:spPr>
      </p:pic>
      <p:sp>
        <p:nvSpPr>
          <p:cNvPr id="5" name="Date Placeholder 4">
            <a:extLst>
              <a:ext uri="{FF2B5EF4-FFF2-40B4-BE49-F238E27FC236}">
                <a16:creationId xmlns:a16="http://schemas.microsoft.com/office/drawing/2014/main" id="{00E86510-C6E9-DB48-9C23-8F873E4B2D9E}"/>
              </a:ext>
            </a:extLst>
          </p:cNvPr>
          <p:cNvSpPr>
            <a:spLocks noGrp="1"/>
          </p:cNvSpPr>
          <p:nvPr>
            <p:ph type="dt" sz="half" idx="10"/>
          </p:nvPr>
        </p:nvSpPr>
        <p:spPr/>
        <p:txBody>
          <a:bodyPr/>
          <a:lstStyle/>
          <a:p>
            <a:fld id="{C59B28CC-B6E4-469F-BCAE-466E8995B332}" type="datetime3">
              <a:rPr lang="en-US" smtClean="0"/>
              <a:t>13 June 2025</a:t>
            </a:fld>
            <a:endParaRPr lang="en-US"/>
          </a:p>
        </p:txBody>
      </p:sp>
      <p:sp>
        <p:nvSpPr>
          <p:cNvPr id="9" name="TextBox 8">
            <a:extLst>
              <a:ext uri="{FF2B5EF4-FFF2-40B4-BE49-F238E27FC236}">
                <a16:creationId xmlns:a16="http://schemas.microsoft.com/office/drawing/2014/main" id="{6913DECC-DE4E-2C5E-6457-062BD9CAEE8B}"/>
              </a:ext>
            </a:extLst>
          </p:cNvPr>
          <p:cNvSpPr txBox="1"/>
          <p:nvPr/>
        </p:nvSpPr>
        <p:spPr>
          <a:xfrm>
            <a:off x="8242063" y="5691116"/>
            <a:ext cx="3340337" cy="369332"/>
          </a:xfrm>
          <a:prstGeom prst="rect">
            <a:avLst/>
          </a:prstGeom>
          <a:noFill/>
        </p:spPr>
        <p:txBody>
          <a:bodyPr wrap="square" rtlCol="0">
            <a:spAutoFit/>
          </a:bodyPr>
          <a:lstStyle/>
          <a:p>
            <a:pPr algn="ctr"/>
            <a:r>
              <a:rPr lang="en-US" b="1" dirty="0"/>
              <a:t>It is a matter of life and death</a:t>
            </a:r>
          </a:p>
        </p:txBody>
      </p:sp>
    </p:spTree>
    <p:extLst>
      <p:ext uri="{BB962C8B-B14F-4D97-AF65-F5344CB8AC3E}">
        <p14:creationId xmlns:p14="http://schemas.microsoft.com/office/powerpoint/2010/main" val="2234102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5E4-2987-4B2D-FB64-2E07D77F6895}"/>
              </a:ext>
            </a:extLst>
          </p:cNvPr>
          <p:cNvSpPr>
            <a:spLocks noGrp="1"/>
          </p:cNvSpPr>
          <p:nvPr>
            <p:ph type="ctrTitle"/>
          </p:nvPr>
        </p:nvSpPr>
        <p:spPr>
          <a:xfrm>
            <a:off x="1679222" y="4210756"/>
            <a:ext cx="9059333" cy="1230489"/>
          </a:xfrm>
        </p:spPr>
        <p:txBody>
          <a:bodyPr>
            <a:normAutofit fontScale="90000"/>
          </a:bodyPr>
          <a:lstStyle/>
          <a:p>
            <a:r>
              <a:rPr lang="en-US" sz="2800" dirty="0"/>
              <a:t>Impact of Vaccine Policy </a:t>
            </a:r>
            <a:br>
              <a:rPr lang="en-US" sz="2800" dirty="0"/>
            </a:br>
            <a:r>
              <a:rPr lang="en-US" sz="2800" dirty="0"/>
              <a:t>on Public Health and Emergency Planning and on</a:t>
            </a:r>
            <a:br>
              <a:rPr lang="en-US" sz="2800" dirty="0"/>
            </a:br>
            <a:r>
              <a:rPr lang="en-US" sz="2800" dirty="0"/>
              <a:t>Emergency Responders</a:t>
            </a:r>
          </a:p>
        </p:txBody>
      </p:sp>
      <p:sp>
        <p:nvSpPr>
          <p:cNvPr id="4" name="Date Placeholder 3">
            <a:extLst>
              <a:ext uri="{FF2B5EF4-FFF2-40B4-BE49-F238E27FC236}">
                <a16:creationId xmlns:a16="http://schemas.microsoft.com/office/drawing/2014/main" id="{CF849423-1FAD-1905-7F21-9D444E189C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7D6442-19DE-4810-8B3F-D08551A9129B}" type="datetime3">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June 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ubtitle 2">
            <a:extLst>
              <a:ext uri="{FF2B5EF4-FFF2-40B4-BE49-F238E27FC236}">
                <a16:creationId xmlns:a16="http://schemas.microsoft.com/office/drawing/2014/main" id="{E2C77C7C-B002-4B91-CA51-A54F04E6D9B1}"/>
              </a:ext>
            </a:extLst>
          </p:cNvPr>
          <p:cNvSpPr>
            <a:spLocks noGrp="1"/>
          </p:cNvSpPr>
          <p:nvPr>
            <p:ph type="subTitle" idx="1"/>
          </p:nvPr>
        </p:nvSpPr>
        <p:spPr>
          <a:xfrm>
            <a:off x="1679221" y="5610578"/>
            <a:ext cx="9101667" cy="685800"/>
          </a:xfrm>
          <a:solidFill>
            <a:srgbClr val="FCF6F6"/>
          </a:solidFill>
        </p:spPr>
        <p:style>
          <a:lnRef idx="0">
            <a:schemeClr val="accent6"/>
          </a:lnRef>
          <a:fillRef idx="3">
            <a:schemeClr val="accent6"/>
          </a:fillRef>
          <a:effectRef idx="3">
            <a:schemeClr val="accent6"/>
          </a:effectRef>
          <a:fontRef idx="minor">
            <a:schemeClr val="lt1"/>
          </a:fontRef>
        </p:style>
        <p:txBody>
          <a:bodyPr numCol="1" anchor="ctr">
            <a:noAutofit/>
          </a:bodyPr>
          <a:lstStyle/>
          <a:p>
            <a:pPr marL="0" indent="0" algn="ctr">
              <a:spcBef>
                <a:spcPts val="0"/>
              </a:spcBef>
              <a:buNone/>
            </a:pPr>
            <a:r>
              <a:rPr lang="en-US" sz="1600" b="1" dirty="0">
                <a:solidFill>
                  <a:schemeClr val="tx1"/>
                </a:solidFill>
              </a:rPr>
              <a:t>Aileen M Marty MD, FCAP</a:t>
            </a:r>
          </a:p>
          <a:p>
            <a:pPr marL="0" indent="0" algn="ctr">
              <a:spcBef>
                <a:spcPts val="0"/>
              </a:spcBef>
              <a:buNone/>
            </a:pPr>
            <a:r>
              <a:rPr lang="en-US" sz="1200" dirty="0">
                <a:solidFill>
                  <a:schemeClr val="tx1"/>
                </a:solidFill>
              </a:rPr>
              <a:t>Distinguished University Professor</a:t>
            </a:r>
          </a:p>
          <a:p>
            <a:pPr marL="0" indent="0" algn="ctr">
              <a:spcBef>
                <a:spcPts val="0"/>
              </a:spcBef>
              <a:buNone/>
            </a:pPr>
            <a:r>
              <a:rPr lang="en-US" sz="1200" dirty="0">
                <a:hlinkClick r:id="rId2"/>
              </a:rPr>
              <a:t>Aileen.Marty@FIU.edu</a:t>
            </a:r>
            <a:r>
              <a:rPr lang="en-US" sz="1200" dirty="0"/>
              <a:t> </a:t>
            </a:r>
          </a:p>
        </p:txBody>
      </p:sp>
      <p:sp>
        <p:nvSpPr>
          <p:cNvPr id="3" name="TextBox 2">
            <a:extLst>
              <a:ext uri="{FF2B5EF4-FFF2-40B4-BE49-F238E27FC236}">
                <a16:creationId xmlns:a16="http://schemas.microsoft.com/office/drawing/2014/main" id="{04DA33FD-0C17-8CD7-B30C-5C360B4E81BF}"/>
              </a:ext>
            </a:extLst>
          </p:cNvPr>
          <p:cNvSpPr txBox="1"/>
          <p:nvPr/>
        </p:nvSpPr>
        <p:spPr>
          <a:xfrm>
            <a:off x="2548932" y="153948"/>
            <a:ext cx="70941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Calibri"/>
                <a:ea typeface="+mn-ea"/>
                <a:cs typeface="+mn-cs"/>
              </a:rPr>
              <a:t>Why Emergency Managers Should Care About Changes in Vaccine Policy</a:t>
            </a:r>
          </a:p>
        </p:txBody>
      </p:sp>
      <p:pic>
        <p:nvPicPr>
          <p:cNvPr id="9" name="Picture 8" descr="A group of police officers carrying a casket Hundreds mourn Philadelphia firefighter ">
            <a:extLst>
              <a:ext uri="{FF2B5EF4-FFF2-40B4-BE49-F238E27FC236}">
                <a16:creationId xmlns:a16="http://schemas.microsoft.com/office/drawing/2014/main" id="{041DA777-2D36-FBBD-A935-CE943F2FF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484" y="1384536"/>
            <a:ext cx="4996729" cy="2858439"/>
          </a:xfrm>
          <a:prstGeom prst="rect">
            <a:avLst/>
          </a:prstGeom>
          <a:ln>
            <a:solidFill>
              <a:srgbClr val="C00000"/>
            </a:solidFill>
          </a:ln>
        </p:spPr>
      </p:pic>
    </p:spTree>
    <p:extLst>
      <p:ext uri="{BB962C8B-B14F-4D97-AF65-F5344CB8AC3E}">
        <p14:creationId xmlns:p14="http://schemas.microsoft.com/office/powerpoint/2010/main" val="429360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C0534C-07D8-5AC7-43E6-9CA4400C6DB3}"/>
              </a:ext>
            </a:extLst>
          </p:cNvPr>
          <p:cNvSpPr>
            <a:spLocks noGrp="1"/>
          </p:cNvSpPr>
          <p:nvPr>
            <p:ph type="title"/>
          </p:nvPr>
        </p:nvSpPr>
        <p:spPr>
          <a:solidFill>
            <a:srgbClr val="672323"/>
          </a:solidFill>
        </p:spPr>
        <p:txBody>
          <a:bodyPr/>
          <a:lstStyle/>
          <a:p>
            <a:r>
              <a:rPr lang="en-US" dirty="0">
                <a:ln w="0"/>
                <a:solidFill>
                  <a:schemeClr val="bg1"/>
                </a:solidFill>
                <a:effectLst>
                  <a:outerShdw blurRad="38100" dist="19050" dir="2700000" algn="tl" rotWithShape="0">
                    <a:schemeClr val="dk1">
                      <a:alpha val="40000"/>
                    </a:schemeClr>
                  </a:outerShdw>
                </a:effectLst>
              </a:rPr>
              <a:t>Vaccination is the Gift that Keeps on Giving</a:t>
            </a:r>
          </a:p>
        </p:txBody>
      </p:sp>
      <p:sp>
        <p:nvSpPr>
          <p:cNvPr id="8" name="Text Placeholder 7">
            <a:extLst>
              <a:ext uri="{FF2B5EF4-FFF2-40B4-BE49-F238E27FC236}">
                <a16:creationId xmlns:a16="http://schemas.microsoft.com/office/drawing/2014/main" id="{9B46CA42-422C-026E-9704-34F5FC0A038A}"/>
              </a:ext>
            </a:extLst>
          </p:cNvPr>
          <p:cNvSpPr>
            <a:spLocks noGrp="1"/>
          </p:cNvSpPr>
          <p:nvPr>
            <p:ph type="body" idx="1"/>
          </p:nvPr>
        </p:nvSpPr>
        <p:spPr>
          <a:xfrm>
            <a:off x="117566" y="4686302"/>
            <a:ext cx="5625737" cy="1363662"/>
          </a:xfrm>
        </p:spPr>
        <p:txBody>
          <a:bodyPr/>
          <a:lstStyle/>
          <a:p>
            <a:r>
              <a:rPr lang="en-US" dirty="0"/>
              <a:t>Each person vaccinated protects themselves AND the people around them</a:t>
            </a:r>
          </a:p>
        </p:txBody>
      </p:sp>
      <p:sp>
        <p:nvSpPr>
          <p:cNvPr id="5" name="Date Placeholder 4">
            <a:extLst>
              <a:ext uri="{FF2B5EF4-FFF2-40B4-BE49-F238E27FC236}">
                <a16:creationId xmlns:a16="http://schemas.microsoft.com/office/drawing/2014/main" id="{4883A706-8BC6-9716-F66D-5479CA70D136}"/>
              </a:ext>
            </a:extLst>
          </p:cNvPr>
          <p:cNvSpPr>
            <a:spLocks noGrp="1"/>
          </p:cNvSpPr>
          <p:nvPr>
            <p:ph type="dt" sz="half" idx="10"/>
          </p:nvPr>
        </p:nvSpPr>
        <p:spPr/>
        <p:txBody>
          <a:bodyPr/>
          <a:lstStyle/>
          <a:p>
            <a:fld id="{283A600C-83B1-401A-AF37-92E340494480}" type="datetime3">
              <a:rPr lang="en-US" smtClean="0"/>
              <a:t>13 June 2025</a:t>
            </a:fld>
            <a:endParaRPr lang="en-US"/>
          </a:p>
        </p:txBody>
      </p:sp>
      <p:sp>
        <p:nvSpPr>
          <p:cNvPr id="9" name="Text Placeholder 8">
            <a:extLst>
              <a:ext uri="{FF2B5EF4-FFF2-40B4-BE49-F238E27FC236}">
                <a16:creationId xmlns:a16="http://schemas.microsoft.com/office/drawing/2014/main" id="{E2B9C988-5317-52DB-9512-136A481E6195}"/>
              </a:ext>
            </a:extLst>
          </p:cNvPr>
          <p:cNvSpPr>
            <a:spLocks noGrp="1"/>
          </p:cNvSpPr>
          <p:nvPr>
            <p:ph type="body" idx="13"/>
          </p:nvPr>
        </p:nvSpPr>
        <p:spPr>
          <a:xfrm>
            <a:off x="5921829" y="4686302"/>
            <a:ext cx="6187457" cy="1376726"/>
          </a:xfrm>
        </p:spPr>
        <p:txBody>
          <a:bodyPr/>
          <a:lstStyle/>
          <a:p>
            <a:r>
              <a:rPr lang="en-US" dirty="0"/>
              <a:t>If neither you or your patient are vaccinated, YOU (and they) are at risk</a:t>
            </a:r>
          </a:p>
        </p:txBody>
      </p:sp>
      <p:pic>
        <p:nvPicPr>
          <p:cNvPr id="11" name="Picture 10" descr="A child getting a vaccine">
            <a:extLst>
              <a:ext uri="{FF2B5EF4-FFF2-40B4-BE49-F238E27FC236}">
                <a16:creationId xmlns:a16="http://schemas.microsoft.com/office/drawing/2014/main" id="{74211608-7047-740A-8B7F-D1C634EF8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392" y="794971"/>
            <a:ext cx="5528874" cy="3567232"/>
          </a:xfrm>
          <a:prstGeom prst="rect">
            <a:avLst/>
          </a:prstGeom>
          <a:ln w="28575">
            <a:solidFill>
              <a:schemeClr val="accent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Picture 12" descr="A box with a red bow and vials&#10;&#10;AI-generated content may be incorrect.">
            <a:extLst>
              <a:ext uri="{FF2B5EF4-FFF2-40B4-BE49-F238E27FC236}">
                <a16:creationId xmlns:a16="http://schemas.microsoft.com/office/drawing/2014/main" id="{5E3FDC4A-4B52-4446-8D33-E3AF3E553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1" y="1780379"/>
            <a:ext cx="1905564" cy="1596417"/>
          </a:xfrm>
          <a:prstGeom prst="rect">
            <a:avLst/>
          </a:prstGeom>
        </p:spPr>
      </p:pic>
      <p:pic>
        <p:nvPicPr>
          <p:cNvPr id="14" name="Picture 13" descr="A box with a red bow and vials&#10;&#10;AI-generated content may be incorrect.">
            <a:extLst>
              <a:ext uri="{FF2B5EF4-FFF2-40B4-BE49-F238E27FC236}">
                <a16:creationId xmlns:a16="http://schemas.microsoft.com/office/drawing/2014/main" id="{76DFFA0C-9B44-5A29-C053-12C1F0F6B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023" y="1724778"/>
            <a:ext cx="1905564" cy="1596417"/>
          </a:xfrm>
          <a:prstGeom prst="rect">
            <a:avLst/>
          </a:prstGeom>
        </p:spPr>
      </p:pic>
      <p:sp>
        <p:nvSpPr>
          <p:cNvPr id="17" name="TextBox 16">
            <a:extLst>
              <a:ext uri="{FF2B5EF4-FFF2-40B4-BE49-F238E27FC236}">
                <a16:creationId xmlns:a16="http://schemas.microsoft.com/office/drawing/2014/main" id="{C8836A11-FD4F-0570-D8F8-936140D146A2}"/>
              </a:ext>
            </a:extLst>
          </p:cNvPr>
          <p:cNvSpPr txBox="1"/>
          <p:nvPr/>
        </p:nvSpPr>
        <p:spPr>
          <a:xfrm>
            <a:off x="6113426" y="5693726"/>
            <a:ext cx="5625737" cy="877163"/>
          </a:xfrm>
          <a:prstGeom prst="rect">
            <a:avLst/>
          </a:prstGeom>
          <a:noFill/>
        </p:spPr>
        <p:txBody>
          <a:bodyPr wrap="square" rtlCol="0">
            <a:spAutoFit/>
          </a:bodyPr>
          <a:lstStyle/>
          <a:p>
            <a:r>
              <a:rPr lang="en-US" sz="1700" i="1" dirty="0"/>
              <a:t>* Risk from the pathogen is worse if either </a:t>
            </a:r>
            <a:r>
              <a:rPr lang="en-US" sz="1700" i="1" u="sng" dirty="0"/>
              <a:t>or</a:t>
            </a:r>
            <a:r>
              <a:rPr lang="en-US" sz="1700" i="1" dirty="0"/>
              <a:t> both of you are immunocompromised, have an underlying disease, or have other risk factors</a:t>
            </a:r>
          </a:p>
        </p:txBody>
      </p:sp>
      <p:sp>
        <p:nvSpPr>
          <p:cNvPr id="18" name="TextBox 17">
            <a:extLst>
              <a:ext uri="{FF2B5EF4-FFF2-40B4-BE49-F238E27FC236}">
                <a16:creationId xmlns:a16="http://schemas.microsoft.com/office/drawing/2014/main" id="{0D7E978A-AB5B-3AFA-EE5C-4C52D6738C88}"/>
              </a:ext>
            </a:extLst>
          </p:cNvPr>
          <p:cNvSpPr txBox="1"/>
          <p:nvPr/>
        </p:nvSpPr>
        <p:spPr>
          <a:xfrm>
            <a:off x="274313" y="5847644"/>
            <a:ext cx="6174386" cy="353943"/>
          </a:xfrm>
          <a:prstGeom prst="rect">
            <a:avLst/>
          </a:prstGeom>
          <a:noFill/>
        </p:spPr>
        <p:txBody>
          <a:bodyPr wrap="square" rtlCol="0">
            <a:spAutoFit/>
          </a:bodyPr>
          <a:lstStyle/>
          <a:p>
            <a:r>
              <a:rPr lang="en-US" sz="1700" i="1" dirty="0"/>
              <a:t>* </a:t>
            </a:r>
            <a:r>
              <a:rPr lang="en-US" sz="1700" i="1" u="sng" dirty="0"/>
              <a:t>Lack</a:t>
            </a:r>
            <a:r>
              <a:rPr lang="en-US" sz="1700" i="1" dirty="0"/>
              <a:t> of herd immunity invites outbreaks</a:t>
            </a:r>
          </a:p>
        </p:txBody>
      </p:sp>
    </p:spTree>
    <p:extLst>
      <p:ext uri="{BB962C8B-B14F-4D97-AF65-F5344CB8AC3E}">
        <p14:creationId xmlns:p14="http://schemas.microsoft.com/office/powerpoint/2010/main" val="37073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4511-0D06-8472-A2BF-32B13CBE64E6}"/>
              </a:ext>
            </a:extLst>
          </p:cNvPr>
          <p:cNvSpPr>
            <a:spLocks noGrp="1"/>
          </p:cNvSpPr>
          <p:nvPr>
            <p:ph type="title"/>
          </p:nvPr>
        </p:nvSpPr>
        <p:spPr>
          <a:xfrm>
            <a:off x="404884" y="111456"/>
            <a:ext cx="6746543" cy="1134595"/>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3600" dirty="0">
                <a:ln w="0"/>
                <a:solidFill>
                  <a:schemeClr val="bg1"/>
                </a:solidFill>
                <a:effectLst>
                  <a:outerShdw blurRad="38100" dist="19050" dir="2700000" algn="tl" rotWithShape="0">
                    <a:schemeClr val="dk1">
                      <a:alpha val="40000"/>
                    </a:schemeClr>
                  </a:outerShdw>
                </a:effectLst>
              </a:rPr>
              <a:t>Risk is relative</a:t>
            </a:r>
          </a:p>
        </p:txBody>
      </p:sp>
      <p:sp>
        <p:nvSpPr>
          <p:cNvPr id="4" name="Date Placeholder 3">
            <a:extLst>
              <a:ext uri="{FF2B5EF4-FFF2-40B4-BE49-F238E27FC236}">
                <a16:creationId xmlns:a16="http://schemas.microsoft.com/office/drawing/2014/main" id="{BC7FE275-20F9-3859-5CFA-35B36C3BA098}"/>
              </a:ext>
            </a:extLst>
          </p:cNvPr>
          <p:cNvSpPr>
            <a:spLocks noGrp="1"/>
          </p:cNvSpPr>
          <p:nvPr>
            <p:ph type="dt" sz="half" idx="10"/>
          </p:nvPr>
        </p:nvSpPr>
        <p:spPr/>
        <p:txBody>
          <a:bodyPr/>
          <a:lstStyle/>
          <a:p>
            <a:fld id="{3E432F38-D7BC-43BC-A8F2-1694F8DE3666}" type="datetime3">
              <a:rPr lang="en-US" smtClean="0"/>
              <a:t>13 June 2025</a:t>
            </a:fld>
            <a:endParaRPr lang="en-US"/>
          </a:p>
        </p:txBody>
      </p:sp>
      <p:pic>
        <p:nvPicPr>
          <p:cNvPr id="14" name="Content Placeholder 13" descr="A blue ball with yellow text reading &quot;Nerf&quot; ">
            <a:extLst>
              <a:ext uri="{FF2B5EF4-FFF2-40B4-BE49-F238E27FC236}">
                <a16:creationId xmlns:a16="http://schemas.microsoft.com/office/drawing/2014/main" id="{57A25507-69FA-930A-449D-07713BA47EE0}"/>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4839" b="98589" l="1815" r="96573">
                        <a14:foregroundMark x1="47379" y1="5040" x2="58669" y2="54839"/>
                        <a14:foregroundMark x1="58669" y1="54839" x2="58669" y2="54839"/>
                        <a14:foregroundMark x1="6250" y1="45968" x2="14113" y2="79234"/>
                        <a14:foregroundMark x1="17339" y1="70766" x2="25605" y2="79839"/>
                        <a14:foregroundMark x1="25605" y1="79839" x2="28831" y2="81653"/>
                        <a14:foregroundMark x1="30242" y1="70766" x2="51008" y2="86895"/>
                        <a14:foregroundMark x1="51008" y1="86895" x2="52419" y2="87097"/>
                        <a14:foregroundMark x1="92137" y1="32661" x2="93548" y2="61895"/>
                        <a14:foregroundMark x1="93548" y1="61895" x2="92742" y2="61895"/>
                        <a14:foregroundMark x1="33871" y1="90726" x2="53629" y2="94153"/>
                        <a14:foregroundMark x1="53629" y1="94153" x2="53629" y2="93750"/>
                        <a14:foregroundMark x1="1815" y1="48589" x2="1815" y2="48589"/>
                        <a14:foregroundMark x1="96774" y1="50000" x2="96774" y2="50000"/>
                        <a14:foregroundMark x1="49798" y1="98589" x2="49798" y2="98589"/>
                        <a14:foregroundMark x1="51008" y1="98387" x2="53831" y2="97177"/>
                        <a14:foregroundMark x1="49395" y1="28629" x2="49395" y2="28629"/>
                      </a14:backgroundRemoval>
                    </a14:imgEffect>
                  </a14:imgLayer>
                </a14:imgProps>
              </a:ext>
              <a:ext uri="{28A0092B-C50C-407E-A947-70E740481C1C}">
                <a14:useLocalDpi xmlns:a14="http://schemas.microsoft.com/office/drawing/2010/main" val="0"/>
              </a:ext>
            </a:extLst>
          </a:blip>
          <a:stretch>
            <a:fillRect/>
          </a:stretch>
        </p:blipFill>
        <p:spPr>
          <a:xfrm>
            <a:off x="9085375" y="1293144"/>
            <a:ext cx="510267" cy="510267"/>
          </a:xfrm>
        </p:spPr>
      </p:pic>
      <p:pic>
        <p:nvPicPr>
          <p:cNvPr id="7" name="Content Placeholder 6" descr="Bowling ball Getty image modified">
            <a:extLst>
              <a:ext uri="{FF2B5EF4-FFF2-40B4-BE49-F238E27FC236}">
                <a16:creationId xmlns:a16="http://schemas.microsoft.com/office/drawing/2014/main" id="{C0A1FE53-FA7E-BDF8-456F-DC522EC67143}"/>
              </a:ext>
            </a:extLst>
          </p:cNvPr>
          <p:cNvPicPr>
            <a:picLocks noGrp="1" noChangeAspect="1"/>
          </p:cNvPicPr>
          <p:nvPr>
            <p:ph sz="half" idx="13"/>
          </p:nvPr>
        </p:nvPicPr>
        <p:blipFill>
          <a:blip r:embed="rId5">
            <a:extLst>
              <a:ext uri="{BEBA8EAE-BF5A-486C-A8C5-ECC9F3942E4B}">
                <a14:imgProps xmlns:a14="http://schemas.microsoft.com/office/drawing/2010/main">
                  <a14:imgLayer r:embed="rId6">
                    <a14:imgEffect>
                      <a14:backgroundRemoval t="5422" b="95934" l="3144" r="95958">
                        <a14:foregroundMark x1="8832" y1="32229" x2="9431" y2="69127"/>
                        <a14:foregroundMark x1="9431" y1="69127" x2="15569" y2="77560"/>
                        <a14:foregroundMark x1="15569" y1="77560" x2="31287" y2="88102"/>
                        <a14:foregroundMark x1="31287" y1="88102" x2="57934" y2="90361"/>
                        <a14:foregroundMark x1="57934" y1="90361" x2="79042" y2="81476"/>
                        <a14:foregroundMark x1="79042" y1="81476" x2="88922" y2="72139"/>
                        <a14:foregroundMark x1="88922" y1="72139" x2="87126" y2="53464"/>
                        <a14:foregroundMark x1="87126" y1="53464" x2="76647" y2="37349"/>
                        <a14:foregroundMark x1="76647" y1="37349" x2="7335" y2="35392"/>
                        <a14:foregroundMark x1="32934" y1="93373" x2="55838" y2="95934"/>
                        <a14:foregroundMark x1="55838" y1="95934" x2="70359" y2="89006"/>
                        <a14:foregroundMark x1="14521" y1="18825" x2="42665" y2="6325"/>
                        <a14:foregroundMark x1="42665" y1="6325" x2="56138" y2="5572"/>
                        <a14:foregroundMark x1="56138" y1="5572" x2="73204" y2="11747"/>
                        <a14:foregroundMark x1="92964" y1="27861" x2="94012" y2="59488"/>
                        <a14:foregroundMark x1="94012" y1="59488" x2="91916" y2="64759"/>
                        <a14:foregroundMark x1="95060" y1="37500" x2="95958" y2="45331"/>
                        <a14:foregroundMark x1="32635" y1="93976" x2="55240" y2="92771"/>
                        <a14:foregroundMark x1="4491" y1="48042" x2="3293" y2="48645"/>
                        <a14:foregroundMark x1="95958" y1="42169" x2="95659" y2="44578"/>
                        <a14:foregroundMark x1="94760" y1="41867" x2="95060" y2="52711"/>
                      </a14:backgroundRemoval>
                    </a14:imgEffect>
                  </a14:imgLayer>
                </a14:imgProps>
              </a:ext>
              <a:ext uri="{28A0092B-C50C-407E-A947-70E740481C1C}">
                <a14:useLocalDpi xmlns:a14="http://schemas.microsoft.com/office/drawing/2010/main" val="0"/>
              </a:ext>
            </a:extLst>
          </a:blip>
          <a:stretch>
            <a:fillRect/>
          </a:stretch>
        </p:blipFill>
        <p:spPr>
          <a:xfrm>
            <a:off x="10484806" y="1196078"/>
            <a:ext cx="1069036" cy="1062634"/>
          </a:xfrm>
        </p:spPr>
      </p:pic>
      <p:pic>
        <p:nvPicPr>
          <p:cNvPr id="10" name="Content Placeholder 8" descr="A firefighter in a fire suit in the forest - Getty Image">
            <a:extLst>
              <a:ext uri="{FF2B5EF4-FFF2-40B4-BE49-F238E27FC236}">
                <a16:creationId xmlns:a16="http://schemas.microsoft.com/office/drawing/2014/main" id="{600F547B-77BB-8D67-743D-64CB8B0877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932" b="93592" l="10000" r="90000">
                        <a14:foregroundMark x1="38500" y1="9709" x2="38500" y2="9709"/>
                        <a14:foregroundMark x1="36500" y1="13204" x2="36500" y2="13204"/>
                        <a14:foregroundMark x1="33500" y1="14563" x2="33500" y2="14563"/>
                        <a14:foregroundMark x1="30500" y1="33398" x2="32250" y2="31650"/>
                        <a14:foregroundMark x1="51250" y1="49320" x2="51250" y2="49320"/>
                        <a14:foregroundMark x1="75750" y1="46019" x2="82750" y2="50097"/>
                        <a14:foregroundMark x1="82750" y1="50097" x2="83250" y2="50097"/>
                        <a14:foregroundMark x1="20750" y1="57476" x2="23000" y2="53398"/>
                        <a14:foregroundMark x1="44500" y1="93398" x2="45500" y2="86990"/>
                        <a14:foregroundMark x1="46250" y1="91262" x2="52250" y2="87379"/>
                        <a14:foregroundMark x1="44000" y1="14757" x2="48250" y2="19223"/>
                        <a14:foregroundMark x1="31500" y1="16893" x2="36750" y2="14369"/>
                        <a14:foregroundMark x1="77000" y1="49320" x2="80750" y2="49709"/>
                        <a14:foregroundMark x1="83500" y1="49709" x2="86750" y2="49126"/>
                        <a14:foregroundMark x1="37500" y1="9709" x2="37500" y2="9709"/>
                        <a14:foregroundMark x1="38750" y1="9126" x2="38750" y2="9126"/>
                        <a14:foregroundMark x1="31750" y1="16311" x2="31750" y2="16311"/>
                        <a14:foregroundMark x1="32500" y1="15146" x2="32500" y2="15146"/>
                        <a14:foregroundMark x1="44250" y1="93592" x2="44250" y2="93592"/>
                        <a14:foregroundMark x1="39500" y1="90485" x2="39500" y2="90485"/>
                      </a14:backgroundRemoval>
                    </a14:imgEffect>
                  </a14:imgLayer>
                </a14:imgProps>
              </a:ext>
              <a:ext uri="{28A0092B-C50C-407E-A947-70E740481C1C}">
                <a14:useLocalDpi xmlns:a14="http://schemas.microsoft.com/office/drawing/2010/main" val="0"/>
              </a:ext>
            </a:extLst>
          </a:blip>
          <a:stretch>
            <a:fillRect/>
          </a:stretch>
        </p:blipFill>
        <p:spPr>
          <a:xfrm>
            <a:off x="8710963" y="2085018"/>
            <a:ext cx="3875231" cy="4989360"/>
          </a:xfrm>
          <a:prstGeom prst="rect">
            <a:avLst/>
          </a:prstGeom>
        </p:spPr>
      </p:pic>
      <p:sp>
        <p:nvSpPr>
          <p:cNvPr id="8" name="TextBox 7">
            <a:extLst>
              <a:ext uri="{FF2B5EF4-FFF2-40B4-BE49-F238E27FC236}">
                <a16:creationId xmlns:a16="http://schemas.microsoft.com/office/drawing/2014/main" id="{C1BAA879-978E-9198-3003-4E8064D3AE6D}"/>
              </a:ext>
            </a:extLst>
          </p:cNvPr>
          <p:cNvSpPr txBox="1"/>
          <p:nvPr/>
        </p:nvSpPr>
        <p:spPr>
          <a:xfrm>
            <a:off x="282594" y="1678793"/>
            <a:ext cx="8112032" cy="2246769"/>
          </a:xfrm>
          <a:prstGeom prst="rect">
            <a:avLst/>
          </a:prstGeom>
          <a:noFill/>
        </p:spPr>
        <p:txBody>
          <a:bodyPr wrap="square" rtlCol="0">
            <a:spAutoFit/>
          </a:bodyPr>
          <a:lstStyle/>
          <a:p>
            <a:r>
              <a:rPr lang="en-US" sz="2800" dirty="0"/>
              <a:t>Yes, there are risks from vaccines, but </a:t>
            </a:r>
          </a:p>
          <a:p>
            <a:r>
              <a:rPr lang="en-US" sz="2800" b="1" dirty="0"/>
              <a:t>Vaccines</a:t>
            </a:r>
            <a:r>
              <a:rPr lang="en-GB" sz="2800" b="1" dirty="0"/>
              <a:t> are only approved when their benefits clearly and overwhelmingly outweigh their risks, and any serious adverse events are extremely rare compared to the risk of harm caused by the disease.</a:t>
            </a:r>
            <a:endParaRPr lang="en-US" sz="2800" dirty="0"/>
          </a:p>
        </p:txBody>
      </p:sp>
      <p:pic>
        <p:nvPicPr>
          <p:cNvPr id="11" name="Picture 10" descr="A close-up of a syringe from target">
            <a:extLst>
              <a:ext uri="{FF2B5EF4-FFF2-40B4-BE49-F238E27FC236}">
                <a16:creationId xmlns:a16="http://schemas.microsoft.com/office/drawing/2014/main" id="{ABC512A9-C6A6-2ADD-03EB-BDBA290191C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107" b="89848" l="7991" r="91324">
                        <a14:foregroundMark x1="8676" y1="89848" x2="89954" y2="28426"/>
                        <a14:foregroundMark x1="89954" y1="28426" x2="82420" y2="13198"/>
                        <a14:foregroundMark x1="82420" y1="13198" x2="7991" y2="89340"/>
                        <a14:foregroundMark x1="76941" y1="7614" x2="76484" y2="25381"/>
                        <a14:foregroundMark x1="80481" y1="14127" x2="89041" y2="19797"/>
                        <a14:foregroundMark x1="78311" y1="12690" x2="79959" y2="13781"/>
                        <a14:foregroundMark x1="77626" y1="33503" x2="80594" y2="50761"/>
                        <a14:foregroundMark x1="80594" y1="50761" x2="86986" y2="39086"/>
                        <a14:foregroundMark x1="86986" y1="39086" x2="88128" y2="25888"/>
                        <a14:foregroundMark x1="81166" y1="12443" x2="89498" y2="15736"/>
                        <a14:foregroundMark x1="79224" y1="11675" x2="80594" y2="12217"/>
                        <a14:foregroundMark x1="86758" y1="11168" x2="91324" y2="16244"/>
                        <a14:foregroundMark x1="91324" y1="16244" x2="89498" y2="32995"/>
                        <a14:backgroundMark x1="82877" y1="6599" x2="83333" y2="7107"/>
                      </a14:backgroundRemoval>
                    </a14:imgEffect>
                  </a14:imgLayer>
                </a14:imgProps>
              </a:ext>
              <a:ext uri="{28A0092B-C50C-407E-A947-70E740481C1C}">
                <a14:useLocalDpi xmlns:a14="http://schemas.microsoft.com/office/drawing/2010/main" val="0"/>
              </a:ext>
            </a:extLst>
          </a:blip>
          <a:stretch>
            <a:fillRect/>
          </a:stretch>
        </p:blipFill>
        <p:spPr>
          <a:xfrm rot="12568716">
            <a:off x="8663145" y="811491"/>
            <a:ext cx="1193987" cy="537022"/>
          </a:xfrm>
          <a:prstGeom prst="rect">
            <a:avLst/>
          </a:prstGeom>
        </p:spPr>
      </p:pic>
      <p:pic>
        <p:nvPicPr>
          <p:cNvPr id="15" name="Picture 14" descr="scanning EM of measles virus">
            <a:extLst>
              <a:ext uri="{FF2B5EF4-FFF2-40B4-BE49-F238E27FC236}">
                <a16:creationId xmlns:a16="http://schemas.microsoft.com/office/drawing/2014/main" id="{D319284F-A71A-B294-5770-0DB6D48E7D3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3516" b="89844" l="9459" r="89865">
                        <a14:foregroundMark x1="41216" y1="9766" x2="55068" y2="16016"/>
                        <a14:foregroundMark x1="54730" y1="89453" x2="54730" y2="89453"/>
                        <a14:foregroundMark x1="40541" y1="6641" x2="40541" y2="6641"/>
                        <a14:foregroundMark x1="44595" y1="3516" x2="44595" y2="3516"/>
                        <a14:foregroundMark x1="9459" y1="41406" x2="9459" y2="41406"/>
                        <a14:foregroundMark x1="79054" y1="32031" x2="79054" y2="32031"/>
                        <a14:foregroundMark x1="80068" y1="33203" x2="80068" y2="33203"/>
                        <a14:foregroundMark x1="76014" y1="22656" x2="76014" y2="22656"/>
                      </a14:backgroundRemoval>
                    </a14:imgEffect>
                  </a14:imgLayer>
                </a14:imgProps>
              </a:ext>
              <a:ext uri="{28A0092B-C50C-407E-A947-70E740481C1C}">
                <a14:useLocalDpi xmlns:a14="http://schemas.microsoft.com/office/drawing/2010/main" val="0"/>
              </a:ext>
            </a:extLst>
          </a:blip>
          <a:stretch>
            <a:fillRect/>
          </a:stretch>
        </p:blipFill>
        <p:spPr>
          <a:xfrm>
            <a:off x="11400339" y="1043473"/>
            <a:ext cx="468461" cy="405156"/>
          </a:xfrm>
          <a:prstGeom prst="rect">
            <a:avLst/>
          </a:prstGeom>
        </p:spPr>
      </p:pic>
      <p:sp>
        <p:nvSpPr>
          <p:cNvPr id="17" name="TextBox 16">
            <a:extLst>
              <a:ext uri="{FF2B5EF4-FFF2-40B4-BE49-F238E27FC236}">
                <a16:creationId xmlns:a16="http://schemas.microsoft.com/office/drawing/2014/main" id="{6472058D-2DDE-88AF-29C2-43CC3E645D43}"/>
              </a:ext>
            </a:extLst>
          </p:cNvPr>
          <p:cNvSpPr txBox="1"/>
          <p:nvPr/>
        </p:nvSpPr>
        <p:spPr>
          <a:xfrm>
            <a:off x="7657023" y="111456"/>
            <a:ext cx="4421246" cy="646331"/>
          </a:xfrm>
          <a:prstGeom prst="rect">
            <a:avLst/>
          </a:prstGeom>
          <a:noFill/>
        </p:spPr>
        <p:txBody>
          <a:bodyPr wrap="square" rtlCol="0">
            <a:spAutoFit/>
          </a:bodyPr>
          <a:lstStyle/>
          <a:p>
            <a:pPr algn="ctr"/>
            <a:r>
              <a:rPr lang="en-US" b="1" dirty="0">
                <a:solidFill>
                  <a:srgbClr val="C00000"/>
                </a:solidFill>
                <a:effectLst>
                  <a:outerShdw blurRad="38100" dist="38100" dir="2700000" algn="tl">
                    <a:srgbClr val="000000">
                      <a:alpha val="43137"/>
                    </a:srgbClr>
                  </a:outerShdw>
                </a:effectLst>
              </a:rPr>
              <a:t>Would you prefer being hit on the head with a Nerf ball or a bowling ball? </a:t>
            </a:r>
          </a:p>
        </p:txBody>
      </p:sp>
      <p:sp>
        <p:nvSpPr>
          <p:cNvPr id="18" name="TextBox 17">
            <a:extLst>
              <a:ext uri="{FF2B5EF4-FFF2-40B4-BE49-F238E27FC236}">
                <a16:creationId xmlns:a16="http://schemas.microsoft.com/office/drawing/2014/main" id="{248A14C1-5323-22B5-1B85-42C1826AA05E}"/>
              </a:ext>
            </a:extLst>
          </p:cNvPr>
          <p:cNvSpPr txBox="1"/>
          <p:nvPr/>
        </p:nvSpPr>
        <p:spPr>
          <a:xfrm rot="5400000">
            <a:off x="10683386" y="3764412"/>
            <a:ext cx="2804185" cy="215444"/>
          </a:xfrm>
          <a:prstGeom prst="rect">
            <a:avLst/>
          </a:prstGeom>
          <a:noFill/>
        </p:spPr>
        <p:txBody>
          <a:bodyPr wrap="square" rtlCol="0">
            <a:spAutoFit/>
          </a:bodyPr>
          <a:lstStyle/>
          <a:p>
            <a:pPr algn="ctr"/>
            <a:r>
              <a:rPr lang="en-US" sz="800" dirty="0">
                <a:solidFill>
                  <a:schemeClr val="accent2">
                    <a:lumMod val="50000"/>
                  </a:schemeClr>
                </a:solidFill>
                <a:hlinkClick r:id="rId13">
                  <a:extLst>
                    <a:ext uri="{A12FA001-AC4F-418D-AE19-62706E023703}">
                      <ahyp:hlinkClr xmlns:ahyp="http://schemas.microsoft.com/office/drawing/2018/hyperlinkcolor" val="tx"/>
                    </a:ext>
                  </a:extLst>
                </a:hlinkClick>
              </a:rPr>
              <a:t>https://www.cdc.gov/measles/about/index.html</a:t>
            </a:r>
            <a:r>
              <a:rPr lang="en-US" sz="800" dirty="0">
                <a:solidFill>
                  <a:schemeClr val="accent2">
                    <a:lumMod val="50000"/>
                  </a:schemeClr>
                </a:solidFill>
              </a:rPr>
              <a:t> </a:t>
            </a:r>
          </a:p>
        </p:txBody>
      </p:sp>
      <p:sp>
        <p:nvSpPr>
          <p:cNvPr id="19" name="TextBox 18">
            <a:extLst>
              <a:ext uri="{FF2B5EF4-FFF2-40B4-BE49-F238E27FC236}">
                <a16:creationId xmlns:a16="http://schemas.microsoft.com/office/drawing/2014/main" id="{31E81FBB-3D81-60F1-30D7-9DE1CC104C14}"/>
              </a:ext>
            </a:extLst>
          </p:cNvPr>
          <p:cNvSpPr txBox="1"/>
          <p:nvPr/>
        </p:nvSpPr>
        <p:spPr>
          <a:xfrm>
            <a:off x="282594" y="4258101"/>
            <a:ext cx="8325704" cy="1754326"/>
          </a:xfrm>
          <a:prstGeom prst="rect">
            <a:avLst/>
          </a:prstGeom>
          <a:solidFill>
            <a:schemeClr val="bg2">
              <a:lumMod val="90000"/>
            </a:schemeClr>
          </a:solidFill>
        </p:spPr>
        <p:txBody>
          <a:bodyPr wrap="square" rtlCol="0">
            <a:spAutoFit/>
          </a:bodyPr>
          <a:lstStyle/>
          <a:p>
            <a:r>
              <a:rPr lang="en-GB" b="1" dirty="0"/>
              <a:t>There has never been a legitimate, non-contested, scientifically valid study that has proven a connection between vaccines (or any of their ingredients) and autism</a:t>
            </a:r>
            <a:r>
              <a:rPr lang="en-GB" dirty="0"/>
              <a:t>,  </a:t>
            </a:r>
            <a:r>
              <a:rPr lang="en-GB" b="1" dirty="0">
                <a:solidFill>
                  <a:schemeClr val="accent2">
                    <a:lumMod val="50000"/>
                  </a:schemeClr>
                </a:solidFill>
              </a:rPr>
              <a:t>- including the measles vaccine from the time of its introduction in the 1960s through June 2025 </a:t>
            </a:r>
            <a:r>
              <a:rPr lang="en-GB" dirty="0"/>
              <a:t>[</a:t>
            </a:r>
            <a:r>
              <a:rPr lang="en-GB" i="1" dirty="0"/>
              <a:t>One discredited report from 1998 had ethical violations, falsified data – scientific misconduct, no control group observation of 12 children without statistical analysis – lack of scientific rigor, and was retracted by The Lancet</a:t>
            </a:r>
            <a:r>
              <a:rPr lang="en-GB" dirty="0"/>
              <a:t>]</a:t>
            </a:r>
            <a:endParaRPr lang="en-US" dirty="0"/>
          </a:p>
        </p:txBody>
      </p:sp>
    </p:spTree>
    <p:extLst>
      <p:ext uri="{BB962C8B-B14F-4D97-AF65-F5344CB8AC3E}">
        <p14:creationId xmlns:p14="http://schemas.microsoft.com/office/powerpoint/2010/main" val="40966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1" descr="Changes in cells and antibodies over time as more boosters are provided">
            <a:extLst>
              <a:ext uri="{FF2B5EF4-FFF2-40B4-BE49-F238E27FC236}">
                <a16:creationId xmlns:a16="http://schemas.microsoft.com/office/drawing/2014/main" id="{8E316613-2DC0-2BEF-09BA-671E7553A69F}"/>
              </a:ext>
            </a:extLst>
          </p:cNvPr>
          <p:cNvPicPr>
            <a:picLocks noChangeAspect="1"/>
          </p:cNvPicPr>
          <p:nvPr/>
        </p:nvPicPr>
        <p:blipFill>
          <a:blip r:embed="rId3"/>
          <a:stretch>
            <a:fillRect/>
          </a:stretch>
        </p:blipFill>
        <p:spPr>
          <a:xfrm>
            <a:off x="3722713" y="747451"/>
            <a:ext cx="8396177" cy="4342105"/>
          </a:xfrm>
          <a:prstGeom prst="rect">
            <a:avLst/>
          </a:prstGeom>
        </p:spPr>
      </p:pic>
      <p:sp>
        <p:nvSpPr>
          <p:cNvPr id="5" name="Content Placeholder 93">
            <a:extLst>
              <a:ext uri="{FF2B5EF4-FFF2-40B4-BE49-F238E27FC236}">
                <a16:creationId xmlns:a16="http://schemas.microsoft.com/office/drawing/2014/main" id="{D76458CC-0594-B483-A9E2-9E19D3568608}"/>
              </a:ext>
            </a:extLst>
          </p:cNvPr>
          <p:cNvSpPr txBox="1">
            <a:spLocks/>
          </p:cNvSpPr>
          <p:nvPr/>
        </p:nvSpPr>
        <p:spPr>
          <a:xfrm>
            <a:off x="160805" y="5570415"/>
            <a:ext cx="11958085" cy="1030243"/>
          </a:xfrm>
          <a:prstGeom prst="rect">
            <a:avLst/>
          </a:prstGeom>
        </p:spPr>
        <p:txBody>
          <a:bodyPr>
            <a:normAutofit fontScale="62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spcAft>
                <a:spcPts val="0"/>
              </a:spcAft>
              <a:buFont typeface="Arial" pitchFamily="34" charset="0"/>
              <a:buNone/>
            </a:pPr>
            <a:r>
              <a:rPr lang="en-US" dirty="0"/>
              <a:t>In adaptive immunity on 1</a:t>
            </a:r>
            <a:r>
              <a:rPr lang="en-US" baseline="30000" dirty="0"/>
              <a:t>st</a:t>
            </a:r>
            <a:r>
              <a:rPr lang="en-US" dirty="0"/>
              <a:t> exposure, the immune system generates a primary immune response of effector cells intended to destroy the invaders, and simultaneously generates memory cells.  On 2</a:t>
            </a:r>
            <a:r>
              <a:rPr lang="en-US" baseline="30000" dirty="0"/>
              <a:t>nd</a:t>
            </a:r>
            <a:r>
              <a:rPr lang="en-US" dirty="0"/>
              <a:t> exposure, these memory cells initiate much stronger immune responses that result in a much more efficient and stronger protection</a:t>
            </a:r>
          </a:p>
          <a:p>
            <a:pPr marL="0" indent="0" fontAlgn="auto">
              <a:spcAft>
                <a:spcPts val="0"/>
              </a:spcAft>
              <a:buFont typeface="Arial" pitchFamily="34" charset="0"/>
              <a:buNone/>
            </a:pPr>
            <a:r>
              <a:rPr lang="en-US" b="1" dirty="0">
                <a:solidFill>
                  <a:srgbClr val="FF0000"/>
                </a:solidFill>
              </a:rPr>
              <a:t>* Warning! If vaccines are administered too frequently, it interferes with the generation of memory cells and thus reduces protection! </a:t>
            </a:r>
          </a:p>
        </p:txBody>
      </p:sp>
      <p:sp>
        <p:nvSpPr>
          <p:cNvPr id="6" name="Content Placeholder 94">
            <a:extLst>
              <a:ext uri="{FF2B5EF4-FFF2-40B4-BE49-F238E27FC236}">
                <a16:creationId xmlns:a16="http://schemas.microsoft.com/office/drawing/2014/main" id="{C9B2C246-94AE-B117-B3AD-130075B0EBC3}"/>
              </a:ext>
            </a:extLst>
          </p:cNvPr>
          <p:cNvSpPr txBox="1">
            <a:spLocks/>
          </p:cNvSpPr>
          <p:nvPr/>
        </p:nvSpPr>
        <p:spPr>
          <a:xfrm>
            <a:off x="2803" y="1857946"/>
            <a:ext cx="3902149" cy="3401970"/>
          </a:xfrm>
          <a:prstGeom prst="rect">
            <a:avLst/>
          </a:prstGeom>
        </p:spPr>
        <p:txBody>
          <a:bodyPr>
            <a:normAutofit fontScale="77500" lnSpcReduction="2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baseline="0">
                <a:solidFill>
                  <a:schemeClr val="tx1"/>
                </a:solidFill>
                <a:latin typeface="+mn-lt"/>
                <a:ea typeface="+mn-ea"/>
                <a:cs typeface="+mn-cs"/>
              </a:defRPr>
            </a:lvl6pPr>
            <a:lvl7pPr marL="2228850" indent="-171450" algn="l" defTabSz="685800" rtl="0" eaLnBrk="1" latinLnBrk="0" hangingPunct="1">
              <a:spcBef>
                <a:spcPct val="20000"/>
              </a:spcBef>
              <a:buFont typeface="Wingdings" pitchFamily="2" charset="2"/>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GB" dirty="0"/>
              <a:t>Affinity maturation (somatic maturation and affinity-based selection) takes time</a:t>
            </a:r>
          </a:p>
          <a:p>
            <a:pPr fontAlgn="auto">
              <a:spcAft>
                <a:spcPts val="0"/>
              </a:spcAft>
            </a:pPr>
            <a:r>
              <a:rPr lang="en-GB" dirty="0"/>
              <a:t>Highest affinity antibodies are produced when vaccine doses are well spaced out. </a:t>
            </a:r>
          </a:p>
          <a:p>
            <a:pPr lvl="1" fontAlgn="auto">
              <a:spcAft>
                <a:spcPts val="0"/>
              </a:spcAft>
            </a:pPr>
            <a:r>
              <a:rPr lang="en-GB" dirty="0"/>
              <a:t>Antigen concentrations decline over time. When antigen is limiting, cells with the greatest affinity receptors are the ones that get stimulated.  </a:t>
            </a:r>
          </a:p>
          <a:p>
            <a:pPr fontAlgn="auto">
              <a:spcAft>
                <a:spcPts val="0"/>
              </a:spcAft>
            </a:pPr>
            <a:r>
              <a:rPr lang="en-GB" b="1" dirty="0">
                <a:solidFill>
                  <a:srgbClr val="00B0F0"/>
                </a:solidFill>
              </a:rPr>
              <a:t>Optimal boosting </a:t>
            </a:r>
            <a:r>
              <a:rPr lang="en-GB" b="1" dirty="0"/>
              <a:t>responses generally require long intervals </a:t>
            </a:r>
            <a:r>
              <a:rPr lang="en-GB" dirty="0"/>
              <a:t>between doses --</a:t>
            </a:r>
            <a:r>
              <a:rPr lang="en-GB" i="1" dirty="0"/>
              <a:t> </a:t>
            </a:r>
            <a:r>
              <a:rPr lang="en-GB" i="1" dirty="0">
                <a:latin typeface="Times New Roman" panose="02020603050405020304" pitchFamily="18" charset="0"/>
                <a:cs typeface="Times New Roman" panose="02020603050405020304" pitchFamily="18" charset="0"/>
              </a:rPr>
              <a:t>in Humans, this is typically at least 3 to 4 months</a:t>
            </a:r>
            <a:endParaRPr lang="en-US" i="1" dirty="0">
              <a:latin typeface="Times New Roman" panose="02020603050405020304" pitchFamily="18" charset="0"/>
              <a:cs typeface="Times New Roman" panose="02020603050405020304" pitchFamily="18" charset="0"/>
            </a:endParaRPr>
          </a:p>
        </p:txBody>
      </p:sp>
      <p:sp>
        <p:nvSpPr>
          <p:cNvPr id="3" name="Title 92">
            <a:extLst>
              <a:ext uri="{FF2B5EF4-FFF2-40B4-BE49-F238E27FC236}">
                <a16:creationId xmlns:a16="http://schemas.microsoft.com/office/drawing/2014/main" id="{FEC7A886-D5B4-14FB-B23E-86DEB13C22E1}"/>
              </a:ext>
            </a:extLst>
          </p:cNvPr>
          <p:cNvSpPr>
            <a:spLocks noGrp="1"/>
          </p:cNvSpPr>
          <p:nvPr>
            <p:ph type="title"/>
          </p:nvPr>
        </p:nvSpPr>
        <p:spPr>
          <a:xfrm>
            <a:off x="0" y="0"/>
            <a:ext cx="8529851" cy="1269241"/>
          </a:xfrm>
        </p:spPr>
        <p:style>
          <a:lnRef idx="3">
            <a:schemeClr val="lt1"/>
          </a:lnRef>
          <a:fillRef idx="1">
            <a:schemeClr val="dk1"/>
          </a:fillRef>
          <a:effectRef idx="1">
            <a:schemeClr val="dk1"/>
          </a:effectRef>
          <a:fontRef idx="minor">
            <a:schemeClr val="lt1"/>
          </a:fontRef>
        </p:style>
        <p:txBody>
          <a:bodyPr>
            <a:normAutofit/>
          </a:bodyPr>
          <a:lstStyle/>
          <a:p>
            <a:r>
              <a:rPr lang="en-US" sz="2100" dirty="0">
                <a:solidFill>
                  <a:srgbClr val="FFFF00"/>
                </a:solidFill>
              </a:rPr>
              <a:t>Affinity Maturation, additional Somatic Mutations, and Quantity of Responders</a:t>
            </a:r>
            <a:br>
              <a:rPr lang="en-US" sz="2100" dirty="0"/>
            </a:br>
            <a:r>
              <a:rPr lang="en-US" sz="2100" i="1" dirty="0"/>
              <a:t>or</a:t>
            </a:r>
            <a:r>
              <a:rPr lang="en-US" sz="2100" dirty="0"/>
              <a:t> why Repeated Vaccine doses potentiate the Response</a:t>
            </a:r>
          </a:p>
        </p:txBody>
      </p:sp>
      <p:sp>
        <p:nvSpPr>
          <p:cNvPr id="2" name="Arrow: Pentagon 1">
            <a:extLst>
              <a:ext uri="{FF2B5EF4-FFF2-40B4-BE49-F238E27FC236}">
                <a16:creationId xmlns:a16="http://schemas.microsoft.com/office/drawing/2014/main" id="{FFD5A42B-9D0C-B6E7-31DC-CF1A72890E60}"/>
              </a:ext>
            </a:extLst>
          </p:cNvPr>
          <p:cNvSpPr/>
          <p:nvPr/>
        </p:nvSpPr>
        <p:spPr>
          <a:xfrm>
            <a:off x="4140450" y="6464180"/>
            <a:ext cx="3998794" cy="393820"/>
          </a:xfrm>
          <a:prstGeom prst="homePlate">
            <a:avLst>
              <a:gd name="adj" fmla="val 11880"/>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Timing is everything! </a:t>
            </a:r>
          </a:p>
        </p:txBody>
      </p:sp>
      <p:sp>
        <p:nvSpPr>
          <p:cNvPr id="7" name="TextBox 6">
            <a:extLst>
              <a:ext uri="{FF2B5EF4-FFF2-40B4-BE49-F238E27FC236}">
                <a16:creationId xmlns:a16="http://schemas.microsoft.com/office/drawing/2014/main" id="{DB6C414E-CF70-EBD7-D4BB-FC5A7296DDB8}"/>
              </a:ext>
            </a:extLst>
          </p:cNvPr>
          <p:cNvSpPr txBox="1"/>
          <p:nvPr/>
        </p:nvSpPr>
        <p:spPr>
          <a:xfrm>
            <a:off x="5240418" y="5103317"/>
            <a:ext cx="6878472" cy="369332"/>
          </a:xfrm>
          <a:prstGeom prst="rect">
            <a:avLst/>
          </a:prstGeom>
          <a:noFill/>
        </p:spPr>
        <p:txBody>
          <a:bodyPr wrap="square" rtlCol="0">
            <a:spAutoFit/>
          </a:bodyPr>
          <a:lstStyle/>
          <a:p>
            <a:r>
              <a:rPr lang="en-US" i="1" dirty="0"/>
              <a:t>…and the neutralizing quality of antibodies improves with re-exposure</a:t>
            </a:r>
          </a:p>
        </p:txBody>
      </p:sp>
    </p:spTree>
    <p:extLst>
      <p:ext uri="{BB962C8B-B14F-4D97-AF65-F5344CB8AC3E}">
        <p14:creationId xmlns:p14="http://schemas.microsoft.com/office/powerpoint/2010/main" val="1885213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436D-79D4-3DC4-955C-155BEAEFC13E}"/>
              </a:ext>
            </a:extLst>
          </p:cNvPr>
          <p:cNvSpPr>
            <a:spLocks noGrp="1"/>
          </p:cNvSpPr>
          <p:nvPr>
            <p:ph type="title"/>
          </p:nvPr>
        </p:nvSpPr>
        <p:spPr>
          <a:xfrm>
            <a:off x="81598" y="187592"/>
            <a:ext cx="7154427" cy="403409"/>
          </a:xfr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a:solidFill>
                  <a:schemeClr val="bg1"/>
                </a:solidFill>
              </a:rPr>
              <a:t>First steps in the process T-dependent Process </a:t>
            </a:r>
          </a:p>
        </p:txBody>
      </p:sp>
      <p:pic>
        <p:nvPicPr>
          <p:cNvPr id="6" name="Content Placeholder 5" descr="Immune responses are initiated by the recognition of antigens by B cells and CD4+ T cells. The activated lymphocytes migrate toward one another and interact at the interface of T and B cell zones. ">
            <a:extLst>
              <a:ext uri="{FF2B5EF4-FFF2-40B4-BE49-F238E27FC236}">
                <a16:creationId xmlns:a16="http://schemas.microsoft.com/office/drawing/2014/main" id="{A7E737EF-1E76-A610-7519-E66CC9D485EA}"/>
              </a:ext>
            </a:extLst>
          </p:cNvPr>
          <p:cNvPicPr>
            <a:picLocks noGrp="1" noChangeAspect="1"/>
          </p:cNvPicPr>
          <p:nvPr>
            <p:ph sz="half" idx="1"/>
          </p:nvPr>
        </p:nvPicPr>
        <p:blipFill>
          <a:blip r:embed="rId3"/>
          <a:stretch>
            <a:fillRect/>
          </a:stretch>
        </p:blipFill>
        <p:spPr>
          <a:xfrm>
            <a:off x="163355" y="1096185"/>
            <a:ext cx="5594350" cy="2703506"/>
          </a:xfrm>
        </p:spPr>
      </p:pic>
      <p:sp>
        <p:nvSpPr>
          <p:cNvPr id="4" name="Content Placeholder 3">
            <a:extLst>
              <a:ext uri="{FF2B5EF4-FFF2-40B4-BE49-F238E27FC236}">
                <a16:creationId xmlns:a16="http://schemas.microsoft.com/office/drawing/2014/main" id="{A2F242F8-2FB2-7772-45E9-C5D35995071E}"/>
              </a:ext>
            </a:extLst>
          </p:cNvPr>
          <p:cNvSpPr>
            <a:spLocks noGrp="1"/>
          </p:cNvSpPr>
          <p:nvPr>
            <p:ph sz="half" idx="2"/>
          </p:nvPr>
        </p:nvSpPr>
        <p:spPr>
          <a:xfrm>
            <a:off x="5932645" y="1509951"/>
            <a:ext cx="6096000" cy="2659862"/>
          </a:xfrm>
        </p:spPr>
        <p:txBody>
          <a:bodyPr>
            <a:normAutofit/>
          </a:bodyPr>
          <a:lstStyle/>
          <a:p>
            <a:r>
              <a:rPr lang="en-US" altLang="en-US" sz="2000" dirty="0">
                <a:latin typeface="Arial" panose="020B0604020202020204" pitchFamily="34" charset="0"/>
              </a:rPr>
              <a:t>Immune responses are initiated by recognizing parts of antigens by B cells and CD4</a:t>
            </a:r>
            <a:r>
              <a:rPr lang="en-US" altLang="en-US" sz="2000" baseline="30000" dirty="0">
                <a:latin typeface="Arial" panose="020B0604020202020204" pitchFamily="34" charset="0"/>
              </a:rPr>
              <a:t>+</a:t>
            </a:r>
            <a:r>
              <a:rPr lang="en-US" altLang="en-US" sz="2000" dirty="0">
                <a:latin typeface="Arial" panose="020B0604020202020204" pitchFamily="34" charset="0"/>
              </a:rPr>
              <a:t> T cells.</a:t>
            </a:r>
          </a:p>
          <a:p>
            <a:r>
              <a:rPr lang="en-US" altLang="en-US" sz="2000" dirty="0">
                <a:latin typeface="Arial" panose="020B0604020202020204" pitchFamily="34" charset="0"/>
              </a:rPr>
              <a:t>The naïve mature CD4+ T cell recognizes a small peptide from an antigen as shown by a Dendritic cell using an MHC class II molecule </a:t>
            </a:r>
          </a:p>
          <a:p>
            <a:r>
              <a:rPr lang="en-US" altLang="en-US" sz="2000" dirty="0">
                <a:latin typeface="Arial" panose="020B0604020202020204" pitchFamily="34" charset="0"/>
              </a:rPr>
              <a:t>The naïve mature B cell recognizes an epitope on the antigen with its BCR</a:t>
            </a:r>
          </a:p>
          <a:p>
            <a:pPr marL="0" indent="0">
              <a:buNone/>
            </a:pPr>
            <a:endParaRPr lang="en-US" altLang="en-US" sz="2000" dirty="0">
              <a:latin typeface="Arial" panose="020B0604020202020204" pitchFamily="34" charset="0"/>
            </a:endParaRPr>
          </a:p>
        </p:txBody>
      </p:sp>
      <p:sp>
        <p:nvSpPr>
          <p:cNvPr id="7" name="TextBox 6">
            <a:extLst>
              <a:ext uri="{FF2B5EF4-FFF2-40B4-BE49-F238E27FC236}">
                <a16:creationId xmlns:a16="http://schemas.microsoft.com/office/drawing/2014/main" id="{182A371C-686F-8540-D307-8C2873A33E5D}"/>
              </a:ext>
            </a:extLst>
          </p:cNvPr>
          <p:cNvSpPr txBox="1"/>
          <p:nvPr/>
        </p:nvSpPr>
        <p:spPr>
          <a:xfrm>
            <a:off x="297314" y="5141371"/>
            <a:ext cx="5735831" cy="1200329"/>
          </a:xfrm>
          <a:prstGeom prst="rect">
            <a:avLst/>
          </a:prstGeom>
          <a:noFill/>
        </p:spPr>
        <p:txBody>
          <a:bodyPr wrap="square" rtlCol="0">
            <a:spAutoFit/>
          </a:bodyPr>
          <a:lstStyle/>
          <a:p>
            <a:r>
              <a:rPr lang="en-US" altLang="en-US" sz="1800" dirty="0">
                <a:latin typeface="Arial" panose="020B0604020202020204" pitchFamily="34" charset="0"/>
              </a:rPr>
              <a:t>The activated B cell and the activated CD4+ T lymphocytes migrate toward one another and interact at the interface of </a:t>
            </a:r>
            <a:r>
              <a:rPr lang="en-US" altLang="en-US" dirty="0">
                <a:latin typeface="Arial" panose="020B0604020202020204" pitchFamily="34" charset="0"/>
              </a:rPr>
              <a:t>the </a:t>
            </a:r>
            <a:r>
              <a:rPr lang="en-US" altLang="en-US" sz="1800" dirty="0">
                <a:latin typeface="Arial" panose="020B0604020202020204" pitchFamily="34" charset="0"/>
              </a:rPr>
              <a:t>T and B cell zones. </a:t>
            </a:r>
            <a:endParaRPr lang="en-US" dirty="0"/>
          </a:p>
          <a:p>
            <a:endParaRPr lang="en-US" dirty="0"/>
          </a:p>
        </p:txBody>
      </p:sp>
      <p:sp>
        <p:nvSpPr>
          <p:cNvPr id="8" name="Right Brace 7" descr="The communication between a B cell and a T cell that have each have seen parts of the same antigen happens at the B/T interface of secondary lymphoid organs">
            <a:extLst>
              <a:ext uri="{FF2B5EF4-FFF2-40B4-BE49-F238E27FC236}">
                <a16:creationId xmlns:a16="http://schemas.microsoft.com/office/drawing/2014/main" id="{CDEAA910-2D68-825D-454A-BD4160CFEF4A}"/>
              </a:ext>
            </a:extLst>
          </p:cNvPr>
          <p:cNvSpPr/>
          <p:nvPr/>
        </p:nvSpPr>
        <p:spPr>
          <a:xfrm rot="5400000">
            <a:off x="2954215" y="3517126"/>
            <a:ext cx="422031" cy="987162"/>
          </a:xfrm>
          <a:prstGeom prst="rightBrace">
            <a:avLst>
              <a:gd name="adj1" fmla="val 11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223F1DB-E41A-21A0-A5DB-618E7287CC8A}"/>
              </a:ext>
            </a:extLst>
          </p:cNvPr>
          <p:cNvSpPr txBox="1"/>
          <p:nvPr/>
        </p:nvSpPr>
        <p:spPr>
          <a:xfrm>
            <a:off x="1557498" y="4126706"/>
            <a:ext cx="3888712" cy="307777"/>
          </a:xfrm>
          <a:prstGeom prst="rect">
            <a:avLst/>
          </a:prstGeom>
          <a:noFill/>
        </p:spPr>
        <p:txBody>
          <a:bodyPr wrap="square" rtlCol="0">
            <a:spAutoFit/>
          </a:bodyPr>
          <a:lstStyle/>
          <a:p>
            <a:r>
              <a:rPr lang="en-US" sz="1400" dirty="0"/>
              <a:t>At the </a:t>
            </a:r>
            <a:r>
              <a:rPr lang="en-US" sz="1400" b="1" dirty="0"/>
              <a:t>B/T interface </a:t>
            </a:r>
            <a:r>
              <a:rPr lang="en-US" sz="1400" i="1" dirty="0"/>
              <a:t>of</a:t>
            </a:r>
            <a:r>
              <a:rPr lang="en-US" sz="1400" b="1" dirty="0"/>
              <a:t> secondary lymphoid organs</a:t>
            </a:r>
            <a:endParaRPr lang="en-US" sz="1400" dirty="0"/>
          </a:p>
        </p:txBody>
      </p:sp>
      <p:pic>
        <p:nvPicPr>
          <p:cNvPr id="3" name="Content Placeholder 8" descr="The relative amounts of immunoglobulin class IgM and IgD produced during the primary and secondary immune responses. Note that IgM predominates in a primary immune response, whereas IgG predominates in later responses.">
            <a:extLst>
              <a:ext uri="{FF2B5EF4-FFF2-40B4-BE49-F238E27FC236}">
                <a16:creationId xmlns:a16="http://schemas.microsoft.com/office/drawing/2014/main" id="{033DEEAA-F59F-49D1-8CB9-3BD23B1FFE98}"/>
              </a:ext>
            </a:extLst>
          </p:cNvPr>
          <p:cNvPicPr>
            <a:picLocks noChangeAspect="1"/>
          </p:cNvPicPr>
          <p:nvPr/>
        </p:nvPicPr>
        <p:blipFill>
          <a:blip r:embed="rId4"/>
          <a:stretch>
            <a:fillRect/>
          </a:stretch>
        </p:blipFill>
        <p:spPr>
          <a:xfrm>
            <a:off x="7564489" y="4419036"/>
            <a:ext cx="4090699" cy="2107835"/>
          </a:xfrm>
          <a:prstGeom prst="rect">
            <a:avLst/>
          </a:prstGeom>
        </p:spPr>
      </p:pic>
      <p:pic>
        <p:nvPicPr>
          <p:cNvPr id="11" name="Picture 10" descr="T dependant response ">
            <a:extLst>
              <a:ext uri="{FF2B5EF4-FFF2-40B4-BE49-F238E27FC236}">
                <a16:creationId xmlns:a16="http://schemas.microsoft.com/office/drawing/2014/main" id="{E328B66D-7E87-4C4D-A678-A4DCDCEF1623}"/>
              </a:ext>
            </a:extLst>
          </p:cNvPr>
          <p:cNvPicPr>
            <a:picLocks noChangeAspect="1"/>
          </p:cNvPicPr>
          <p:nvPr/>
        </p:nvPicPr>
        <p:blipFill>
          <a:blip r:embed="rId5"/>
          <a:stretch>
            <a:fillRect/>
          </a:stretch>
        </p:blipFill>
        <p:spPr>
          <a:xfrm>
            <a:off x="6318406" y="5182400"/>
            <a:ext cx="1531087" cy="1159300"/>
          </a:xfrm>
          <a:prstGeom prst="rect">
            <a:avLst/>
          </a:prstGeom>
        </p:spPr>
      </p:pic>
    </p:spTree>
    <p:extLst>
      <p:ext uri="{BB962C8B-B14F-4D97-AF65-F5344CB8AC3E}">
        <p14:creationId xmlns:p14="http://schemas.microsoft.com/office/powerpoint/2010/main" val="20361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6F6EBA-C113-4A76-AA6F-BC06CE4C6907}"/>
              </a:ext>
            </a:extLst>
          </p:cNvPr>
          <p:cNvSpPr>
            <a:spLocks noGrp="1"/>
          </p:cNvSpPr>
          <p:nvPr>
            <p:ph type="title"/>
          </p:nvPr>
        </p:nvSpPr>
        <p:spPr>
          <a:xfrm>
            <a:off x="154058" y="152400"/>
            <a:ext cx="11597676" cy="1103194"/>
          </a:xfrm>
        </p:spPr>
        <p:style>
          <a:lnRef idx="3">
            <a:schemeClr val="lt1"/>
          </a:lnRef>
          <a:fillRef idx="1">
            <a:schemeClr val="accent2"/>
          </a:fillRef>
          <a:effectRef idx="1">
            <a:schemeClr val="accent2"/>
          </a:effectRef>
          <a:fontRef idx="minor">
            <a:schemeClr val="lt1"/>
          </a:fontRef>
        </p:style>
        <p:txBody>
          <a:bodyPr>
            <a:normAutofit/>
          </a:bodyPr>
          <a:lstStyle/>
          <a:p>
            <a:r>
              <a:rPr lang="en-US" sz="2800" b="1" dirty="0">
                <a:solidFill>
                  <a:schemeClr val="bg2"/>
                </a:solidFill>
                <a:effectLst>
                  <a:outerShdw blurRad="38100" dist="38100" dir="2700000" algn="tl">
                    <a:srgbClr val="000000">
                      <a:alpha val="43137"/>
                    </a:srgbClr>
                  </a:outerShdw>
                </a:effectLst>
              </a:rPr>
              <a:t>T-</a:t>
            </a:r>
            <a:r>
              <a:rPr lang="en-US" sz="2800" b="1" i="1" u="sng" dirty="0">
                <a:solidFill>
                  <a:schemeClr val="bg2"/>
                </a:solidFill>
                <a:effectLst>
                  <a:outerShdw blurRad="38100" dist="38100" dir="2700000" algn="tl">
                    <a:srgbClr val="000000">
                      <a:alpha val="43137"/>
                    </a:srgbClr>
                  </a:outerShdw>
                </a:effectLst>
              </a:rPr>
              <a:t>in</a:t>
            </a:r>
            <a:r>
              <a:rPr lang="en-US" sz="2800" b="1" dirty="0">
                <a:solidFill>
                  <a:schemeClr val="bg2"/>
                </a:solidFill>
                <a:effectLst>
                  <a:outerShdw blurRad="38100" dist="38100" dir="2700000" algn="tl">
                    <a:srgbClr val="000000">
                      <a:alpha val="43137"/>
                    </a:srgbClr>
                  </a:outerShdw>
                </a:effectLst>
              </a:rPr>
              <a:t>dependent antigens: </a:t>
            </a:r>
            <a:br>
              <a:rPr lang="en-US" sz="2800" b="1" dirty="0">
                <a:solidFill>
                  <a:schemeClr val="accent2">
                    <a:lumMod val="75000"/>
                  </a:schemeClr>
                </a:solidFill>
              </a:rPr>
            </a:br>
            <a:r>
              <a:rPr lang="en-US" sz="2800" dirty="0">
                <a:solidFill>
                  <a:schemeClr val="bg2"/>
                </a:solidFill>
              </a:rPr>
              <a:t>C</a:t>
            </a:r>
            <a:r>
              <a:rPr lang="en-US" dirty="0">
                <a:solidFill>
                  <a:schemeClr val="bg2"/>
                </a:solidFill>
              </a:rPr>
              <a:t>an stimulate B-cells without the help of Th Cells</a:t>
            </a:r>
          </a:p>
        </p:txBody>
      </p:sp>
      <p:sp>
        <p:nvSpPr>
          <p:cNvPr id="6" name="Content Placeholder 5">
            <a:extLst>
              <a:ext uri="{FF2B5EF4-FFF2-40B4-BE49-F238E27FC236}">
                <a16:creationId xmlns:a16="http://schemas.microsoft.com/office/drawing/2014/main" id="{736C5BEF-C6EB-41A4-BB94-6E35FAEB6E9C}"/>
              </a:ext>
            </a:extLst>
          </p:cNvPr>
          <p:cNvSpPr>
            <a:spLocks noGrp="1"/>
          </p:cNvSpPr>
          <p:nvPr>
            <p:ph sz="half" idx="2"/>
          </p:nvPr>
        </p:nvSpPr>
        <p:spPr>
          <a:xfrm>
            <a:off x="31228" y="1137698"/>
            <a:ext cx="6137561" cy="5309768"/>
          </a:xfrm>
        </p:spPr>
        <p:txBody>
          <a:bodyPr>
            <a:normAutofit lnSpcReduction="10000"/>
          </a:bodyPr>
          <a:lstStyle/>
          <a:p>
            <a:pPr marL="0" indent="0">
              <a:buNone/>
            </a:pPr>
            <a:endParaRPr lang="en-US" sz="2400" b="1" dirty="0">
              <a:solidFill>
                <a:schemeClr val="accent2">
                  <a:lumMod val="75000"/>
                </a:schemeClr>
              </a:solidFill>
            </a:endParaRPr>
          </a:p>
          <a:p>
            <a:pPr marL="0" indent="0">
              <a:buNone/>
            </a:pPr>
            <a:r>
              <a:rPr lang="en-US" sz="2400" b="1" dirty="0">
                <a:solidFill>
                  <a:schemeClr val="accent2">
                    <a:lumMod val="75000"/>
                  </a:schemeClr>
                </a:solidFill>
              </a:rPr>
              <a:t>Type I</a:t>
            </a:r>
          </a:p>
          <a:p>
            <a:pPr lvl="2"/>
            <a:r>
              <a:rPr lang="en-US" dirty="0">
                <a:solidFill>
                  <a:schemeClr val="accent2">
                    <a:lumMod val="75000"/>
                  </a:schemeClr>
                </a:solidFill>
              </a:rPr>
              <a:t>Most are polyclonal B-cell activators (mitogens); i.e., they can activate B cells regardless of their antigenic specificity</a:t>
            </a:r>
          </a:p>
          <a:p>
            <a:pPr lvl="2"/>
            <a:r>
              <a:rPr lang="en-US" dirty="0">
                <a:solidFill>
                  <a:schemeClr val="accent2">
                    <a:lumMod val="75000"/>
                  </a:schemeClr>
                </a:solidFill>
              </a:rPr>
              <a:t>Bind to PRRs to provide cloning signals</a:t>
            </a:r>
          </a:p>
          <a:p>
            <a:pPr marL="0" indent="0">
              <a:buNone/>
            </a:pPr>
            <a:r>
              <a:rPr lang="en-US" sz="2400" b="1" dirty="0">
                <a:solidFill>
                  <a:schemeClr val="accent2">
                    <a:lumMod val="75000"/>
                  </a:schemeClr>
                </a:solidFill>
              </a:rPr>
              <a:t> Type II</a:t>
            </a:r>
          </a:p>
          <a:p>
            <a:pPr lvl="1"/>
            <a:r>
              <a:rPr lang="en-US" sz="1800" dirty="0">
                <a:solidFill>
                  <a:schemeClr val="accent2">
                    <a:lumMod val="75000"/>
                  </a:schemeClr>
                </a:solidFill>
              </a:rPr>
              <a:t>Simple repeating polymers (e.g., mainly epitopes of encapsulated bacteria)</a:t>
            </a:r>
          </a:p>
          <a:p>
            <a:pPr lvl="2"/>
            <a:r>
              <a:rPr lang="en-US" sz="1650" dirty="0">
                <a:solidFill>
                  <a:schemeClr val="accent2">
                    <a:lumMod val="75000"/>
                  </a:schemeClr>
                </a:solidFill>
              </a:rPr>
              <a:t>Certain PAMPS for example:</a:t>
            </a:r>
          </a:p>
          <a:p>
            <a:pPr lvl="3"/>
            <a:r>
              <a:rPr lang="en-US" sz="1450" dirty="0">
                <a:solidFill>
                  <a:schemeClr val="accent2">
                    <a:lumMod val="75000"/>
                  </a:schemeClr>
                </a:solidFill>
              </a:rPr>
              <a:t>Lipopolysaccharide from </a:t>
            </a:r>
            <a:r>
              <a:rPr lang="en-US" sz="1450" i="1" dirty="0">
                <a:solidFill>
                  <a:schemeClr val="accent2">
                    <a:lumMod val="75000"/>
                  </a:schemeClr>
                </a:solidFill>
              </a:rPr>
              <a:t>E. coli</a:t>
            </a:r>
          </a:p>
          <a:p>
            <a:pPr lvl="3"/>
            <a:r>
              <a:rPr lang="en-US" sz="1450" dirty="0">
                <a:solidFill>
                  <a:schemeClr val="accent2">
                    <a:lumMod val="75000"/>
                  </a:schemeClr>
                </a:solidFill>
              </a:rPr>
              <a:t>Polymerized flagellin from </a:t>
            </a:r>
            <a:r>
              <a:rPr lang="en-US" sz="1450" i="1" dirty="0">
                <a:solidFill>
                  <a:schemeClr val="accent2">
                    <a:lumMod val="75000"/>
                  </a:schemeClr>
                </a:solidFill>
              </a:rPr>
              <a:t>Salmonella</a:t>
            </a:r>
          </a:p>
          <a:p>
            <a:pPr lvl="3"/>
            <a:r>
              <a:rPr lang="en-US" sz="1450" dirty="0">
                <a:solidFill>
                  <a:schemeClr val="accent2">
                    <a:lumMod val="75000"/>
                  </a:schemeClr>
                </a:solidFill>
              </a:rPr>
              <a:t>Polysaccharide from </a:t>
            </a:r>
            <a:r>
              <a:rPr lang="en-US" sz="1450" i="1" dirty="0">
                <a:solidFill>
                  <a:schemeClr val="accent2">
                    <a:lumMod val="75000"/>
                  </a:schemeClr>
                </a:solidFill>
              </a:rPr>
              <a:t>S</a:t>
            </a:r>
            <a:r>
              <a:rPr lang="en-US" sz="1450" dirty="0">
                <a:solidFill>
                  <a:schemeClr val="accent2">
                    <a:lumMod val="75000"/>
                  </a:schemeClr>
                </a:solidFill>
              </a:rPr>
              <a:t>. </a:t>
            </a:r>
            <a:r>
              <a:rPr lang="en-US" sz="1450" i="1" dirty="0">
                <a:solidFill>
                  <a:schemeClr val="accent2">
                    <a:lumMod val="75000"/>
                  </a:schemeClr>
                </a:solidFill>
              </a:rPr>
              <a:t>pneumoniae, H. influenzae, N. meningitidis, or Salmonella enterica </a:t>
            </a:r>
            <a:r>
              <a:rPr lang="en-US" sz="1450" dirty="0">
                <a:solidFill>
                  <a:schemeClr val="accent2">
                    <a:lumMod val="75000"/>
                  </a:schemeClr>
                </a:solidFill>
              </a:rPr>
              <a:t>Typhi strain</a:t>
            </a:r>
          </a:p>
          <a:p>
            <a:pPr lvl="2"/>
            <a:r>
              <a:rPr lang="en-US" sz="1600" dirty="0">
                <a:solidFill>
                  <a:schemeClr val="accent2">
                    <a:lumMod val="75000"/>
                  </a:schemeClr>
                </a:solidFill>
              </a:rPr>
              <a:t>Can be</a:t>
            </a:r>
          </a:p>
          <a:p>
            <a:pPr lvl="3"/>
            <a:r>
              <a:rPr lang="en-US" sz="1450" dirty="0">
                <a:solidFill>
                  <a:schemeClr val="accent2">
                    <a:lumMod val="75000"/>
                  </a:schemeClr>
                </a:solidFill>
              </a:rPr>
              <a:t>Polysaccharides</a:t>
            </a:r>
          </a:p>
          <a:p>
            <a:pPr lvl="3"/>
            <a:r>
              <a:rPr lang="en-US" sz="1450" dirty="0">
                <a:solidFill>
                  <a:schemeClr val="accent2">
                    <a:lumMod val="75000"/>
                  </a:schemeClr>
                </a:solidFill>
              </a:rPr>
              <a:t>Glycolipids</a:t>
            </a:r>
          </a:p>
          <a:p>
            <a:pPr lvl="3"/>
            <a:r>
              <a:rPr lang="en-US" sz="1450" dirty="0">
                <a:solidFill>
                  <a:schemeClr val="accent2">
                    <a:lumMod val="75000"/>
                  </a:schemeClr>
                </a:solidFill>
              </a:rPr>
              <a:t>Nucleic acids</a:t>
            </a:r>
          </a:p>
          <a:p>
            <a:r>
              <a:rPr lang="en-US" sz="2000" dirty="0">
                <a:solidFill>
                  <a:schemeClr val="accent2">
                    <a:lumMod val="75000"/>
                  </a:schemeClr>
                </a:solidFill>
              </a:rPr>
              <a:t>Usually, Only trigger IgM responses </a:t>
            </a:r>
          </a:p>
          <a:p>
            <a:r>
              <a:rPr lang="en-US" sz="2000" dirty="0">
                <a:solidFill>
                  <a:schemeClr val="accent2">
                    <a:lumMod val="75000"/>
                  </a:schemeClr>
                </a:solidFill>
              </a:rPr>
              <a:t>Fail to generate long-lived memory cells</a:t>
            </a:r>
          </a:p>
        </p:txBody>
      </p:sp>
      <p:pic>
        <p:nvPicPr>
          <p:cNvPr id="10" name="Content Placeholder 9" descr="The relative amounts of IgM immunoglobulin class produced during the primary and secondary immune responses of T-independent immune responses">
            <a:extLst>
              <a:ext uri="{FF2B5EF4-FFF2-40B4-BE49-F238E27FC236}">
                <a16:creationId xmlns:a16="http://schemas.microsoft.com/office/drawing/2014/main" id="{7214022C-0E10-49E5-B8F8-96DEA834770A}"/>
              </a:ext>
            </a:extLst>
          </p:cNvPr>
          <p:cNvPicPr>
            <a:picLocks noGrp="1" noChangeAspect="1"/>
          </p:cNvPicPr>
          <p:nvPr>
            <p:ph sz="quarter" idx="4"/>
          </p:nvPr>
        </p:nvPicPr>
        <p:blipFill>
          <a:blip r:embed="rId4"/>
          <a:stretch>
            <a:fillRect/>
          </a:stretch>
        </p:blipFill>
        <p:spPr>
          <a:xfrm>
            <a:off x="7082819" y="1829488"/>
            <a:ext cx="5020167" cy="2489339"/>
          </a:xfrm>
          <a:prstGeom prst="rect">
            <a:avLst/>
          </a:prstGeom>
        </p:spPr>
      </p:pic>
      <p:pic>
        <p:nvPicPr>
          <p:cNvPr id="12" name="Picture 11" descr="T independent response (Thymus independent)">
            <a:extLst>
              <a:ext uri="{FF2B5EF4-FFF2-40B4-BE49-F238E27FC236}">
                <a16:creationId xmlns:a16="http://schemas.microsoft.com/office/drawing/2014/main" id="{D0550FFB-9391-41AE-AF38-3FD75CDA747D}"/>
              </a:ext>
            </a:extLst>
          </p:cNvPr>
          <p:cNvPicPr>
            <a:picLocks noChangeAspect="1"/>
          </p:cNvPicPr>
          <p:nvPr/>
        </p:nvPicPr>
        <p:blipFill>
          <a:blip r:embed="rId5"/>
          <a:stretch>
            <a:fillRect/>
          </a:stretch>
        </p:blipFill>
        <p:spPr>
          <a:xfrm>
            <a:off x="6380354" y="2702849"/>
            <a:ext cx="1404930" cy="1715049"/>
          </a:xfrm>
          <a:prstGeom prst="rect">
            <a:avLst/>
          </a:prstGeom>
        </p:spPr>
      </p:pic>
      <p:sp>
        <p:nvSpPr>
          <p:cNvPr id="2" name="Slide Number Placeholder 4" descr="Slide number">
            <a:extLst>
              <a:ext uri="{FF2B5EF4-FFF2-40B4-BE49-F238E27FC236}">
                <a16:creationId xmlns:a16="http://schemas.microsoft.com/office/drawing/2014/main" id="{74ACC48E-A906-F83C-FEE1-1883D86987AE}"/>
              </a:ext>
            </a:extLst>
          </p:cNvPr>
          <p:cNvSpPr>
            <a:spLocks noGrp="1"/>
          </p:cNvSpPr>
          <p:nvPr>
            <p:ph type="sldNum" sz="quarter" idx="12"/>
          </p:nvPr>
        </p:nvSpPr>
        <p:spPr>
          <a:xfrm>
            <a:off x="11790928" y="6497483"/>
            <a:ext cx="312058" cy="365125"/>
          </a:xfrm>
        </p:spPr>
        <p:txBody>
          <a:bodyPr/>
          <a:lstStyle/>
          <a:p>
            <a:fld id="{F013B129-13E5-6C4F-B302-17D99301D3F9}" type="slidenum">
              <a:rPr lang="en-US" smtClean="0"/>
              <a:pPr/>
              <a:t>7</a:t>
            </a:fld>
            <a:endParaRPr lang="en-US" dirty="0"/>
          </a:p>
        </p:txBody>
      </p:sp>
      <p:sp>
        <p:nvSpPr>
          <p:cNvPr id="7" name="TextBox 6">
            <a:extLst>
              <a:ext uri="{FF2B5EF4-FFF2-40B4-BE49-F238E27FC236}">
                <a16:creationId xmlns:a16="http://schemas.microsoft.com/office/drawing/2014/main" id="{8369C632-FBCD-8206-6EAD-E3D4B36DDF40}"/>
              </a:ext>
            </a:extLst>
          </p:cNvPr>
          <p:cNvSpPr txBox="1"/>
          <p:nvPr/>
        </p:nvSpPr>
        <p:spPr>
          <a:xfrm>
            <a:off x="6188547" y="4892721"/>
            <a:ext cx="5780539" cy="923330"/>
          </a:xfrm>
          <a:prstGeom prst="rect">
            <a:avLst/>
          </a:prstGeom>
          <a:noFill/>
        </p:spPr>
        <p:txBody>
          <a:bodyPr wrap="square" rtlCol="0">
            <a:spAutoFit/>
          </a:bodyPr>
          <a:lstStyle/>
          <a:p>
            <a:r>
              <a:rPr lang="en-GB" b="1" dirty="0"/>
              <a:t>Marginal Zone B2 cells (MZ-B2)</a:t>
            </a:r>
            <a:r>
              <a:rPr lang="en-GB" dirty="0"/>
              <a:t> are the key mediators of T-independent type II antibody responses. MZ-B2 cells are not functionally mature in humans until after 12 months of age</a:t>
            </a:r>
            <a:endParaRPr lang="en-US" dirty="0"/>
          </a:p>
        </p:txBody>
      </p:sp>
    </p:spTree>
    <p:custDataLst>
      <p:tags r:id="rId1"/>
    </p:custDataLst>
    <p:extLst>
      <p:ext uri="{BB962C8B-B14F-4D97-AF65-F5344CB8AC3E}">
        <p14:creationId xmlns:p14="http://schemas.microsoft.com/office/powerpoint/2010/main" val="34271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7EC42B5-E43B-D463-F9A1-CF5D14BAACD8}"/>
              </a:ext>
            </a:extLst>
          </p:cNvPr>
          <p:cNvSpPr>
            <a:spLocks noGrp="1"/>
          </p:cNvSpPr>
          <p:nvPr>
            <p:ph type="title"/>
          </p:nvPr>
        </p:nvSpPr>
        <p:spPr>
          <a:xfrm>
            <a:off x="180221" y="39434"/>
            <a:ext cx="11993147" cy="438237"/>
          </a:xfrm>
        </p:spPr>
        <p:txBody>
          <a:bodyPr>
            <a:normAutofit fontScale="90000"/>
          </a:bodyPr>
          <a:lstStyle/>
          <a:p>
            <a:r>
              <a:rPr lang="en-US" sz="2400" b="1" dirty="0">
                <a:solidFill>
                  <a:schemeClr val="bg2">
                    <a:lumMod val="25000"/>
                  </a:schemeClr>
                </a:solidFill>
              </a:rPr>
              <a:t>Live Vaccines</a:t>
            </a:r>
          </a:p>
        </p:txBody>
      </p:sp>
      <p:sp>
        <p:nvSpPr>
          <p:cNvPr id="4" name="Date Placeholder 3">
            <a:extLst>
              <a:ext uri="{FF2B5EF4-FFF2-40B4-BE49-F238E27FC236}">
                <a16:creationId xmlns:a16="http://schemas.microsoft.com/office/drawing/2014/main" id="{2D0A1716-8A9E-8A9E-5A8E-4F98E86612F0}"/>
              </a:ext>
            </a:extLst>
          </p:cNvPr>
          <p:cNvSpPr>
            <a:spLocks noGrp="1"/>
          </p:cNvSpPr>
          <p:nvPr>
            <p:ph type="dt" sz="half" idx="10"/>
          </p:nvPr>
        </p:nvSpPr>
        <p:spPr/>
        <p:txBody>
          <a:bodyPr/>
          <a:lstStyle/>
          <a:p>
            <a:fld id="{61FE4301-DCC6-43FC-803D-D5FF7A0A18F8}" type="datetime3">
              <a:rPr lang="en-US" smtClean="0"/>
              <a:t>13 June 2025</a:t>
            </a:fld>
            <a:endParaRPr lang="en-US"/>
          </a:p>
        </p:txBody>
      </p:sp>
      <p:graphicFrame>
        <p:nvGraphicFramePr>
          <p:cNvPr id="13" name="Content Placeholder 12">
            <a:extLst>
              <a:ext uri="{FF2B5EF4-FFF2-40B4-BE49-F238E27FC236}">
                <a16:creationId xmlns:a16="http://schemas.microsoft.com/office/drawing/2014/main" id="{54F151F2-4808-A593-756B-42A84A9BA016}"/>
              </a:ext>
            </a:extLst>
          </p:cNvPr>
          <p:cNvGraphicFramePr>
            <a:graphicFrameLocks noGrp="1"/>
          </p:cNvGraphicFramePr>
          <p:nvPr>
            <p:ph sz="quarter" idx="4"/>
            <p:extLst>
              <p:ext uri="{D42A27DB-BD31-4B8C-83A1-F6EECF244321}">
                <p14:modId xmlns:p14="http://schemas.microsoft.com/office/powerpoint/2010/main" val="1786744997"/>
              </p:ext>
            </p:extLst>
          </p:nvPr>
        </p:nvGraphicFramePr>
        <p:xfrm>
          <a:off x="-19073" y="409431"/>
          <a:ext cx="12206522" cy="6303203"/>
        </p:xfrm>
        <a:graphic>
          <a:graphicData uri="http://schemas.openxmlformats.org/drawingml/2006/table">
            <a:tbl>
              <a:tblPr firstRow="1" bandRow="1">
                <a:tableStyleId>{21E4AEA4-8DFA-4A89-87EB-49C32662AFE0}</a:tableStyleId>
              </a:tblPr>
              <a:tblGrid>
                <a:gridCol w="6884550">
                  <a:extLst>
                    <a:ext uri="{9D8B030D-6E8A-4147-A177-3AD203B41FA5}">
                      <a16:colId xmlns:a16="http://schemas.microsoft.com/office/drawing/2014/main" val="1879487571"/>
                    </a:ext>
                  </a:extLst>
                </a:gridCol>
                <a:gridCol w="818211">
                  <a:extLst>
                    <a:ext uri="{9D8B030D-6E8A-4147-A177-3AD203B41FA5}">
                      <a16:colId xmlns:a16="http://schemas.microsoft.com/office/drawing/2014/main" val="1135172358"/>
                    </a:ext>
                  </a:extLst>
                </a:gridCol>
                <a:gridCol w="4503761">
                  <a:extLst>
                    <a:ext uri="{9D8B030D-6E8A-4147-A177-3AD203B41FA5}">
                      <a16:colId xmlns:a16="http://schemas.microsoft.com/office/drawing/2014/main" val="4036651472"/>
                    </a:ext>
                  </a:extLst>
                </a:gridCol>
              </a:tblGrid>
              <a:tr h="291865">
                <a:tc>
                  <a:txBody>
                    <a:bodyPr/>
                    <a:lstStyle/>
                    <a:p>
                      <a:pPr marL="0" marR="0">
                        <a:lnSpc>
                          <a:spcPct val="115000"/>
                        </a:lnSpc>
                        <a:spcAft>
                          <a:spcPts val="800"/>
                        </a:spcAft>
                        <a:buNone/>
                      </a:pPr>
                      <a:r>
                        <a:rPr lang="en-US" sz="1800" kern="0" dirty="0">
                          <a:effectLst/>
                        </a:rPr>
                        <a:t>Method used to create or derive the pathogen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solidFill>
                      <a:schemeClr val="bg2">
                        <a:lumMod val="25000"/>
                      </a:schemeClr>
                    </a:solidFill>
                  </a:tcPr>
                </a:tc>
                <a:tc>
                  <a:txBody>
                    <a:bodyPr/>
                    <a:lstStyle/>
                    <a:p>
                      <a:pPr marL="0" marR="0">
                        <a:lnSpc>
                          <a:spcPct val="115000"/>
                        </a:lnSpc>
                        <a:spcAft>
                          <a:spcPts val="800"/>
                        </a:spcAft>
                        <a:buNone/>
                      </a:pPr>
                      <a:r>
                        <a:rPr lang="en-US" sz="1800" kern="0" dirty="0">
                          <a:effectLst/>
                        </a:rPr>
                        <a:t>Date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Vaccine or target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548373282"/>
                  </a:ext>
                </a:extLst>
              </a:tr>
              <a:tr h="291865">
                <a:tc>
                  <a:txBody>
                    <a:bodyPr/>
                    <a:lstStyle/>
                    <a:p>
                      <a:pPr marL="0" marR="0">
                        <a:lnSpc>
                          <a:spcPct val="115000"/>
                        </a:lnSpc>
                        <a:spcAft>
                          <a:spcPts val="800"/>
                        </a:spcAft>
                        <a:buNone/>
                      </a:pPr>
                      <a:r>
                        <a:rPr lang="en-US" sz="1800" kern="0" dirty="0">
                          <a:effectLst/>
                        </a:rPr>
                        <a:t>Use of a related animal virus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0" dirty="0">
                          <a:effectLst/>
                          <a:latin typeface="+mn-lt"/>
                        </a:rPr>
                        <a:t>1798</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Smallpox, mPox</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832151864"/>
                  </a:ext>
                </a:extLst>
              </a:tr>
              <a:tr h="267688">
                <a:tc>
                  <a:txBody>
                    <a:bodyPr/>
                    <a:lstStyle/>
                    <a:p>
                      <a:pPr marL="0" marR="0">
                        <a:lnSpc>
                          <a:spcPct val="115000"/>
                        </a:lnSpc>
                        <a:spcAft>
                          <a:spcPts val="800"/>
                        </a:spcAft>
                        <a:buNone/>
                      </a:pPr>
                      <a:r>
                        <a:rPr lang="en-US" sz="1800" kern="0">
                          <a:effectLst/>
                        </a:rPr>
                        <a:t>Chemical attenuation</a:t>
                      </a:r>
                      <a:endParaRPr lang="en-US" sz="1800" kern="10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0">
                          <a:effectLst/>
                          <a:latin typeface="+mn-lt"/>
                        </a:rPr>
                        <a:t>1885</a:t>
                      </a:r>
                      <a:endParaRPr lang="en-US" sz="1800" kern="10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Rabies (discontinued in the 1930s)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409110574"/>
                  </a:ext>
                </a:extLst>
              </a:tr>
              <a:tr h="291865">
                <a:tc rowSpan="2">
                  <a:txBody>
                    <a:bodyPr/>
                    <a:lstStyle/>
                    <a:p>
                      <a:pPr marL="0" marR="0">
                        <a:lnSpc>
                          <a:spcPct val="115000"/>
                        </a:lnSpc>
                        <a:spcAft>
                          <a:spcPts val="800"/>
                        </a:spcAft>
                        <a:buNone/>
                      </a:pPr>
                      <a:r>
                        <a:rPr lang="en-US" sz="1800" kern="0" dirty="0">
                          <a:effectLst/>
                        </a:rPr>
                        <a:t>Passage </a:t>
                      </a:r>
                      <a:r>
                        <a:rPr lang="en-US" sz="1800" i="1" kern="0" dirty="0">
                          <a:effectLst/>
                        </a:rPr>
                        <a:t>in vitro </a:t>
                      </a:r>
                      <a:r>
                        <a:rPr lang="en-US" sz="1800" kern="0" dirty="0">
                          <a:effectLst/>
                        </a:rPr>
                        <a:t>[random mutagenesis]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0">
                          <a:effectLst/>
                          <a:latin typeface="+mn-lt"/>
                        </a:rPr>
                        <a:t>1927</a:t>
                      </a:r>
                      <a:endParaRPr lang="en-US" sz="1800" kern="10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BCG</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433549652"/>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1935</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Yellow fever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843709130"/>
                  </a:ext>
                </a:extLst>
              </a:tr>
              <a:tr h="291865">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Naturally avirulent strain</a:t>
                      </a: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100" dirty="0">
                          <a:effectLst/>
                          <a:latin typeface="+mn-lt"/>
                          <a:ea typeface="Aptos" panose="020B0004020202020204" pitchFamily="34" charset="0"/>
                          <a:cs typeface="Arial" panose="020B0604020202020204" pitchFamily="34" charset="0"/>
                        </a:rPr>
                        <a:t>1934</a:t>
                      </a:r>
                    </a:p>
                  </a:txBody>
                  <a:tcPr marL="68034" marR="68034" marT="0" marB="0"/>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Anthrax (Sterne Strain)</a:t>
                      </a:r>
                    </a:p>
                  </a:txBody>
                  <a:tcPr marL="68034" marR="68034" marT="0" marB="0"/>
                </a:tc>
                <a:extLst>
                  <a:ext uri="{0D108BD9-81ED-4DB2-BD59-A6C34878D82A}">
                    <a16:rowId xmlns:a16="http://schemas.microsoft.com/office/drawing/2014/main" val="3262961183"/>
                  </a:ext>
                </a:extLst>
              </a:tr>
              <a:tr h="291865">
                <a:tc rowSpan="9">
                  <a:txBody>
                    <a:bodyPr/>
                    <a:lstStyle/>
                    <a:p>
                      <a:pPr marL="0" marR="0">
                        <a:lnSpc>
                          <a:spcPct val="115000"/>
                        </a:lnSpc>
                        <a:spcAft>
                          <a:spcPts val="800"/>
                        </a:spcAft>
                        <a:buNone/>
                      </a:pPr>
                      <a:r>
                        <a:rPr lang="en-US" sz="1800" kern="0" dirty="0">
                          <a:effectLst/>
                        </a:rPr>
                        <a:t>Cell culture passage [random mutagenesis]</a:t>
                      </a:r>
                      <a:endParaRPr lang="en-US" sz="1800" kern="100" dirty="0">
                        <a:effectLst/>
                      </a:endParaRP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100" dirty="0">
                          <a:effectLst/>
                          <a:latin typeface="+mn-lt"/>
                          <a:ea typeface="Aptos" panose="020B0004020202020204" pitchFamily="34" charset="0"/>
                          <a:cs typeface="Arial" panose="020B0604020202020204" pitchFamily="34" charset="0"/>
                        </a:rPr>
                        <a:t>1954</a:t>
                      </a:r>
                    </a:p>
                  </a:txBody>
                  <a:tcPr marL="68034" marR="68034" marT="0" marB="0"/>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Anthrax (AVA derived from Vollum strain)</a:t>
                      </a:r>
                    </a:p>
                  </a:txBody>
                  <a:tcPr marL="68034" marR="68034" marT="0" marB="0"/>
                </a:tc>
                <a:extLst>
                  <a:ext uri="{0D108BD9-81ED-4DB2-BD59-A6C34878D82A}">
                    <a16:rowId xmlns:a16="http://schemas.microsoft.com/office/drawing/2014/main" val="1394737941"/>
                  </a:ext>
                </a:extLst>
              </a:tr>
              <a:tr h="291865">
                <a:tc vMerge="1">
                  <a:txBody>
                    <a:bodyPr/>
                    <a:lstStyle/>
                    <a:p>
                      <a:endParaRPr dirty="0"/>
                    </a:p>
                  </a:txBody>
                  <a:tcPr marL="68034" marR="68034" marT="0" marB="0">
                    <a:solidFill>
                      <a:schemeClr val="bg2">
                        <a:lumMod val="90000"/>
                      </a:schemeClr>
                    </a:solidFill>
                  </a:tcPr>
                </a:tc>
                <a:tc>
                  <a:txBody>
                    <a:bodyPr/>
                    <a:lstStyle/>
                    <a:p>
                      <a:pPr marL="0" marR="0">
                        <a:lnSpc>
                          <a:spcPct val="115000"/>
                        </a:lnSpc>
                        <a:spcAft>
                          <a:spcPts val="800"/>
                        </a:spcAft>
                        <a:buNone/>
                      </a:pPr>
                      <a:r>
                        <a:rPr lang="en-US" sz="1800" kern="0" dirty="0">
                          <a:effectLst/>
                          <a:latin typeface="+mn-lt"/>
                        </a:rPr>
                        <a:t>1962</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Oral Polio Vaccine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721060156"/>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1963</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Measles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765477251"/>
                  </a:ext>
                </a:extLst>
              </a:tr>
              <a:tr h="291865">
                <a:tc vMerge="1">
                  <a:txBody>
                    <a:bodyPr/>
                    <a:lstStyle/>
                    <a:p>
                      <a:endParaRPr lang="en-US"/>
                    </a:p>
                  </a:txBody>
                  <a:tcPr/>
                </a:tc>
                <a:tc>
                  <a:txBody>
                    <a:bodyPr/>
                    <a:lstStyle/>
                    <a:p>
                      <a:pPr marL="0" marR="0">
                        <a:lnSpc>
                          <a:spcPct val="115000"/>
                        </a:lnSpc>
                        <a:spcAft>
                          <a:spcPts val="800"/>
                        </a:spcAft>
                        <a:buNone/>
                      </a:pPr>
                      <a:r>
                        <a:rPr lang="en-US" sz="1800" kern="100" dirty="0">
                          <a:effectLst/>
                          <a:latin typeface="+mn-lt"/>
                          <a:ea typeface="Aptos" panose="020B0004020202020204" pitchFamily="34" charset="0"/>
                          <a:cs typeface="Arial" panose="020B0604020202020204" pitchFamily="34" charset="0"/>
                        </a:rPr>
                        <a:t>1967</a:t>
                      </a:r>
                    </a:p>
                  </a:txBody>
                  <a:tcPr marL="68034" marR="68034" marT="0" marB="0"/>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Mumps</a:t>
                      </a:r>
                    </a:p>
                  </a:txBody>
                  <a:tcPr marL="68034" marR="68034" marT="0" marB="0"/>
                </a:tc>
                <a:extLst>
                  <a:ext uri="{0D108BD9-81ED-4DB2-BD59-A6C34878D82A}">
                    <a16:rowId xmlns:a16="http://schemas.microsoft.com/office/drawing/2014/main" val="3026351889"/>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1971</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Adenoviruses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3650882944"/>
                  </a:ext>
                </a:extLst>
              </a:tr>
              <a:tr h="291865">
                <a:tc vMerge="1">
                  <a:txBody>
                    <a:bodyPr/>
                    <a:lstStyle/>
                    <a:p>
                      <a:endParaRPr lang="en-US"/>
                    </a:p>
                  </a:txBody>
                  <a:tcPr/>
                </a:tc>
                <a:tc>
                  <a:txBody>
                    <a:bodyPr/>
                    <a:lstStyle/>
                    <a:p>
                      <a:pPr marL="0" marR="0">
                        <a:lnSpc>
                          <a:spcPct val="115000"/>
                        </a:lnSpc>
                        <a:spcAft>
                          <a:spcPts val="800"/>
                        </a:spcAft>
                        <a:buNone/>
                      </a:pPr>
                      <a:r>
                        <a:rPr lang="en-US" sz="1800" kern="100" dirty="0">
                          <a:effectLst/>
                          <a:latin typeface="+mn-lt"/>
                          <a:ea typeface="Aptos" panose="020B0004020202020204" pitchFamily="34" charset="0"/>
                          <a:cs typeface="Arial" panose="020B0604020202020204" pitchFamily="34" charset="0"/>
                        </a:rPr>
                        <a:t>1973</a:t>
                      </a:r>
                    </a:p>
                  </a:txBody>
                  <a:tcPr marL="68034" marR="68034" marT="0" marB="0"/>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mPox* (using a related animal derived virus)</a:t>
                      </a:r>
                    </a:p>
                  </a:txBody>
                  <a:tcPr marL="68034" marR="68034" marT="0" marB="0"/>
                </a:tc>
                <a:extLst>
                  <a:ext uri="{0D108BD9-81ED-4DB2-BD59-A6C34878D82A}">
                    <a16:rowId xmlns:a16="http://schemas.microsoft.com/office/drawing/2014/main" val="324134843"/>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1995</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Varicella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1995740943"/>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2005</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Rotavirus 89-12</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1847646610"/>
                  </a:ext>
                </a:extLst>
              </a:tr>
              <a:tr h="291865">
                <a:tc vMerge="1">
                  <a: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solidFill>
                      <a:schemeClr val="bg2">
                        <a:lumMod val="90000"/>
                      </a:schemeClr>
                    </a:solidFill>
                  </a:tcPr>
                </a:tc>
                <a:tc>
                  <a:txBody>
                    <a:bodyPr/>
                    <a:lstStyle/>
                    <a:p>
                      <a:pPr marL="0" marR="0">
                        <a:lnSpc>
                          <a:spcPct val="115000"/>
                        </a:lnSpc>
                        <a:spcAft>
                          <a:spcPts val="800"/>
                        </a:spcAft>
                        <a:buNone/>
                      </a:pPr>
                      <a:r>
                        <a:rPr lang="en-US" sz="1800" kern="100" dirty="0">
                          <a:effectLst/>
                          <a:latin typeface="+mn-lt"/>
                          <a:ea typeface="Aptos" panose="020B0004020202020204" pitchFamily="34" charset="0"/>
                          <a:cs typeface="Arial" panose="020B0604020202020204" pitchFamily="34" charset="0"/>
                        </a:rPr>
                        <a:t>2023</a:t>
                      </a:r>
                    </a:p>
                  </a:txBody>
                  <a:tcPr marL="68034" marR="68034" marT="0" marB="0"/>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Chikungunya </a:t>
                      </a:r>
                    </a:p>
                  </a:txBody>
                  <a:tcPr marL="68034" marR="68034" marT="0" marB="0"/>
                </a:tc>
                <a:extLst>
                  <a:ext uri="{0D108BD9-81ED-4DB2-BD59-A6C34878D82A}">
                    <a16:rowId xmlns:a16="http://schemas.microsoft.com/office/drawing/2014/main" val="288760735"/>
                  </a:ext>
                </a:extLst>
              </a:tr>
              <a:tr h="291865">
                <a:tc rowSpan="2">
                  <a:txBody>
                    <a:bodyPr/>
                    <a:lstStyle/>
                    <a:p>
                      <a:pPr marL="0" marR="0">
                        <a:lnSpc>
                          <a:spcPct val="115000"/>
                        </a:lnSpc>
                        <a:spcAft>
                          <a:spcPts val="800"/>
                        </a:spcAft>
                        <a:buNone/>
                      </a:pPr>
                      <a:r>
                        <a:rPr lang="en-US" sz="1800" kern="0" dirty="0">
                          <a:effectLst/>
                        </a:rPr>
                        <a:t>Cell culture passage with cold adaptation [random mutagenesis with deliberate induction of cold mutagenesis]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0" dirty="0">
                          <a:effectLst/>
                          <a:latin typeface="+mn-lt"/>
                        </a:rPr>
                        <a:t>1969</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Rubella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285056736"/>
                  </a:ext>
                </a:extLst>
              </a:tr>
              <a:tr h="307722">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2003</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Live influenza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456493472"/>
                  </a:ext>
                </a:extLst>
              </a:tr>
              <a:tr h="0">
                <a:tc>
                  <a:txBody>
                    <a:bodyPr/>
                    <a:lstStyle/>
                    <a:p>
                      <a:pPr marL="0" marR="0">
                        <a:lnSpc>
                          <a:spcPct val="115000"/>
                        </a:lnSpc>
                        <a:spcAft>
                          <a:spcPts val="800"/>
                        </a:spcAft>
                        <a:buNone/>
                      </a:pPr>
                      <a:r>
                        <a:rPr lang="en-US" sz="1800" kern="0" dirty="0">
                          <a:effectLst/>
                        </a:rPr>
                        <a:t>Auxotrophic mutants (deliberately nutrient-needy mutagenesis)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90000"/>
                      </a:schemeClr>
                    </a:solidFill>
                  </a:tcPr>
                </a:tc>
                <a:tc>
                  <a:txBody>
                    <a:bodyPr/>
                    <a:lstStyle/>
                    <a:p>
                      <a:pPr marL="0" marR="0">
                        <a:lnSpc>
                          <a:spcPct val="115000"/>
                        </a:lnSpc>
                        <a:spcAft>
                          <a:spcPts val="800"/>
                        </a:spcAft>
                        <a:buNone/>
                      </a:pPr>
                      <a:r>
                        <a:rPr lang="en-US" sz="1800" kern="0" dirty="0">
                          <a:effectLst/>
                          <a:latin typeface="+mn-lt"/>
                        </a:rPr>
                        <a:t>1989</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Ty21a typhoid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315287301"/>
                  </a:ext>
                </a:extLst>
              </a:tr>
              <a:tr h="291865">
                <a:tc rowSpan="3">
                  <a:txBody>
                    <a:bodyPr/>
                    <a:lstStyle/>
                    <a:p>
                      <a:pPr marL="0" marR="0">
                        <a:lnSpc>
                          <a:spcPct val="115000"/>
                        </a:lnSpc>
                        <a:spcAft>
                          <a:spcPts val="800"/>
                        </a:spcAft>
                        <a:buNone/>
                      </a:pPr>
                      <a:r>
                        <a:rPr lang="en-US" sz="1800" kern="0" dirty="0">
                          <a:effectLst/>
                        </a:rPr>
                        <a:t>Use of reassortants (mixing strains of a virus to create an attenuated subtype)</a:t>
                      </a:r>
                      <a:endParaRPr lang="en-US" sz="1800" kern="100" dirty="0">
                        <a:effectLst/>
                      </a:endParaRPr>
                    </a:p>
                  </a:txBody>
                  <a:tcPr marL="68034" marR="68034" marT="0" marB="0">
                    <a:lnT w="12700" cap="flat" cmpd="sng" algn="ctr">
                      <a:solidFill>
                        <a:srgbClr val="C00000"/>
                      </a:solidFill>
                      <a:prstDash val="solid"/>
                      <a:round/>
                      <a:headEnd type="none" w="med" len="med"/>
                      <a:tailEnd type="none" w="med" len="med"/>
                    </a:lnT>
                    <a:solidFill>
                      <a:schemeClr val="bg2">
                        <a:lumMod val="90000"/>
                      </a:schemeClr>
                    </a:solidFill>
                  </a:tcPr>
                </a:tc>
                <a:tc>
                  <a:txBody>
                    <a:bodyPr/>
                    <a:lstStyle/>
                    <a:p>
                      <a:pPr marL="0" marR="0">
                        <a:lnSpc>
                          <a:spcPct val="115000"/>
                        </a:lnSpc>
                        <a:spcAft>
                          <a:spcPts val="800"/>
                        </a:spcAft>
                        <a:buNone/>
                      </a:pPr>
                      <a:r>
                        <a:rPr lang="en-US" sz="1800" kern="0" dirty="0">
                          <a:effectLst/>
                          <a:latin typeface="+mn-lt"/>
                        </a:rPr>
                        <a:t>1970s</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Inactivated influenza seed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361106496"/>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2003</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Live influenza</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3597816652"/>
                  </a:ext>
                </a:extLst>
              </a:tr>
              <a:tr h="291865">
                <a:tc vMerge="1">
                  <a:txBody>
                    <a:bodyPr/>
                    <a:lstStyle/>
                    <a:p>
                      <a:endParaRPr lang="en-US"/>
                    </a:p>
                  </a:txBody>
                  <a:tcPr/>
                </a:tc>
                <a:tc>
                  <a:txBody>
                    <a:bodyPr/>
                    <a:lstStyle/>
                    <a:p>
                      <a:pPr marL="0" marR="0">
                        <a:lnSpc>
                          <a:spcPct val="115000"/>
                        </a:lnSpc>
                        <a:spcAft>
                          <a:spcPts val="800"/>
                        </a:spcAft>
                        <a:buNone/>
                      </a:pPr>
                      <a:r>
                        <a:rPr lang="en-US" sz="1800" kern="0" dirty="0">
                          <a:effectLst/>
                          <a:latin typeface="+mn-lt"/>
                        </a:rPr>
                        <a:t>2005</a:t>
                      </a:r>
                      <a:endParaRPr lang="en-US" sz="1800" kern="100" dirty="0">
                        <a:effectLst/>
                        <a:latin typeface="+mn-lt"/>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Rotavirus bovine-human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056147519"/>
                  </a:ext>
                </a:extLst>
              </a:tr>
            </a:tbl>
          </a:graphicData>
        </a:graphic>
      </p:graphicFrame>
    </p:spTree>
    <p:extLst>
      <p:ext uri="{BB962C8B-B14F-4D97-AF65-F5344CB8AC3E}">
        <p14:creationId xmlns:p14="http://schemas.microsoft.com/office/powerpoint/2010/main" val="409539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AF786-955C-421E-4907-140C1DFA109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F755E6F-147E-CCE6-73E9-AD10FB6ADCE4}"/>
              </a:ext>
            </a:extLst>
          </p:cNvPr>
          <p:cNvSpPr>
            <a:spLocks noGrp="1"/>
          </p:cNvSpPr>
          <p:nvPr>
            <p:ph type="title"/>
          </p:nvPr>
        </p:nvSpPr>
        <p:spPr>
          <a:xfrm>
            <a:off x="180221" y="39434"/>
            <a:ext cx="11993147" cy="438237"/>
          </a:xfrm>
        </p:spPr>
        <p:txBody>
          <a:bodyPr>
            <a:normAutofit fontScale="90000"/>
          </a:bodyPr>
          <a:lstStyle/>
          <a:p>
            <a:r>
              <a:rPr lang="en-US" sz="2400" b="1" dirty="0">
                <a:solidFill>
                  <a:schemeClr val="bg2">
                    <a:lumMod val="25000"/>
                  </a:schemeClr>
                </a:solidFill>
              </a:rPr>
              <a:t>Dead/Inactivated Whole-Organism Vaccines</a:t>
            </a:r>
          </a:p>
        </p:txBody>
      </p:sp>
      <p:sp>
        <p:nvSpPr>
          <p:cNvPr id="4" name="Date Placeholder 3">
            <a:extLst>
              <a:ext uri="{FF2B5EF4-FFF2-40B4-BE49-F238E27FC236}">
                <a16:creationId xmlns:a16="http://schemas.microsoft.com/office/drawing/2014/main" id="{25AD84F1-8098-7323-29D4-5CAB1777B38F}"/>
              </a:ext>
            </a:extLst>
          </p:cNvPr>
          <p:cNvSpPr>
            <a:spLocks noGrp="1"/>
          </p:cNvSpPr>
          <p:nvPr>
            <p:ph type="dt" sz="half" idx="10"/>
          </p:nvPr>
        </p:nvSpPr>
        <p:spPr/>
        <p:txBody>
          <a:bodyPr/>
          <a:lstStyle/>
          <a:p>
            <a:fld id="{61FE4301-DCC6-43FC-803D-D5FF7A0A18F8}" type="datetime3">
              <a:rPr lang="en-US" smtClean="0"/>
              <a:t>13 June 2025</a:t>
            </a:fld>
            <a:endParaRPr lang="en-US"/>
          </a:p>
        </p:txBody>
      </p:sp>
      <p:graphicFrame>
        <p:nvGraphicFramePr>
          <p:cNvPr id="13" name="Content Placeholder 12">
            <a:extLst>
              <a:ext uri="{FF2B5EF4-FFF2-40B4-BE49-F238E27FC236}">
                <a16:creationId xmlns:a16="http://schemas.microsoft.com/office/drawing/2014/main" id="{C0C9A56D-8C99-D947-CB69-EDDCF9CAE45F}"/>
              </a:ext>
            </a:extLst>
          </p:cNvPr>
          <p:cNvGraphicFramePr>
            <a:graphicFrameLocks noGrp="1"/>
          </p:cNvGraphicFramePr>
          <p:nvPr>
            <p:ph sz="quarter" idx="4"/>
            <p:extLst>
              <p:ext uri="{D42A27DB-BD31-4B8C-83A1-F6EECF244321}">
                <p14:modId xmlns:p14="http://schemas.microsoft.com/office/powerpoint/2010/main" val="1245191643"/>
              </p:ext>
            </p:extLst>
          </p:nvPr>
        </p:nvGraphicFramePr>
        <p:xfrm>
          <a:off x="130612" y="608545"/>
          <a:ext cx="11993148" cy="2656679"/>
        </p:xfrm>
        <a:graphic>
          <a:graphicData uri="http://schemas.openxmlformats.org/drawingml/2006/table">
            <a:tbl>
              <a:tblPr firstRow="1" bandRow="1">
                <a:tableStyleId>{21E4AEA4-8DFA-4A89-87EB-49C32662AFE0}</a:tableStyleId>
              </a:tblPr>
              <a:tblGrid>
                <a:gridCol w="5574151">
                  <a:extLst>
                    <a:ext uri="{9D8B030D-6E8A-4147-A177-3AD203B41FA5}">
                      <a16:colId xmlns:a16="http://schemas.microsoft.com/office/drawing/2014/main" val="1879487571"/>
                    </a:ext>
                  </a:extLst>
                </a:gridCol>
                <a:gridCol w="1392072">
                  <a:extLst>
                    <a:ext uri="{9D8B030D-6E8A-4147-A177-3AD203B41FA5}">
                      <a16:colId xmlns:a16="http://schemas.microsoft.com/office/drawing/2014/main" val="1135172358"/>
                    </a:ext>
                  </a:extLst>
                </a:gridCol>
                <a:gridCol w="5026925">
                  <a:extLst>
                    <a:ext uri="{9D8B030D-6E8A-4147-A177-3AD203B41FA5}">
                      <a16:colId xmlns:a16="http://schemas.microsoft.com/office/drawing/2014/main" val="4036651472"/>
                    </a:ext>
                  </a:extLst>
                </a:gridCol>
              </a:tblGrid>
              <a:tr h="345936">
                <a:tc>
                  <a: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0" dirty="0">
                          <a:solidFill>
                            <a:schemeClr val="bg1"/>
                          </a:solidFill>
                          <a:effectLst/>
                          <a:latin typeface="Segoe UI" panose="020B0502040204020203" pitchFamily="34" charset="0"/>
                          <a:ea typeface="Times New Roman" panose="02020603050405020304" pitchFamily="18" charset="0"/>
                          <a:cs typeface="Arial" panose="020B0604020202020204" pitchFamily="34" charset="0"/>
                        </a:rPr>
                        <a:t>Inactivated whole organisms</a:t>
                      </a:r>
                      <a:endPar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solidFill>
                      <a:schemeClr val="bg2">
                        <a:lumMod val="25000"/>
                      </a:schemeClr>
                    </a:solidFill>
                  </a:tcPr>
                </a:tc>
                <a:tc>
                  <a:txBody>
                    <a:bodyPr/>
                    <a:lstStyle/>
                    <a:p>
                      <a:pPr marL="0" marR="0">
                        <a:lnSpc>
                          <a:spcPct val="115000"/>
                        </a:lnSpc>
                        <a:spcAft>
                          <a:spcPts val="800"/>
                        </a:spcAft>
                        <a:buNone/>
                      </a:pPr>
                      <a:r>
                        <a:rPr lang="en-US" sz="1800" kern="0" dirty="0">
                          <a:effectLst/>
                        </a:rPr>
                        <a:t>Date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Vaccine or target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548373282"/>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1896</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Typhoid</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32151864"/>
                  </a:ext>
                </a:extLst>
              </a:tr>
              <a:tr h="267688">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1896</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Cholera</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0574"/>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1897</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Plague</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33549652"/>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1926</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Whole-cell pertussis</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43709130"/>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1938</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Influenza</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62961183"/>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1955</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IPV</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94737941"/>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1995</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Hepatitis A</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21060156"/>
                  </a:ext>
                </a:extLst>
              </a:tr>
              <a:tr h="291865">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2020</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SARS-CoV-2 (China)</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65477251"/>
                  </a:ext>
                </a:extLst>
              </a:tr>
            </a:tbl>
          </a:graphicData>
        </a:graphic>
      </p:graphicFrame>
      <p:graphicFrame>
        <p:nvGraphicFramePr>
          <p:cNvPr id="2" name="Content Placeholder 12">
            <a:extLst>
              <a:ext uri="{FF2B5EF4-FFF2-40B4-BE49-F238E27FC236}">
                <a16:creationId xmlns:a16="http://schemas.microsoft.com/office/drawing/2014/main" id="{7BCD6692-F3FD-FDC4-A103-007FAEE010DD}"/>
              </a:ext>
            </a:extLst>
          </p:cNvPr>
          <p:cNvGraphicFramePr>
            <a:graphicFrameLocks/>
          </p:cNvGraphicFramePr>
          <p:nvPr>
            <p:extLst>
              <p:ext uri="{D42A27DB-BD31-4B8C-83A1-F6EECF244321}">
                <p14:modId xmlns:p14="http://schemas.microsoft.com/office/powerpoint/2010/main" val="3540584874"/>
              </p:ext>
            </p:extLst>
          </p:nvPr>
        </p:nvGraphicFramePr>
        <p:xfrm>
          <a:off x="113074" y="3729253"/>
          <a:ext cx="11993148" cy="1197354"/>
        </p:xfrm>
        <a:graphic>
          <a:graphicData uri="http://schemas.openxmlformats.org/drawingml/2006/table">
            <a:tbl>
              <a:tblPr firstRow="1" bandRow="1">
                <a:tableStyleId>{21E4AEA4-8DFA-4A89-87EB-49C32662AFE0}</a:tableStyleId>
              </a:tblPr>
              <a:tblGrid>
                <a:gridCol w="5574151">
                  <a:extLst>
                    <a:ext uri="{9D8B030D-6E8A-4147-A177-3AD203B41FA5}">
                      <a16:colId xmlns:a16="http://schemas.microsoft.com/office/drawing/2014/main" val="1879487571"/>
                    </a:ext>
                  </a:extLst>
                </a:gridCol>
                <a:gridCol w="1392072">
                  <a:extLst>
                    <a:ext uri="{9D8B030D-6E8A-4147-A177-3AD203B41FA5}">
                      <a16:colId xmlns:a16="http://schemas.microsoft.com/office/drawing/2014/main" val="1135172358"/>
                    </a:ext>
                  </a:extLst>
                </a:gridCol>
                <a:gridCol w="5026925">
                  <a:extLst>
                    <a:ext uri="{9D8B030D-6E8A-4147-A177-3AD203B41FA5}">
                      <a16:colId xmlns:a16="http://schemas.microsoft.com/office/drawing/2014/main" val="4036651472"/>
                    </a:ext>
                  </a:extLst>
                </a:gridCol>
              </a:tblGrid>
              <a:tr h="345936">
                <a:tc>
                  <a:txBody>
                    <a:bodyPr/>
                    <a:lstStyle/>
                    <a:p>
                      <a:pPr marL="0" marR="0" lvl="0" indent="0" algn="l" defTabSz="685800" rtl="0" eaLnBrk="1" fontAlgn="auto" latinLnBrk="0" hangingPunct="1">
                        <a:lnSpc>
                          <a:spcPct val="115000"/>
                        </a:lnSpc>
                        <a:spcBef>
                          <a:spcPts val="0"/>
                        </a:spcBef>
                        <a:spcAft>
                          <a:spcPts val="800"/>
                        </a:spcAft>
                        <a:buClrTx/>
                        <a:buSzTx/>
                        <a:buFontTx/>
                        <a:buNone/>
                        <a:tabLst/>
                        <a:defRPr/>
                      </a:pPr>
                      <a:r>
                        <a:rPr lang="en-US" sz="1800" kern="0" dirty="0">
                          <a:solidFill>
                            <a:schemeClr val="bg1"/>
                          </a:solidFill>
                          <a:effectLst/>
                          <a:latin typeface="Segoe UI" panose="020B0502040204020203" pitchFamily="34" charset="0"/>
                          <a:ea typeface="Aptos" panose="020B0004020202020204" pitchFamily="34" charset="0"/>
                          <a:cs typeface="Arial" panose="020B0604020202020204" pitchFamily="34" charset="0"/>
                        </a:rPr>
                        <a:t>Toxoids</a:t>
                      </a:r>
                      <a:endPar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solidFill>
                      <a:schemeClr val="bg2">
                        <a:lumMod val="25000"/>
                      </a:schemeClr>
                    </a:solidFill>
                  </a:tcPr>
                </a:tc>
                <a:tc>
                  <a:txBody>
                    <a:bodyPr/>
                    <a:lstStyle/>
                    <a:p>
                      <a:pPr marL="0" marR="0">
                        <a:lnSpc>
                          <a:spcPct val="115000"/>
                        </a:lnSpc>
                        <a:spcAft>
                          <a:spcPts val="800"/>
                        </a:spcAft>
                        <a:buNone/>
                      </a:pPr>
                      <a:r>
                        <a:rPr lang="en-US" sz="1800" kern="0" dirty="0">
                          <a:effectLst/>
                        </a:rPr>
                        <a:t>Date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tc>
                  <a:txBody>
                    <a:bodyPr/>
                    <a:lstStyle/>
                    <a:p>
                      <a:pPr marL="0" marR="0">
                        <a:lnSpc>
                          <a:spcPct val="115000"/>
                        </a:lnSpc>
                        <a:spcAft>
                          <a:spcPts val="800"/>
                        </a:spcAft>
                        <a:buNone/>
                      </a:pPr>
                      <a:r>
                        <a:rPr lang="en-US" sz="1800" kern="0" dirty="0">
                          <a:effectLst/>
                        </a:rPr>
                        <a:t>Vaccine or target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txBody>
                  <a:tcPr marL="68034" marR="68034" marT="0" marB="0"/>
                </a:tc>
                <a:extLst>
                  <a:ext uri="{0D108BD9-81ED-4DB2-BD59-A6C34878D82A}">
                    <a16:rowId xmlns:a16="http://schemas.microsoft.com/office/drawing/2014/main" val="2548373282"/>
                  </a:ext>
                </a:extLst>
              </a:tr>
              <a:tr h="291865">
                <a:tc>
                  <a:txBody>
                    <a:bodyPr/>
                    <a:lstStyle/>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1923</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Diphtheria</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32151864"/>
                  </a:ext>
                </a:extLst>
              </a:tr>
              <a:tr h="267688">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1927</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Tetanus</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0574"/>
                  </a:ext>
                </a:extLst>
              </a:tr>
              <a:tr h="291865">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Times New Roman" panose="02020603050405020304" pitchFamily="18"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bg2">
                        <a:lumMod val="90000"/>
                      </a:schemeClr>
                    </a:solidFill>
                  </a:tcPr>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Aptos" panose="020B0004020202020204" pitchFamily="34" charset="0"/>
                          <a:cs typeface="Arial" panose="020B0604020202020204" pitchFamily="34" charset="0"/>
                        </a:rPr>
                        <a:t>1981</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200" kern="0" dirty="0">
                          <a:solidFill>
                            <a:srgbClr val="222222"/>
                          </a:solidFill>
                          <a:effectLst/>
                          <a:latin typeface="Segoe UI" panose="020B0502040204020203" pitchFamily="34" charset="0"/>
                          <a:ea typeface="Aptos" panose="020B0004020202020204" pitchFamily="34" charset="0"/>
                          <a:cs typeface="Arial" panose="020B0604020202020204" pitchFamily="34" charset="0"/>
                        </a:rPr>
                        <a:t>Acellular pertussis (Japan, not available in USA until 1991)</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33549652"/>
                  </a:ext>
                </a:extLst>
              </a:tr>
            </a:tbl>
          </a:graphicData>
        </a:graphic>
      </p:graphicFrame>
      <p:sp>
        <p:nvSpPr>
          <p:cNvPr id="3" name="Title 10">
            <a:extLst>
              <a:ext uri="{FF2B5EF4-FFF2-40B4-BE49-F238E27FC236}">
                <a16:creationId xmlns:a16="http://schemas.microsoft.com/office/drawing/2014/main" id="{D7DFA27D-9703-DDA7-4BC5-5680C2EA78E6}"/>
              </a:ext>
            </a:extLst>
          </p:cNvPr>
          <p:cNvSpPr txBox="1">
            <a:spLocks/>
          </p:cNvSpPr>
          <p:nvPr/>
        </p:nvSpPr>
        <p:spPr>
          <a:xfrm>
            <a:off x="455451" y="3346355"/>
            <a:ext cx="11993147" cy="438237"/>
          </a:xfrm>
          <a:prstGeom prst="rect">
            <a:avLst/>
          </a:prstGeom>
        </p:spPr>
        <p:txBody>
          <a:bodyPr vert="horz" lIns="91440" tIns="45720" rIns="91440" bIns="45720" rtlCol="0" anchor="ctr">
            <a:normAutofit fontScale="97500" lnSpcReduction="10000"/>
          </a:bodyPr>
          <a:lstStyle>
            <a:lvl1pPr algn="ctr" defTabSz="685800" rtl="0" eaLnBrk="1" latinLnBrk="0" hangingPunct="1">
              <a:spcBef>
                <a:spcPct val="0"/>
              </a:spcBef>
              <a:buNone/>
              <a:defRPr sz="1800" kern="1200">
                <a:solidFill>
                  <a:schemeClr val="tx1"/>
                </a:solidFill>
                <a:latin typeface="+mj-lt"/>
                <a:ea typeface="+mj-ea"/>
                <a:cs typeface="+mj-cs"/>
              </a:defRPr>
            </a:lvl1pPr>
          </a:lstStyle>
          <a:p>
            <a:r>
              <a:rPr lang="en-US" sz="2400" b="1" dirty="0">
                <a:solidFill>
                  <a:schemeClr val="bg2">
                    <a:lumMod val="25000"/>
                  </a:schemeClr>
                </a:solidFill>
              </a:rPr>
              <a:t>Denatured Toxin</a:t>
            </a:r>
          </a:p>
        </p:txBody>
      </p:sp>
    </p:spTree>
    <p:extLst>
      <p:ext uri="{BB962C8B-B14F-4D97-AF65-F5344CB8AC3E}">
        <p14:creationId xmlns:p14="http://schemas.microsoft.com/office/powerpoint/2010/main" val="2688338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1ac51141-071b-423b-b252-eb46ff9be4cd"/>
  <p:tag name="TPVERSION" val="8"/>
  <p:tag name="TPFULLVERSION" val="9.0.13.17"/>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c8fb52f-1f04-4b40-bd16-b22ec42108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E13DF4B740F3428835B0017794E96C" ma:contentTypeVersion="16" ma:contentTypeDescription="Create a new document." ma:contentTypeScope="" ma:versionID="c2ec76c2d28ebc9688c068e877bf4e41">
  <xsd:schema xmlns:xsd="http://www.w3.org/2001/XMLSchema" xmlns:xs="http://www.w3.org/2001/XMLSchema" xmlns:p="http://schemas.microsoft.com/office/2006/metadata/properties" xmlns:ns3="5edd72d3-f96a-418d-91d9-148a16eec619" xmlns:ns4="9c8fb52f-1f04-4b40-bd16-b22ec42108ad" targetNamespace="http://schemas.microsoft.com/office/2006/metadata/properties" ma:root="true" ma:fieldsID="b6e1161cef55d9ad00973c45692d2355" ns3:_="" ns4:_="">
    <xsd:import namespace="5edd72d3-f96a-418d-91d9-148a16eec619"/>
    <xsd:import namespace="9c8fb52f-1f04-4b40-bd16-b22ec42108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OCR" minOccurs="0"/>
                <xsd:element ref="ns4:MediaServiceSearchPropertie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d72d3-f96a-418d-91d9-148a16eec6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fb52f-1f04-4b40-bd16-b22ec42108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22BF0E-8BD9-4925-8FC5-82FAC6422F96}">
  <ds:schemaRefs>
    <ds:schemaRef ds:uri="http://schemas.microsoft.com/office/2006/metadata/properties"/>
    <ds:schemaRef ds:uri="http://purl.org/dc/dcmitype/"/>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c8fb52f-1f04-4b40-bd16-b22ec42108ad"/>
    <ds:schemaRef ds:uri="5edd72d3-f96a-418d-91d9-148a16eec619"/>
  </ds:schemaRefs>
</ds:datastoreItem>
</file>

<file path=customXml/itemProps2.xml><?xml version="1.0" encoding="utf-8"?>
<ds:datastoreItem xmlns:ds="http://schemas.openxmlformats.org/officeDocument/2006/customXml" ds:itemID="{C87EDE04-1B93-476D-89A1-18C07DD4A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d72d3-f96a-418d-91d9-148a16eec619"/>
    <ds:schemaRef ds:uri="9c8fb52f-1f04-4b40-bd16-b22ec4210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2C4326-2198-4339-85D9-82D7B36688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2025_01_07_M01b_Intro to Immunology and Microbiology Surviving Intro Prions</Template>
  <TotalTime>966</TotalTime>
  <Words>5340</Words>
  <Application>Microsoft Macintosh PowerPoint</Application>
  <PresentationFormat>Widescreen</PresentationFormat>
  <Paragraphs>556</Paragraphs>
  <Slides>28</Slides>
  <Notes>22</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28</vt:i4>
      </vt:variant>
    </vt:vector>
  </HeadingPairs>
  <TitlesOfParts>
    <vt:vector size="49" baseType="lpstr">
      <vt:lpstr>Aptos</vt:lpstr>
      <vt:lpstr>Arial</vt:lpstr>
      <vt:lpstr>Avenir Next</vt:lpstr>
      <vt:lpstr>Avenir Next Demi Bold</vt:lpstr>
      <vt:lpstr>BlinkMacSystemFont</vt:lpstr>
      <vt:lpstr>Calibri</vt:lpstr>
      <vt:lpstr>Candara</vt:lpstr>
      <vt:lpstr>Century Gothic</vt:lpstr>
      <vt:lpstr>Lato</vt:lpstr>
      <vt:lpstr>Segoe UI</vt:lpstr>
      <vt:lpstr>Segoe UI Emoji</vt:lpstr>
      <vt:lpstr>Symbol</vt:lpstr>
      <vt:lpstr>Times</vt:lpstr>
      <vt:lpstr>Times New Roman</vt:lpstr>
      <vt:lpstr>Wingdings</vt:lpstr>
      <vt:lpstr>4_Custom Design</vt:lpstr>
      <vt:lpstr>2_Custom Design</vt:lpstr>
      <vt:lpstr>1_Custom Design</vt:lpstr>
      <vt:lpstr>3_Custom Design</vt:lpstr>
      <vt:lpstr>Custom Design</vt:lpstr>
      <vt:lpstr>5_Custom Design</vt:lpstr>
      <vt:lpstr>Impact of Vaccine Policy  on Public Health and Emergency Planning and on Emergency Responders</vt:lpstr>
      <vt:lpstr>The Role of Vaccines on health is hard to exaggerate -surpassing even antimicrobials in impact. Vaccines can prevent disease and death, disrupt outbreaks, and treat diseases, thus saving lives, averting suffering, and transforming the future of entire populations. Not even clean water and sanitation match the scale of vaccines.</vt:lpstr>
      <vt:lpstr>Vaccination is the Gift that Keeps on Giving</vt:lpstr>
      <vt:lpstr>Risk is relative</vt:lpstr>
      <vt:lpstr>Affinity Maturation, additional Somatic Mutations, and Quantity of Responders or why Repeated Vaccine doses potentiate the Response</vt:lpstr>
      <vt:lpstr>First steps in the process T-dependent Process </vt:lpstr>
      <vt:lpstr>T-independent antigens:  Can stimulate B-cells without the help of Th Cells</vt:lpstr>
      <vt:lpstr>Live Vaccines</vt:lpstr>
      <vt:lpstr>Dead/Inactivated Whole-Organism Vaccines</vt:lpstr>
      <vt:lpstr>Polysaccharide Vaccines</vt:lpstr>
      <vt:lpstr>Many other Vaccine Platforms: Example of Platforms Developed for COVID-19</vt:lpstr>
      <vt:lpstr>Hepatitis B</vt:lpstr>
      <vt:lpstr>Hepatitis B, Clinical</vt:lpstr>
      <vt:lpstr>Impact of Hepatitis B Vaccine Programs – Fewer cases --- FOR NOW </vt:lpstr>
      <vt:lpstr>Hepatitis B Vaccines</vt:lpstr>
      <vt:lpstr>Strep Pneumonia: “The Captain of Death” S. pneumoniae Virulent Factors</vt:lpstr>
      <vt:lpstr>Pneumococcal Vaccines</vt:lpstr>
      <vt:lpstr>Rabies: Kills unnatural hosts</vt:lpstr>
      <vt:lpstr>Clinical - Furious Rabies</vt:lpstr>
      <vt:lpstr>Rabies: Clean, Passive Immunization at wound site, and Vaccination </vt:lpstr>
      <vt:lpstr>County-Level Measles-Mumps-Rubella (MMR) Vaccination or Complete Immunization Series Rates</vt:lpstr>
      <vt:lpstr>Measles Outbreaks in USA: Jan- June 2025:  &gt; 4 Times Greater than the total # of cases in 2024</vt:lpstr>
      <vt:lpstr>How Vaccines Protect First Responders (Force Protection)</vt:lpstr>
      <vt:lpstr>What Vaccines Mean for Responders, Families, and Communities</vt:lpstr>
      <vt:lpstr>Why First Responders Should Advocate for Science-Based Vaccine Policy Workload sustainability</vt:lpstr>
      <vt:lpstr>Why Science—Not Ideology—Must Guide Vaccine Policy</vt:lpstr>
      <vt:lpstr>Call to Action for Emergency Responders</vt:lpstr>
      <vt:lpstr>Impact of Vaccine Policy  on Public Health and Emergency Planning and on Emergency Responders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Vaccine Policy  on Public Health and Emergency Planning and on Emergency Responders</dc:title>
  <dc:creator>Doctor Aileen</dc:creator>
  <cp:lastModifiedBy>Chaddrick Johnson</cp:lastModifiedBy>
  <cp:revision>11</cp:revision>
  <dcterms:created xsi:type="dcterms:W3CDTF">2025-06-08T14:47:08Z</dcterms:created>
  <dcterms:modified xsi:type="dcterms:W3CDTF">2025-06-13T17:13:07Z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0x010100E2E13DF4B740F3428835B0017794E96C</vt:lpwstr>
  </property>
</Properties>
</file>