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  <p:sldMasterId id="2147484055" r:id="rId2"/>
    <p:sldMasterId id="2147484087" r:id="rId3"/>
    <p:sldMasterId id="2147484085" r:id="rId4"/>
    <p:sldMasterId id="2147484064" r:id="rId5"/>
    <p:sldMasterId id="2147484091" r:id="rId6"/>
    <p:sldMasterId id="2147484118" r:id="rId7"/>
    <p:sldMasterId id="2147484134" r:id="rId8"/>
  </p:sldMasterIdLst>
  <p:notesMasterIdLst>
    <p:notesMasterId r:id="rId41"/>
  </p:notesMasterIdLst>
  <p:sldIdLst>
    <p:sldId id="827" r:id="rId9"/>
    <p:sldId id="784" r:id="rId10"/>
    <p:sldId id="785" r:id="rId11"/>
    <p:sldId id="948" r:id="rId12"/>
    <p:sldId id="951" r:id="rId13"/>
    <p:sldId id="949" r:id="rId14"/>
    <p:sldId id="950" r:id="rId15"/>
    <p:sldId id="814" r:id="rId16"/>
    <p:sldId id="873" r:id="rId17"/>
    <p:sldId id="789" r:id="rId18"/>
    <p:sldId id="952" r:id="rId19"/>
    <p:sldId id="798" r:id="rId20"/>
    <p:sldId id="860" r:id="rId21"/>
    <p:sldId id="874" r:id="rId22"/>
    <p:sldId id="947" r:id="rId23"/>
    <p:sldId id="953" r:id="rId24"/>
    <p:sldId id="470" r:id="rId25"/>
    <p:sldId id="473" r:id="rId26"/>
    <p:sldId id="360" r:id="rId27"/>
    <p:sldId id="480" r:id="rId28"/>
    <p:sldId id="491" r:id="rId29"/>
    <p:sldId id="479" r:id="rId30"/>
    <p:sldId id="388" r:id="rId31"/>
    <p:sldId id="389" r:id="rId32"/>
    <p:sldId id="490" r:id="rId33"/>
    <p:sldId id="475" r:id="rId34"/>
    <p:sldId id="485" r:id="rId35"/>
    <p:sldId id="488" r:id="rId36"/>
    <p:sldId id="483" r:id="rId37"/>
    <p:sldId id="486" r:id="rId38"/>
    <p:sldId id="487" r:id="rId39"/>
    <p:sldId id="489" r:id="rId40"/>
  </p:sldIdLst>
  <p:sldSz cx="12192000" cy="6858000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0" userDrawn="1">
          <p15:clr>
            <a:srgbClr val="A4A3A4"/>
          </p15:clr>
        </p15:guide>
        <p15:guide id="2" pos="304" userDrawn="1">
          <p15:clr>
            <a:srgbClr val="A4A3A4"/>
          </p15:clr>
        </p15:guide>
        <p15:guide id="3" orient="horz" pos="8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3"/>
    <a:srgbClr val="84C4E0"/>
    <a:srgbClr val="7AB7EA"/>
    <a:srgbClr val="7CD6E8"/>
    <a:srgbClr val="87CBE9"/>
    <a:srgbClr val="8ABAE6"/>
    <a:srgbClr val="AAAAC6"/>
    <a:srgbClr val="666699"/>
    <a:srgbClr val="CC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4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216" y="480"/>
      </p:cViewPr>
      <p:guideLst>
        <p:guide orient="horz" pos="610"/>
        <p:guide pos="304"/>
        <p:guide orient="horz" pos="8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301"/>
    </p:cViewPr>
  </p:sorterViewPr>
  <p:notesViewPr>
    <p:cSldViewPr snapToGrid="0" showGuides="1">
      <p:cViewPr varScale="1">
        <p:scale>
          <a:sx n="79" d="100"/>
          <a:sy n="79" d="100"/>
        </p:scale>
        <p:origin x="-3048" y="-78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2T02:09:14.8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2T02:09:15.7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2T02:08:02.5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0,'0'2,"0"1,1-1,0 0,-1 0,1 0,0 0,0 1,0-1,0 0,0 0,1-1,-1 1,0 0,1 0,-1-1,1 1,0-1,0 1,0-1,0 0,-1 0,2 0,2 2,3 1,1-1,0 0,0 0,11 2,20 1,1-2,42-2,-39-1,64 9,-46 0,110 2,-161-11,0 0,0 0,0 1,-1 0,1 1,0 0,-1 1,0 0,0 0,18 12,-15-10,0-1,1 0,-1-1,1 0,0-1,16 2,30 6,6 7,2-4,-1-3,2-2,86-1,1284-11,-1125 20,-51-1,408-13,-350-5,-107 21,1 0,479-21,-657 4,76 13,-72-7,59 2,-65-9,7-1,0 2,44 9,47 11,174 7,137-22,1378-9,-961 3,-821 1,73 13,13 1,279-13,-212-5,794 2,-717 17,-67-1,592-11,-441-7,-278 1,-23-1,74 7,-87 2,46 13,26 6,165-5,3-24,-99 0,1605 2,-932 2,-799 2,70 11,1 2,56 1,100 5,549-20,-406-4,105 20,-51-1,199-17,-307-1,525-36,-336 6,-182 28,-277 4,-52 2,94 16,-59-5,318 40,409-1,117-53,-353-3,5987 3,-6298-21,-171 10,224-26,-53 6,21-3,-234 31,-11 0,62-11,-26-5,61-12,-95 26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15" tIns="46657" rIns="93315" bIns="46657" numCol="1" anchor="t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15" tIns="46657" rIns="93315" bIns="46657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8B01DA27-8FF5-46AB-91FA-5816FD5DC7EB}" type="datetimeFigureOut">
              <a:rPr lang="en-US"/>
              <a:pPr>
                <a:defRPr/>
              </a:pPr>
              <a:t>6/12/25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21188"/>
            <a:ext cx="5619750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15" tIns="46657" rIns="93315" bIns="466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15" tIns="46657" rIns="93315" bIns="46657" numCol="1" anchor="b" anchorCtr="0" compatLnSpc="1">
            <a:prstTxWarp prst="textNoShape">
              <a:avLst/>
            </a:prstTxWarp>
          </a:bodyPr>
          <a:lstStyle>
            <a:lvl1pPr defTabSz="933450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315" tIns="46657" rIns="93315" bIns="46657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D824460-7F49-4D38-BB72-EBB7756BF7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1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4311E-A7D2-4327-8894-009FF1BEEA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424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447800"/>
            <a:ext cx="11239503" cy="4876800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82600" y="6447449"/>
            <a:ext cx="11254475" cy="0"/>
          </a:xfrm>
          <a:prstGeom prst="line">
            <a:avLst/>
          </a:prstGeom>
          <a:ln w="6350">
            <a:solidFill>
              <a:srgbClr val="006666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0" y="228601"/>
            <a:ext cx="12192000" cy="91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3400"/>
              </a:lnSpc>
              <a:defRPr sz="4400"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07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828800" y="2235200"/>
            <a:ext cx="8534400" cy="139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660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title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8" y="152402"/>
            <a:ext cx="12191999" cy="103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868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447800"/>
            <a:ext cx="11239503" cy="4876800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82600" y="6447449"/>
            <a:ext cx="11254475" cy="0"/>
          </a:xfrm>
          <a:prstGeom prst="line">
            <a:avLst/>
          </a:prstGeom>
          <a:ln w="6350">
            <a:solidFill>
              <a:srgbClr val="006666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0" y="228601"/>
            <a:ext cx="12192000" cy="91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3400"/>
              </a:lnSpc>
              <a:defRPr sz="4400"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7842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0" y="109186"/>
            <a:ext cx="12192000" cy="103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4400"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2037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0" y="109186"/>
            <a:ext cx="12192000" cy="103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8587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5D323B-3721-4500-8F2C-AE00C9FBD6AD}"/>
              </a:ext>
            </a:extLst>
          </p:cNvPr>
          <p:cNvSpPr/>
          <p:nvPr userDrawn="1"/>
        </p:nvSpPr>
        <p:spPr>
          <a:xfrm>
            <a:off x="0" y="-41687"/>
            <a:ext cx="12192000" cy="43974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A61E0-29BB-4977-97E9-0CEE70E7C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88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D6EEE-BDFA-4743-841B-D2574162D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3FB4E-35CA-46F8-BF6D-DC38A540E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B8A7C-956D-468A-AE11-6479FF93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B6DCF-925B-4AEE-97B1-7484001B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66A2466-7061-4F63-81D8-CFEB50109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54" y="4463171"/>
            <a:ext cx="3854746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48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F644-36DA-4BB1-B176-3F624DCF0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EF345-EB74-4451-ABC7-60D78D802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55A2F-43CE-49B5-93CF-7CC997F86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6EC7E-9813-455D-B0DC-31100745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E7F68-C34F-46BD-8448-03D0B76E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5012116-49A4-4C8F-B2B1-3DCD346FA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62" y="5239443"/>
            <a:ext cx="2613138" cy="16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20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3727-8348-4E00-A3EA-E74E6F2B9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0301B-B654-4447-94AE-198E79C4D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605E4-8C90-48B8-BAD7-4FD7EA9A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95FE1-9650-48A2-A6CB-9F074C69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D1E8C-2329-454A-981A-D91C5E1E2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85F4C14-A5CC-4CE4-999B-D4A2B6378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62" y="5239443"/>
            <a:ext cx="2613138" cy="16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7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CBD12-F9CD-4657-8AFD-0E8427BD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5AC68-8480-4721-BF21-5AA1AEC86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4CE2E-C8CA-403E-84D5-8D42E6CD7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93429-9B09-44D6-BE71-C5D53A86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6544B-A052-4E07-80C2-A79022E3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6D0C9-8B5F-485B-88D0-C42F29A00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EECA465-C59D-4819-9490-196609C3A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62" y="5239443"/>
            <a:ext cx="2613138" cy="16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27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B50FB-EC69-49C4-8D4D-38ECA5D38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9E969-E28A-4C8B-8171-B02A03045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49C77-B86D-4EF2-B02D-0EF873DA7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5F372-02AC-41D3-A793-2A22AAFFF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DE649-D272-4C0E-955E-51563F0CB6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84DF85-4AF5-49C7-AFA3-862B40D22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326397-089D-4B94-AEDD-431827A7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DBE78C-7E98-4950-B4B6-AA676F45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A0B0FCF-38FE-4744-9F4B-FA011281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62" y="5239443"/>
            <a:ext cx="2613138" cy="16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8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Content -lin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01" y="1447800"/>
            <a:ext cx="10515600" cy="4876800"/>
          </a:xfrm>
        </p:spPr>
        <p:txBody>
          <a:bodyPr/>
          <a:lstStyle>
            <a:lvl1pPr>
              <a:spcBef>
                <a:spcPts val="1800"/>
              </a:spcBef>
              <a:defRPr sz="2600"/>
            </a:lvl1pPr>
            <a:lvl2pPr>
              <a:defRPr sz="2500"/>
            </a:lvl2pPr>
            <a:lvl3pPr>
              <a:defRPr sz="2300"/>
            </a:lvl3pPr>
            <a:lvl5pPr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82600" y="6447449"/>
            <a:ext cx="11254475" cy="0"/>
          </a:xfrm>
          <a:prstGeom prst="line">
            <a:avLst/>
          </a:prstGeom>
          <a:ln w="6350">
            <a:solidFill>
              <a:srgbClr val="006666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0" y="228601"/>
            <a:ext cx="12192000" cy="91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3400"/>
              </a:lnSpc>
              <a:defRPr sz="4400"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8952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17056-28E7-4BB0-BC9A-F47C38ADA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A9B1ED-3DD4-4F52-BAC4-7ECF8A50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F0F70-32EC-4EF5-A649-5BB40B0E7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901D1-92E7-4A2A-AC67-CBE3ED41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BE8B472-30D6-48F4-839B-1235E365B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62" y="5239443"/>
            <a:ext cx="2613138" cy="16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72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7299DB-C20D-4D3C-B372-FD3A5CE98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9D2365-F69E-4410-AFF4-96C48BA52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8ADDD-FDB5-4D71-8785-80085201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4060AFC-3310-49D3-B330-AE500CB76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62" y="5239443"/>
            <a:ext cx="2613138" cy="16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70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DDF9-58D6-4AB0-BCD1-FCF882492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0905B-AC39-49FB-AEDD-FD78D86AC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C00A4-CCCB-4239-AFBF-99BB58778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DCAA2-AA00-4070-8C94-706B9C1ED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9F5C3-40E7-4963-91ED-41AAF15DF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F47A1-35BC-4F00-BEEB-C3FCA4E84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98A815D-CCD3-4216-ABCB-9200394566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62" y="5239443"/>
            <a:ext cx="2613138" cy="161855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57F2519-4463-AFB4-2303-B52FB1C5E0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9612" y="5238750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90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D6421-97E1-4CB4-A774-7C9E30DF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C1ED7-A328-4E42-A158-0E43DADBA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A61C6-9468-4F33-99AC-657CA5F0A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35B1A-0C84-46B1-BF87-4F7E9EAE0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B7C41-D9C1-4F36-B769-EE2570341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51CD8-DC07-47CC-B55D-1680E408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672393E-FF51-4DD1-BB54-15921075BD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62" y="5239443"/>
            <a:ext cx="2613138" cy="16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73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70A4-530C-4542-A8E1-FC4808E3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F0389-23B4-458F-9457-8BACA852B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B0450-F9E0-460C-8F10-2679ADD67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C99B4-AA20-4CB5-8747-EF44D8919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3B99A-8BD2-4AA6-B826-F03F8E6D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0AB2683-8A8D-4E97-A583-E2FA3E4DE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62" y="5239443"/>
            <a:ext cx="2613138" cy="16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71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6D4718-30A5-4E1F-AD08-13626BDA0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2272C-C6CC-4ADC-AF8E-7354974CD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F06D0-AD8B-4A8B-AEA1-53A16FF4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3E577-5337-4127-A69D-339FD4E0E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01F2C-F43E-4793-9BFB-07CD93E4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78BBE84-CB7E-489D-B202-9375C6FDCD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862" y="5239443"/>
            <a:ext cx="2613138" cy="16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64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020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936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1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3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0" y="109186"/>
            <a:ext cx="12192000" cy="103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3654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5D323B-3721-4500-8F2C-AE00C9FBD6AD}"/>
              </a:ext>
            </a:extLst>
          </p:cNvPr>
          <p:cNvSpPr/>
          <p:nvPr userDrawn="1"/>
        </p:nvSpPr>
        <p:spPr>
          <a:xfrm>
            <a:off x="0" y="0"/>
            <a:ext cx="12192000" cy="43974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A61E0-29BB-4977-97E9-0CEE70E7C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188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5D6EEE-BDFA-4743-841B-D2574162D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3FB4E-35CA-46F8-BF6D-DC38A540E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B8A7C-956D-468A-AE11-6479FF93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B6DCF-925B-4AEE-97B1-7484001B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D54172B-FE5A-6C1D-14DF-0CA2BDD189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54" y="4463171"/>
            <a:ext cx="3854746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36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F644-36DA-4BB1-B176-3F624DCF0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EF345-EB74-4451-ABC7-60D78D802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55A2F-43CE-49B5-93CF-7CC997F86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6EC7E-9813-455D-B0DC-31100745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E7F68-C34F-46BD-8448-03D0B76E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C6EC9BB-5924-7BF6-2990-0B57736CE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54" y="4463171"/>
            <a:ext cx="3854746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35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3727-8348-4E00-A3EA-E74E6F2B9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0301B-B654-4447-94AE-198E79C4D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605E4-8C90-48B8-BAD7-4FD7EA9A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95FE1-9650-48A2-A6CB-9F074C69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D1E8C-2329-454A-981A-D91C5E1E2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D9604C-6FEC-8120-A920-20E18A4C9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54" y="4463171"/>
            <a:ext cx="3854746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34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CBD12-F9CD-4657-8AFD-0E8427BD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5AC68-8480-4721-BF21-5AA1AEC866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4CE2E-C8CA-403E-84D5-8D42E6CD7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93429-9B09-44D6-BE71-C5D53A86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6544B-A052-4E07-80C2-A79022E3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6D0C9-8B5F-485B-88D0-C42F29A00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65084C9-E5B8-01AB-A83B-931A705C47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470400"/>
            <a:ext cx="3854746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78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B50FB-EC69-49C4-8D4D-38ECA5D38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9E969-E28A-4C8B-8171-B02A03045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49C77-B86D-4EF2-B02D-0EF873DA7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5F372-02AC-41D3-A793-2A22AAFFF2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DE649-D272-4C0E-955E-51563F0CB6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84DF85-4AF5-49C7-AFA3-862B40D22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326397-089D-4B94-AEDD-431827A7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DBE78C-7E98-4950-B4B6-AA676F45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86360-B455-5BB7-ED4E-B16B18F538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9055" y="5016319"/>
            <a:ext cx="3553321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090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17056-28E7-4BB0-BC9A-F47C38ADA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A9B1ED-3DD4-4F52-BAC4-7ECF8A50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F0F70-32EC-4EF5-A649-5BB40B0E7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901D1-92E7-4A2A-AC67-CBE3ED41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8AA6D8-ACC8-BB89-8353-3F3F2ABA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9055" y="5016319"/>
            <a:ext cx="3553321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81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7299DB-C20D-4D3C-B372-FD3A5CE98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9D2365-F69E-4410-AFF4-96C48BA52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8ADDD-FDB5-4D71-8785-80085201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1E7C5-0E5E-D3A4-6B0C-DB711D12F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9055" y="5016319"/>
            <a:ext cx="3553321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7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DDF9-58D6-4AB0-BCD1-FCF882492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0905B-AC39-49FB-AEDD-FD78D86AC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C00A4-CCCB-4239-AFBF-99BB58778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DCAA2-AA00-4070-8C94-706B9C1ED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9F5C3-40E7-4963-91ED-41AAF15DF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F47A1-35BC-4F00-BEEB-C3FCA4E84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89E49A-FD89-0FDD-9063-A62CEE1DE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9055" y="5016319"/>
            <a:ext cx="3553321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21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D6421-97E1-4CB4-A774-7C9E30DF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C1ED7-A328-4E42-A158-0E43DADBA4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A61C6-9468-4F33-99AC-657CA5F0A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35B1A-0C84-46B1-BF87-4F7E9EAE0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B7C41-D9C1-4F36-B769-EE2570341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51CD8-DC07-47CC-B55D-1680E408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5F133D-5A49-1D81-5AA9-7F823CF00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9055" y="5016319"/>
            <a:ext cx="3553321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21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70A4-530C-4542-A8E1-FC4808E3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F0389-23B4-458F-9457-8BACA852B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B0450-F9E0-460C-8F10-2679ADD67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C99B4-AA20-4CB5-8747-EF44D8919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3B99A-8BD2-4AA6-B826-F03F8E6D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3CEC89-014A-4825-0DD4-7B83084E27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9055" y="5016319"/>
            <a:ext cx="3553321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1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828800" y="2235200"/>
            <a:ext cx="8534400" cy="139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29471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6D4718-30A5-4E1F-AD08-13626BDA0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2272C-C6CC-4ADC-AF8E-7354974CD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F06D0-AD8B-4A8B-AEA1-53A16FF4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3E577-5337-4127-A69D-339FD4E0E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01F2C-F43E-4793-9BFB-07CD93E4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642793-51FD-4394-3F74-538461DF0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9055" y="5016319"/>
            <a:ext cx="3553321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0" y="109186"/>
            <a:ext cx="12192000" cy="103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4400"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430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22300" y="2260603"/>
            <a:ext cx="11099800" cy="1587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091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371600"/>
            <a:ext cx="5384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37300" y="1371600"/>
            <a:ext cx="53848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5"/>
          <p:cNvSpPr>
            <a:spLocks noGrp="1"/>
          </p:cNvSpPr>
          <p:nvPr>
            <p:ph type="title"/>
          </p:nvPr>
        </p:nvSpPr>
        <p:spPr bwMode="auto">
          <a:xfrm>
            <a:off x="0" y="109186"/>
            <a:ext cx="12192000" cy="103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941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0" y="109186"/>
            <a:ext cx="12192000" cy="103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525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39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hyperlink" Target="http://www.google.ca/imgres?imgurl=http://www.governingcouncil.utoronto.ca/Assets/Governing+Council+Digital+Assets/Homepage+Images/ppapr211998.jpg&amp;imgrefurl=http://www.governingcouncil.utoronto.ca/policies/uoftact-1.htm&amp;usg=__W0iV5wefYemvCGQQuvW9OkczytE=&amp;h=214&amp;w=288&amp;sz=13&amp;hl=en&amp;start=7&amp;zoom=1&amp;tbnid=V00ND_LsVOr9RM:&amp;tbnh=85&amp;tbnw=115&amp;prev=/images?q=u+ot+t+logo&amp;hl=en&amp;sa=X&amp;tbs=isch:1&amp;prmd=iv&amp;itbs=1" TargetMode="External"/><Relationship Id="rId10" Type="http://schemas.openxmlformats.org/officeDocument/2006/relationships/image" Target="../media/image5.jpeg"/><Relationship Id="rId4" Type="http://schemas.openxmlformats.org/officeDocument/2006/relationships/theme" Target="../theme/theme1.xml"/><Relationship Id="rId9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www.google.ca/imgres?imgurl=http://www.governingcouncil.utoronto.ca/Assets/Governing+Council+Digital+Assets/Homepage+Images/ppapr211998.jpg&amp;imgrefurl=http://www.governingcouncil.utoronto.ca/policies/uoftact-1.htm&amp;usg=__W0iV5wefYemvCGQQuvW9OkczytE=&amp;h=214&amp;w=288&amp;sz=13&amp;hl=en&amp;start=7&amp;zoom=1&amp;tbnid=V00ND_LsVOr9RM:&amp;tbnh=85&amp;tbnw=115&amp;prev=/images?q=u+ot+t+logo&amp;hl=en&amp;sa=X&amp;tbs=isch:1&amp;prmd=iv&amp;itbs=1" TargetMode="Externa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www.google.ca/imgres?imgurl=http://www.governingcouncil.utoronto.ca/Assets/Governing+Council+Digital+Assets/Homepage+Images/ppapr211998.jpg&amp;imgrefurl=http://www.governingcouncil.utoronto.ca/policies/uoftact-1.htm&amp;usg=__W0iV5wefYemvCGQQuvW9OkczytE=&amp;h=214&amp;w=288&amp;sz=13&amp;hl=en&amp;start=7&amp;zoom=1&amp;tbnid=V00ND_LsVOr9RM:&amp;tbnh=85&amp;tbnw=115&amp;prev=/images?q=u+ot+t+logo&amp;hl=en&amp;sa=X&amp;tbs=isch:1&amp;prmd=iv&amp;itbs=1" TargetMode="External"/><Relationship Id="rId7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hyperlink" Target="http://www.google.ca/imgres?imgurl=http://www.governingcouncil.utoronto.ca/Assets/Governing+Council+Digital+Assets/Homepage+Images/ppapr211998.jpg&amp;imgrefurl=http://www.governingcouncil.utoronto.ca/policies/uoftact-1.htm&amp;usg=__W0iV5wefYemvCGQQuvW9OkczytE=&amp;h=214&amp;w=288&amp;sz=13&amp;hl=en&amp;start=7&amp;zoom=1&amp;tbnid=V00ND_LsVOr9RM:&amp;tbnh=85&amp;tbnw=115&amp;prev=/images?q=u+ot+t+logo&amp;hl=en&amp;sa=X&amp;tbs=isch:1&amp;prmd=iv&amp;itbs=1" TargetMode="External"/><Relationship Id="rId10" Type="http://schemas.openxmlformats.org/officeDocument/2006/relationships/image" Target="../media/image5.jpeg"/><Relationship Id="rId4" Type="http://schemas.openxmlformats.org/officeDocument/2006/relationships/theme" Target="../theme/theme6.xml"/><Relationship Id="rId9" Type="http://schemas.openxmlformats.org/officeDocument/2006/relationships/image" Target="../media/image4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4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 dirty="0"/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95307" y="1447800"/>
            <a:ext cx="11353801" cy="496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9" name="Title Placeholder 5"/>
          <p:cNvSpPr>
            <a:spLocks noGrp="1"/>
          </p:cNvSpPr>
          <p:nvPr>
            <p:ph type="title"/>
          </p:nvPr>
        </p:nvSpPr>
        <p:spPr bwMode="auto">
          <a:xfrm>
            <a:off x="0" y="228601"/>
            <a:ext cx="12192000" cy="91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95308" y="6512196"/>
            <a:ext cx="11177437" cy="320040"/>
            <a:chOff x="495308" y="6512196"/>
            <a:chExt cx="11177437" cy="320040"/>
          </a:xfrm>
        </p:grpSpPr>
        <p:pic>
          <p:nvPicPr>
            <p:cNvPr id="11" name="Picture 11" descr="ppapr211998">
              <a:hlinkClick r:id="rId5"/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3805" y="6529977"/>
              <a:ext cx="408940" cy="302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T:\Administrative\Logos\_Sunnybrook Centre for Prehospital Medicine\SB CFPM RGB_3 inch.png"/>
            <p:cNvPicPr>
              <a:picLocks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8" y="6557916"/>
              <a:ext cx="1005840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392" y="6512196"/>
              <a:ext cx="237744" cy="3200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718" y="6512196"/>
              <a:ext cx="274320" cy="3200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917" y="6512196"/>
              <a:ext cx="256032" cy="32004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807" y="6574813"/>
              <a:ext cx="813816" cy="25742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94" y="6512196"/>
              <a:ext cx="320040" cy="3200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1905" y="6512196"/>
              <a:ext cx="274320" cy="32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22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97" r:id="rId2"/>
    <p:sldLayoutId id="2147484117" r:id="rId3"/>
  </p:sldLayoutIdLst>
  <p:txStyles>
    <p:titleStyle>
      <a:lvl1pPr algn="ctr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1800"/>
        </a:spcBef>
        <a:spcAft>
          <a:spcPct val="0"/>
        </a:spcAft>
        <a:buClr>
          <a:srgbClr val="004463"/>
        </a:buClr>
        <a:buChar char="•"/>
        <a:defRPr sz="30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4463"/>
        </a:buClr>
        <a:buSzPct val="80000"/>
        <a:buFont typeface="Wingdings" panose="05000000000000000000" pitchFamily="2" charset="2"/>
        <a:buChar char="§"/>
        <a:defRPr sz="2600">
          <a:solidFill>
            <a:schemeClr val="tx1"/>
          </a:solidFill>
          <a:latin typeface="Trebuchet MS" pitchFamily="34" charset="0"/>
        </a:defRPr>
      </a:lvl2pPr>
      <a:lvl3pPr marL="1028700" indent="-285750" algn="l" rtl="0" eaLnBrk="0" fontAlgn="base" hangingPunct="0">
        <a:spcBef>
          <a:spcPct val="20000"/>
        </a:spcBef>
        <a:spcAft>
          <a:spcPct val="0"/>
        </a:spcAft>
        <a:buClr>
          <a:srgbClr val="004463"/>
        </a:buClr>
        <a:buChar char="•"/>
        <a:defRPr sz="2400">
          <a:solidFill>
            <a:schemeClr val="tx1"/>
          </a:solidFill>
          <a:latin typeface="Trebuchet MS" pitchFamily="34" charset="0"/>
        </a:defRPr>
      </a:lvl3pPr>
      <a:lvl4pPr marL="13144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rebuchet MS" pitchFamily="34" charset="0"/>
        </a:defRPr>
      </a:lvl4pPr>
      <a:lvl5pPr marL="1543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rebuchet MS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4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 dirty="0"/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463043"/>
            <a:ext cx="10905067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" name="Rectangle 1"/>
          <p:cNvSpPr/>
          <p:nvPr/>
        </p:nvSpPr>
        <p:spPr>
          <a:xfrm>
            <a:off x="0" y="6766984"/>
            <a:ext cx="12192000" cy="91016"/>
          </a:xfrm>
          <a:prstGeom prst="rect">
            <a:avLst/>
          </a:prstGeom>
          <a:solidFill>
            <a:srgbClr val="004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 dirty="0"/>
          </a:p>
        </p:txBody>
      </p:sp>
      <p:sp>
        <p:nvSpPr>
          <p:cNvPr id="10" name="Title Placeholder 5"/>
          <p:cNvSpPr>
            <a:spLocks noGrp="1"/>
          </p:cNvSpPr>
          <p:nvPr>
            <p:ph type="title"/>
          </p:nvPr>
        </p:nvSpPr>
        <p:spPr bwMode="auto">
          <a:xfrm>
            <a:off x="0" y="114305"/>
            <a:ext cx="12192000" cy="102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495308" y="6416946"/>
            <a:ext cx="11177437" cy="320040"/>
            <a:chOff x="495308" y="6512196"/>
            <a:chExt cx="11177437" cy="320040"/>
          </a:xfrm>
        </p:grpSpPr>
        <p:pic>
          <p:nvPicPr>
            <p:cNvPr id="32" name="Picture 11" descr="ppapr211998">
              <a:hlinkClick r:id="rId7"/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3805" y="6529977"/>
              <a:ext cx="408940" cy="302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 descr="T:\Administrative\Logos\_Sunnybrook Centre for Prehospital Medicine\SB CFPM RGB_3 inch.png"/>
            <p:cNvPicPr>
              <a:picLocks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8" y="6557916"/>
              <a:ext cx="1005840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392" y="6512196"/>
              <a:ext cx="237744" cy="32004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718" y="6512196"/>
              <a:ext cx="274320" cy="32004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917" y="6512196"/>
              <a:ext cx="256032" cy="32004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807" y="6574813"/>
              <a:ext cx="813816" cy="25742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94" y="6512196"/>
              <a:ext cx="320040" cy="32004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1905" y="6512196"/>
              <a:ext cx="274320" cy="32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346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</p:sldLayoutIdLst>
  <p:txStyles>
    <p:titleStyle>
      <a:lvl1pPr algn="ctr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ts val="1800"/>
        </a:spcBef>
        <a:spcAft>
          <a:spcPct val="0"/>
        </a:spcAft>
        <a:buClr>
          <a:srgbClr val="004463"/>
        </a:buClr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4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0" y="284205"/>
            <a:ext cx="12192000" cy="85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917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</p:sldLayoutIdLst>
  <p:txStyles>
    <p:titleStyle>
      <a:lvl1pPr algn="ctr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463"/>
        </a:buClr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31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</p:sldLayoutIdLst>
  <p:txStyles>
    <p:titleStyle>
      <a:lvl1pPr algn="ctr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463"/>
        </a:buClr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"/>
            <a:ext cx="12192000" cy="1678676"/>
          </a:xfrm>
          <a:prstGeom prst="rect">
            <a:avLst/>
          </a:prstGeom>
          <a:solidFill>
            <a:srgbClr val="004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 dirty="0"/>
          </a:p>
        </p:txBody>
      </p:sp>
      <p:sp>
        <p:nvSpPr>
          <p:cNvPr id="3081" name="Title Placeholder 1"/>
          <p:cNvSpPr>
            <a:spLocks noGrp="1"/>
          </p:cNvSpPr>
          <p:nvPr>
            <p:ph type="title"/>
          </p:nvPr>
        </p:nvSpPr>
        <p:spPr bwMode="auto">
          <a:xfrm>
            <a:off x="8" y="152403"/>
            <a:ext cx="12191999" cy="137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4" name="Rectangle 1"/>
          <p:cNvSpPr/>
          <p:nvPr userDrawn="1"/>
        </p:nvSpPr>
        <p:spPr>
          <a:xfrm>
            <a:off x="0" y="6766984"/>
            <a:ext cx="12192000" cy="91016"/>
          </a:xfrm>
          <a:prstGeom prst="rect">
            <a:avLst/>
          </a:prstGeom>
          <a:solidFill>
            <a:srgbClr val="004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 dirty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495308" y="6416946"/>
            <a:ext cx="11177437" cy="320040"/>
            <a:chOff x="495308" y="6512196"/>
            <a:chExt cx="11177437" cy="320040"/>
          </a:xfrm>
        </p:grpSpPr>
        <p:pic>
          <p:nvPicPr>
            <p:cNvPr id="32" name="Picture 11" descr="ppapr211998">
              <a:hlinkClick r:id="rId3"/>
            </p:cNvPr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3805" y="6529977"/>
              <a:ext cx="408940" cy="302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 descr="T:\Administrative\Logos\_Sunnybrook Centre for Prehospital Medicine\SB CFPM RGB_3 inch.png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8" y="6557916"/>
              <a:ext cx="1005840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392" y="6512196"/>
              <a:ext cx="237744" cy="32004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718" y="6512196"/>
              <a:ext cx="274320" cy="32004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917" y="6512196"/>
              <a:ext cx="256032" cy="32004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807" y="6574813"/>
              <a:ext cx="813816" cy="25742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94" y="6512196"/>
              <a:ext cx="320040" cy="32004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1905" y="6512196"/>
              <a:ext cx="274320" cy="32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771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Trebuchet MS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463"/>
        </a:buClr>
        <a:buSzPct val="120000"/>
        <a:buChar char="•"/>
        <a:defRPr sz="30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Trebuchet MS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rebuchet MS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rebuchet MS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ebuchet MS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4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028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95307" y="1447800"/>
            <a:ext cx="11353801" cy="496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9" name="Title Placeholder 5"/>
          <p:cNvSpPr>
            <a:spLocks noGrp="1"/>
          </p:cNvSpPr>
          <p:nvPr>
            <p:ph type="title"/>
          </p:nvPr>
        </p:nvSpPr>
        <p:spPr bwMode="auto">
          <a:xfrm>
            <a:off x="0" y="228601"/>
            <a:ext cx="12192000" cy="91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495308" y="6512196"/>
            <a:ext cx="11177437" cy="320040"/>
            <a:chOff x="495308" y="6512196"/>
            <a:chExt cx="11177437" cy="320040"/>
          </a:xfrm>
        </p:grpSpPr>
        <p:pic>
          <p:nvPicPr>
            <p:cNvPr id="11" name="Picture 11" descr="ppapr211998">
              <a:hlinkClick r:id="rId5"/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3805" y="6529977"/>
              <a:ext cx="408940" cy="302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T:\Administrative\Logos\_Sunnybrook Centre for Prehospital Medicine\SB CFPM RGB_3 inch.png"/>
            <p:cNvPicPr>
              <a:picLocks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8" y="6557916"/>
              <a:ext cx="1005840" cy="27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392" y="6512196"/>
              <a:ext cx="237744" cy="3200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718" y="6512196"/>
              <a:ext cx="274320" cy="3200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917" y="6512196"/>
              <a:ext cx="256032" cy="32004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807" y="6574813"/>
              <a:ext cx="813816" cy="25742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9994" y="6512196"/>
              <a:ext cx="320040" cy="3200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1905" y="6512196"/>
              <a:ext cx="274320" cy="32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210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</p:sldLayoutIdLst>
  <p:txStyles>
    <p:titleStyle>
      <a:lvl1pPr algn="ctr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ts val="1800"/>
        </a:spcBef>
        <a:spcAft>
          <a:spcPct val="0"/>
        </a:spcAft>
        <a:buClr>
          <a:srgbClr val="004463"/>
        </a:buClr>
        <a:buChar char="•"/>
        <a:defRPr sz="30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4463"/>
        </a:buClr>
        <a:buSzPct val="80000"/>
        <a:buFont typeface="Wingdings" panose="05000000000000000000" pitchFamily="2" charset="2"/>
        <a:buChar char="§"/>
        <a:defRPr sz="2600">
          <a:solidFill>
            <a:schemeClr val="tx1"/>
          </a:solidFill>
          <a:latin typeface="Trebuchet MS" pitchFamily="34" charset="0"/>
        </a:defRPr>
      </a:lvl2pPr>
      <a:lvl3pPr marL="1028700" indent="-285750" algn="l" rtl="0" eaLnBrk="0" fontAlgn="base" hangingPunct="0">
        <a:spcBef>
          <a:spcPct val="20000"/>
        </a:spcBef>
        <a:spcAft>
          <a:spcPct val="0"/>
        </a:spcAft>
        <a:buClr>
          <a:srgbClr val="004463"/>
        </a:buClr>
        <a:buChar char="•"/>
        <a:defRPr sz="2400">
          <a:solidFill>
            <a:schemeClr val="tx1"/>
          </a:solidFill>
          <a:latin typeface="Trebuchet MS" pitchFamily="34" charset="0"/>
        </a:defRPr>
      </a:lvl3pPr>
      <a:lvl4pPr marL="13144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rebuchet MS" pitchFamily="34" charset="0"/>
        </a:defRPr>
      </a:lvl4pPr>
      <a:lvl5pPr marL="1543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rebuchet MS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30B85-E73E-405C-A851-6C4F0E67B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52DDD-269E-4071-903C-DA28899E3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E8F77-F0F9-4428-93A6-04AD5B9023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A4F01-C89B-4902-9A91-A53A8E33A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92AB7-54F1-43F2-89D5-46E85385B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6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  <p:sldLayoutId id="2147484131" r:id="rId13"/>
    <p:sldLayoutId id="2147484132" r:id="rId14"/>
    <p:sldLayoutId id="214748413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30B85-E73E-405C-A851-6C4F0E67B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52DDD-269E-4071-903C-DA28899E3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E8F77-F0F9-4428-93A6-04AD5B9023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46415-DBD2-4CDA-8014-36613C1CADD7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A4F01-C89B-4902-9A91-A53A8E33A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92AB7-54F1-43F2-89D5-46E85385B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B7E8-9836-4D73-AB35-904035027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8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customXml" Target="../ink/ink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1811982" y="4485999"/>
            <a:ext cx="7067294" cy="120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004463"/>
              </a:buClr>
              <a:buChar char="•"/>
              <a:defRPr sz="3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004463"/>
                </a:solidFill>
              </a:rPr>
              <a:t>Sheldon Cheskes, MD CCFP(EM) FCFP DRCPSC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buClrTx/>
              <a:buNone/>
            </a:pPr>
            <a:r>
              <a:rPr lang="en-US" altLang="en-US" sz="1100" b="0" dirty="0"/>
              <a:t>Medical Director, Sunnybrook Centre for Prehospital Medicine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buClrTx/>
              <a:buNone/>
            </a:pPr>
            <a:r>
              <a:rPr lang="en-US" altLang="en-US" sz="1100" b="0" dirty="0"/>
              <a:t>Professor, Division of Emergency Medicine, University of Toronto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buClrTx/>
              <a:buNone/>
            </a:pPr>
            <a:r>
              <a:rPr lang="en-US" altLang="en-US" sz="1100" b="0" dirty="0"/>
              <a:t>Scientist, Li Ka Shing Knowledge Institute, St. Michael’s Hospital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buClrTx/>
              <a:buNone/>
            </a:pPr>
            <a:r>
              <a:rPr lang="en-US" altLang="en-US" sz="1100" b="0" dirty="0"/>
              <a:t>Affiliate Scientist, Sunnybrook Research Institute</a:t>
            </a:r>
          </a:p>
          <a:p>
            <a:pPr eaLnBrk="1" hangingPunct="1">
              <a:lnSpc>
                <a:spcPts val="1500"/>
              </a:lnSpc>
              <a:spcBef>
                <a:spcPct val="0"/>
              </a:spcBef>
              <a:buClrTx/>
              <a:buNone/>
            </a:pPr>
            <a:r>
              <a:rPr lang="en-US" altLang="en-US" sz="1100" b="0" dirty="0"/>
              <a:t>Co-Principal Investigator, Toronto Site, Canadian Resuscitation Outcomes Consortium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 bwMode="auto">
          <a:xfrm>
            <a:off x="1760115" y="2310066"/>
            <a:ext cx="8614613" cy="202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463"/>
              </a:buClr>
              <a:buNone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6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spcBef>
                <a:spcPct val="0"/>
              </a:spcBef>
              <a:tabLst>
                <a:tab pos="3200400" algn="l"/>
              </a:tabLst>
              <a:defRPr/>
            </a:pPr>
            <a:r>
              <a:rPr lang="en-US" altLang="en-US" sz="4000" spc="-40" dirty="0">
                <a:solidFill>
                  <a:srgbClr val="004463"/>
                </a:solidFill>
                <a:latin typeface="Trebuchet MS" panose="020B0603020202020204" pitchFamily="34" charset="0"/>
              </a:rPr>
              <a:t>ERC and the warranty: </a:t>
            </a:r>
            <a:r>
              <a:rPr lang="en-US" altLang="en-US" sz="4000" spc="-40" dirty="0">
                <a:solidFill>
                  <a:srgbClr val="0044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The challenge of DSED implementation!</a:t>
            </a:r>
            <a:endParaRPr lang="en-CA" altLang="en-US" sz="4000" spc="-40" dirty="0">
              <a:solidFill>
                <a:srgbClr val="0044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811982" y="4354214"/>
            <a:ext cx="8302862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49534"/>
            <a:ext cx="12191999" cy="1440764"/>
          </a:xfrm>
        </p:spPr>
        <p:txBody>
          <a:bodyPr>
            <a:noAutofit/>
          </a:bodyPr>
          <a:lstStyle/>
          <a:p>
            <a:r>
              <a:rPr lang="en-US" sz="7100" kern="120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Eagles </a:t>
            </a:r>
            <a:r>
              <a:rPr lang="en-US" sz="7100" kern="12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2025 </a:t>
            </a:r>
            <a:endParaRPr lang="en-US" sz="7100" kern="1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82600" y="6342674"/>
            <a:ext cx="11254475" cy="0"/>
          </a:xfrm>
          <a:prstGeom prst="line">
            <a:avLst/>
          </a:prstGeom>
          <a:ln w="6350">
            <a:solidFill>
              <a:srgbClr val="0066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839778"/>
      </p:ext>
    </p:extLst>
  </p:cSld>
  <p:clrMapOvr>
    <a:masterClrMapping/>
  </p:clrMapOvr>
  <p:transition advTm="1091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13"/>
          <a:stretch/>
        </p:blipFill>
        <p:spPr>
          <a:xfrm>
            <a:off x="1752600" y="1406713"/>
            <a:ext cx="8686800" cy="4015769"/>
          </a:xfrm>
          <a:prstGeom prst="rect">
            <a:avLst/>
          </a:prstGeom>
          <a:ln w="6350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800" algn="ctr" rotWithShape="0">
              <a:schemeClr val="tx1">
                <a:lumMod val="85000"/>
                <a:lumOff val="15000"/>
                <a:alpha val="40000"/>
              </a:scheme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Defibrillator Damage an DSED</a:t>
            </a:r>
          </a:p>
        </p:txBody>
      </p:sp>
    </p:spTree>
    <p:extLst>
      <p:ext uri="{BB962C8B-B14F-4D97-AF65-F5344CB8AC3E}">
        <p14:creationId xmlns:p14="http://schemas.microsoft.com/office/powerpoint/2010/main" val="1439931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287" y="2587924"/>
            <a:ext cx="4735902" cy="20962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Stryker Warranty and DSED implementation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453" y="2087592"/>
            <a:ext cx="4226943" cy="3096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131" y="2518913"/>
            <a:ext cx="2536167" cy="26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91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507" y="1462177"/>
            <a:ext cx="4572000" cy="457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 of Defibrillator Damage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8933" y="1462177"/>
            <a:ext cx="571823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rgbClr val="004463"/>
                </a:solidFill>
              </a:rPr>
              <a:t>1130 Cases</a:t>
            </a:r>
            <a:r>
              <a:rPr lang="en-CA" sz="2800" b="0" dirty="0"/>
              <a:t> 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400" b="0" dirty="0"/>
              <a:t>5 cases of defib damage (0.4%)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400" b="0" dirty="0"/>
              <a:t>All simultaneous (Zero sequential)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sz="2400" b="0" dirty="0"/>
              <a:t>Damage on per shock basis (0.1−0.2%)</a:t>
            </a:r>
          </a:p>
        </p:txBody>
      </p:sp>
    </p:spTree>
    <p:extLst>
      <p:ext uri="{BB962C8B-B14F-4D97-AF65-F5344CB8AC3E}">
        <p14:creationId xmlns:p14="http://schemas.microsoft.com/office/powerpoint/2010/main" val="3510547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6373" y="1233577"/>
            <a:ext cx="4415755" cy="5149970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Zoll</a:t>
            </a:r>
            <a:r>
              <a:rPr lang="en-US" dirty="0"/>
              <a:t> Customer Letter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57530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41091" y="1787427"/>
            <a:ext cx="7876209" cy="2875175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/>
              <a:t>It is important to note that, damage caused by performing double sequential defibrillation will not be covered by our standard product warranty </a:t>
            </a:r>
            <a:r>
              <a:rPr lang="en-US" dirty="0">
                <a:solidFill>
                  <a:srgbClr val="C00000"/>
                </a:solidFill>
              </a:rPr>
              <a:t>(performance of DSD with our product does not void the warranty; however, damage caused specifically by DSD will not be covered under the warranty).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Stryker Customer Letter 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5" y="2001783"/>
            <a:ext cx="2014676" cy="2181303"/>
          </a:xfrm>
          <a:prstGeom prst="rect">
            <a:avLst/>
          </a:prstGeom>
          <a:ln w="6350">
            <a:noFill/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094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318336"/>
          </a:xfrm>
          <a:prstGeom prst="rect">
            <a:avLst/>
          </a:prstGeom>
        </p:spPr>
      </p:pic>
      <p:sp>
        <p:nvSpPr>
          <p:cNvPr id="31747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0" y="1804636"/>
            <a:ext cx="9144000" cy="1031703"/>
          </a:xfrm>
        </p:spPr>
        <p:txBody>
          <a:bodyPr/>
          <a:lstStyle/>
          <a:p>
            <a:r>
              <a:rPr lang="en-US" altLang="en-US" sz="6600" dirty="0">
                <a:solidFill>
                  <a:srgbClr val="004463"/>
                </a:solidFill>
                <a:cs typeface="Times New Roman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95749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43182-69B8-88DB-EEEC-B59D1BDE9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ERC_s_Problem_Pepe_s_Resistance">
            <a:hlinkClick r:id="" action="ppaction://media"/>
            <a:extLst>
              <a:ext uri="{FF2B5EF4-FFF2-40B4-BE49-F238E27FC236}">
                <a16:creationId xmlns:a16="http://schemas.microsoft.com/office/drawing/2014/main" id="{82300C8F-8E8A-C0E9-74E4-75DD6BB4DB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6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61B46-0C87-4A6E-AEC9-F88C43D6F6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82773" y="841606"/>
            <a:ext cx="12674009" cy="2975481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Sequential Defibrillation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2013DB86-3D2F-42B1-CA8B-88D94BBBD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90" y="4622614"/>
            <a:ext cx="2147775" cy="214777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D94692B-D850-139A-3F8D-FC11F7121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757" y="4346998"/>
            <a:ext cx="2592683" cy="259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97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9002-EBE0-285A-8DAD-8C0D76CE1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1D07C-FB3F-5BDA-7BF9-3AF8A3D63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506A1-DCC4-12F4-C85A-DE2B12E98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89" y="264405"/>
            <a:ext cx="7614969" cy="607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25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3E4454-7E2E-2F12-61F6-134E9B52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14" y="4419601"/>
            <a:ext cx="8343900" cy="1868488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Not effective in our system!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DBA32-9E52-E1A5-616A-4438E1449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199" y="0"/>
            <a:ext cx="9483555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06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275" y="1456606"/>
            <a:ext cx="5419725" cy="44767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4113"/>
            <a:ext cx="12192000" cy="986774"/>
          </a:xfrm>
        </p:spPr>
        <p:txBody>
          <a:bodyPr/>
          <a:lstStyle/>
          <a:p>
            <a:pPr>
              <a:lnSpc>
                <a:spcPts val="3800"/>
              </a:lnSpc>
            </a:pPr>
            <a:br>
              <a:rPr lang="en-US" sz="3800" dirty="0"/>
            </a:br>
            <a:r>
              <a:rPr lang="en-US" sz="3800" dirty="0"/>
              <a:t>Are DSED/VC Ready for Prime Time?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93" y="1375346"/>
            <a:ext cx="4673507" cy="463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89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A9C-62FA-1F6F-E6A0-4D15D2216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D16CB-A715-02CD-94DF-0FE3BC404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0F713-3157-0C97-EC57-20FB6D05F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043" y="17932"/>
            <a:ext cx="12061293" cy="6794020"/>
          </a:xfrm>
          <a:prstGeom prst="rect">
            <a:avLst/>
          </a:prstGeom>
        </p:spPr>
      </p:pic>
      <p:sp>
        <p:nvSpPr>
          <p:cNvPr id="6" name="Lightning Bolt 5">
            <a:extLst>
              <a:ext uri="{FF2B5EF4-FFF2-40B4-BE49-F238E27FC236}">
                <a16:creationId xmlns:a16="http://schemas.microsoft.com/office/drawing/2014/main" id="{B03C9929-82D4-892A-1E40-D9B46390DD15}"/>
              </a:ext>
            </a:extLst>
          </p:cNvPr>
          <p:cNvSpPr/>
          <p:nvPr/>
        </p:nvSpPr>
        <p:spPr>
          <a:xfrm>
            <a:off x="77119" y="1388125"/>
            <a:ext cx="1167788" cy="437500"/>
          </a:xfrm>
          <a:prstGeom prst="lightningBol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AFCC3DFD-7C41-5EAE-4C58-0A747D69CEEC}"/>
              </a:ext>
            </a:extLst>
          </p:cNvPr>
          <p:cNvSpPr/>
          <p:nvPr/>
        </p:nvSpPr>
        <p:spPr>
          <a:xfrm>
            <a:off x="-10099" y="4228641"/>
            <a:ext cx="1167788" cy="437500"/>
          </a:xfrm>
          <a:prstGeom prst="lightningBol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E1401A05-EC42-90B2-1EFD-6E077D32D601}"/>
              </a:ext>
            </a:extLst>
          </p:cNvPr>
          <p:cNvSpPr/>
          <p:nvPr/>
        </p:nvSpPr>
        <p:spPr>
          <a:xfrm>
            <a:off x="11018" y="4594876"/>
            <a:ext cx="1167788" cy="437500"/>
          </a:xfrm>
          <a:prstGeom prst="lightningBol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EDBFB-86C9-F721-0A81-06A93208E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Shock   </a:t>
            </a:r>
            <a:r>
              <a:rPr lang="en-US" dirty="0">
                <a:solidFill>
                  <a:srgbClr val="FF0000"/>
                </a:solidFill>
              </a:rPr>
              <a:t>CALL MD    </a:t>
            </a:r>
            <a:r>
              <a:rPr lang="en-US" dirty="0">
                <a:solidFill>
                  <a:schemeClr val="accent6"/>
                </a:solidFill>
              </a:rPr>
              <a:t>GO!!!  </a:t>
            </a:r>
            <a:r>
              <a:rPr lang="en-US" dirty="0"/>
              <a:t>  </a:t>
            </a:r>
            <a:r>
              <a:rPr lang="en-US" sz="3200" i="1" dirty="0"/>
              <a:t>(for ECMO CPR)</a:t>
            </a:r>
            <a:endParaRPr lang="en-US" i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What is ECMO? - VECMOS">
            <a:extLst>
              <a:ext uri="{FF2B5EF4-FFF2-40B4-BE49-F238E27FC236}">
                <a16:creationId xmlns:a16="http://schemas.microsoft.com/office/drawing/2014/main" id="{149E367D-1FDD-9A49-D951-EEF4A3F358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78" y="1892696"/>
            <a:ext cx="4837623" cy="27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tfalls in percutaneous ECMO cannulation">
            <a:extLst>
              <a:ext uri="{FF2B5EF4-FFF2-40B4-BE49-F238E27FC236}">
                <a16:creationId xmlns:a16="http://schemas.microsoft.com/office/drawing/2014/main" id="{F03BB8F8-3539-7588-E452-BB2B764D062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53200" y="1433804"/>
            <a:ext cx="4152900" cy="542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160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26890-CE0B-0C9B-A499-05AD606A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FC7D6-E4A0-A961-E9D8-148BE1380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92468-9A70-B64C-F8F8-FE7D7CF88D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438" r="8646" b="5727"/>
          <a:stretch/>
        </p:blipFill>
        <p:spPr>
          <a:xfrm>
            <a:off x="5994400" y="0"/>
            <a:ext cx="4610100" cy="5181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98DADC-4EDA-B0C8-59DC-CF48662B6A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56" r="10391"/>
          <a:stretch/>
        </p:blipFill>
        <p:spPr>
          <a:xfrm>
            <a:off x="986939" y="497764"/>
            <a:ext cx="9617561" cy="51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9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F8EC-044A-3B36-1E5A-B77D9BC2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+mn-lt"/>
              </a:rPr>
              <a:t>Getting ROSC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56645-3545-8CE2-EE8C-37364F20C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D107F-F2EE-E9D2-874A-4499D886F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14869"/>
            <a:ext cx="7039957" cy="53728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A92586-9AC0-F22D-FA95-F3027980ABB5}"/>
              </a:ext>
            </a:extLst>
          </p:cNvPr>
          <p:cNvSpPr/>
          <p:nvPr/>
        </p:nvSpPr>
        <p:spPr>
          <a:xfrm rot="790263">
            <a:off x="1363811" y="2183514"/>
            <a:ext cx="6601812" cy="981283"/>
          </a:xfrm>
          <a:prstGeom prst="rect">
            <a:avLst/>
          </a:prstGeom>
          <a:solidFill>
            <a:srgbClr val="FFFF00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2E8CB3-3C60-0245-1998-16E2A8A4DA21}"/>
              </a:ext>
            </a:extLst>
          </p:cNvPr>
          <p:cNvSpPr/>
          <p:nvPr/>
        </p:nvSpPr>
        <p:spPr>
          <a:xfrm>
            <a:off x="939800" y="1447800"/>
            <a:ext cx="1435100" cy="952500"/>
          </a:xfrm>
          <a:custGeom>
            <a:avLst/>
            <a:gdLst>
              <a:gd name="connsiteX0" fmla="*/ 0 w 1435100"/>
              <a:gd name="connsiteY0" fmla="*/ 25400 h 952500"/>
              <a:gd name="connsiteX1" fmla="*/ 660400 w 1435100"/>
              <a:gd name="connsiteY1" fmla="*/ 12700 h 952500"/>
              <a:gd name="connsiteX2" fmla="*/ 711200 w 1435100"/>
              <a:gd name="connsiteY2" fmla="*/ 0 h 952500"/>
              <a:gd name="connsiteX3" fmla="*/ 1092200 w 1435100"/>
              <a:gd name="connsiteY3" fmla="*/ 12700 h 952500"/>
              <a:gd name="connsiteX4" fmla="*/ 1270000 w 1435100"/>
              <a:gd name="connsiteY4" fmla="*/ 50800 h 952500"/>
              <a:gd name="connsiteX5" fmla="*/ 1333500 w 1435100"/>
              <a:gd name="connsiteY5" fmla="*/ 76200 h 952500"/>
              <a:gd name="connsiteX6" fmla="*/ 1422400 w 1435100"/>
              <a:gd name="connsiteY6" fmla="*/ 127000 h 952500"/>
              <a:gd name="connsiteX7" fmla="*/ 1435100 w 1435100"/>
              <a:gd name="connsiteY7" fmla="*/ 165100 h 952500"/>
              <a:gd name="connsiteX8" fmla="*/ 1181100 w 1435100"/>
              <a:gd name="connsiteY8" fmla="*/ 254000 h 952500"/>
              <a:gd name="connsiteX9" fmla="*/ 1054100 w 1435100"/>
              <a:gd name="connsiteY9" fmla="*/ 304800 h 952500"/>
              <a:gd name="connsiteX10" fmla="*/ 990600 w 1435100"/>
              <a:gd name="connsiteY10" fmla="*/ 368300 h 952500"/>
              <a:gd name="connsiteX11" fmla="*/ 914400 w 1435100"/>
              <a:gd name="connsiteY11" fmla="*/ 406400 h 952500"/>
              <a:gd name="connsiteX12" fmla="*/ 876300 w 1435100"/>
              <a:gd name="connsiteY12" fmla="*/ 444500 h 952500"/>
              <a:gd name="connsiteX13" fmla="*/ 711200 w 1435100"/>
              <a:gd name="connsiteY13" fmla="*/ 609600 h 952500"/>
              <a:gd name="connsiteX14" fmla="*/ 698500 w 1435100"/>
              <a:gd name="connsiteY14" fmla="*/ 647700 h 952500"/>
              <a:gd name="connsiteX15" fmla="*/ 660400 w 1435100"/>
              <a:gd name="connsiteY15" fmla="*/ 673100 h 952500"/>
              <a:gd name="connsiteX16" fmla="*/ 596900 w 1435100"/>
              <a:gd name="connsiteY16" fmla="*/ 736600 h 952500"/>
              <a:gd name="connsiteX17" fmla="*/ 508000 w 1435100"/>
              <a:gd name="connsiteY17" fmla="*/ 825500 h 952500"/>
              <a:gd name="connsiteX18" fmla="*/ 457200 w 1435100"/>
              <a:gd name="connsiteY18" fmla="*/ 838200 h 952500"/>
              <a:gd name="connsiteX19" fmla="*/ 355600 w 1435100"/>
              <a:gd name="connsiteY19" fmla="*/ 901700 h 952500"/>
              <a:gd name="connsiteX20" fmla="*/ 317500 w 1435100"/>
              <a:gd name="connsiteY20" fmla="*/ 939800 h 952500"/>
              <a:gd name="connsiteX21" fmla="*/ 254000 w 1435100"/>
              <a:gd name="connsiteY21" fmla="*/ 952500 h 952500"/>
              <a:gd name="connsiteX22" fmla="*/ 114300 w 1435100"/>
              <a:gd name="connsiteY22" fmla="*/ 914400 h 952500"/>
              <a:gd name="connsiteX23" fmla="*/ 101600 w 1435100"/>
              <a:gd name="connsiteY23" fmla="*/ 863600 h 952500"/>
              <a:gd name="connsiteX24" fmla="*/ 127000 w 1435100"/>
              <a:gd name="connsiteY24" fmla="*/ 457200 h 952500"/>
              <a:gd name="connsiteX25" fmla="*/ 101600 w 1435100"/>
              <a:gd name="connsiteY25" fmla="*/ 762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35100" h="952500">
                <a:moveTo>
                  <a:pt x="0" y="25400"/>
                </a:moveTo>
                <a:lnTo>
                  <a:pt x="660400" y="12700"/>
                </a:lnTo>
                <a:cubicBezTo>
                  <a:pt x="677843" y="12077"/>
                  <a:pt x="693746" y="0"/>
                  <a:pt x="711200" y="0"/>
                </a:cubicBezTo>
                <a:cubicBezTo>
                  <a:pt x="838271" y="0"/>
                  <a:pt x="965200" y="8467"/>
                  <a:pt x="1092200" y="12700"/>
                </a:cubicBezTo>
                <a:cubicBezTo>
                  <a:pt x="1142809" y="21135"/>
                  <a:pt x="1224792" y="32717"/>
                  <a:pt x="1270000" y="50800"/>
                </a:cubicBezTo>
                <a:cubicBezTo>
                  <a:pt x="1291167" y="59267"/>
                  <a:pt x="1313572" y="65129"/>
                  <a:pt x="1333500" y="76200"/>
                </a:cubicBezTo>
                <a:cubicBezTo>
                  <a:pt x="1448830" y="140272"/>
                  <a:pt x="1330180" y="96260"/>
                  <a:pt x="1422400" y="127000"/>
                </a:cubicBezTo>
                <a:cubicBezTo>
                  <a:pt x="1426633" y="139700"/>
                  <a:pt x="1435100" y="151713"/>
                  <a:pt x="1435100" y="165100"/>
                </a:cubicBezTo>
                <a:cubicBezTo>
                  <a:pt x="1435100" y="319383"/>
                  <a:pt x="1366972" y="244217"/>
                  <a:pt x="1181100" y="254000"/>
                </a:cubicBezTo>
                <a:cubicBezTo>
                  <a:pt x="1157412" y="261896"/>
                  <a:pt x="1079016" y="284037"/>
                  <a:pt x="1054100" y="304800"/>
                </a:cubicBezTo>
                <a:cubicBezTo>
                  <a:pt x="959273" y="383822"/>
                  <a:pt x="1102360" y="306211"/>
                  <a:pt x="990600" y="368300"/>
                </a:cubicBezTo>
                <a:cubicBezTo>
                  <a:pt x="965776" y="382091"/>
                  <a:pt x="938029" y="390648"/>
                  <a:pt x="914400" y="406400"/>
                </a:cubicBezTo>
                <a:cubicBezTo>
                  <a:pt x="899456" y="416363"/>
                  <a:pt x="889590" y="432418"/>
                  <a:pt x="876300" y="444500"/>
                </a:cubicBezTo>
                <a:cubicBezTo>
                  <a:pt x="734995" y="572959"/>
                  <a:pt x="814399" y="485761"/>
                  <a:pt x="711200" y="609600"/>
                </a:cubicBezTo>
                <a:cubicBezTo>
                  <a:pt x="706967" y="622300"/>
                  <a:pt x="706863" y="637247"/>
                  <a:pt x="698500" y="647700"/>
                </a:cubicBezTo>
                <a:cubicBezTo>
                  <a:pt x="688965" y="659619"/>
                  <a:pt x="671887" y="663049"/>
                  <a:pt x="660400" y="673100"/>
                </a:cubicBezTo>
                <a:cubicBezTo>
                  <a:pt x="637872" y="692812"/>
                  <a:pt x="616925" y="714350"/>
                  <a:pt x="596900" y="736600"/>
                </a:cubicBezTo>
                <a:cubicBezTo>
                  <a:pt x="561863" y="775530"/>
                  <a:pt x="554409" y="805610"/>
                  <a:pt x="508000" y="825500"/>
                </a:cubicBezTo>
                <a:cubicBezTo>
                  <a:pt x="491957" y="832376"/>
                  <a:pt x="474133" y="833967"/>
                  <a:pt x="457200" y="838200"/>
                </a:cubicBezTo>
                <a:cubicBezTo>
                  <a:pt x="423333" y="859367"/>
                  <a:pt x="387899" y="878210"/>
                  <a:pt x="355600" y="901700"/>
                </a:cubicBezTo>
                <a:cubicBezTo>
                  <a:pt x="341075" y="912264"/>
                  <a:pt x="333564" y="931768"/>
                  <a:pt x="317500" y="939800"/>
                </a:cubicBezTo>
                <a:cubicBezTo>
                  <a:pt x="298193" y="949453"/>
                  <a:pt x="275167" y="948267"/>
                  <a:pt x="254000" y="952500"/>
                </a:cubicBezTo>
                <a:cubicBezTo>
                  <a:pt x="207433" y="939800"/>
                  <a:pt x="155992" y="938721"/>
                  <a:pt x="114300" y="914400"/>
                </a:cubicBezTo>
                <a:cubicBezTo>
                  <a:pt x="99223" y="905605"/>
                  <a:pt x="101600" y="881054"/>
                  <a:pt x="101600" y="863600"/>
                </a:cubicBezTo>
                <a:cubicBezTo>
                  <a:pt x="101600" y="741635"/>
                  <a:pt x="116428" y="584068"/>
                  <a:pt x="127000" y="457200"/>
                </a:cubicBezTo>
                <a:cubicBezTo>
                  <a:pt x="97988" y="152572"/>
                  <a:pt x="101600" y="279802"/>
                  <a:pt x="101600" y="76200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BFEF37-F945-364B-0F42-A63997C4F3DC}"/>
              </a:ext>
            </a:extLst>
          </p:cNvPr>
          <p:cNvSpPr/>
          <p:nvPr/>
        </p:nvSpPr>
        <p:spPr>
          <a:xfrm>
            <a:off x="7200900" y="2489200"/>
            <a:ext cx="673100" cy="1206500"/>
          </a:xfrm>
          <a:custGeom>
            <a:avLst/>
            <a:gdLst>
              <a:gd name="connsiteX0" fmla="*/ 0 w 393700"/>
              <a:gd name="connsiteY0" fmla="*/ 0 h 825500"/>
              <a:gd name="connsiteX1" fmla="*/ 63500 w 393700"/>
              <a:gd name="connsiteY1" fmla="*/ 50800 h 825500"/>
              <a:gd name="connsiteX2" fmla="*/ 76200 w 393700"/>
              <a:gd name="connsiteY2" fmla="*/ 101600 h 825500"/>
              <a:gd name="connsiteX3" fmla="*/ 88900 w 393700"/>
              <a:gd name="connsiteY3" fmla="*/ 139700 h 825500"/>
              <a:gd name="connsiteX4" fmla="*/ 139700 w 393700"/>
              <a:gd name="connsiteY4" fmla="*/ 228600 h 825500"/>
              <a:gd name="connsiteX5" fmla="*/ 203200 w 393700"/>
              <a:gd name="connsiteY5" fmla="*/ 317500 h 825500"/>
              <a:gd name="connsiteX6" fmla="*/ 241300 w 393700"/>
              <a:gd name="connsiteY6" fmla="*/ 457200 h 825500"/>
              <a:gd name="connsiteX7" fmla="*/ 254000 w 393700"/>
              <a:gd name="connsiteY7" fmla="*/ 508000 h 825500"/>
              <a:gd name="connsiteX8" fmla="*/ 279400 w 393700"/>
              <a:gd name="connsiteY8" fmla="*/ 622300 h 825500"/>
              <a:gd name="connsiteX9" fmla="*/ 317500 w 393700"/>
              <a:gd name="connsiteY9" fmla="*/ 647700 h 825500"/>
              <a:gd name="connsiteX10" fmla="*/ 330200 w 393700"/>
              <a:gd name="connsiteY10" fmla="*/ 698500 h 825500"/>
              <a:gd name="connsiteX11" fmla="*/ 342900 w 393700"/>
              <a:gd name="connsiteY11" fmla="*/ 762000 h 825500"/>
              <a:gd name="connsiteX12" fmla="*/ 355600 w 393700"/>
              <a:gd name="connsiteY12" fmla="*/ 800100 h 825500"/>
              <a:gd name="connsiteX13" fmla="*/ 393700 w 393700"/>
              <a:gd name="connsiteY13" fmla="*/ 825500 h 825500"/>
              <a:gd name="connsiteX14" fmla="*/ 381000 w 393700"/>
              <a:gd name="connsiteY14" fmla="*/ 444500 h 825500"/>
              <a:gd name="connsiteX15" fmla="*/ 368300 w 393700"/>
              <a:gd name="connsiteY15" fmla="*/ 393700 h 825500"/>
              <a:gd name="connsiteX16" fmla="*/ 355600 w 393700"/>
              <a:gd name="connsiteY16" fmla="*/ 203200 h 825500"/>
              <a:gd name="connsiteX17" fmla="*/ 342900 w 393700"/>
              <a:gd name="connsiteY17" fmla="*/ 152400 h 825500"/>
              <a:gd name="connsiteX18" fmla="*/ 254000 w 393700"/>
              <a:gd name="connsiteY18" fmla="*/ 139700 h 825500"/>
              <a:gd name="connsiteX19" fmla="*/ 215900 w 393700"/>
              <a:gd name="connsiteY19" fmla="*/ 127000 h 825500"/>
              <a:gd name="connsiteX20" fmla="*/ 165100 w 393700"/>
              <a:gd name="connsiteY20" fmla="*/ 114300 h 825500"/>
              <a:gd name="connsiteX21" fmla="*/ 63500 w 393700"/>
              <a:gd name="connsiteY21" fmla="*/ 889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3700" h="825500">
                <a:moveTo>
                  <a:pt x="0" y="0"/>
                </a:moveTo>
                <a:cubicBezTo>
                  <a:pt x="21167" y="16933"/>
                  <a:pt x="47236" y="29115"/>
                  <a:pt x="63500" y="50800"/>
                </a:cubicBezTo>
                <a:cubicBezTo>
                  <a:pt x="73973" y="64764"/>
                  <a:pt x="71405" y="84817"/>
                  <a:pt x="76200" y="101600"/>
                </a:cubicBezTo>
                <a:cubicBezTo>
                  <a:pt x="79878" y="114472"/>
                  <a:pt x="83627" y="127395"/>
                  <a:pt x="88900" y="139700"/>
                </a:cubicBezTo>
                <a:cubicBezTo>
                  <a:pt x="108236" y="184816"/>
                  <a:pt x="114191" y="190336"/>
                  <a:pt x="139700" y="228600"/>
                </a:cubicBezTo>
                <a:cubicBezTo>
                  <a:pt x="174280" y="401499"/>
                  <a:pt x="117160" y="202780"/>
                  <a:pt x="203200" y="317500"/>
                </a:cubicBezTo>
                <a:cubicBezTo>
                  <a:pt x="221981" y="342541"/>
                  <a:pt x="234189" y="425202"/>
                  <a:pt x="241300" y="457200"/>
                </a:cubicBezTo>
                <a:cubicBezTo>
                  <a:pt x="245086" y="474239"/>
                  <a:pt x="250577" y="490884"/>
                  <a:pt x="254000" y="508000"/>
                </a:cubicBezTo>
                <a:cubicBezTo>
                  <a:pt x="254165" y="508823"/>
                  <a:pt x="266218" y="605822"/>
                  <a:pt x="279400" y="622300"/>
                </a:cubicBezTo>
                <a:cubicBezTo>
                  <a:pt x="288935" y="634219"/>
                  <a:pt x="304800" y="639233"/>
                  <a:pt x="317500" y="647700"/>
                </a:cubicBezTo>
                <a:cubicBezTo>
                  <a:pt x="321733" y="664633"/>
                  <a:pt x="326414" y="681461"/>
                  <a:pt x="330200" y="698500"/>
                </a:cubicBezTo>
                <a:cubicBezTo>
                  <a:pt x="334883" y="719572"/>
                  <a:pt x="337665" y="741059"/>
                  <a:pt x="342900" y="762000"/>
                </a:cubicBezTo>
                <a:cubicBezTo>
                  <a:pt x="346147" y="774987"/>
                  <a:pt x="347237" y="789647"/>
                  <a:pt x="355600" y="800100"/>
                </a:cubicBezTo>
                <a:cubicBezTo>
                  <a:pt x="365135" y="812019"/>
                  <a:pt x="381000" y="817033"/>
                  <a:pt x="393700" y="825500"/>
                </a:cubicBezTo>
                <a:cubicBezTo>
                  <a:pt x="389467" y="698500"/>
                  <a:pt x="388462" y="571351"/>
                  <a:pt x="381000" y="444500"/>
                </a:cubicBezTo>
                <a:cubicBezTo>
                  <a:pt x="379975" y="427076"/>
                  <a:pt x="370127" y="411059"/>
                  <a:pt x="368300" y="393700"/>
                </a:cubicBezTo>
                <a:cubicBezTo>
                  <a:pt x="361638" y="330409"/>
                  <a:pt x="362262" y="266491"/>
                  <a:pt x="355600" y="203200"/>
                </a:cubicBezTo>
                <a:cubicBezTo>
                  <a:pt x="353773" y="185841"/>
                  <a:pt x="357701" y="161651"/>
                  <a:pt x="342900" y="152400"/>
                </a:cubicBezTo>
                <a:cubicBezTo>
                  <a:pt x="317516" y="136535"/>
                  <a:pt x="283633" y="143933"/>
                  <a:pt x="254000" y="139700"/>
                </a:cubicBezTo>
                <a:cubicBezTo>
                  <a:pt x="241300" y="135467"/>
                  <a:pt x="228772" y="130678"/>
                  <a:pt x="215900" y="127000"/>
                </a:cubicBezTo>
                <a:cubicBezTo>
                  <a:pt x="199117" y="122205"/>
                  <a:pt x="181443" y="120429"/>
                  <a:pt x="165100" y="114300"/>
                </a:cubicBezTo>
                <a:cubicBezTo>
                  <a:pt x="77172" y="81327"/>
                  <a:pt x="152893" y="88900"/>
                  <a:pt x="63500" y="88900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16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B512A-E5AF-56D3-1EA2-FA8004957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005E7-90D9-6653-C91C-F38037324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latin typeface="+mn-lt"/>
              </a:rPr>
              <a:t>Getting ROSC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F9F63-40A4-75FB-8448-AEEB30CA0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3EEAD1C-3891-C9B5-C073-606A46CD6CAE}"/>
                  </a:ext>
                </a:extLst>
              </p14:cNvPr>
              <p14:cNvContentPartPr/>
              <p14:nvPr/>
            </p14:nvContentPartPr>
            <p14:xfrm>
              <a:off x="5816380" y="513018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3EEAD1C-3891-C9B5-C073-606A46CD6CA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2380" y="50221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DFBD03E-D7F2-4ABE-4F80-31EDE492A61A}"/>
                  </a:ext>
                </a:extLst>
              </p14:cNvPr>
              <p14:cNvContentPartPr/>
              <p14:nvPr/>
            </p14:nvContentPartPr>
            <p14:xfrm>
              <a:off x="5232460" y="298386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DFBD03E-D7F2-4ABE-4F80-31EDE492A61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78460" y="287586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21CB8D7-0007-A0F7-72B5-1BFC8CC26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314869"/>
            <a:ext cx="7039957" cy="53728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05ACA8-BD1E-D034-A422-EC3BCF4352A4}"/>
              </a:ext>
            </a:extLst>
          </p:cNvPr>
          <p:cNvSpPr/>
          <p:nvPr/>
        </p:nvSpPr>
        <p:spPr>
          <a:xfrm rot="5400000">
            <a:off x="2024832" y="4125135"/>
            <a:ext cx="6601812" cy="981283"/>
          </a:xfrm>
          <a:prstGeom prst="rect">
            <a:avLst/>
          </a:prstGeom>
          <a:solidFill>
            <a:srgbClr val="FFFF00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4ACA62-EFBD-80A5-BAF4-D7BCD956C525}"/>
              </a:ext>
            </a:extLst>
          </p:cNvPr>
          <p:cNvSpPr/>
          <p:nvPr/>
        </p:nvSpPr>
        <p:spPr>
          <a:xfrm rot="790263">
            <a:off x="1363811" y="2183514"/>
            <a:ext cx="6601812" cy="981283"/>
          </a:xfrm>
          <a:prstGeom prst="rect">
            <a:avLst/>
          </a:prstGeom>
          <a:solidFill>
            <a:srgbClr val="FFFF00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70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D5A0-51FC-6B61-5F77-F955A0116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A901A-7CCF-CC0F-ED7C-CEE3342DF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6B1187-CC18-451F-099F-FD2880CC6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95636"/>
            <a:ext cx="10172700" cy="4660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BCBC7-EF85-8DBF-9CF2-586409D1D21C}"/>
              </a:ext>
            </a:extLst>
          </p:cNvPr>
          <p:cNvSpPr txBox="1"/>
          <p:nvPr/>
        </p:nvSpPr>
        <p:spPr>
          <a:xfrm>
            <a:off x="361950" y="5314950"/>
            <a:ext cx="8261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Sheldon proved we were wrong ?….    BE Aggressive !!!!</a:t>
            </a:r>
          </a:p>
        </p:txBody>
      </p:sp>
    </p:spTree>
    <p:extLst>
      <p:ext uri="{BB962C8B-B14F-4D97-AF65-F5344CB8AC3E}">
        <p14:creationId xmlns:p14="http://schemas.microsoft.com/office/powerpoint/2010/main" val="1826120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43B48-D37E-E82D-750B-72B417FF9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41829-B246-596B-8311-D1589071C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20A6E-2F3E-6E9A-4C4E-D83687E60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415118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94E9CA1-186D-8044-4931-28A796C87B81}"/>
                  </a:ext>
                </a:extLst>
              </p14:cNvPr>
              <p14:cNvContentPartPr/>
              <p14:nvPr/>
            </p14:nvContentPartPr>
            <p14:xfrm>
              <a:off x="253300" y="2958660"/>
              <a:ext cx="12300120" cy="267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94E9CA1-186D-8044-4931-28A796C87B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660" y="2850660"/>
                <a:ext cx="12407760" cy="48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4501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F865D-71B1-51DC-9849-D86D9090D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ED2E6-94FB-4E80-055C-FA1CA69BF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 group of ambulances parked on a street&#10;&#10;Description automatically generated">
            <a:extLst>
              <a:ext uri="{FF2B5EF4-FFF2-40B4-BE49-F238E27FC236}">
                <a16:creationId xmlns:a16="http://schemas.microsoft.com/office/drawing/2014/main" id="{41B4D422-A0D4-480D-DDBC-70EF3C88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10279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00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6BBAD-2B76-79EC-7D85-F060EE838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Pad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BCB6A-E22E-6312-EC48-83E820FC4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806575"/>
            <a:ext cx="10515600" cy="4351338"/>
          </a:xfrm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Ant Lat</a:t>
            </a:r>
          </a:p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shocked</a:t>
            </a:r>
          </a:p>
          <a:p>
            <a:pPr lvl="1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ambulance medics arrive w/ LUCAS  </a:t>
            </a:r>
          </a:p>
          <a:p>
            <a:pPr lvl="1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set Ant Pos for DSD</a:t>
            </a:r>
          </a:p>
        </p:txBody>
      </p:sp>
    </p:spTree>
    <p:extLst>
      <p:ext uri="{BB962C8B-B14F-4D97-AF65-F5344CB8AC3E}">
        <p14:creationId xmlns:p14="http://schemas.microsoft.com/office/powerpoint/2010/main" val="2792491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DA7F5-CD49-A5FC-4FEC-5378B6DB9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A15C-ABAC-7995-279E-08DE4F95E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ummy on the floor&#10;&#10;AI-generated content may be incorrect.">
            <a:extLst>
              <a:ext uri="{FF2B5EF4-FFF2-40B4-BE49-F238E27FC236}">
                <a16:creationId xmlns:a16="http://schemas.microsoft.com/office/drawing/2014/main" id="{F04B1A00-8627-BE13-97A8-E93F746CF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5" b="26451"/>
          <a:stretch/>
        </p:blipFill>
        <p:spPr>
          <a:xfrm>
            <a:off x="300980" y="561975"/>
            <a:ext cx="9130844" cy="5130800"/>
          </a:xfrm>
        </p:spPr>
      </p:pic>
      <p:sp>
        <p:nvSpPr>
          <p:cNvPr id="3" name="Circle: Hollow 2">
            <a:extLst>
              <a:ext uri="{FF2B5EF4-FFF2-40B4-BE49-F238E27FC236}">
                <a16:creationId xmlns:a16="http://schemas.microsoft.com/office/drawing/2014/main" id="{E0B59691-0783-3E85-BF5F-E6BCA0094825}"/>
              </a:ext>
            </a:extLst>
          </p:cNvPr>
          <p:cNvSpPr/>
          <p:nvPr/>
        </p:nvSpPr>
        <p:spPr>
          <a:xfrm>
            <a:off x="3381375" y="1247775"/>
            <a:ext cx="2133599" cy="1163638"/>
          </a:xfrm>
          <a:prstGeom prst="donut">
            <a:avLst>
              <a:gd name="adj" fmla="val 1179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4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4913" y="1569364"/>
            <a:ext cx="9782175" cy="3436453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>
            <a:outerShdw blurRad="88900" dist="12700" algn="ctr" rotWithShape="0">
              <a:prstClr val="black">
                <a:alpha val="40000"/>
              </a:prstClr>
            </a:outerShdw>
          </a:effectLst>
        </p:spPr>
        <p:txBody>
          <a:bodyPr wrap="square" lIns="731520" rIns="731520" anchor="t">
            <a:noAutofit/>
          </a:bodyPr>
          <a:lstStyle/>
          <a:p>
            <a:pPr algn="just">
              <a:spcBef>
                <a:spcPts val="0"/>
              </a:spcBef>
              <a:tabLst>
                <a:tab pos="4232275" algn="l"/>
              </a:tabLst>
            </a:pPr>
            <a:endParaRPr lang="en-CA" sz="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7813" y="1980042"/>
            <a:ext cx="9096375" cy="284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4463"/>
                </a:solidFill>
              </a:rPr>
              <a:t>We suggest that a double sequential defibrillation strategy may be considered instead of a standard defibrillation strategy for adults with cardiac arrest who remain in ventricular fibrillation or pulseless ventricular tachycardia after 3 or more consecutive shocks in settings where this practice is feasible.”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1"/>
            <a:ext cx="12192000" cy="912285"/>
          </a:xfrm>
        </p:spPr>
        <p:txBody>
          <a:bodyPr/>
          <a:lstStyle/>
          <a:p>
            <a:r>
              <a:rPr lang="en-US"/>
              <a:t>ILCOR </a:t>
            </a:r>
            <a:r>
              <a:rPr lang="en-US" dirty="0"/>
              <a:t>Recommendation</a:t>
            </a:r>
          </a:p>
        </p:txBody>
      </p:sp>
    </p:spTree>
    <p:extLst>
      <p:ext uri="{BB962C8B-B14F-4D97-AF65-F5344CB8AC3E}">
        <p14:creationId xmlns:p14="http://schemas.microsoft.com/office/powerpoint/2010/main" val="2799896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29863-1328-8829-01BF-E450B69E8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dummy&#10;&#10;AI-generated content may be incorrect.">
            <a:extLst>
              <a:ext uri="{FF2B5EF4-FFF2-40B4-BE49-F238E27FC236}">
                <a16:creationId xmlns:a16="http://schemas.microsoft.com/office/drawing/2014/main" id="{0FC17F75-F494-6295-88AC-A9987B99D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199231"/>
            <a:ext cx="4994076" cy="6658769"/>
          </a:xfrm>
        </p:spPr>
      </p:pic>
    </p:spTree>
    <p:extLst>
      <p:ext uri="{BB962C8B-B14F-4D97-AF65-F5344CB8AC3E}">
        <p14:creationId xmlns:p14="http://schemas.microsoft.com/office/powerpoint/2010/main" val="4055753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D5714-3B61-CD7E-0CC0-C3271A803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ummy on the floor&#10;&#10;AI-generated content may be incorrect.">
            <a:extLst>
              <a:ext uri="{FF2B5EF4-FFF2-40B4-BE49-F238E27FC236}">
                <a16:creationId xmlns:a16="http://schemas.microsoft.com/office/drawing/2014/main" id="{B2D0CA6D-9AD6-7C84-C857-B78391BE9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65" y="1081087"/>
            <a:ext cx="3821906" cy="5095875"/>
          </a:xfrm>
        </p:spPr>
      </p:pic>
      <p:pic>
        <p:nvPicPr>
          <p:cNvPr id="7" name="Picture 6" descr="A doll on the floor&#10;&#10;AI-generated content may be incorrect.">
            <a:extLst>
              <a:ext uri="{FF2B5EF4-FFF2-40B4-BE49-F238E27FC236}">
                <a16:creationId xmlns:a16="http://schemas.microsoft.com/office/drawing/2014/main" id="{39BB6B12-DA3B-E3AC-3371-53B529859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8125" y="1081088"/>
            <a:ext cx="3821906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03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2F5A0-B8EE-C16C-D197-4BEC64407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DDDBD-CA61-219B-9BBD-D090B5F3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53B24-1549-AC37-4BD2-52012F69D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3906BD-0FB7-433D-49F0-1D90787F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816" y="-558799"/>
            <a:ext cx="12866816" cy="751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502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436" y="2018581"/>
            <a:ext cx="4087423" cy="317452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 recommendation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086" y="1371600"/>
            <a:ext cx="4464167" cy="49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9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9411" y="1643062"/>
            <a:ext cx="5460521" cy="44862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 me whatever your smoking!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61322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114301"/>
            <a:ext cx="12192000" cy="1026586"/>
          </a:xfrm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sz="4100" dirty="0"/>
              <a:t>Primary and Secondary Outcomes </a:t>
            </a:r>
            <a:r>
              <a:rPr lang="en-US" sz="4100"/>
              <a:t>- Unadjusted </a:t>
            </a:r>
            <a:endParaRPr lang="en-US" sz="41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86319" y="1463040"/>
          <a:ext cx="10619362" cy="3400381"/>
        </p:xfrm>
        <a:graphic>
          <a:graphicData uri="http://schemas.openxmlformats.org/drawingml/2006/table">
            <a:tbl>
              <a:tblPr/>
              <a:tblGrid>
                <a:gridCol w="2991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0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0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6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5715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Outcome</a:t>
                      </a:r>
                      <a:endParaRPr lang="en-CA" sz="2200" b="1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9525" marT="9525" marB="0" anchor="ctr">
                    <a:lnL w="1905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7540" algn="r"/>
                          <a:tab pos="1437640" algn="r"/>
                        </a:tabLst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DSED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7540" algn="r"/>
                          <a:tab pos="1437640" algn="r"/>
                        </a:tabLst>
                      </a:pPr>
                      <a:r>
                        <a:rPr lang="en-US" sz="2200" b="1" kern="1200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(n=125)</a:t>
                      </a:r>
                      <a:endParaRPr lang="en-CA" sz="2200" b="1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7540" algn="r"/>
                          <a:tab pos="1437640" algn="r"/>
                        </a:tabLst>
                      </a:pPr>
                      <a:r>
                        <a:rPr lang="en-CA" sz="22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7540" algn="r"/>
                          <a:tab pos="1437640" algn="r"/>
                        </a:tabLst>
                      </a:pPr>
                      <a:r>
                        <a:rPr lang="en-CA" sz="22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(n=144)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7540" algn="r"/>
                          <a:tab pos="1437640" algn="r"/>
                        </a:tabLst>
                      </a:pPr>
                      <a:r>
                        <a:rPr lang="en-CA" sz="22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Std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7540" algn="r"/>
                          <a:tab pos="1437640" algn="r"/>
                        </a:tabLst>
                      </a:pPr>
                      <a:r>
                        <a:rPr lang="en-CA" sz="22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(n=136)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571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VF termination</a:t>
                      </a:r>
                      <a:endParaRPr lang="en-CA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9525" marT="9525" marB="0" anchor="ctr">
                    <a:lnL w="1905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105/125 (84.0%)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115/144 (79.9%)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92/136 (67.6%)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571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ROSC</a:t>
                      </a:r>
                      <a:endParaRPr lang="en-CA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9525" marT="9525" marB="0" anchor="ctr">
                    <a:lnL w="1905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58/125 (46.4%)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51/144 (35.4%)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36/136 (26.5%)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571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mRS </a:t>
                      </a: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CA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9525" marT="9525" marB="0" anchor="ctr">
                    <a:lnL w="1905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34/124 (27.4%)</a:t>
                      </a:r>
                      <a:endParaRPr lang="en-CA" sz="22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23/142 (16.2%)</a:t>
                      </a:r>
                      <a:endParaRPr lang="en-CA" sz="220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15/134 (11.2%)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061">
                <a:tc>
                  <a:txBody>
                    <a:bodyPr/>
                    <a:lstStyle/>
                    <a:p>
                      <a:pPr marL="571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Survival to </a:t>
                      </a:r>
                      <a:br>
                        <a:rPr lang="en-US" sz="2200" b="1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200" b="1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hospital discharge</a:t>
                      </a:r>
                      <a:endParaRPr lang="en-CA" sz="2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9525" marT="9525" marB="0" anchor="ctr">
                    <a:lnL w="1905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38/125 (30.4%)</a:t>
                      </a:r>
                      <a:endParaRPr lang="en-CA" sz="2200" b="1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31/143 (21.7%)</a:t>
                      </a:r>
                      <a:endParaRPr lang="en-CA" sz="2200" b="1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18/135 (13.3%)</a:t>
                      </a:r>
                      <a:endParaRPr lang="en-CA" sz="2200" b="1" dirty="0"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144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1"/>
            <a:ext cx="12192000" cy="912285"/>
          </a:xfrm>
        </p:spPr>
        <p:txBody>
          <a:bodyPr/>
          <a:lstStyle/>
          <a:p>
            <a:r>
              <a:rPr lang="en-US" sz="4100" dirty="0"/>
              <a:t>Primary and Secondary Outcomes – Adjusted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03618" y="1371600"/>
          <a:ext cx="8784765" cy="3483864"/>
        </p:xfrm>
        <a:graphic>
          <a:graphicData uri="http://schemas.openxmlformats.org/drawingml/2006/table">
            <a:tbl>
              <a:tblPr/>
              <a:tblGrid>
                <a:gridCol w="3154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3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6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5715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Outcome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9525" marT="9525" marB="0" anchor="ctr">
                    <a:lnL w="1905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7540" algn="r"/>
                          <a:tab pos="1437640" algn="r"/>
                        </a:tabLst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DSED vs Std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7540" algn="r"/>
                          <a:tab pos="1437640" algn="r"/>
                        </a:tabLst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RR (95% CI)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7540" algn="r"/>
                          <a:tab pos="1437640" algn="r"/>
                        </a:tabLst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VC vs Std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7540" algn="r"/>
                          <a:tab pos="1437640" algn="r"/>
                        </a:tabLst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RR (95% CI)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4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4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571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VF termination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9525" marT="9525" marB="0" anchor="ctr">
                    <a:lnL w="1905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2285" algn="r"/>
                          <a:tab pos="1130935" algn="r"/>
                        </a:tabLst>
                      </a:pP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1.25 (1.09,</a:t>
                      </a:r>
                      <a:r>
                        <a:rPr lang="en-US" sz="2200" kern="900" baseline="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1.44)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2285" algn="r"/>
                          <a:tab pos="1130935" algn="r"/>
                        </a:tabLst>
                      </a:pP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1.18 (1.03, 1.36)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4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571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ROSC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9525" marT="9525" marB="0" anchor="ctr">
                    <a:lnL w="1905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2285" algn="r"/>
                          <a:tab pos="1130935" algn="r"/>
                        </a:tabLst>
                      </a:pP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1.72 (1.22, 2.42)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2285" algn="r"/>
                          <a:tab pos="1130935" algn="r"/>
                        </a:tabLst>
                      </a:pP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1.39 (0.97, 1.99)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571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mRS </a:t>
                      </a: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9525" marT="9525" marB="0" anchor="ctr">
                    <a:lnL w="1905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2285" algn="r"/>
                          <a:tab pos="1130935" algn="r"/>
                        </a:tabLst>
                      </a:pP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2.21 (1.26, 3.88)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2285" algn="r"/>
                          <a:tab pos="1130935" algn="r"/>
                        </a:tabLst>
                      </a:pPr>
                      <a:r>
                        <a:rPr lang="en-US" sz="2200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1.48 (0.81, 2.71)</a:t>
                      </a:r>
                      <a:endParaRPr lang="en-CA" sz="2200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3544">
                <a:tc>
                  <a:txBody>
                    <a:bodyPr/>
                    <a:lstStyle/>
                    <a:p>
                      <a:pPr marL="5715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Survival to </a:t>
                      </a:r>
                      <a:br>
                        <a:rPr lang="en-US" sz="2200" b="1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200" b="1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hospital discharge</a:t>
                      </a:r>
                      <a:endParaRPr lang="en-CA" sz="2200" b="1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2880" marR="9525" marT="9525" marB="0" anchor="ctr">
                    <a:lnL w="1905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2285" algn="r"/>
                          <a:tab pos="1130935" algn="r"/>
                        </a:tabLst>
                      </a:pPr>
                      <a:r>
                        <a:rPr lang="en-US" sz="2200" b="1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2.21 (1.33, 3.67)</a:t>
                      </a:r>
                      <a:endParaRPr lang="en-CA" sz="2200" b="1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02285" algn="r"/>
                          <a:tab pos="1130935" algn="r"/>
                        </a:tabLst>
                      </a:pPr>
                      <a:r>
                        <a:rPr lang="en-US" sz="2200" b="1" kern="900" dirty="0">
                          <a:effectLst/>
                          <a:latin typeface="Trebuchet MS" panose="020B0603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1.71 (1.01, 2.88)</a:t>
                      </a:r>
                      <a:endParaRPr lang="en-CA" sz="2200" b="1" dirty="0">
                        <a:effectLst/>
                        <a:latin typeface="Trebuchet MS" panose="020B0603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44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674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87454" y="1554480"/>
            <a:ext cx="5221780" cy="4826000"/>
          </a:xfrm>
        </p:spPr>
        <p:txBody>
          <a:bodyPr/>
          <a:lstStyle/>
          <a:p>
            <a:pPr lvl="0"/>
            <a:r>
              <a:rPr lang="en-CA" sz="2800" dirty="0"/>
              <a:t>Point estimates favour DSED</a:t>
            </a:r>
          </a:p>
          <a:p>
            <a:pPr lvl="0"/>
            <a:r>
              <a:rPr lang="en-CA" sz="2800" dirty="0"/>
              <a:t>Sensitivity analysis favour DSED</a:t>
            </a:r>
          </a:p>
          <a:p>
            <a:pPr lvl="0"/>
            <a:r>
              <a:rPr lang="en-US" sz="2800" dirty="0"/>
              <a:t>Rate of re-arrest higher in VC</a:t>
            </a:r>
            <a:endParaRPr lang="en-CA" sz="2800" dirty="0"/>
          </a:p>
          <a:p>
            <a:pPr lvl="0"/>
            <a:r>
              <a:rPr lang="en-CA" sz="2800" dirty="0"/>
              <a:t>Fragility index VC=1, DSED = 9</a:t>
            </a:r>
          </a:p>
          <a:p>
            <a:pPr lvl="0"/>
            <a:r>
              <a:rPr lang="en-US" sz="2800" dirty="0"/>
              <a:t>Neurologically intact survival improved for DSED only</a:t>
            </a:r>
            <a:endParaRPr lang="en-CA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/>
              <a:t>DSED or VC for Refractory VF</a:t>
            </a:r>
            <a:endParaRPr lang="en-CA" sz="4600" dirty="0"/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t="9305" r="12629" b="14262"/>
          <a:stretch/>
        </p:blipFill>
        <p:spPr>
          <a:xfrm>
            <a:off x="1885948" y="1554480"/>
            <a:ext cx="1429886" cy="1827077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6" r="9387" b="10906"/>
          <a:stretch/>
        </p:blipFill>
        <p:spPr>
          <a:xfrm>
            <a:off x="3622539" y="1554480"/>
            <a:ext cx="1429886" cy="1827077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t="6582" r="12425" b="10668"/>
          <a:stretch/>
        </p:blipFill>
        <p:spPr>
          <a:xfrm>
            <a:off x="1885948" y="3661316"/>
            <a:ext cx="1429886" cy="1827077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" b="6378"/>
          <a:stretch/>
        </p:blipFill>
        <p:spPr>
          <a:xfrm>
            <a:off x="3622539" y="3661315"/>
            <a:ext cx="1429886" cy="18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58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Pitt DS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2738" y="1447800"/>
            <a:ext cx="9037637" cy="4876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“Real Life”</a:t>
            </a:r>
          </a:p>
        </p:txBody>
      </p:sp>
    </p:spTree>
    <p:extLst>
      <p:ext uri="{BB962C8B-B14F-4D97-AF65-F5344CB8AC3E}">
        <p14:creationId xmlns:p14="http://schemas.microsoft.com/office/powerpoint/2010/main" val="4253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0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0Default Design">
  <a:themeElements>
    <a:clrScheme name="2_0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0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0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0title only">
  <a:themeElements>
    <a:clrScheme name="2_0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0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0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0blank">
  <a:themeElements>
    <a:clrScheme name="2_0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0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0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0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0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narrow title no line">
  <a:themeElements>
    <a:clrScheme name="1_St Josephs talkscedi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 Josephs talksced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 Josephs talkscedi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 Josephs talkscedi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 Josephs talkscedi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 Josephs talkscedi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 Josephs talkscedi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 Josephs talkscedi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 Josephs talkscedit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 Josephs talkscedit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 Josephs talkscedit 16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 Josephs talkscedit 17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 Josephs talkscedit 18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19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20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21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22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23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24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 Josephs talkscedit 25">
        <a:dk1>
          <a:srgbClr val="808080"/>
        </a:dk1>
        <a:lt1>
          <a:srgbClr val="FFFFFF"/>
        </a:lt1>
        <a:dk2>
          <a:srgbClr val="333399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DADC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0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15332</TotalTime>
  <Words>496</Words>
  <Application>Microsoft Macintosh PowerPoint</Application>
  <PresentationFormat>Widescreen</PresentationFormat>
  <Paragraphs>85</Paragraphs>
  <Slides>32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Times New Roman</vt:lpstr>
      <vt:lpstr>Trebuchet MS</vt:lpstr>
      <vt:lpstr>Wingdings</vt:lpstr>
      <vt:lpstr>1_0Default Design</vt:lpstr>
      <vt:lpstr>3_0Default Design</vt:lpstr>
      <vt:lpstr>7_0title only</vt:lpstr>
      <vt:lpstr>6_0blank</vt:lpstr>
      <vt:lpstr>6_narrow title no line</vt:lpstr>
      <vt:lpstr>2_0Default Design</vt:lpstr>
      <vt:lpstr>1_Office Theme</vt:lpstr>
      <vt:lpstr>Office Theme</vt:lpstr>
      <vt:lpstr>Eagles 2025 </vt:lpstr>
      <vt:lpstr> Are DSED/VC Ready for Prime Time?</vt:lpstr>
      <vt:lpstr>ILCOR Recommendation</vt:lpstr>
      <vt:lpstr>ERC recommendation</vt:lpstr>
      <vt:lpstr>Pass me whatever your smoking!</vt:lpstr>
      <vt:lpstr>Primary and Secondary Outcomes - Unadjusted </vt:lpstr>
      <vt:lpstr>Primary and Secondary Outcomes – Adjusted </vt:lpstr>
      <vt:lpstr>DSED or VC for Refractory VF</vt:lpstr>
      <vt:lpstr>“Real Life”</vt:lpstr>
      <vt:lpstr> Defibrillator Damage an DSED</vt:lpstr>
      <vt:lpstr>Stryker Warranty and DSED implementation</vt:lpstr>
      <vt:lpstr>Incidence of Defibrillator Damage </vt:lpstr>
      <vt:lpstr>Zoll Customer Letter </vt:lpstr>
      <vt:lpstr>Stryker Customer Letter </vt:lpstr>
      <vt:lpstr>Thank You!</vt:lpstr>
      <vt:lpstr>PowerPoint Presentation</vt:lpstr>
      <vt:lpstr>Double Sequential Defibrillation</vt:lpstr>
      <vt:lpstr>PowerPoint Presentation</vt:lpstr>
      <vt:lpstr>Not effective in our system!</vt:lpstr>
      <vt:lpstr>PowerPoint Presentation</vt:lpstr>
      <vt:lpstr> Shock   CALL MD    GO!!!    (for ECMO CPR)</vt:lpstr>
      <vt:lpstr>PowerPoint Presentation</vt:lpstr>
      <vt:lpstr>Getting ROSC</vt:lpstr>
      <vt:lpstr>Getting ROSC</vt:lpstr>
      <vt:lpstr>PowerPoint Presentation</vt:lpstr>
      <vt:lpstr>PowerPoint Presentation</vt:lpstr>
      <vt:lpstr>PowerPoint Presentation</vt:lpstr>
      <vt:lpstr>Pad Placement</vt:lpstr>
      <vt:lpstr>PowerPoint Presentation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 F Leonen</dc:creator>
  <cp:lastModifiedBy>Peter Antevy</cp:lastModifiedBy>
  <cp:revision>1644</cp:revision>
  <cp:lastPrinted>2014-09-23T18:47:11Z</cp:lastPrinted>
  <dcterms:created xsi:type="dcterms:W3CDTF">2007-10-10T19:38:46Z</dcterms:created>
  <dcterms:modified xsi:type="dcterms:W3CDTF">2025-06-12T17:19:29Z</dcterms:modified>
</cp:coreProperties>
</file>