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316" r:id="rId2"/>
    <p:sldId id="317" r:id="rId3"/>
    <p:sldId id="256" r:id="rId4"/>
    <p:sldId id="257" r:id="rId5"/>
    <p:sldId id="260" r:id="rId6"/>
    <p:sldId id="261" r:id="rId7"/>
    <p:sldId id="259" r:id="rId8"/>
    <p:sldId id="258" r:id="rId9"/>
    <p:sldId id="262" r:id="rId10"/>
    <p:sldId id="264" r:id="rId11"/>
    <p:sldId id="265" r:id="rId12"/>
    <p:sldId id="266" r:id="rId13"/>
    <p:sldId id="296" r:id="rId14"/>
    <p:sldId id="298" r:id="rId15"/>
    <p:sldId id="300" r:id="rId16"/>
    <p:sldId id="268" r:id="rId17"/>
    <p:sldId id="269" r:id="rId18"/>
    <p:sldId id="270" r:id="rId19"/>
    <p:sldId id="274" r:id="rId20"/>
    <p:sldId id="275" r:id="rId21"/>
    <p:sldId id="277" r:id="rId22"/>
    <p:sldId id="309" r:id="rId23"/>
    <p:sldId id="315" r:id="rId24"/>
    <p:sldId id="306" r:id="rId25"/>
    <p:sldId id="313" r:id="rId26"/>
    <p:sldId id="314" r:id="rId27"/>
    <p:sldId id="310" r:id="rId28"/>
    <p:sldId id="311" r:id="rId29"/>
    <p:sldId id="301" r:id="rId30"/>
    <p:sldId id="302" r:id="rId31"/>
    <p:sldId id="303" r:id="rId32"/>
    <p:sldId id="312" r:id="rId33"/>
    <p:sldId id="304" r:id="rId34"/>
    <p:sldId id="282" r:id="rId35"/>
    <p:sldId id="319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/>
    <p:restoredTop sz="94589"/>
  </p:normalViewPr>
  <p:slideViewPr>
    <p:cSldViewPr snapToGrid="0">
      <p:cViewPr varScale="1">
        <p:scale>
          <a:sx n="99" d="100"/>
          <a:sy n="99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1F24-C81F-4144-9346-40C6C15F2FC8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B5F8-78F6-2646-BD47-CFEF5C318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E73491-2566-A4DF-6636-3E87D4B1A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Shocking Considerations: </a:t>
            </a:r>
            <a:r>
              <a:rPr lang="en-US" i="1" dirty="0"/>
              <a:t>Are We Giving Amiodarone Much Too Late?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B9FD27-7E74-A1C6-FE7D-18C663B45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8664"/>
            <a:ext cx="9144000" cy="969135"/>
          </a:xfrm>
        </p:spPr>
        <p:txBody>
          <a:bodyPr>
            <a:normAutofit/>
          </a:bodyPr>
          <a:lstStyle/>
          <a:p>
            <a:r>
              <a:rPr lang="en-US" sz="4800" dirty="0"/>
              <a:t>Jon Jui MD, MPH</a:t>
            </a:r>
          </a:p>
        </p:txBody>
      </p:sp>
    </p:spTree>
    <p:extLst>
      <p:ext uri="{BB962C8B-B14F-4D97-AF65-F5344CB8AC3E}">
        <p14:creationId xmlns:p14="http://schemas.microsoft.com/office/powerpoint/2010/main" val="2908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B022-D3F3-CA7B-D386-23FA78D5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26734"/>
            <a:ext cx="10515600" cy="2895600"/>
          </a:xfrm>
        </p:spPr>
        <p:txBody>
          <a:bodyPr>
            <a:normAutofit/>
          </a:bodyPr>
          <a:lstStyle/>
          <a:p>
            <a:r>
              <a:rPr lang="en-US" sz="3600" u="sng" dirty="0"/>
              <a:t>Our objective</a:t>
            </a:r>
            <a:r>
              <a:rPr lang="en-US" sz="3600" dirty="0"/>
              <a:t> was to evaluate if </a:t>
            </a:r>
            <a:r>
              <a:rPr lang="en-US" sz="3600" u="sng" dirty="0"/>
              <a:t>early antiarrhythmic</a:t>
            </a:r>
            <a:r>
              <a:rPr lang="en-US" sz="3600" dirty="0"/>
              <a:t> administration was association with higher </a:t>
            </a:r>
            <a:r>
              <a:rPr lang="en-US" sz="3600" u="sng" dirty="0"/>
              <a:t>survival and survival with a favorable neurologic outcome </a:t>
            </a:r>
            <a:r>
              <a:rPr lang="en-US" sz="3600" dirty="0"/>
              <a:t>for patients with shock-refractory OHCA </a:t>
            </a:r>
            <a:r>
              <a:rPr lang="en-US" sz="3600" u="sng" dirty="0"/>
              <a:t>compared to the placebo (normal saline) arm in ALPS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E0566-4644-836B-806D-20BFFFC87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51"/>
          <a:stretch/>
        </p:blipFill>
        <p:spPr>
          <a:xfrm>
            <a:off x="5667023" y="160868"/>
            <a:ext cx="6304844" cy="2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C07C02F3-2143-CF97-CDA6-AA97B8F48C6E}"/>
              </a:ext>
            </a:extLst>
          </p:cNvPr>
          <p:cNvSpPr/>
          <p:nvPr/>
        </p:nvSpPr>
        <p:spPr>
          <a:xfrm rot="17839848">
            <a:off x="4491139" y="2735672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93D42-8601-C4EB-3482-7F94B2C9F787}"/>
              </a:ext>
            </a:extLst>
          </p:cNvPr>
          <p:cNvSpPr txBox="1"/>
          <p:nvPr/>
        </p:nvSpPr>
        <p:spPr>
          <a:xfrm>
            <a:off x="4493089" y="3163904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2</a:t>
            </a:r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73B2C664-069E-7AE1-28F2-B2721B43BF34}"/>
              </a:ext>
            </a:extLst>
          </p:cNvPr>
          <p:cNvSpPr/>
          <p:nvPr/>
        </p:nvSpPr>
        <p:spPr>
          <a:xfrm rot="17839848">
            <a:off x="4520324" y="1568666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097D2A5-32EA-8D6F-D63A-0B0DE6A6FA54}"/>
              </a:ext>
            </a:extLst>
          </p:cNvPr>
          <p:cNvSpPr/>
          <p:nvPr/>
        </p:nvSpPr>
        <p:spPr>
          <a:xfrm>
            <a:off x="4648200" y="1355780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1: VF/VT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FA8147-C2B2-BBFA-FBA0-65D15CD86ECB}"/>
              </a:ext>
            </a:extLst>
          </p:cNvPr>
          <p:cNvSpPr/>
          <p:nvPr/>
        </p:nvSpPr>
        <p:spPr>
          <a:xfrm>
            <a:off x="5960533" y="1838380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9C5DED-3B17-AE3D-66C8-53BADFB49A3F}"/>
              </a:ext>
            </a:extLst>
          </p:cNvPr>
          <p:cNvSpPr/>
          <p:nvPr/>
        </p:nvSpPr>
        <p:spPr>
          <a:xfrm>
            <a:off x="4648200" y="2591913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2: VF/VT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675430-EFA8-F5E3-93C4-B9C6972A06B2}"/>
              </a:ext>
            </a:extLst>
          </p:cNvPr>
          <p:cNvSpPr/>
          <p:nvPr/>
        </p:nvSpPr>
        <p:spPr>
          <a:xfrm>
            <a:off x="5960533" y="3074513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3E5F20-36D4-4478-D9D5-BF44DA968F49}"/>
              </a:ext>
            </a:extLst>
          </p:cNvPr>
          <p:cNvSpPr/>
          <p:nvPr/>
        </p:nvSpPr>
        <p:spPr>
          <a:xfrm>
            <a:off x="4648200" y="3828046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3: VF/VT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9507EF6-3598-9C57-81D3-547F755AE994}"/>
              </a:ext>
            </a:extLst>
          </p:cNvPr>
          <p:cNvSpPr/>
          <p:nvPr/>
        </p:nvSpPr>
        <p:spPr>
          <a:xfrm>
            <a:off x="5960533" y="4310646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CEE522-AAEE-A0D4-A0F3-FCAADCA11484}"/>
              </a:ext>
            </a:extLst>
          </p:cNvPr>
          <p:cNvSpPr/>
          <p:nvPr/>
        </p:nvSpPr>
        <p:spPr>
          <a:xfrm>
            <a:off x="4648200" y="5064179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4: VF/VT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81782B3-3563-EA68-352A-8D15C5CE4198}"/>
              </a:ext>
            </a:extLst>
          </p:cNvPr>
          <p:cNvSpPr/>
          <p:nvPr/>
        </p:nvSpPr>
        <p:spPr>
          <a:xfrm>
            <a:off x="5960533" y="5546779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9CA45-4100-1718-3396-258B096A597C}"/>
              </a:ext>
            </a:extLst>
          </p:cNvPr>
          <p:cNvSpPr txBox="1"/>
          <p:nvPr/>
        </p:nvSpPr>
        <p:spPr>
          <a:xfrm>
            <a:off x="4522274" y="1996898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0DB6E-5581-3934-72B7-D5AF7D5F5567}"/>
              </a:ext>
            </a:extLst>
          </p:cNvPr>
          <p:cNvSpPr txBox="1"/>
          <p:nvPr/>
        </p:nvSpPr>
        <p:spPr>
          <a:xfrm>
            <a:off x="6366935" y="2140547"/>
            <a:ext cx="13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IV/IO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D6BAA-572D-EFE5-2D68-07B3FD779D92}"/>
              </a:ext>
            </a:extLst>
          </p:cNvPr>
          <p:cNvSpPr txBox="1"/>
          <p:nvPr/>
        </p:nvSpPr>
        <p:spPr>
          <a:xfrm>
            <a:off x="6366934" y="3376680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0F647-1D92-9BD3-05E8-76FD5863BAF0}"/>
              </a:ext>
            </a:extLst>
          </p:cNvPr>
          <p:cNvSpPr txBox="1"/>
          <p:nvPr/>
        </p:nvSpPr>
        <p:spPr>
          <a:xfrm>
            <a:off x="6366934" y="4612814"/>
            <a:ext cx="11768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Amio #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73896-55E0-A444-AD75-4ACB5976B2B7}"/>
              </a:ext>
            </a:extLst>
          </p:cNvPr>
          <p:cNvSpPr txBox="1"/>
          <p:nvPr/>
        </p:nvSpPr>
        <p:spPr>
          <a:xfrm>
            <a:off x="6366933" y="5848947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2</a:t>
            </a:r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738A53C9-39D2-FEE0-20E7-6AD1031F8075}"/>
              </a:ext>
            </a:extLst>
          </p:cNvPr>
          <p:cNvSpPr/>
          <p:nvPr/>
        </p:nvSpPr>
        <p:spPr>
          <a:xfrm rot="17839848">
            <a:off x="4449174" y="5247559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42B341-4F7A-9CD5-68ED-A3127F62850C}"/>
              </a:ext>
            </a:extLst>
          </p:cNvPr>
          <p:cNvSpPr txBox="1"/>
          <p:nvPr/>
        </p:nvSpPr>
        <p:spPr>
          <a:xfrm>
            <a:off x="4451124" y="5675791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4</a:t>
            </a:r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CAC67980-4182-82A0-C61F-007F71A141D5}"/>
              </a:ext>
            </a:extLst>
          </p:cNvPr>
          <p:cNvSpPr/>
          <p:nvPr/>
        </p:nvSpPr>
        <p:spPr>
          <a:xfrm rot="17839848">
            <a:off x="4463768" y="3998643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8326AD-E3FA-60C6-1F01-46794E102133}"/>
              </a:ext>
            </a:extLst>
          </p:cNvPr>
          <p:cNvSpPr txBox="1"/>
          <p:nvPr/>
        </p:nvSpPr>
        <p:spPr>
          <a:xfrm>
            <a:off x="4465718" y="4426875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F2014-60F5-27E0-69B6-B81BBD901A2B}"/>
              </a:ext>
            </a:extLst>
          </p:cNvPr>
          <p:cNvSpPr txBox="1"/>
          <p:nvPr/>
        </p:nvSpPr>
        <p:spPr>
          <a:xfrm>
            <a:off x="2370666" y="432509"/>
            <a:ext cx="7450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A priori </a:t>
            </a:r>
            <a:r>
              <a:rPr lang="en-US" sz="2600" dirty="0"/>
              <a:t>cutoff for “early” antiarrhythmics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69A66-310A-80B1-064F-F23440EF6C2A}"/>
              </a:ext>
            </a:extLst>
          </p:cNvPr>
          <p:cNvSpPr txBox="1"/>
          <p:nvPr/>
        </p:nvSpPr>
        <p:spPr>
          <a:xfrm>
            <a:off x="893900" y="1404272"/>
            <a:ext cx="35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From ALS arrival on-scene: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1A5BF-CD68-B7F6-E94D-8D14782A8B79}"/>
              </a:ext>
            </a:extLst>
          </p:cNvPr>
          <p:cNvSpPr txBox="1"/>
          <p:nvPr/>
        </p:nvSpPr>
        <p:spPr>
          <a:xfrm>
            <a:off x="2088924" y="20721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0-2.0 minutes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4B4B77-E53E-9713-7954-33BF9730D470}"/>
              </a:ext>
            </a:extLst>
          </p:cNvPr>
          <p:cNvSpPr txBox="1"/>
          <p:nvPr/>
        </p:nvSpPr>
        <p:spPr>
          <a:xfrm>
            <a:off x="7658869" y="33761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4.0-6.0 minutes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CCBB5C-B688-A160-DFCA-643A2DFBEF08}"/>
              </a:ext>
            </a:extLst>
          </p:cNvPr>
          <p:cNvSpPr txBox="1"/>
          <p:nvPr/>
        </p:nvSpPr>
        <p:spPr>
          <a:xfrm>
            <a:off x="7658869" y="46214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6.0-8.0</a:t>
            </a:r>
            <a:r>
              <a:rPr lang="en-US" b="1" dirty="0"/>
              <a:t>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0735A-65A2-5DF1-4917-68B2D31EAA6C}"/>
              </a:ext>
            </a:extLst>
          </p:cNvPr>
          <p:cNvSpPr txBox="1"/>
          <p:nvPr/>
        </p:nvSpPr>
        <p:spPr>
          <a:xfrm>
            <a:off x="2088924" y="32391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2.0-4.0 minutes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A21E8-B687-69C8-2242-7841342D4300}"/>
              </a:ext>
            </a:extLst>
          </p:cNvPr>
          <p:cNvSpPr txBox="1"/>
          <p:nvPr/>
        </p:nvSpPr>
        <p:spPr>
          <a:xfrm>
            <a:off x="2088924" y="453178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4.0-6.0 minutes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D93D0-E5E7-4DA2-9A5E-F076F5215F80}"/>
              </a:ext>
            </a:extLst>
          </p:cNvPr>
          <p:cNvSpPr txBox="1"/>
          <p:nvPr/>
        </p:nvSpPr>
        <p:spPr>
          <a:xfrm>
            <a:off x="7658869" y="1404272"/>
            <a:ext cx="35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ALS arrival on-scene: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34CD8C-F0E8-F9CA-A4D2-B313FD71ABF9}"/>
              </a:ext>
            </a:extLst>
          </p:cNvPr>
          <p:cNvSpPr/>
          <p:nvPr/>
        </p:nvSpPr>
        <p:spPr>
          <a:xfrm>
            <a:off x="7658869" y="4612814"/>
            <a:ext cx="1706804" cy="451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2F2014-60F5-27E0-69B6-B81BBD901A2B}"/>
              </a:ext>
            </a:extLst>
          </p:cNvPr>
          <p:cNvSpPr txBox="1"/>
          <p:nvPr/>
        </p:nvSpPr>
        <p:spPr>
          <a:xfrm>
            <a:off x="2370666" y="432509"/>
            <a:ext cx="7450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A priori </a:t>
            </a:r>
            <a:r>
              <a:rPr lang="en-US" sz="2600" dirty="0"/>
              <a:t>cutoff for “early” antiarrhythmics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69A66-310A-80B1-064F-F23440EF6C2A}"/>
              </a:ext>
            </a:extLst>
          </p:cNvPr>
          <p:cNvSpPr txBox="1"/>
          <p:nvPr/>
        </p:nvSpPr>
        <p:spPr>
          <a:xfrm>
            <a:off x="893900" y="1759872"/>
            <a:ext cx="100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Timing-based “early” definition:</a:t>
            </a:r>
            <a:r>
              <a:rPr lang="en-US" dirty="0"/>
              <a:t> Administration of the double-blinded study drug (amiodarone, lidocaine, or placebo) in ALPS </a:t>
            </a:r>
            <a:r>
              <a:rPr lang="en-US" i="1" dirty="0"/>
              <a:t>within 8 minutes of ALS arrival on-scene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D93D0-E5E7-4DA2-9A5E-F076F5215F80}"/>
              </a:ext>
            </a:extLst>
          </p:cNvPr>
          <p:cNvSpPr txBox="1"/>
          <p:nvPr/>
        </p:nvSpPr>
        <p:spPr>
          <a:xfrm>
            <a:off x="893900" y="3038339"/>
            <a:ext cx="100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Sequence-of-care based “early” definition:</a:t>
            </a:r>
            <a:r>
              <a:rPr lang="en-US" dirty="0"/>
              <a:t> Administration of the double-blinded study drug (amiodarone, lidocaine, or placebo) in ALPS </a:t>
            </a:r>
            <a:r>
              <a:rPr lang="en-US" i="1" dirty="0"/>
              <a:t>within 1 minute of the initial epinephrine dose.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9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091E4-576D-FD1A-ACC3-77556A3F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82" y="768928"/>
            <a:ext cx="9912927" cy="40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DBA2-1039-30A7-1E61-E710C3D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Trial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3E97-052A-544B-0658-FC518F1E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was a secondary analysis of data from the randomized, double blind ALPS trial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ALPS trial enrolled adult (age ≥ 18) patients from 10 North American sites and 55 EMS agencies.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Examined the effectiveness of amiodarone and lidocaine compared to placebo in patients with shock-refractory ventricular fibrillation or pulseless ventricular tachycardia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44C5-1659-864A-03D0-55822340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28" y="414300"/>
            <a:ext cx="5334744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B38D-7EDB-7C74-988A-B61CBA5F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Subgroup Analysis of ALPS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53F2-FF54-A3C5-17E2-A59E96CBE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patients with a witnessed cardiac arrest, survival to discharge was higher in the groups receiving either amiodarone or lidocaine.</a:t>
            </a:r>
          </a:p>
          <a:p>
            <a:r>
              <a:rPr lang="en-US" sz="4000" dirty="0"/>
              <a:t>In patients with an unwitnessed cardiac arrest, survival did not differ between the treatment groups</a:t>
            </a:r>
          </a:p>
        </p:txBody>
      </p:sp>
    </p:spTree>
    <p:extLst>
      <p:ext uri="{BB962C8B-B14F-4D97-AF65-F5344CB8AC3E}">
        <p14:creationId xmlns:p14="http://schemas.microsoft.com/office/powerpoint/2010/main" val="48870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2EFFD-4524-07DF-8EFD-B70D56AE9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" t="4570" r="865" b="1715"/>
          <a:stretch/>
        </p:blipFill>
        <p:spPr>
          <a:xfrm>
            <a:off x="270934" y="3024910"/>
            <a:ext cx="5757333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BF41A-9AD2-D272-98D6-09BD8A321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97" t="4748" r="2206" b="3102"/>
          <a:stretch/>
        </p:blipFill>
        <p:spPr>
          <a:xfrm>
            <a:off x="6350769" y="3024910"/>
            <a:ext cx="5757333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6FDEA-EAAC-13EA-590D-8E59864C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to Hospital Admission </a:t>
            </a:r>
            <a:br>
              <a:rPr lang="en-US" dirty="0"/>
            </a:br>
            <a:r>
              <a:rPr lang="en-US" dirty="0"/>
              <a:t>Early vs Late Amiodarone vs Lidocaine</a:t>
            </a:r>
          </a:p>
        </p:txBody>
      </p:sp>
    </p:spTree>
    <p:extLst>
      <p:ext uri="{BB962C8B-B14F-4D97-AF65-F5344CB8AC3E}">
        <p14:creationId xmlns:p14="http://schemas.microsoft.com/office/powerpoint/2010/main" val="90510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BD167-C4C5-826B-F6B7-60674FCD1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" t="922" r="-123" b="1"/>
          <a:stretch/>
        </p:blipFill>
        <p:spPr>
          <a:xfrm>
            <a:off x="6163730" y="2895600"/>
            <a:ext cx="5757333" cy="305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41232-1D63-A162-641E-B0966E22D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186" t="906" r="3739" b="1810"/>
          <a:stretch/>
        </p:blipFill>
        <p:spPr>
          <a:xfrm>
            <a:off x="270937" y="2895601"/>
            <a:ext cx="5757332" cy="3055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D7B1E-A527-BBF4-B713-6AE8F752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to Discharge </a:t>
            </a:r>
            <a:br>
              <a:rPr lang="en-US" dirty="0"/>
            </a:br>
            <a:r>
              <a:rPr lang="en-US" dirty="0"/>
              <a:t>Early vs Late Amiodarone vs </a:t>
            </a:r>
            <a:r>
              <a:rPr lang="en-US" dirty="0" err="1"/>
              <a:t>Lidoca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7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FCB7C-794B-860A-6544-DBB0B3485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3" t="856" r="-295" b="564"/>
          <a:stretch/>
        </p:blipFill>
        <p:spPr>
          <a:xfrm>
            <a:off x="6131065" y="3162613"/>
            <a:ext cx="5788503" cy="3072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87D83-3CE9-9067-96C0-3B0F9177D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08" t="2500" r="-1055" b="98"/>
          <a:stretch/>
        </p:blipFill>
        <p:spPr>
          <a:xfrm>
            <a:off x="414866" y="3162613"/>
            <a:ext cx="5788504" cy="3072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5446A-784D-8BEB-D797-8D672103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9761"/>
            <a:ext cx="10515600" cy="1325563"/>
          </a:xfrm>
        </p:spPr>
        <p:txBody>
          <a:bodyPr/>
          <a:lstStyle/>
          <a:p>
            <a:r>
              <a:rPr lang="en-US" dirty="0"/>
              <a:t>Functional Survival </a:t>
            </a:r>
            <a:br>
              <a:rPr lang="en-US" dirty="0"/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Early vs Late Amiodarone vs Lidocaine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1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10D6F-C897-7DF3-5F71-D1A5ABAF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" t="1559" b="4606"/>
          <a:stretch/>
        </p:blipFill>
        <p:spPr>
          <a:xfrm>
            <a:off x="1911350" y="402163"/>
            <a:ext cx="3987800" cy="586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59953-4DE4-5956-82BF-F1509C89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400" y="402164"/>
            <a:ext cx="39878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6438-3717-8C07-9DA8-B797F615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FBB67-F2F8-538C-7003-41D520CA5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Does Timing of administration of amiodarone in patients presenting with shockable rhythms affect overall outcome and survival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4DF4-9DBD-3145-C822-F1B9E20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0878"/>
            <a:ext cx="8229600" cy="66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C7DC6-0D3E-CFA9-DE78-CAE20CC0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52" y="424478"/>
            <a:ext cx="7047519" cy="6009043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E9B3794B-C23A-E9C6-C385-63BD1A2F1454}"/>
              </a:ext>
            </a:extLst>
          </p:cNvPr>
          <p:cNvSpPr/>
          <p:nvPr/>
        </p:nvSpPr>
        <p:spPr>
          <a:xfrm>
            <a:off x="8110728" y="1335024"/>
            <a:ext cx="320040" cy="96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7AD1F-361F-281C-3B97-1C4E16F22BBD}"/>
              </a:ext>
            </a:extLst>
          </p:cNvPr>
          <p:cNvSpPr txBox="1"/>
          <p:nvPr/>
        </p:nvSpPr>
        <p:spPr>
          <a:xfrm>
            <a:off x="8430768" y="1630418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Resuscitation Time Bias</a:t>
            </a:r>
          </a:p>
        </p:txBody>
      </p:sp>
    </p:spTree>
    <p:extLst>
      <p:ext uri="{BB962C8B-B14F-4D97-AF65-F5344CB8AC3E}">
        <p14:creationId xmlns:p14="http://schemas.microsoft.com/office/powerpoint/2010/main" val="27485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44F8-8016-34AE-4791-EC036530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there any other studies supporting this hypothesis?</a:t>
            </a:r>
          </a:p>
        </p:txBody>
      </p:sp>
    </p:spTree>
    <p:extLst>
      <p:ext uri="{BB962C8B-B14F-4D97-AF65-F5344CB8AC3E}">
        <p14:creationId xmlns:p14="http://schemas.microsoft.com/office/powerpoint/2010/main" val="276962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42DA-A56C-756D-7D1F-B2BDC6B5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DFF96F-C53D-F08E-1B82-E6BDCE244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8068"/>
              </p:ext>
            </p:extLst>
          </p:nvPr>
        </p:nvGraphicFramePr>
        <p:xfrm>
          <a:off x="336882" y="373487"/>
          <a:ext cx="10812381" cy="6231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05">
                  <a:extLst>
                    <a:ext uri="{9D8B030D-6E8A-4147-A177-3AD203B41FA5}">
                      <a16:colId xmlns:a16="http://schemas.microsoft.com/office/drawing/2014/main" val="113712838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57995337"/>
                    </a:ext>
                  </a:extLst>
                </a:gridCol>
                <a:gridCol w="1161302">
                  <a:extLst>
                    <a:ext uri="{9D8B030D-6E8A-4147-A177-3AD203B41FA5}">
                      <a16:colId xmlns:a16="http://schemas.microsoft.com/office/drawing/2014/main" val="2731947400"/>
                    </a:ext>
                  </a:extLst>
                </a:gridCol>
                <a:gridCol w="1027826">
                  <a:extLst>
                    <a:ext uri="{9D8B030D-6E8A-4147-A177-3AD203B41FA5}">
                      <a16:colId xmlns:a16="http://schemas.microsoft.com/office/drawing/2014/main" val="509015791"/>
                    </a:ext>
                  </a:extLst>
                </a:gridCol>
                <a:gridCol w="772733">
                  <a:extLst>
                    <a:ext uri="{9D8B030D-6E8A-4147-A177-3AD203B41FA5}">
                      <a16:colId xmlns:a16="http://schemas.microsoft.com/office/drawing/2014/main" val="606695886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157134776"/>
                    </a:ext>
                  </a:extLst>
                </a:gridCol>
                <a:gridCol w="942641">
                  <a:extLst>
                    <a:ext uri="{9D8B030D-6E8A-4147-A177-3AD203B41FA5}">
                      <a16:colId xmlns:a16="http://schemas.microsoft.com/office/drawing/2014/main" val="3542123672"/>
                    </a:ext>
                  </a:extLst>
                </a:gridCol>
                <a:gridCol w="3625518">
                  <a:extLst>
                    <a:ext uri="{9D8B030D-6E8A-4147-A177-3AD203B41FA5}">
                      <a16:colId xmlns:a16="http://schemas.microsoft.com/office/drawing/2014/main" val="591974580"/>
                    </a:ext>
                  </a:extLst>
                </a:gridCol>
              </a:tblGrid>
              <a:tr h="747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Author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Date of Study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 of Study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Cohort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Outcome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163078"/>
                  </a:ext>
                </a:extLst>
              </a:tr>
              <a:tr h="755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Wissa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2015-2019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Retrospective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Queensland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Refractory VF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Earlier amiodarone improved outcomes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8738707"/>
                  </a:ext>
                </a:extLst>
              </a:tr>
              <a:tr h="755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Retrospective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Refractory VF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Earlier amiodarone improved outcomes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54998"/>
                  </a:ext>
                </a:extLst>
              </a:tr>
              <a:tr h="175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2010-2019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Retrospective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Refractory VF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Longer times to amiodarone or lidocaine administration was associated with lower odds of ROSC in patients with IHCA caused by VF/VT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232469"/>
                  </a:ext>
                </a:extLst>
              </a:tr>
              <a:tr h="88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Paganoni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Retrospective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Kansas 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IHCA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Refractory VF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Longer times to administration of amiodarone or lidocaine lead to lower chances of ROSC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372220"/>
                  </a:ext>
                </a:extLst>
              </a:tr>
              <a:tr h="13241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Administration of amiodarone or lidocaine prior to second dose of epinephrine lead to increased ROSC and DC Alive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74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0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E7F47-84A5-667F-F67E-AB5B3D0B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7" y="284205"/>
            <a:ext cx="11306432" cy="60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BC987-63C8-7F56-B12B-159BBFB8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2011679"/>
            <a:ext cx="10142806" cy="45297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E60D-A19F-B57B-19A0-D826D6D8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316525"/>
            <a:ext cx="10931769" cy="1374164"/>
          </a:xfrm>
        </p:spPr>
        <p:txBody>
          <a:bodyPr/>
          <a:lstStyle/>
          <a:p>
            <a:r>
              <a:rPr lang="en-US" dirty="0"/>
              <a:t>Lee: Probability of Good Neurological Outcome vs Time to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74796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2F4-6780-B791-7520-AD0CBCB3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239151"/>
            <a:ext cx="10861431" cy="1451537"/>
          </a:xfrm>
        </p:spPr>
        <p:txBody>
          <a:bodyPr/>
          <a:lstStyle/>
          <a:p>
            <a:r>
              <a:rPr lang="en-US" dirty="0"/>
              <a:t>Lee: Multivariate </a:t>
            </a:r>
            <a:r>
              <a:rPr lang="en-US" dirty="0" err="1"/>
              <a:t>Logsitical</a:t>
            </a:r>
            <a:r>
              <a:rPr lang="en-US" dirty="0"/>
              <a:t> Regression of Good Neurological Outcome at DC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9C625-293F-6C17-AB8E-7B1243182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1690688"/>
            <a:ext cx="10861431" cy="492816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5968AA-A175-EFA1-1484-5454874D1ECC}"/>
              </a:ext>
            </a:extLst>
          </p:cNvPr>
          <p:cNvCxnSpPr/>
          <p:nvPr/>
        </p:nvCxnSpPr>
        <p:spPr>
          <a:xfrm flipH="1" flipV="1">
            <a:off x="11226018" y="4895557"/>
            <a:ext cx="675250" cy="1322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EC61A-70F3-D3C9-C67D-D3B3B937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9" y="383058"/>
            <a:ext cx="11244650" cy="60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8E1A8-98E8-510E-06BC-47C4DE8F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6" y="358346"/>
            <a:ext cx="9267568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33993-5AD9-18C5-E312-A270D231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5943"/>
            <a:ext cx="11380572" cy="6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64758-CCE4-5DCC-350D-359C3661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618066"/>
            <a:ext cx="11011437" cy="53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00FF4-7D9E-B0C4-00DA-BDB86EE9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2" y="1447800"/>
            <a:ext cx="10942844" cy="4953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E27CC9-B99E-DBD1-FD7A-39532E07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4" y="212725"/>
            <a:ext cx="10515600" cy="1235075"/>
          </a:xfrm>
        </p:spPr>
        <p:txBody>
          <a:bodyPr/>
          <a:lstStyle/>
          <a:p>
            <a:r>
              <a:rPr lang="en-US" dirty="0"/>
              <a:t>Perry: Survival to Hospital DC</a:t>
            </a:r>
          </a:p>
        </p:txBody>
      </p:sp>
    </p:spTree>
    <p:extLst>
      <p:ext uri="{BB962C8B-B14F-4D97-AF65-F5344CB8AC3E}">
        <p14:creationId xmlns:p14="http://schemas.microsoft.com/office/powerpoint/2010/main" val="295741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E7D91-5AC2-0CBF-247E-B3837762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" y="334274"/>
            <a:ext cx="11590637" cy="60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8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3B8A0-3D85-D6A5-05F0-8327C7EF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5" y="1804086"/>
            <a:ext cx="11230233" cy="47820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626F0B-89DC-4736-8904-59E852C1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185351"/>
            <a:ext cx="11020168" cy="1505337"/>
          </a:xfrm>
        </p:spPr>
        <p:txBody>
          <a:bodyPr/>
          <a:lstStyle/>
          <a:p>
            <a:r>
              <a:rPr lang="en-US" dirty="0" err="1"/>
              <a:t>Paganoni</a:t>
            </a:r>
            <a:r>
              <a:rPr lang="en-US" dirty="0"/>
              <a:t>: Time to Amiodarone or Lidocaine Therapy and Survival Outcomes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0DA11-5E6A-2CBC-FAF0-C265060C9EA1}"/>
              </a:ext>
            </a:extLst>
          </p:cNvPr>
          <p:cNvSpPr/>
          <p:nvPr/>
        </p:nvSpPr>
        <p:spPr>
          <a:xfrm>
            <a:off x="10132541" y="3429000"/>
            <a:ext cx="1359242" cy="17855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6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AE5-C462-FAEB-29BF-8BD5EDDD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/>
          <a:lstStyle/>
          <a:p>
            <a:r>
              <a:rPr lang="en-US" dirty="0" err="1"/>
              <a:t>Paganoni</a:t>
            </a:r>
            <a:r>
              <a:rPr lang="en-US" dirty="0"/>
              <a:t>: Administration of antiarrhythmic prior to second shock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0012A-CD8E-DDE0-4ECD-2A0CEEDC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2323946"/>
            <a:ext cx="9573961" cy="221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DE076-5952-C0D0-7064-47D179A1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1986844"/>
            <a:ext cx="11311466" cy="45060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6F1D2A-5EF2-63B7-9747-DF3036DD5DEC}"/>
              </a:ext>
            </a:extLst>
          </p:cNvPr>
          <p:cNvSpPr/>
          <p:nvPr/>
        </p:nvSpPr>
        <p:spPr>
          <a:xfrm>
            <a:off x="10621108" y="4149969"/>
            <a:ext cx="1012874" cy="167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63B-FFCB-994A-4F1D-901125B5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Conclusion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A2DF-2001-6D57-61E4-8293D29C2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Earlier amiodarone is associated with significantly greater odds of survival with a favorable neurologic outcome than early placebo in shock-refractory OHCA.</a:t>
            </a:r>
          </a:p>
        </p:txBody>
      </p:sp>
    </p:spTree>
    <p:extLst>
      <p:ext uri="{BB962C8B-B14F-4D97-AF65-F5344CB8AC3E}">
        <p14:creationId xmlns:p14="http://schemas.microsoft.com/office/powerpoint/2010/main" val="23738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B55E-9F24-545A-DB47-F3A16B21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ED7EE-2775-DBE6-D3D0-97764088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623455"/>
            <a:ext cx="10921285" cy="4566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92D36-3433-1EC5-267F-6F6B4BDD44D2}"/>
              </a:ext>
            </a:extLst>
          </p:cNvPr>
          <p:cNvSpPr txBox="1"/>
          <p:nvPr/>
        </p:nvSpPr>
        <p:spPr>
          <a:xfrm>
            <a:off x="9550399" y="5383403"/>
            <a:ext cx="23061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= Richmond Ambulance Authority (local registry)</a:t>
            </a:r>
          </a:p>
          <a:p>
            <a:r>
              <a:rPr lang="en-US" sz="1600" dirty="0"/>
              <a:t>b = ARREST Trial</a:t>
            </a:r>
          </a:p>
          <a:p>
            <a:r>
              <a:rPr lang="en-US" sz="1600" dirty="0"/>
              <a:t>c = ALIVE Trial</a:t>
            </a:r>
          </a:p>
          <a:p>
            <a:r>
              <a:rPr lang="en-US" sz="1600" dirty="0"/>
              <a:t>d = ALPS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02CEB-0934-C033-48B0-B0037FE52123}"/>
              </a:ext>
            </a:extLst>
          </p:cNvPr>
          <p:cNvSpPr txBox="1"/>
          <p:nvPr/>
        </p:nvSpPr>
        <p:spPr>
          <a:xfrm>
            <a:off x="8466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Ornato</a:t>
            </a:r>
            <a:r>
              <a:rPr lang="en-US" dirty="0"/>
              <a:t> </a:t>
            </a:r>
            <a:r>
              <a:rPr lang="en-US" i="1" dirty="0"/>
              <a:t>et al., </a:t>
            </a:r>
            <a:r>
              <a:rPr lang="en-US" dirty="0"/>
              <a:t>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347CB-09C2-92F2-51B9-587C872BE804}"/>
              </a:ext>
            </a:extLst>
          </p:cNvPr>
          <p:cNvSpPr/>
          <p:nvPr/>
        </p:nvSpPr>
        <p:spPr>
          <a:xfrm>
            <a:off x="579549" y="1287887"/>
            <a:ext cx="7598536" cy="33871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0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6C24-662D-E558-2806-26276954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8D465-5107-5FEB-3F1A-39A13BC59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C07C02F3-2143-CF97-CDA6-AA97B8F48C6E}"/>
              </a:ext>
            </a:extLst>
          </p:cNvPr>
          <p:cNvSpPr/>
          <p:nvPr/>
        </p:nvSpPr>
        <p:spPr>
          <a:xfrm rot="17839848">
            <a:off x="6794072" y="1828626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93D42-8601-C4EB-3482-7F94B2C9F787}"/>
              </a:ext>
            </a:extLst>
          </p:cNvPr>
          <p:cNvSpPr txBox="1"/>
          <p:nvPr/>
        </p:nvSpPr>
        <p:spPr>
          <a:xfrm>
            <a:off x="6796022" y="2256858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2</a:t>
            </a:r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73B2C664-069E-7AE1-28F2-B2721B43BF34}"/>
              </a:ext>
            </a:extLst>
          </p:cNvPr>
          <p:cNvSpPr/>
          <p:nvPr/>
        </p:nvSpPr>
        <p:spPr>
          <a:xfrm rot="17839848">
            <a:off x="6823257" y="661620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097D2A5-32EA-8D6F-D63A-0B0DE6A6FA54}"/>
              </a:ext>
            </a:extLst>
          </p:cNvPr>
          <p:cNvSpPr/>
          <p:nvPr/>
        </p:nvSpPr>
        <p:spPr>
          <a:xfrm>
            <a:off x="6951133" y="448734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1: VF/VT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FA8147-C2B2-BBFA-FBA0-65D15CD86ECB}"/>
              </a:ext>
            </a:extLst>
          </p:cNvPr>
          <p:cNvSpPr/>
          <p:nvPr/>
        </p:nvSpPr>
        <p:spPr>
          <a:xfrm>
            <a:off x="8263466" y="931334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9C5DED-3B17-AE3D-66C8-53BADFB49A3F}"/>
              </a:ext>
            </a:extLst>
          </p:cNvPr>
          <p:cNvSpPr/>
          <p:nvPr/>
        </p:nvSpPr>
        <p:spPr>
          <a:xfrm>
            <a:off x="6951133" y="1684867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2: VF/VT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675430-EFA8-F5E3-93C4-B9C6972A06B2}"/>
              </a:ext>
            </a:extLst>
          </p:cNvPr>
          <p:cNvSpPr/>
          <p:nvPr/>
        </p:nvSpPr>
        <p:spPr>
          <a:xfrm>
            <a:off x="8263466" y="2167467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3E5F20-36D4-4478-D9D5-BF44DA968F49}"/>
              </a:ext>
            </a:extLst>
          </p:cNvPr>
          <p:cNvSpPr/>
          <p:nvPr/>
        </p:nvSpPr>
        <p:spPr>
          <a:xfrm>
            <a:off x="6951133" y="2921000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3: VF/VT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9507EF6-3598-9C57-81D3-547F755AE994}"/>
              </a:ext>
            </a:extLst>
          </p:cNvPr>
          <p:cNvSpPr/>
          <p:nvPr/>
        </p:nvSpPr>
        <p:spPr>
          <a:xfrm>
            <a:off x="8263466" y="3403600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CEE522-AAEE-A0D4-A0F3-FCAADCA11484}"/>
              </a:ext>
            </a:extLst>
          </p:cNvPr>
          <p:cNvSpPr/>
          <p:nvPr/>
        </p:nvSpPr>
        <p:spPr>
          <a:xfrm>
            <a:off x="6951133" y="4157133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4: VF/VT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81782B3-3563-EA68-352A-8D15C5CE4198}"/>
              </a:ext>
            </a:extLst>
          </p:cNvPr>
          <p:cNvSpPr/>
          <p:nvPr/>
        </p:nvSpPr>
        <p:spPr>
          <a:xfrm>
            <a:off x="8263466" y="4639733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E91A0DF-3B95-6FE3-0680-4D92623D8FE2}"/>
              </a:ext>
            </a:extLst>
          </p:cNvPr>
          <p:cNvSpPr/>
          <p:nvPr/>
        </p:nvSpPr>
        <p:spPr>
          <a:xfrm>
            <a:off x="6951132" y="5393266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5: VF/VT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9CA45-4100-1718-3396-258B096A597C}"/>
              </a:ext>
            </a:extLst>
          </p:cNvPr>
          <p:cNvSpPr txBox="1"/>
          <p:nvPr/>
        </p:nvSpPr>
        <p:spPr>
          <a:xfrm>
            <a:off x="6825207" y="1089852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0DB6E-5581-3934-72B7-D5AF7D5F5567}"/>
              </a:ext>
            </a:extLst>
          </p:cNvPr>
          <p:cNvSpPr txBox="1"/>
          <p:nvPr/>
        </p:nvSpPr>
        <p:spPr>
          <a:xfrm>
            <a:off x="8669868" y="1233501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Drugs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D6BAA-572D-EFE5-2D68-07B3FD779D92}"/>
              </a:ext>
            </a:extLst>
          </p:cNvPr>
          <p:cNvSpPr txBox="1"/>
          <p:nvPr/>
        </p:nvSpPr>
        <p:spPr>
          <a:xfrm>
            <a:off x="8669867" y="2469634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0F647-1D92-9BD3-05E8-76FD5863BAF0}"/>
              </a:ext>
            </a:extLst>
          </p:cNvPr>
          <p:cNvSpPr txBox="1"/>
          <p:nvPr/>
        </p:nvSpPr>
        <p:spPr>
          <a:xfrm>
            <a:off x="8669867" y="3705768"/>
            <a:ext cx="11768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Amio #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73896-55E0-A444-AD75-4ACB5976B2B7}"/>
              </a:ext>
            </a:extLst>
          </p:cNvPr>
          <p:cNvSpPr txBox="1"/>
          <p:nvPr/>
        </p:nvSpPr>
        <p:spPr>
          <a:xfrm>
            <a:off x="8669866" y="4941901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2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844D3F9-BBB6-7990-B73E-9E57A31BEFAE}"/>
              </a:ext>
            </a:extLst>
          </p:cNvPr>
          <p:cNvSpPr/>
          <p:nvPr/>
        </p:nvSpPr>
        <p:spPr>
          <a:xfrm>
            <a:off x="8263464" y="5875866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AE8EB4-7770-ADB3-AF71-8EB791187B08}"/>
              </a:ext>
            </a:extLst>
          </p:cNvPr>
          <p:cNvSpPr txBox="1"/>
          <p:nvPr/>
        </p:nvSpPr>
        <p:spPr>
          <a:xfrm>
            <a:off x="8669866" y="6178033"/>
            <a:ext cx="11768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Amio #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E47D-AAEE-A7C3-6FBE-3AEDEA96A6F8}"/>
              </a:ext>
            </a:extLst>
          </p:cNvPr>
          <p:cNvSpPr txBox="1"/>
          <p:nvPr/>
        </p:nvSpPr>
        <p:spPr>
          <a:xfrm>
            <a:off x="715435" y="261659"/>
            <a:ext cx="5257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2020 American Heart Association Advanced Life Support Algorithm</a:t>
            </a:r>
          </a:p>
          <a:p>
            <a:endParaRPr lang="en-US" sz="2600" dirty="0"/>
          </a:p>
          <a:p>
            <a:r>
              <a:rPr lang="en-US" sz="2600" dirty="0"/>
              <a:t>2021 European Resuscitation Council Advanced Life Support Algorithm</a:t>
            </a:r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738A53C9-39D2-FEE0-20E7-6AD1031F8075}"/>
              </a:ext>
            </a:extLst>
          </p:cNvPr>
          <p:cNvSpPr/>
          <p:nvPr/>
        </p:nvSpPr>
        <p:spPr>
          <a:xfrm rot="17839848">
            <a:off x="6752107" y="4340513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42B341-4F7A-9CD5-68ED-A3127F62850C}"/>
              </a:ext>
            </a:extLst>
          </p:cNvPr>
          <p:cNvSpPr txBox="1"/>
          <p:nvPr/>
        </p:nvSpPr>
        <p:spPr>
          <a:xfrm>
            <a:off x="6754057" y="4768745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4</a:t>
            </a:r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CAC67980-4182-82A0-C61F-007F71A141D5}"/>
              </a:ext>
            </a:extLst>
          </p:cNvPr>
          <p:cNvSpPr/>
          <p:nvPr/>
        </p:nvSpPr>
        <p:spPr>
          <a:xfrm rot="17839848">
            <a:off x="6766701" y="3091597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8326AD-E3FA-60C6-1F01-46794E102133}"/>
              </a:ext>
            </a:extLst>
          </p:cNvPr>
          <p:cNvSpPr txBox="1"/>
          <p:nvPr/>
        </p:nvSpPr>
        <p:spPr>
          <a:xfrm>
            <a:off x="6768651" y="3519829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3</a:t>
            </a:r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6F5724BB-527E-5A33-64E5-CDB3EF9CECC4}"/>
              </a:ext>
            </a:extLst>
          </p:cNvPr>
          <p:cNvSpPr/>
          <p:nvPr/>
        </p:nvSpPr>
        <p:spPr>
          <a:xfrm rot="17839848">
            <a:off x="6752107" y="5580311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632FF6-0487-06D4-19C3-84980E017E68}"/>
              </a:ext>
            </a:extLst>
          </p:cNvPr>
          <p:cNvSpPr txBox="1"/>
          <p:nvPr/>
        </p:nvSpPr>
        <p:spPr>
          <a:xfrm>
            <a:off x="6754057" y="6008543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5</a:t>
            </a:r>
          </a:p>
        </p:txBody>
      </p:sp>
    </p:spTree>
    <p:extLst>
      <p:ext uri="{BB962C8B-B14F-4D97-AF65-F5344CB8AC3E}">
        <p14:creationId xmlns:p14="http://schemas.microsoft.com/office/powerpoint/2010/main" val="27975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4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C07C02F3-2143-CF97-CDA6-AA97B8F48C6E}"/>
              </a:ext>
            </a:extLst>
          </p:cNvPr>
          <p:cNvSpPr/>
          <p:nvPr/>
        </p:nvSpPr>
        <p:spPr>
          <a:xfrm rot="17839848">
            <a:off x="4491139" y="2735672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93D42-8601-C4EB-3482-7F94B2C9F787}"/>
              </a:ext>
            </a:extLst>
          </p:cNvPr>
          <p:cNvSpPr txBox="1"/>
          <p:nvPr/>
        </p:nvSpPr>
        <p:spPr>
          <a:xfrm>
            <a:off x="4493089" y="3163904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2</a:t>
            </a:r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73B2C664-069E-7AE1-28F2-B2721B43BF34}"/>
              </a:ext>
            </a:extLst>
          </p:cNvPr>
          <p:cNvSpPr/>
          <p:nvPr/>
        </p:nvSpPr>
        <p:spPr>
          <a:xfrm rot="17839848">
            <a:off x="4520324" y="1568666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097D2A5-32EA-8D6F-D63A-0B0DE6A6FA54}"/>
              </a:ext>
            </a:extLst>
          </p:cNvPr>
          <p:cNvSpPr/>
          <p:nvPr/>
        </p:nvSpPr>
        <p:spPr>
          <a:xfrm>
            <a:off x="4648200" y="1355780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1: VF/VT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FA8147-C2B2-BBFA-FBA0-65D15CD86ECB}"/>
              </a:ext>
            </a:extLst>
          </p:cNvPr>
          <p:cNvSpPr/>
          <p:nvPr/>
        </p:nvSpPr>
        <p:spPr>
          <a:xfrm>
            <a:off x="5960533" y="1838380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9C5DED-3B17-AE3D-66C8-53BADFB49A3F}"/>
              </a:ext>
            </a:extLst>
          </p:cNvPr>
          <p:cNvSpPr/>
          <p:nvPr/>
        </p:nvSpPr>
        <p:spPr>
          <a:xfrm>
            <a:off x="4648200" y="2591913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2: VF/VT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675430-EFA8-F5E3-93C4-B9C6972A06B2}"/>
              </a:ext>
            </a:extLst>
          </p:cNvPr>
          <p:cNvSpPr/>
          <p:nvPr/>
        </p:nvSpPr>
        <p:spPr>
          <a:xfrm>
            <a:off x="5960533" y="3074513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3E5F20-36D4-4478-D9D5-BF44DA968F49}"/>
              </a:ext>
            </a:extLst>
          </p:cNvPr>
          <p:cNvSpPr/>
          <p:nvPr/>
        </p:nvSpPr>
        <p:spPr>
          <a:xfrm>
            <a:off x="4648200" y="3828046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3: VF/VT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9507EF6-3598-9C57-81D3-547F755AE994}"/>
              </a:ext>
            </a:extLst>
          </p:cNvPr>
          <p:cNvSpPr/>
          <p:nvPr/>
        </p:nvSpPr>
        <p:spPr>
          <a:xfrm>
            <a:off x="5960533" y="4310646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CEE522-AAEE-A0D4-A0F3-FCAADCA11484}"/>
              </a:ext>
            </a:extLst>
          </p:cNvPr>
          <p:cNvSpPr/>
          <p:nvPr/>
        </p:nvSpPr>
        <p:spPr>
          <a:xfrm>
            <a:off x="4648200" y="5064179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4: VF/VT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81782B3-3563-EA68-352A-8D15C5CE4198}"/>
              </a:ext>
            </a:extLst>
          </p:cNvPr>
          <p:cNvSpPr/>
          <p:nvPr/>
        </p:nvSpPr>
        <p:spPr>
          <a:xfrm>
            <a:off x="5960533" y="5546779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9CA45-4100-1718-3396-258B096A597C}"/>
              </a:ext>
            </a:extLst>
          </p:cNvPr>
          <p:cNvSpPr txBox="1"/>
          <p:nvPr/>
        </p:nvSpPr>
        <p:spPr>
          <a:xfrm>
            <a:off x="4522274" y="1996898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0DB6E-5581-3934-72B7-D5AF7D5F5567}"/>
              </a:ext>
            </a:extLst>
          </p:cNvPr>
          <p:cNvSpPr txBox="1"/>
          <p:nvPr/>
        </p:nvSpPr>
        <p:spPr>
          <a:xfrm>
            <a:off x="6366935" y="2140547"/>
            <a:ext cx="13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IV/IO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D6BAA-572D-EFE5-2D68-07B3FD779D92}"/>
              </a:ext>
            </a:extLst>
          </p:cNvPr>
          <p:cNvSpPr txBox="1"/>
          <p:nvPr/>
        </p:nvSpPr>
        <p:spPr>
          <a:xfrm>
            <a:off x="6366934" y="3376680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0F647-1D92-9BD3-05E8-76FD5863BAF0}"/>
              </a:ext>
            </a:extLst>
          </p:cNvPr>
          <p:cNvSpPr txBox="1"/>
          <p:nvPr/>
        </p:nvSpPr>
        <p:spPr>
          <a:xfrm>
            <a:off x="6366934" y="4612814"/>
            <a:ext cx="11768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Amio #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73896-55E0-A444-AD75-4ACB5976B2B7}"/>
              </a:ext>
            </a:extLst>
          </p:cNvPr>
          <p:cNvSpPr txBox="1"/>
          <p:nvPr/>
        </p:nvSpPr>
        <p:spPr>
          <a:xfrm>
            <a:off x="6366933" y="5848947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2</a:t>
            </a:r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738A53C9-39D2-FEE0-20E7-6AD1031F8075}"/>
              </a:ext>
            </a:extLst>
          </p:cNvPr>
          <p:cNvSpPr/>
          <p:nvPr/>
        </p:nvSpPr>
        <p:spPr>
          <a:xfrm rot="17839848">
            <a:off x="4449174" y="5247559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42B341-4F7A-9CD5-68ED-A3127F62850C}"/>
              </a:ext>
            </a:extLst>
          </p:cNvPr>
          <p:cNvSpPr txBox="1"/>
          <p:nvPr/>
        </p:nvSpPr>
        <p:spPr>
          <a:xfrm>
            <a:off x="4451124" y="5675791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4</a:t>
            </a:r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CAC67980-4182-82A0-C61F-007F71A141D5}"/>
              </a:ext>
            </a:extLst>
          </p:cNvPr>
          <p:cNvSpPr/>
          <p:nvPr/>
        </p:nvSpPr>
        <p:spPr>
          <a:xfrm rot="17839848">
            <a:off x="4463768" y="3998643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8326AD-E3FA-60C6-1F01-46794E102133}"/>
              </a:ext>
            </a:extLst>
          </p:cNvPr>
          <p:cNvSpPr txBox="1"/>
          <p:nvPr/>
        </p:nvSpPr>
        <p:spPr>
          <a:xfrm>
            <a:off x="4465718" y="4426875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F2014-60F5-27E0-69B6-B81BBD901A2B}"/>
              </a:ext>
            </a:extLst>
          </p:cNvPr>
          <p:cNvSpPr txBox="1"/>
          <p:nvPr/>
        </p:nvSpPr>
        <p:spPr>
          <a:xfrm>
            <a:off x="2370666" y="432509"/>
            <a:ext cx="7450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Times from </a:t>
            </a:r>
            <a:r>
              <a:rPr lang="en-US" sz="2600" u="sng" dirty="0">
                <a:solidFill>
                  <a:srgbClr val="FFFF00"/>
                </a:solidFill>
              </a:rPr>
              <a:t>911 Call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to Interventions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69A66-310A-80B1-064F-F23440EF6C2A}"/>
              </a:ext>
            </a:extLst>
          </p:cNvPr>
          <p:cNvSpPr txBox="1"/>
          <p:nvPr/>
        </p:nvSpPr>
        <p:spPr>
          <a:xfrm>
            <a:off x="1126067" y="2066173"/>
            <a:ext cx="332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/>
              <a:t>11.0</a:t>
            </a:r>
            <a:r>
              <a:rPr lang="en-US" baseline="30000" dirty="0"/>
              <a:t>a</a:t>
            </a:r>
            <a:r>
              <a:rPr lang="en-US" dirty="0"/>
              <a:t> &amp; </a:t>
            </a:r>
            <a:r>
              <a:rPr lang="en-US" u="sng" dirty="0"/>
              <a:t>9.2</a:t>
            </a:r>
            <a:r>
              <a:rPr lang="en-US" baseline="30000" dirty="0"/>
              <a:t>b</a:t>
            </a:r>
            <a:r>
              <a:rPr lang="en-US" dirty="0"/>
              <a:t> &amp; </a:t>
            </a:r>
            <a:r>
              <a:rPr lang="en-US" u="sng" dirty="0"/>
              <a:t>8.5</a:t>
            </a:r>
            <a:r>
              <a:rPr lang="en-US" baseline="30000" dirty="0"/>
              <a:t>c</a:t>
            </a:r>
            <a:r>
              <a:rPr lang="en-US" dirty="0"/>
              <a:t> minutes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4B4B77-E53E-9713-7954-33BF9730D470}"/>
              </a:ext>
            </a:extLst>
          </p:cNvPr>
          <p:cNvSpPr txBox="1"/>
          <p:nvPr/>
        </p:nvSpPr>
        <p:spPr>
          <a:xfrm>
            <a:off x="7658869" y="33761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15.0</a:t>
            </a:r>
            <a:r>
              <a:rPr lang="en-US" baseline="30000" dirty="0"/>
              <a:t>a</a:t>
            </a:r>
            <a:r>
              <a:rPr lang="en-US" dirty="0"/>
              <a:t> &amp; </a:t>
            </a:r>
            <a:r>
              <a:rPr lang="en-US" u="sng" dirty="0"/>
              <a:t>16.0</a:t>
            </a:r>
            <a:r>
              <a:rPr lang="en-US" baseline="30000" dirty="0"/>
              <a:t>d</a:t>
            </a:r>
            <a:r>
              <a:rPr lang="en-US" dirty="0"/>
              <a:t> minutes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CCBB5C-B688-A160-DFCA-643A2DFBEF08}"/>
              </a:ext>
            </a:extLst>
          </p:cNvPr>
          <p:cNvSpPr txBox="1"/>
          <p:nvPr/>
        </p:nvSpPr>
        <p:spPr>
          <a:xfrm>
            <a:off x="7658868" y="4621482"/>
            <a:ext cx="392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26.6</a:t>
            </a:r>
            <a:r>
              <a:rPr lang="en-US" baseline="30000" dirty="0"/>
              <a:t>a</a:t>
            </a:r>
            <a:r>
              <a:rPr lang="en-US" dirty="0"/>
              <a:t> &amp; </a:t>
            </a:r>
            <a:r>
              <a:rPr lang="en-US" u="sng" dirty="0"/>
              <a:t>20.9</a:t>
            </a:r>
            <a:r>
              <a:rPr lang="en-US" baseline="30000" dirty="0"/>
              <a:t>b</a:t>
            </a:r>
            <a:r>
              <a:rPr lang="en-US" dirty="0"/>
              <a:t> &amp; </a:t>
            </a:r>
            <a:r>
              <a:rPr lang="en-US" u="sng" dirty="0"/>
              <a:t>24.5</a:t>
            </a:r>
            <a:r>
              <a:rPr lang="en-US" baseline="30000" dirty="0"/>
              <a:t>c</a:t>
            </a:r>
            <a:r>
              <a:rPr lang="en-US" dirty="0"/>
              <a:t> &amp; </a:t>
            </a:r>
            <a:r>
              <a:rPr lang="en-US" u="sng" dirty="0"/>
              <a:t>19.3</a:t>
            </a:r>
            <a:r>
              <a:rPr lang="en-US" baseline="30000" dirty="0"/>
              <a:t>d</a:t>
            </a:r>
            <a:r>
              <a:rPr lang="en-US" dirty="0"/>
              <a:t> minutes</a:t>
            </a:r>
            <a:endParaRPr lang="en-US" baseline="30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8837C5-7837-7F49-041C-19962FB1DEFD}"/>
              </a:ext>
            </a:extLst>
          </p:cNvPr>
          <p:cNvSpPr txBox="1"/>
          <p:nvPr/>
        </p:nvSpPr>
        <p:spPr>
          <a:xfrm>
            <a:off x="8466" y="6317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Ornato</a:t>
            </a:r>
            <a:r>
              <a:rPr lang="en-US" dirty="0"/>
              <a:t> </a:t>
            </a:r>
            <a:r>
              <a:rPr lang="en-US" i="1" dirty="0"/>
              <a:t>et al., </a:t>
            </a:r>
            <a:r>
              <a:rPr lang="en-US" dirty="0"/>
              <a:t>2021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271010-DF5F-E605-7CED-2729554BCC91}"/>
              </a:ext>
            </a:extLst>
          </p:cNvPr>
          <p:cNvSpPr txBox="1"/>
          <p:nvPr/>
        </p:nvSpPr>
        <p:spPr>
          <a:xfrm>
            <a:off x="9550399" y="5383403"/>
            <a:ext cx="23061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= Richmond Ambulance Authority (local registry)</a:t>
            </a:r>
          </a:p>
          <a:p>
            <a:r>
              <a:rPr lang="en-US" sz="1600" dirty="0"/>
              <a:t>b = ARREST Trial</a:t>
            </a:r>
          </a:p>
          <a:p>
            <a:r>
              <a:rPr lang="en-US" sz="1600" dirty="0"/>
              <a:t>c = ALIVE Trial</a:t>
            </a:r>
          </a:p>
          <a:p>
            <a:r>
              <a:rPr lang="en-US" sz="1600" dirty="0"/>
              <a:t>d = ALPS Trial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5EBDE4-6543-CC64-1160-E83D68E551C1}"/>
              </a:ext>
            </a:extLst>
          </p:cNvPr>
          <p:cNvSpPr/>
          <p:nvPr/>
        </p:nvSpPr>
        <p:spPr>
          <a:xfrm>
            <a:off x="7700834" y="4612814"/>
            <a:ext cx="3694530" cy="451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47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C07C02F3-2143-CF97-CDA6-AA97B8F48C6E}"/>
              </a:ext>
            </a:extLst>
          </p:cNvPr>
          <p:cNvSpPr/>
          <p:nvPr/>
        </p:nvSpPr>
        <p:spPr>
          <a:xfrm rot="17839848">
            <a:off x="4491139" y="2735672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93D42-8601-C4EB-3482-7F94B2C9F787}"/>
              </a:ext>
            </a:extLst>
          </p:cNvPr>
          <p:cNvSpPr txBox="1"/>
          <p:nvPr/>
        </p:nvSpPr>
        <p:spPr>
          <a:xfrm>
            <a:off x="4493089" y="3163904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2</a:t>
            </a:r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73B2C664-069E-7AE1-28F2-B2721B43BF34}"/>
              </a:ext>
            </a:extLst>
          </p:cNvPr>
          <p:cNvSpPr/>
          <p:nvPr/>
        </p:nvSpPr>
        <p:spPr>
          <a:xfrm rot="17839848">
            <a:off x="4520324" y="1568666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097D2A5-32EA-8D6F-D63A-0B0DE6A6FA54}"/>
              </a:ext>
            </a:extLst>
          </p:cNvPr>
          <p:cNvSpPr/>
          <p:nvPr/>
        </p:nvSpPr>
        <p:spPr>
          <a:xfrm>
            <a:off x="4648200" y="1355780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1: VF/VT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1FA8147-C2B2-BBFA-FBA0-65D15CD86ECB}"/>
              </a:ext>
            </a:extLst>
          </p:cNvPr>
          <p:cNvSpPr/>
          <p:nvPr/>
        </p:nvSpPr>
        <p:spPr>
          <a:xfrm>
            <a:off x="5960533" y="1838380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9C5DED-3B17-AE3D-66C8-53BADFB49A3F}"/>
              </a:ext>
            </a:extLst>
          </p:cNvPr>
          <p:cNvSpPr/>
          <p:nvPr/>
        </p:nvSpPr>
        <p:spPr>
          <a:xfrm>
            <a:off x="4648200" y="2591913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2: VF/VT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675430-EFA8-F5E3-93C4-B9C6972A06B2}"/>
              </a:ext>
            </a:extLst>
          </p:cNvPr>
          <p:cNvSpPr/>
          <p:nvPr/>
        </p:nvSpPr>
        <p:spPr>
          <a:xfrm>
            <a:off x="5960533" y="3074513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3E5F20-36D4-4478-D9D5-BF44DA968F49}"/>
              </a:ext>
            </a:extLst>
          </p:cNvPr>
          <p:cNvSpPr/>
          <p:nvPr/>
        </p:nvSpPr>
        <p:spPr>
          <a:xfrm>
            <a:off x="4648200" y="3828046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3: VF/VT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9507EF6-3598-9C57-81D3-547F755AE994}"/>
              </a:ext>
            </a:extLst>
          </p:cNvPr>
          <p:cNvSpPr/>
          <p:nvPr/>
        </p:nvSpPr>
        <p:spPr>
          <a:xfrm>
            <a:off x="5960533" y="4310646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CEE522-AAEE-A0D4-A0F3-FCAADCA11484}"/>
              </a:ext>
            </a:extLst>
          </p:cNvPr>
          <p:cNvSpPr/>
          <p:nvPr/>
        </p:nvSpPr>
        <p:spPr>
          <a:xfrm>
            <a:off x="4648200" y="5064179"/>
            <a:ext cx="2895600" cy="4826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Rhythm check 4: VF/VT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81782B3-3563-EA68-352A-8D15C5CE4198}"/>
              </a:ext>
            </a:extLst>
          </p:cNvPr>
          <p:cNvSpPr/>
          <p:nvPr/>
        </p:nvSpPr>
        <p:spPr>
          <a:xfrm>
            <a:off x="5960533" y="5546779"/>
            <a:ext cx="270933" cy="7535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9CA45-4100-1718-3396-258B096A597C}"/>
              </a:ext>
            </a:extLst>
          </p:cNvPr>
          <p:cNvSpPr txBox="1"/>
          <p:nvPr/>
        </p:nvSpPr>
        <p:spPr>
          <a:xfrm>
            <a:off x="4522274" y="1996898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0DB6E-5581-3934-72B7-D5AF7D5F5567}"/>
              </a:ext>
            </a:extLst>
          </p:cNvPr>
          <p:cNvSpPr txBox="1"/>
          <p:nvPr/>
        </p:nvSpPr>
        <p:spPr>
          <a:xfrm>
            <a:off x="6366935" y="2140547"/>
            <a:ext cx="13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IV/IO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D6BAA-572D-EFE5-2D68-07B3FD779D92}"/>
              </a:ext>
            </a:extLst>
          </p:cNvPr>
          <p:cNvSpPr txBox="1"/>
          <p:nvPr/>
        </p:nvSpPr>
        <p:spPr>
          <a:xfrm>
            <a:off x="6366934" y="3376680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0F647-1D92-9BD3-05E8-76FD5863BAF0}"/>
              </a:ext>
            </a:extLst>
          </p:cNvPr>
          <p:cNvSpPr txBox="1"/>
          <p:nvPr/>
        </p:nvSpPr>
        <p:spPr>
          <a:xfrm>
            <a:off x="6366934" y="4612814"/>
            <a:ext cx="11768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Amio #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73896-55E0-A444-AD75-4ACB5976B2B7}"/>
              </a:ext>
            </a:extLst>
          </p:cNvPr>
          <p:cNvSpPr txBox="1"/>
          <p:nvPr/>
        </p:nvSpPr>
        <p:spPr>
          <a:xfrm>
            <a:off x="6366933" y="5848947"/>
            <a:ext cx="117686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 # 2</a:t>
            </a:r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738A53C9-39D2-FEE0-20E7-6AD1031F8075}"/>
              </a:ext>
            </a:extLst>
          </p:cNvPr>
          <p:cNvSpPr/>
          <p:nvPr/>
        </p:nvSpPr>
        <p:spPr>
          <a:xfrm rot="17839848">
            <a:off x="4449174" y="5247559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42B341-4F7A-9CD5-68ED-A3127F62850C}"/>
              </a:ext>
            </a:extLst>
          </p:cNvPr>
          <p:cNvSpPr txBox="1"/>
          <p:nvPr/>
        </p:nvSpPr>
        <p:spPr>
          <a:xfrm>
            <a:off x="4451124" y="5675791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4</a:t>
            </a:r>
          </a:p>
        </p:txBody>
      </p:sp>
      <p:sp>
        <p:nvSpPr>
          <p:cNvPr id="31" name="Lightning Bolt 30">
            <a:extLst>
              <a:ext uri="{FF2B5EF4-FFF2-40B4-BE49-F238E27FC236}">
                <a16:creationId xmlns:a16="http://schemas.microsoft.com/office/drawing/2014/main" id="{CAC67980-4182-82A0-C61F-007F71A141D5}"/>
              </a:ext>
            </a:extLst>
          </p:cNvPr>
          <p:cNvSpPr/>
          <p:nvPr/>
        </p:nvSpPr>
        <p:spPr>
          <a:xfrm rot="17839848">
            <a:off x="4463768" y="3998643"/>
            <a:ext cx="1336056" cy="130133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8326AD-E3FA-60C6-1F01-46794E102133}"/>
              </a:ext>
            </a:extLst>
          </p:cNvPr>
          <p:cNvSpPr txBox="1"/>
          <p:nvPr/>
        </p:nvSpPr>
        <p:spPr>
          <a:xfrm>
            <a:off x="4465718" y="4426875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Shock #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F2014-60F5-27E0-69B6-B81BBD901A2B}"/>
              </a:ext>
            </a:extLst>
          </p:cNvPr>
          <p:cNvSpPr txBox="1"/>
          <p:nvPr/>
        </p:nvSpPr>
        <p:spPr>
          <a:xfrm>
            <a:off x="2370666" y="432509"/>
            <a:ext cx="7450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Times from </a:t>
            </a:r>
            <a:r>
              <a:rPr lang="en-US" sz="2600" u="sng" dirty="0">
                <a:solidFill>
                  <a:srgbClr val="FFFF00"/>
                </a:solidFill>
              </a:rPr>
              <a:t>Arrival On-Scene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to Interventions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69A66-310A-80B1-064F-F23440EF6C2A}"/>
              </a:ext>
            </a:extLst>
          </p:cNvPr>
          <p:cNvSpPr txBox="1"/>
          <p:nvPr/>
        </p:nvSpPr>
        <p:spPr>
          <a:xfrm>
            <a:off x="2088924" y="20661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4.0 minutes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61A5BF-CD68-B7F6-E94D-8D14782A8B79}"/>
              </a:ext>
            </a:extLst>
          </p:cNvPr>
          <p:cNvSpPr txBox="1"/>
          <p:nvPr/>
        </p:nvSpPr>
        <p:spPr>
          <a:xfrm>
            <a:off x="2088924" y="32860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7.4 minutes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792DF8-5EA9-C617-7010-CD8B406C83B3}"/>
              </a:ext>
            </a:extLst>
          </p:cNvPr>
          <p:cNvSpPr txBox="1"/>
          <p:nvPr/>
        </p:nvSpPr>
        <p:spPr>
          <a:xfrm>
            <a:off x="2088924" y="453141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10.7 minutes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2A1DB-5412-52A4-C51B-F24D9A77B1AA}"/>
              </a:ext>
            </a:extLst>
          </p:cNvPr>
          <p:cNvSpPr txBox="1"/>
          <p:nvPr/>
        </p:nvSpPr>
        <p:spPr>
          <a:xfrm>
            <a:off x="2088924" y="57513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13.4 minutes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4B4B77-E53E-9713-7954-33BF9730D470}"/>
              </a:ext>
            </a:extLst>
          </p:cNvPr>
          <p:cNvSpPr txBox="1"/>
          <p:nvPr/>
        </p:nvSpPr>
        <p:spPr>
          <a:xfrm>
            <a:off x="7658869" y="33761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7.4 minutes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CCBB5C-B688-A160-DFCA-643A2DFBEF08}"/>
              </a:ext>
            </a:extLst>
          </p:cNvPr>
          <p:cNvSpPr txBox="1"/>
          <p:nvPr/>
        </p:nvSpPr>
        <p:spPr>
          <a:xfrm>
            <a:off x="7658869" y="46214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11.2 minutes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E5216D-B547-C9D0-A361-9ED2CA23770F}"/>
              </a:ext>
            </a:extLst>
          </p:cNvPr>
          <p:cNvSpPr txBox="1"/>
          <p:nvPr/>
        </p:nvSpPr>
        <p:spPr>
          <a:xfrm>
            <a:off x="7658869" y="21506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6.1 minutes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AF1CE-D07B-95CF-C4E7-AD30AB75F97F}"/>
              </a:ext>
            </a:extLst>
          </p:cNvPr>
          <p:cNvSpPr txBox="1"/>
          <p:nvPr/>
        </p:nvSpPr>
        <p:spPr>
          <a:xfrm>
            <a:off x="8465" y="6488668"/>
            <a:ext cx="56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Portland Cardiac Arrest Epidemiologic Registry (2018-2022)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FAC59-F5E6-AA42-EB0F-14C5C3B14654}"/>
              </a:ext>
            </a:extLst>
          </p:cNvPr>
          <p:cNvSpPr txBox="1"/>
          <p:nvPr/>
        </p:nvSpPr>
        <p:spPr>
          <a:xfrm>
            <a:off x="9128237" y="1604527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PDX Epistry 2022:</a:t>
            </a:r>
          </a:p>
          <a:p>
            <a:r>
              <a:rPr lang="en-US" dirty="0"/>
              <a:t>30% PIV; 15% TIO; 55% HIO</a:t>
            </a:r>
          </a:p>
          <a:p>
            <a:endParaRPr lang="en-US" dirty="0"/>
          </a:p>
          <a:p>
            <a:r>
              <a:rPr lang="en-US" dirty="0"/>
              <a:t>ALPS:</a:t>
            </a:r>
          </a:p>
          <a:p>
            <a:r>
              <a:rPr lang="en-US" dirty="0"/>
              <a:t>75% PIV; 24% TIO; 1% HIO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42C25-DC8C-1E47-C74F-6C709A0E4CCB}"/>
              </a:ext>
            </a:extLst>
          </p:cNvPr>
          <p:cNvSpPr/>
          <p:nvPr/>
        </p:nvSpPr>
        <p:spPr>
          <a:xfrm>
            <a:off x="7658869" y="4612814"/>
            <a:ext cx="1469368" cy="48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357FD-2EDF-4B10-8FFB-167545D2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623455"/>
            <a:ext cx="10730345" cy="4002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23780-5A03-AA06-5142-24C0C015C084}"/>
              </a:ext>
            </a:extLst>
          </p:cNvPr>
          <p:cNvSpPr txBox="1"/>
          <p:nvPr/>
        </p:nvSpPr>
        <p:spPr>
          <a:xfrm>
            <a:off x="9550399" y="5383403"/>
            <a:ext cx="23061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= Richmond Ambulance Authority (local registry)</a:t>
            </a:r>
          </a:p>
          <a:p>
            <a:r>
              <a:rPr lang="en-US" sz="1600" dirty="0"/>
              <a:t>b = ARREST Trial</a:t>
            </a:r>
          </a:p>
          <a:p>
            <a:r>
              <a:rPr lang="en-US" sz="1600" dirty="0"/>
              <a:t>c = ALIVE Trial</a:t>
            </a:r>
          </a:p>
          <a:p>
            <a:r>
              <a:rPr lang="en-US" sz="1600" dirty="0"/>
              <a:t>d = ALPS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4FFF8-D6AD-FE82-D163-1C2561EA629E}"/>
              </a:ext>
            </a:extLst>
          </p:cNvPr>
          <p:cNvSpPr txBox="1"/>
          <p:nvPr/>
        </p:nvSpPr>
        <p:spPr>
          <a:xfrm>
            <a:off x="8466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Ornato</a:t>
            </a:r>
            <a:r>
              <a:rPr lang="en-US" dirty="0"/>
              <a:t> </a:t>
            </a:r>
            <a:r>
              <a:rPr lang="en-US" i="1" dirty="0"/>
              <a:t>et al.,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161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662C2415-9F64-EF77-A44F-1A6701A036D2}"/>
              </a:ext>
            </a:extLst>
          </p:cNvPr>
          <p:cNvSpPr/>
          <p:nvPr/>
        </p:nvSpPr>
        <p:spPr>
          <a:xfrm>
            <a:off x="855133" y="474134"/>
            <a:ext cx="10481734" cy="6096001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AD2D0-0AC9-B659-CD7F-39322A31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3" y="1128889"/>
            <a:ext cx="10145785" cy="43568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8FE307-BBEF-2537-205B-69BF1B746AB5}"/>
              </a:ext>
            </a:extLst>
          </p:cNvPr>
          <p:cNvSpPr/>
          <p:nvPr/>
        </p:nvSpPr>
        <p:spPr>
          <a:xfrm>
            <a:off x="6982690" y="2398815"/>
            <a:ext cx="3902817" cy="3086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84DCC-8D54-354A-2BE9-39618266D047}"/>
              </a:ext>
            </a:extLst>
          </p:cNvPr>
          <p:cNvSpPr/>
          <p:nvPr/>
        </p:nvSpPr>
        <p:spPr>
          <a:xfrm>
            <a:off x="3079872" y="2398815"/>
            <a:ext cx="3902817" cy="3086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5E079-580D-DAAC-5C6F-D2C4FBC6DEB1}"/>
              </a:ext>
            </a:extLst>
          </p:cNvPr>
          <p:cNvSpPr txBox="1"/>
          <p:nvPr/>
        </p:nvSpPr>
        <p:spPr>
          <a:xfrm>
            <a:off x="1306491" y="2782669"/>
            <a:ext cx="243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3-4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709A8-749B-C661-B3D9-752D398A0660}"/>
              </a:ext>
            </a:extLst>
          </p:cNvPr>
          <p:cNvSpPr txBox="1"/>
          <p:nvPr/>
        </p:nvSpPr>
        <p:spPr>
          <a:xfrm>
            <a:off x="4267199" y="2782669"/>
            <a:ext cx="295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20-23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474CF-DC4C-C350-1E57-B5D1028D468B}"/>
              </a:ext>
            </a:extLst>
          </p:cNvPr>
          <p:cNvSpPr txBox="1"/>
          <p:nvPr/>
        </p:nvSpPr>
        <p:spPr>
          <a:xfrm>
            <a:off x="8128000" y="2782669"/>
            <a:ext cx="222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&gt; 28 minutes</a:t>
            </a:r>
          </a:p>
        </p:txBody>
      </p:sp>
    </p:spTree>
    <p:extLst>
      <p:ext uri="{BB962C8B-B14F-4D97-AF65-F5344CB8AC3E}">
        <p14:creationId xmlns:p14="http://schemas.microsoft.com/office/powerpoint/2010/main" val="23735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9BC512-DE47-90B2-06D5-42D02030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78793"/>
            <a:ext cx="7772400" cy="3915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44FD5-A3EC-4E05-F734-79A04AA2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34"/>
          <a:stretch/>
        </p:blipFill>
        <p:spPr>
          <a:xfrm>
            <a:off x="635000" y="4973585"/>
            <a:ext cx="7772400" cy="599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09405-B7A1-A735-2969-7558B8A8F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079"/>
          <a:stretch/>
        </p:blipFill>
        <p:spPr>
          <a:xfrm>
            <a:off x="635000" y="5512009"/>
            <a:ext cx="7772400" cy="490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530F8-E66D-2350-FD7A-85740BABD389}"/>
              </a:ext>
            </a:extLst>
          </p:cNvPr>
          <p:cNvSpPr txBox="1"/>
          <p:nvPr/>
        </p:nvSpPr>
        <p:spPr>
          <a:xfrm>
            <a:off x="8754532" y="1759872"/>
            <a:ext cx="33104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Randomized, double-blind trial comparing amiodarone, lidocaine, and saline placebo in shock-refractory VF/VT out-of-hospital cardiac arrest</a:t>
            </a:r>
          </a:p>
          <a:p>
            <a:endParaRPr lang="en-US" dirty="0"/>
          </a:p>
          <a:p>
            <a:r>
              <a:rPr lang="en-US" dirty="0"/>
              <a:t>Refractory to at least one shock.</a:t>
            </a:r>
          </a:p>
          <a:p>
            <a:endParaRPr lang="en-US" dirty="0"/>
          </a:p>
          <a:p>
            <a:r>
              <a:rPr lang="en-US" dirty="0"/>
              <a:t>Drugs via IV or IO</a:t>
            </a:r>
          </a:p>
          <a:p>
            <a:endParaRPr lang="en-US" dirty="0"/>
          </a:p>
          <a:p>
            <a:r>
              <a:rPr lang="en-US" dirty="0"/>
              <a:t>Per-protocol (primary) analysis: Initial VF/VT rhythm, received study drug</a:t>
            </a:r>
          </a:p>
        </p:txBody>
      </p:sp>
    </p:spTree>
    <p:extLst>
      <p:ext uri="{BB962C8B-B14F-4D97-AF65-F5344CB8AC3E}">
        <p14:creationId xmlns:p14="http://schemas.microsoft.com/office/powerpoint/2010/main" val="176169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3567</TotalTime>
  <Words>951</Words>
  <Application>Microsoft Macintosh PowerPoint</Application>
  <PresentationFormat>Widescreen</PresentationFormat>
  <Paragraphs>176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 Narrow</vt:lpstr>
      <vt:lpstr>Arial</vt:lpstr>
      <vt:lpstr>Calibri</vt:lpstr>
      <vt:lpstr>Calibri Light</vt:lpstr>
      <vt:lpstr>Helvetica</vt:lpstr>
      <vt:lpstr>Helvetica Neue</vt:lpstr>
      <vt:lpstr>Office Theme</vt:lpstr>
      <vt:lpstr>Shocking Considerations: Are We Giving Amiodarone Much Too Late?</vt:lpstr>
      <vt:lpstr>Discussion Items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objective was to evaluate if early antiarrhythmic administration was association with higher survival and survival with a favorable neurologic outcome for patients with shock-refractory OHCA compared to the placebo (normal saline) arm in ALPS.</vt:lpstr>
      <vt:lpstr>PowerPoint Presentation</vt:lpstr>
      <vt:lpstr>PowerPoint Presentation</vt:lpstr>
      <vt:lpstr>PowerPoint Presentation</vt:lpstr>
      <vt:lpstr>ALPS Trial </vt:lpstr>
      <vt:lpstr>Key Findings: Subgroup Analysis of ALPS</vt:lpstr>
      <vt:lpstr>Survival to Hospital Admission  Early vs Late Amiodarone vs Lidocaine</vt:lpstr>
      <vt:lpstr>Survival to Discharge  Early vs Late Amiodarone vs Lidoca</vt:lpstr>
      <vt:lpstr>Functional Survival  Early vs Late Amiodarone vs Lidocaine</vt:lpstr>
      <vt:lpstr>PowerPoint Presentation</vt:lpstr>
      <vt:lpstr>PowerPoint Presentation</vt:lpstr>
      <vt:lpstr>PowerPoint Presentation</vt:lpstr>
      <vt:lpstr>Are there any other studies supporting this hypothesis?</vt:lpstr>
      <vt:lpstr>PowerPoint Presentation</vt:lpstr>
      <vt:lpstr>PowerPoint Presentation</vt:lpstr>
      <vt:lpstr>Lee: Probability of Good Neurological Outcome vs Time to Administration</vt:lpstr>
      <vt:lpstr>Lee: Multivariate Logsitical Regression of Good Neurological Outcome at DC</vt:lpstr>
      <vt:lpstr>PowerPoint Presentation</vt:lpstr>
      <vt:lpstr>PowerPoint Presentation</vt:lpstr>
      <vt:lpstr>PowerPoint Presentation</vt:lpstr>
      <vt:lpstr>Perry: Survival to Hospital DC</vt:lpstr>
      <vt:lpstr>PowerPoint Presentation</vt:lpstr>
      <vt:lpstr>Paganoni: Time to Amiodarone or Lidocaine Therapy and Survival Outcomes </vt:lpstr>
      <vt:lpstr>Paganoni: Administration of antiarrhythmic prior to second shock</vt:lpstr>
      <vt:lpstr>Conclusion 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Lupton</dc:creator>
  <cp:lastModifiedBy>Jonathan Jui</cp:lastModifiedBy>
  <cp:revision>18</cp:revision>
  <dcterms:created xsi:type="dcterms:W3CDTF">2023-07-15T19:45:50Z</dcterms:created>
  <dcterms:modified xsi:type="dcterms:W3CDTF">2025-06-12T01:30:30Z</dcterms:modified>
</cp:coreProperties>
</file>