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Lst>
  <p:notesMasterIdLst>
    <p:notesMasterId r:id="rId26"/>
  </p:notesMasterIdLst>
  <p:sldIdLst>
    <p:sldId id="729" r:id="rId3"/>
    <p:sldId id="739" r:id="rId4"/>
    <p:sldId id="741" r:id="rId5"/>
    <p:sldId id="1038" r:id="rId6"/>
    <p:sldId id="1039" r:id="rId7"/>
    <p:sldId id="262" r:id="rId8"/>
    <p:sldId id="733" r:id="rId9"/>
    <p:sldId id="738" r:id="rId10"/>
    <p:sldId id="1040" r:id="rId11"/>
    <p:sldId id="743" r:id="rId12"/>
    <p:sldId id="737" r:id="rId13"/>
    <p:sldId id="256" r:id="rId14"/>
    <p:sldId id="261" r:id="rId15"/>
    <p:sldId id="326" r:id="rId16"/>
    <p:sldId id="266" r:id="rId17"/>
    <p:sldId id="264" r:id="rId18"/>
    <p:sldId id="391" r:id="rId19"/>
    <p:sldId id="267" r:id="rId20"/>
    <p:sldId id="268" r:id="rId21"/>
    <p:sldId id="269" r:id="rId22"/>
    <p:sldId id="421" r:id="rId23"/>
    <p:sldId id="263" r:id="rId24"/>
    <p:sldId id="104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000" autoAdjust="0"/>
  </p:normalViewPr>
  <p:slideViewPr>
    <p:cSldViewPr snapToGrid="0" showGuides="1">
      <p:cViewPr varScale="1">
        <p:scale>
          <a:sx n="84" d="100"/>
          <a:sy n="84" d="100"/>
        </p:scale>
        <p:origin x="163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65F1A-3BD7-48B8-BD53-F3BFBFD32DB0}" type="datetimeFigureOut">
              <a:rPr lang="en-US" smtClean="0"/>
              <a:t>6/13/2025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C6951-BABA-425B-B1B2-FBAD476F2655}" type="slidenum">
              <a:rPr lang="en-US" smtClean="0"/>
              <a:t>‹#›</a:t>
            </a:fld>
            <a:endParaRPr lang="en-US"/>
          </a:p>
        </p:txBody>
      </p:sp>
    </p:spTree>
    <p:extLst>
      <p:ext uri="{BB962C8B-B14F-4D97-AF65-F5344CB8AC3E}">
        <p14:creationId xmlns:p14="http://schemas.microsoft.com/office/powerpoint/2010/main" val="248368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6913"/>
            <a:ext cx="5343525"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BE81E-12B1-459C-A76E-6E6DC5A762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340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33-90% of closed-space fire fatalities have toxic levels of CN</a:t>
            </a:r>
          </a:p>
          <a:p>
            <a:r>
              <a:rPr lang="en-US" dirty="0"/>
              <a:t>-5-15% growth per year in spray foam insulation in houses for past 10 yrs.</a:t>
            </a:r>
          </a:p>
          <a:p>
            <a:r>
              <a:rPr lang="en-US" dirty="0"/>
              <a:t>-heated objects</a:t>
            </a:r>
          </a:p>
          <a:p>
            <a:endParaRPr lang="en-US" dirty="0"/>
          </a:p>
        </p:txBody>
      </p:sp>
      <p:sp>
        <p:nvSpPr>
          <p:cNvPr id="4" name="Slide Number Placeholder 3"/>
          <p:cNvSpPr>
            <a:spLocks noGrp="1"/>
          </p:cNvSpPr>
          <p:nvPr>
            <p:ph type="sldNum" sz="quarter" idx="5"/>
          </p:nvPr>
        </p:nvSpPr>
        <p:spPr/>
        <p:txBody>
          <a:bodyPr/>
          <a:lstStyle/>
          <a:p>
            <a:fld id="{414C6951-BABA-425B-B1B2-FBAD476F2655}" type="slidenum">
              <a:rPr lang="en-US" smtClean="0"/>
              <a:t>16</a:t>
            </a:fld>
            <a:endParaRPr lang="en-US"/>
          </a:p>
        </p:txBody>
      </p:sp>
    </p:spTree>
    <p:extLst>
      <p:ext uri="{BB962C8B-B14F-4D97-AF65-F5344CB8AC3E}">
        <p14:creationId xmlns:p14="http://schemas.microsoft.com/office/powerpoint/2010/main" val="2013187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C6951-BABA-425B-B1B2-FBAD476F2655}" type="slidenum">
              <a:rPr lang="en-US" smtClean="0"/>
              <a:t>17</a:t>
            </a:fld>
            <a:endParaRPr lang="en-US"/>
          </a:p>
        </p:txBody>
      </p:sp>
    </p:spTree>
    <p:extLst>
      <p:ext uri="{BB962C8B-B14F-4D97-AF65-F5344CB8AC3E}">
        <p14:creationId xmlns:p14="http://schemas.microsoft.com/office/powerpoint/2010/main" val="121774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-overhaul – </a:t>
            </a:r>
            <a:r>
              <a:rPr lang="en-US" dirty="0" err="1"/>
              <a:t>scba</a:t>
            </a:r>
            <a:r>
              <a:rPr lang="en-US" dirty="0"/>
              <a:t>, outside the structure?</a:t>
            </a:r>
          </a:p>
          <a:p>
            <a:r>
              <a:rPr lang="en-US" dirty="0"/>
              <a:t>-remember skin absorption – can delay presentation</a:t>
            </a:r>
          </a:p>
          <a:p>
            <a:r>
              <a:rPr lang="en-US" dirty="0"/>
              <a:t>-even outside fire (household waste burn)</a:t>
            </a:r>
          </a:p>
        </p:txBody>
      </p:sp>
      <p:sp>
        <p:nvSpPr>
          <p:cNvPr id="4" name="Slide Number Placeholder 3"/>
          <p:cNvSpPr>
            <a:spLocks noGrp="1"/>
          </p:cNvSpPr>
          <p:nvPr>
            <p:ph type="sldNum" sz="quarter" idx="5"/>
          </p:nvPr>
        </p:nvSpPr>
        <p:spPr/>
        <p:txBody>
          <a:bodyPr/>
          <a:lstStyle/>
          <a:p>
            <a:fld id="{414C6951-BABA-425B-B1B2-FBAD476F2655}" type="slidenum">
              <a:rPr lang="en-US" smtClean="0"/>
              <a:t>19</a:t>
            </a:fld>
            <a:endParaRPr lang="en-US"/>
          </a:p>
        </p:txBody>
      </p:sp>
    </p:spTree>
    <p:extLst>
      <p:ext uri="{BB962C8B-B14F-4D97-AF65-F5344CB8AC3E}">
        <p14:creationId xmlns:p14="http://schemas.microsoft.com/office/powerpoint/2010/main" val="325250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C6951-BABA-425B-B1B2-FBAD476F2655}" type="slidenum">
              <a:rPr lang="en-US" smtClean="0"/>
              <a:t>21</a:t>
            </a:fld>
            <a:endParaRPr lang="en-US"/>
          </a:p>
        </p:txBody>
      </p:sp>
    </p:spTree>
    <p:extLst>
      <p:ext uri="{BB962C8B-B14F-4D97-AF65-F5344CB8AC3E}">
        <p14:creationId xmlns:p14="http://schemas.microsoft.com/office/powerpoint/2010/main" val="62083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C238A-0005-6E28-3171-1C28393EE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1B461-336B-353E-CB36-96871EB38142}"/>
              </a:ext>
            </a:extLst>
          </p:cNvPr>
          <p:cNvSpPr>
            <a:spLocks noGrp="1" noRot="1" noChangeAspect="1"/>
          </p:cNvSpPr>
          <p:nvPr>
            <p:ph type="sldImg"/>
          </p:nvPr>
        </p:nvSpPr>
        <p:spPr>
          <a:xfrm>
            <a:off x="833438" y="696913"/>
            <a:ext cx="5343525" cy="3486150"/>
          </a:xfrm>
        </p:spPr>
      </p:sp>
      <p:sp>
        <p:nvSpPr>
          <p:cNvPr id="3" name="Notes Placeholder 2">
            <a:extLst>
              <a:ext uri="{FF2B5EF4-FFF2-40B4-BE49-F238E27FC236}">
                <a16:creationId xmlns:a16="http://schemas.microsoft.com/office/drawing/2014/main" id="{2E260A54-F083-A6C3-199B-3A6C214311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54C52-AF25-4051-D393-B68292EF271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BE81E-12B1-459C-A76E-6E6DC5A762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352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27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BE81E-12B1-459C-A76E-6E6DC5A762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58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pPr>
            <a:endParaRPr lang="en-US" sz="1200" b="1" dirty="0">
              <a:ln w="12700" cmpd="sng">
                <a:noFill/>
                <a:prstDash val="solid"/>
              </a:ln>
              <a:solidFill>
                <a:schemeClr val="bg1"/>
              </a:solidFill>
              <a:effectLst>
                <a:innerShdw blurRad="63500" dist="50800" dir="13500000">
                  <a:prstClr val="black">
                    <a:alpha val="50000"/>
                  </a:prstClr>
                </a:inn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4D03E-1399-3D40-AE58-727E5146E8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85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answer to that question is multifactorial, but the most important (?), is because our structures are different. We use different materials, not only to build our structures, but we also fill these structures with different stuff than we did 50 years ago. Synthetic or modern textiles, burn faster, burn hotter, and create more smoke than their natural counterparts. This leads to a few serious considerations: </a:t>
            </a:r>
          </a:p>
          <a:p>
            <a:pPr marL="228600" indent="-228600">
              <a:buAutoNum type="arabicPeriod"/>
            </a:pPr>
            <a:r>
              <a:rPr lang="en-US" dirty="0"/>
              <a:t>Look at this experiment, look at all this smoke. We have more smoke faster.</a:t>
            </a:r>
          </a:p>
          <a:p>
            <a:pPr marL="228600" indent="-228600">
              <a:buAutoNum type="arabicPeriod"/>
            </a:pPr>
            <a:r>
              <a:rPr lang="en-US" dirty="0"/>
              <a:t>Not only do we have MORE smoke, but because the materials are different, the smoke is different, more on this ‘different smoke’ in a few slides.</a:t>
            </a:r>
          </a:p>
          <a:p>
            <a:pPr marL="228600" indent="-228600">
              <a:buAutoNum type="arabicPeriod"/>
            </a:pPr>
            <a:r>
              <a:rPr lang="en-US" dirty="0"/>
              <a:t>Because we are dealing with faster, hotter, smokier fires, there is a decreased time to untenable, life-threatening conditions for victims and fire fighters. Let’s drill in on this.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Side by side burn comparison to demonstrate the impact that furnishing materials have on flashover times.</a:t>
            </a:r>
            <a:br>
              <a:rPr lang="en-US" sz="1800" dirty="0">
                <a:effectLst/>
                <a:latin typeface="Segoe UI" panose="020B0502040204020203" pitchFamily="34" charset="0"/>
              </a:rPr>
            </a:br>
            <a:r>
              <a:rPr lang="en-US" sz="1800" dirty="0">
                <a:effectLst/>
                <a:latin typeface="Segoe UI" panose="020B0502040204020203" pitchFamily="34" charset="0"/>
              </a:rPr>
              <a:t>Look @ the smoke differences. Fires created from combustion of synthetic materials burn hotter, faster, and create more smoke.</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BE76-58A8-46C8-B93F-83732FC118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01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consequences we seeing from this fundamental shift in our structure fires? </a:t>
            </a:r>
          </a:p>
          <a:p>
            <a:endParaRPr lang="en-US" dirty="0"/>
          </a:p>
          <a:p>
            <a:r>
              <a:rPr lang="en-US" dirty="0"/>
              <a:t>Burns, as expected, but look at the percentages of patients with smoke inhalation. Over 80% of fatalities and over half of the injuries in residential buildings were due, primary to smoke inhalation. ***Potentially mention cardiac arrest here as well?***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BE76-58A8-46C8-B93F-83732FC118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BE81E-12B1-459C-A76E-6E6DC5A762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56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243013" y="1006475"/>
            <a:ext cx="52847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The Pathogenesis of Inhalation Injury. The physiological process of inhalation injury is complex and involves a variable and often unpredictable degree of direct local thermal and chemical exposure, reactive immune responses, systemic effects of inhaled toxins, accrual of endobronchial debris, and secondary infection. Shown are airway soot observed on physical examination, a positive diagnostic bronchoscopic view, a sloughed endobronchial cast, and a patient with inhalation injury.</a:t>
            </a:r>
            <a:endParaRPr lang="en-GB" dirty="0">
              <a:latin typeface="Arial" charset="0"/>
              <a:ea typeface="Gothic" charset="0"/>
              <a:cs typeface="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C6951-BABA-425B-B1B2-FBAD476F2655}" type="slidenum">
              <a:rPr lang="en-US" smtClean="0"/>
              <a:t>13</a:t>
            </a:fld>
            <a:endParaRPr lang="en-US"/>
          </a:p>
        </p:txBody>
      </p:sp>
    </p:spTree>
    <p:extLst>
      <p:ext uri="{BB962C8B-B14F-4D97-AF65-F5344CB8AC3E}">
        <p14:creationId xmlns:p14="http://schemas.microsoft.com/office/powerpoint/2010/main" val="313619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A5EFFF3-27FA-342F-DF26-5B818324013B}"/>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692C5551-821B-0AC1-7FEB-F4FCAEE76B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514AA6-793C-44C1-9DA2-5D961660E918}"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3993902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514AA6-793C-44C1-9DA2-5D961660E918}"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198752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514AA6-793C-44C1-9DA2-5D961660E918}"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42658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626" y="1152526"/>
            <a:ext cx="11117101" cy="1362075"/>
          </a:xfrm>
        </p:spPr>
        <p:txBody>
          <a:bodyPr anchor="b" anchorCtr="0">
            <a:noAutofit/>
          </a:bodyPr>
          <a:lstStyle>
            <a:lvl1pPr algn="l">
              <a:defRPr sz="4400" b="1" cap="all">
                <a:solidFill>
                  <a:srgbClr val="17375E"/>
                </a:solidFill>
              </a:defRPr>
            </a:lvl1pPr>
          </a:lstStyle>
          <a:p>
            <a:r>
              <a:rPr lang="en-US" dirty="0"/>
              <a:t>Click to edit Master title style</a:t>
            </a:r>
          </a:p>
        </p:txBody>
      </p:sp>
      <p:sp>
        <p:nvSpPr>
          <p:cNvPr id="3" name="Text Placeholder 2"/>
          <p:cNvSpPr>
            <a:spLocks noGrp="1"/>
          </p:cNvSpPr>
          <p:nvPr>
            <p:ph type="body" idx="1" hasCustomPrompt="1"/>
          </p:nvPr>
        </p:nvSpPr>
        <p:spPr>
          <a:xfrm>
            <a:off x="768626" y="2538426"/>
            <a:ext cx="11117101" cy="1042987"/>
          </a:xfrm>
        </p:spPr>
        <p:txBody>
          <a:bodyPr anchor="t" anchorCtr="0"/>
          <a:lstStyle>
            <a:lvl1pPr marL="0" marR="0" indent="0" algn="l" defTabSz="914400" rtl="0" eaLnBrk="1" fontAlgn="auto" latinLnBrk="0" hangingPunct="1">
              <a:lnSpc>
                <a:spcPct val="110000"/>
              </a:lnSpc>
              <a:spcBef>
                <a:spcPts val="0"/>
              </a:spcBef>
              <a:spcAft>
                <a:spcPts val="600"/>
              </a:spcAft>
              <a:buClrTx/>
              <a:buSzTx/>
              <a:buFont typeface="Arial" pitchFamily="34" charset="0"/>
              <a:buNone/>
              <a:tabLst/>
              <a:defRPr sz="2000" b="0" cap="none" spc="0">
                <a:ln>
                  <a:noFill/>
                </a:ln>
                <a:solidFill>
                  <a:srgbClr val="5F5F5F"/>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Office of Surveillance and Public Health Preparedness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Performance Improvement and Accreditation Team</a:t>
            </a:r>
          </a:p>
        </p:txBody>
      </p:sp>
      <p:sp>
        <p:nvSpPr>
          <p:cNvPr id="13" name="Text Placeholder 12"/>
          <p:cNvSpPr>
            <a:spLocks noGrp="1"/>
          </p:cNvSpPr>
          <p:nvPr>
            <p:ph type="body" sz="quarter" idx="14" hasCustomPrompt="1"/>
          </p:nvPr>
        </p:nvSpPr>
        <p:spPr>
          <a:xfrm>
            <a:off x="768626" y="3810000"/>
            <a:ext cx="4682435" cy="381000"/>
          </a:xfrm>
          <a:ln>
            <a:noFill/>
          </a:ln>
        </p:spPr>
        <p:txBody>
          <a:bodyPr anchor="b" anchorCtr="0">
            <a:normAutofit/>
          </a:bodyPr>
          <a:lstStyle>
            <a:lvl1pPr marL="0" indent="0">
              <a:buNone/>
              <a:defRPr sz="2000" b="1" cap="none" spc="0" baseline="0">
                <a:ln>
                  <a:noFill/>
                </a:ln>
                <a:solidFill>
                  <a:srgbClr val="38506C"/>
                </a:solidFill>
                <a:effectLst/>
              </a:defRPr>
            </a:lvl1pPr>
          </a:lstStyle>
          <a:p>
            <a:pPr lvl="0"/>
            <a:r>
              <a:rPr lang="en-US" dirty="0"/>
              <a:t>Month Year</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6783" y="4801188"/>
            <a:ext cx="1855304" cy="1587868"/>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93046" y="5262202"/>
            <a:ext cx="3492684" cy="1290998"/>
          </a:xfrm>
          <a:prstGeom prst="rect">
            <a:avLst/>
          </a:prstGeom>
        </p:spPr>
      </p:pic>
    </p:spTree>
    <p:extLst>
      <p:ext uri="{BB962C8B-B14F-4D97-AF65-F5344CB8AC3E}">
        <p14:creationId xmlns:p14="http://schemas.microsoft.com/office/powerpoint/2010/main" val="165257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391" y="76200"/>
            <a:ext cx="11573565" cy="1143000"/>
          </a:xfrm>
        </p:spPr>
        <p:txBody>
          <a:bodyPr>
            <a:normAutofit/>
          </a:bodyPr>
          <a:lstStyle>
            <a:lvl1pPr algn="l">
              <a:defRPr sz="3600" cap="all" baseline="0">
                <a:solidFill>
                  <a:schemeClr val="tx2">
                    <a:lumMod val="75000"/>
                  </a:schemeClr>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0" y="6553200"/>
            <a:ext cx="3454400" cy="325120"/>
          </a:xfrm>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
        <p:nvSpPr>
          <p:cNvPr id="8" name="Content Placeholder 7"/>
          <p:cNvSpPr>
            <a:spLocks noGrp="1"/>
          </p:cNvSpPr>
          <p:nvPr>
            <p:ph sz="quarter" idx="13"/>
          </p:nvPr>
        </p:nvSpPr>
        <p:spPr>
          <a:xfrm>
            <a:off x="353391" y="1371600"/>
            <a:ext cx="11661913" cy="5029200"/>
          </a:xfrm>
        </p:spPr>
        <p:txBody>
          <a:bodyPr/>
          <a:lstStyle>
            <a:lvl1pPr>
              <a:buClr>
                <a:srgbClr val="ECAF02"/>
              </a:buClr>
              <a:buSzPct val="8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0235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391" y="76200"/>
            <a:ext cx="11573565" cy="762000"/>
          </a:xfrm>
        </p:spPr>
        <p:txBody>
          <a:bodyPr>
            <a:normAutofit/>
          </a:bodyPr>
          <a:lstStyle>
            <a:lvl1pPr algn="l">
              <a:defRPr sz="3600" cap="all" baseline="0">
                <a:solidFill>
                  <a:schemeClr val="tx2">
                    <a:lumMod val="75000"/>
                  </a:schemeClr>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0" y="6553200"/>
            <a:ext cx="3454400" cy="325120"/>
          </a:xfrm>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
        <p:nvSpPr>
          <p:cNvPr id="8" name="Content Placeholder 7"/>
          <p:cNvSpPr>
            <a:spLocks noGrp="1"/>
          </p:cNvSpPr>
          <p:nvPr>
            <p:ph sz="quarter" idx="13"/>
          </p:nvPr>
        </p:nvSpPr>
        <p:spPr>
          <a:xfrm>
            <a:off x="353391" y="838200"/>
            <a:ext cx="11661913" cy="5562600"/>
          </a:xfrm>
        </p:spPr>
        <p:txBody>
          <a:bodyPr/>
          <a:lstStyle>
            <a:lvl1pPr>
              <a:buClr>
                <a:srgbClr val="ECAF02"/>
              </a:buClr>
              <a:buSzPct val="8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672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391" y="152400"/>
            <a:ext cx="11573565" cy="1295400"/>
          </a:xfrm>
        </p:spPr>
        <p:txBody>
          <a:bodyPr>
            <a:normAutofit/>
          </a:bodyPr>
          <a:lstStyle>
            <a:lvl1pPr algn="l">
              <a:defRPr sz="3600" cap="all" baseline="0">
                <a:solidFill>
                  <a:schemeClr val="tx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353391" y="1646239"/>
            <a:ext cx="11573565" cy="47545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4174" y="6553200"/>
            <a:ext cx="3498574" cy="325120"/>
          </a:xfrm>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1930941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391" y="76200"/>
            <a:ext cx="11573565" cy="1143000"/>
          </a:xfrm>
        </p:spPr>
        <p:txBody>
          <a:bodyPr>
            <a:normAutofit/>
          </a:bodyPr>
          <a:lstStyle>
            <a:lvl1pPr algn="l">
              <a:defRPr sz="3600" cap="all" baseline="0">
                <a:solidFill>
                  <a:schemeClr val="tx2">
                    <a:lumMod val="75000"/>
                  </a:schemeClr>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0" y="6553200"/>
            <a:ext cx="3454400" cy="325120"/>
          </a:xfrm>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
        <p:nvSpPr>
          <p:cNvPr id="8" name="Content Placeholder 7"/>
          <p:cNvSpPr>
            <a:spLocks noGrp="1"/>
          </p:cNvSpPr>
          <p:nvPr>
            <p:ph sz="quarter" idx="13"/>
          </p:nvPr>
        </p:nvSpPr>
        <p:spPr>
          <a:xfrm>
            <a:off x="353400" y="1371600"/>
            <a:ext cx="6449390"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p:cNvSpPr>
            <a:spLocks noGrp="1"/>
          </p:cNvSpPr>
          <p:nvPr>
            <p:ph sz="quarter" idx="14"/>
          </p:nvPr>
        </p:nvSpPr>
        <p:spPr>
          <a:xfrm>
            <a:off x="353400" y="2133600"/>
            <a:ext cx="6449390"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7"/>
          <p:cNvSpPr>
            <a:spLocks noGrp="1"/>
          </p:cNvSpPr>
          <p:nvPr>
            <p:ph sz="quarter" idx="15"/>
          </p:nvPr>
        </p:nvSpPr>
        <p:spPr>
          <a:xfrm>
            <a:off x="353400" y="2895600"/>
            <a:ext cx="6449390"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p:cNvSpPr>
            <a:spLocks noGrp="1"/>
          </p:cNvSpPr>
          <p:nvPr>
            <p:ph sz="quarter" idx="16"/>
          </p:nvPr>
        </p:nvSpPr>
        <p:spPr>
          <a:xfrm>
            <a:off x="353400" y="3657600"/>
            <a:ext cx="6449390"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p:cNvSpPr>
            <a:spLocks noGrp="1"/>
          </p:cNvSpPr>
          <p:nvPr>
            <p:ph sz="quarter" idx="17"/>
          </p:nvPr>
        </p:nvSpPr>
        <p:spPr>
          <a:xfrm>
            <a:off x="353400" y="4419600"/>
            <a:ext cx="6449390"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p:cNvSpPr>
            <a:spLocks noGrp="1"/>
          </p:cNvSpPr>
          <p:nvPr>
            <p:ph sz="quarter" idx="18"/>
          </p:nvPr>
        </p:nvSpPr>
        <p:spPr>
          <a:xfrm>
            <a:off x="353400" y="5181600"/>
            <a:ext cx="6449390"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p:cNvSpPr>
            <a:spLocks noGrp="1"/>
          </p:cNvSpPr>
          <p:nvPr>
            <p:ph sz="quarter" idx="19"/>
          </p:nvPr>
        </p:nvSpPr>
        <p:spPr>
          <a:xfrm>
            <a:off x="353400" y="5943600"/>
            <a:ext cx="6449390"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7"/>
          <p:cNvSpPr>
            <a:spLocks noGrp="1"/>
          </p:cNvSpPr>
          <p:nvPr>
            <p:ph sz="quarter" idx="20"/>
          </p:nvPr>
        </p:nvSpPr>
        <p:spPr>
          <a:xfrm>
            <a:off x="6979478" y="1371600"/>
            <a:ext cx="5035827"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p:cNvSpPr>
            <a:spLocks noGrp="1"/>
          </p:cNvSpPr>
          <p:nvPr>
            <p:ph sz="quarter" idx="21"/>
          </p:nvPr>
        </p:nvSpPr>
        <p:spPr>
          <a:xfrm>
            <a:off x="6979478" y="2133600"/>
            <a:ext cx="5035827"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p:cNvSpPr>
            <a:spLocks noGrp="1"/>
          </p:cNvSpPr>
          <p:nvPr>
            <p:ph sz="quarter" idx="22"/>
          </p:nvPr>
        </p:nvSpPr>
        <p:spPr>
          <a:xfrm>
            <a:off x="6979478" y="2895600"/>
            <a:ext cx="5035827"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23"/>
          </p:nvPr>
        </p:nvSpPr>
        <p:spPr>
          <a:xfrm>
            <a:off x="6979478" y="3657600"/>
            <a:ext cx="5035827"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7"/>
          <p:cNvSpPr>
            <a:spLocks noGrp="1"/>
          </p:cNvSpPr>
          <p:nvPr>
            <p:ph sz="quarter" idx="24"/>
          </p:nvPr>
        </p:nvSpPr>
        <p:spPr>
          <a:xfrm>
            <a:off x="6979478" y="4419600"/>
            <a:ext cx="5035827"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7"/>
          <p:cNvSpPr>
            <a:spLocks noGrp="1"/>
          </p:cNvSpPr>
          <p:nvPr>
            <p:ph sz="quarter" idx="25"/>
          </p:nvPr>
        </p:nvSpPr>
        <p:spPr>
          <a:xfrm>
            <a:off x="6979478" y="5181600"/>
            <a:ext cx="5035827"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7"/>
          <p:cNvSpPr>
            <a:spLocks noGrp="1"/>
          </p:cNvSpPr>
          <p:nvPr>
            <p:ph sz="quarter" idx="26"/>
          </p:nvPr>
        </p:nvSpPr>
        <p:spPr>
          <a:xfrm>
            <a:off x="6979478" y="5943600"/>
            <a:ext cx="5035827"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9782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st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391" y="76200"/>
            <a:ext cx="11573565" cy="1143000"/>
          </a:xfrm>
        </p:spPr>
        <p:txBody>
          <a:bodyPr>
            <a:normAutofit/>
          </a:bodyPr>
          <a:lstStyle>
            <a:lvl1pPr algn="l">
              <a:defRPr sz="3600" cap="all" baseline="0">
                <a:solidFill>
                  <a:schemeClr val="tx2">
                    <a:lumMod val="75000"/>
                  </a:schemeClr>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0" y="6553200"/>
            <a:ext cx="3454400" cy="325120"/>
          </a:xfrm>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
        <p:nvSpPr>
          <p:cNvPr id="8" name="Content Placeholder 7"/>
          <p:cNvSpPr>
            <a:spLocks noGrp="1"/>
          </p:cNvSpPr>
          <p:nvPr>
            <p:ph sz="quarter" idx="13"/>
          </p:nvPr>
        </p:nvSpPr>
        <p:spPr>
          <a:xfrm>
            <a:off x="353391" y="1371600"/>
            <a:ext cx="11573565"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p:cNvSpPr>
            <a:spLocks noGrp="1"/>
          </p:cNvSpPr>
          <p:nvPr>
            <p:ph sz="quarter" idx="14"/>
          </p:nvPr>
        </p:nvSpPr>
        <p:spPr>
          <a:xfrm>
            <a:off x="353391" y="2133600"/>
            <a:ext cx="11573565"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7"/>
          <p:cNvSpPr>
            <a:spLocks noGrp="1"/>
          </p:cNvSpPr>
          <p:nvPr>
            <p:ph sz="quarter" idx="15"/>
          </p:nvPr>
        </p:nvSpPr>
        <p:spPr>
          <a:xfrm>
            <a:off x="353391" y="2895600"/>
            <a:ext cx="11573565"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p:cNvSpPr>
            <a:spLocks noGrp="1"/>
          </p:cNvSpPr>
          <p:nvPr>
            <p:ph sz="quarter" idx="16"/>
          </p:nvPr>
        </p:nvSpPr>
        <p:spPr>
          <a:xfrm>
            <a:off x="353391" y="3657600"/>
            <a:ext cx="11573565"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p:cNvSpPr>
            <a:spLocks noGrp="1"/>
          </p:cNvSpPr>
          <p:nvPr>
            <p:ph sz="quarter" idx="17"/>
          </p:nvPr>
        </p:nvSpPr>
        <p:spPr>
          <a:xfrm>
            <a:off x="353391" y="4419600"/>
            <a:ext cx="11573565"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p:cNvSpPr>
            <a:spLocks noGrp="1"/>
          </p:cNvSpPr>
          <p:nvPr>
            <p:ph sz="quarter" idx="18"/>
          </p:nvPr>
        </p:nvSpPr>
        <p:spPr>
          <a:xfrm>
            <a:off x="353391" y="5181600"/>
            <a:ext cx="11573565"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p:cNvSpPr>
            <a:spLocks noGrp="1"/>
          </p:cNvSpPr>
          <p:nvPr>
            <p:ph sz="quarter" idx="19"/>
          </p:nvPr>
        </p:nvSpPr>
        <p:spPr>
          <a:xfrm>
            <a:off x="353391" y="5943600"/>
            <a:ext cx="11573565" cy="762000"/>
          </a:xfrm>
        </p:spPr>
        <p:txBody>
          <a:bodyPr/>
          <a:lstStyle>
            <a:lvl1pPr>
              <a:buClr>
                <a:srgbClr val="ECAF02"/>
              </a:buClr>
              <a:buSzPct val="800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660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391" y="1447800"/>
            <a:ext cx="11573565" cy="1371600"/>
          </a:xfrm>
        </p:spPr>
        <p:txBody>
          <a:bodyPr>
            <a:normAutofit/>
          </a:bodyPr>
          <a:lstStyle>
            <a:lvl1pPr algn="ctr">
              <a:defRPr sz="4400" cap="all" baseline="0">
                <a:solidFill>
                  <a:schemeClr val="tx2">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249363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lvl1pPr>
              <a:defRPr>
                <a:solidFill>
                  <a:srgbClr val="17375E"/>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209294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514AA6-793C-44C1-9DA2-5D961660E918}"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2801557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128D3C-687C-49DA-A0A8-2725702B6E82}" type="slidenum">
              <a:rPr lang="en-US" smtClean="0"/>
              <a:pPr/>
              <a:t>‹#›</a:t>
            </a:fld>
            <a:endParaRPr lang="en-US" dirty="0"/>
          </a:p>
        </p:txBody>
      </p:sp>
      <p:sp>
        <p:nvSpPr>
          <p:cNvPr id="8" name="Content Placeholder 3"/>
          <p:cNvSpPr>
            <a:spLocks noGrp="1"/>
          </p:cNvSpPr>
          <p:nvPr>
            <p:ph sz="half" idx="2"/>
          </p:nvPr>
        </p:nvSpPr>
        <p:spPr>
          <a:xfrm>
            <a:off x="176700" y="1219200"/>
            <a:ext cx="5830957" cy="5257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p:cNvSpPr>
            <a:spLocks noGrp="1"/>
          </p:cNvSpPr>
          <p:nvPr>
            <p:ph sz="quarter" idx="4"/>
          </p:nvPr>
        </p:nvSpPr>
        <p:spPr>
          <a:xfrm>
            <a:off x="6184353" y="1219200"/>
            <a:ext cx="5830957" cy="5257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14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128D3C-687C-49DA-A0A8-2725702B6E82}" type="slidenum">
              <a:rPr lang="en-US" smtClean="0"/>
              <a:pPr/>
              <a:t>‹#›</a:t>
            </a:fld>
            <a:endParaRPr lang="en-US" dirty="0"/>
          </a:p>
        </p:txBody>
      </p:sp>
      <p:sp>
        <p:nvSpPr>
          <p:cNvPr id="8" name="Content Placeholder 3"/>
          <p:cNvSpPr>
            <a:spLocks noGrp="1"/>
          </p:cNvSpPr>
          <p:nvPr>
            <p:ph sz="half" idx="2"/>
          </p:nvPr>
        </p:nvSpPr>
        <p:spPr>
          <a:xfrm>
            <a:off x="176696" y="1219200"/>
            <a:ext cx="3887304" cy="5257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4"/>
          </p:nvPr>
        </p:nvSpPr>
        <p:spPr>
          <a:xfrm>
            <a:off x="8039652" y="1219200"/>
            <a:ext cx="3975652" cy="5257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3"/>
          </p:nvPr>
        </p:nvSpPr>
        <p:spPr>
          <a:xfrm>
            <a:off x="4152353" y="1219200"/>
            <a:ext cx="3798957" cy="5257800"/>
          </a:xfrm>
        </p:spPr>
        <p:txBody>
          <a:bodyPr vert="horz" lIns="91440" tIns="45720" rIns="91440" bIns="45720" rtlCol="0">
            <a:normAutofit/>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55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8845" y="1295400"/>
            <a:ext cx="584881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6700" y="1981200"/>
            <a:ext cx="5830957" cy="4495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4353" y="1295400"/>
            <a:ext cx="583095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4353" y="1981200"/>
            <a:ext cx="5830957" cy="4495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591420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1134823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703" y="76200"/>
            <a:ext cx="11838610" cy="990600"/>
          </a:xfrm>
        </p:spPr>
        <p:txBody>
          <a:bodyPr>
            <a:normAutofit/>
          </a:bodyPr>
          <a:lstStyle>
            <a:lvl1pPr algn="l">
              <a:defRPr sz="40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452486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703" y="76200"/>
            <a:ext cx="11838610" cy="9906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15748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703" y="-76200"/>
            <a:ext cx="11838610" cy="990600"/>
          </a:xfrm>
        </p:spPr>
        <p:txBody>
          <a:bodyPr>
            <a:normAutofit/>
          </a:bodyPr>
          <a:lstStyle>
            <a:lvl1pPr algn="l">
              <a:defRPr sz="360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2333033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1581700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3761459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133173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514AA6-793C-44C1-9DA2-5D961660E918}"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2581992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2966246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4027229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2265186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2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2501404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198673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CA8663-9CF7-45AF-A8B7-2953001136B8}" type="datetimeFigureOut">
              <a:rPr lang="en-US" smtClean="0"/>
              <a:pPr/>
              <a:t>6/13/2025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128D3C-687C-49DA-A0A8-2725702B6E82}" type="slidenum">
              <a:rPr lang="en-US" smtClean="0"/>
              <a:pPr/>
              <a:t>‹#›</a:t>
            </a:fld>
            <a:endParaRPr lang="en-US" dirty="0"/>
          </a:p>
        </p:txBody>
      </p:sp>
    </p:spTree>
    <p:extLst>
      <p:ext uri="{BB962C8B-B14F-4D97-AF65-F5344CB8AC3E}">
        <p14:creationId xmlns:p14="http://schemas.microsoft.com/office/powerpoint/2010/main" val="3286985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4681C8-9EF7-95BE-EAC9-7E373A9F9F27}"/>
              </a:ext>
            </a:extLst>
          </p:cNvPr>
          <p:cNvSpPr/>
          <p:nvPr userDrawn="1"/>
        </p:nvSpPr>
        <p:spPr>
          <a:xfrm>
            <a:off x="0" y="1"/>
            <a:ext cx="12192000" cy="6858001"/>
          </a:xfrm>
          <a:prstGeom prst="rect">
            <a:avLst/>
          </a:prstGeom>
          <a:gradFill flip="none" rotWithShape="1">
            <a:gsLst>
              <a:gs pos="50000">
                <a:schemeClr val="bg1">
                  <a:lumMod val="33000"/>
                  <a:alpha val="83000"/>
                </a:schemeClr>
              </a:gs>
              <a:gs pos="24000">
                <a:schemeClr val="bg1">
                  <a:lumMod val="33000"/>
                  <a:alpha val="83000"/>
                </a:schemeClr>
              </a:gs>
              <a:gs pos="24000">
                <a:schemeClr val="bg1">
                  <a:lumMod val="33000"/>
                  <a:alpha val="83000"/>
                </a:schemeClr>
              </a:gs>
              <a:gs pos="93000">
                <a:schemeClr val="bg1">
                  <a:lumMod val="97000"/>
                  <a:lumOff val="3000"/>
                  <a:alpha val="0"/>
                </a:schemeClr>
              </a:gs>
            </a:gsLst>
            <a:lin ang="4200000" scaled="0"/>
            <a:tileRect/>
          </a:gradFill>
          <a:ln w="635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53" dirty="0">
              <a:latin typeface="Calibri" charset="0"/>
              <a:ea typeface="Calibri" charset="0"/>
              <a:cs typeface="Calibri" charset="0"/>
            </a:endParaRPr>
          </a:p>
        </p:txBody>
      </p:sp>
      <p:sp>
        <p:nvSpPr>
          <p:cNvPr id="2" name="Title 1">
            <a:extLst>
              <a:ext uri="{FF2B5EF4-FFF2-40B4-BE49-F238E27FC236}">
                <a16:creationId xmlns:a16="http://schemas.microsoft.com/office/drawing/2014/main" id="{AC497F61-D19D-BC4D-A52C-D70A0B65B5AA}"/>
              </a:ext>
            </a:extLst>
          </p:cNvPr>
          <p:cNvSpPr>
            <a:spLocks noGrp="1"/>
          </p:cNvSpPr>
          <p:nvPr>
            <p:ph type="title"/>
          </p:nvPr>
        </p:nvSpPr>
        <p:spPr>
          <a:xfrm>
            <a:off x="304800" y="53790"/>
            <a:ext cx="11582400" cy="986594"/>
          </a:xfrm>
        </p:spPr>
        <p:txBody>
          <a:bodyPr>
            <a:normAutofit/>
          </a:bodyPr>
          <a:lstStyle>
            <a:lvl1pPr>
              <a:defRPr sz="4140" b="1" i="0">
                <a:solidFill>
                  <a:schemeClr val="bg1"/>
                </a:solidFill>
                <a:latin typeface="Futura Condensed ExtraBold" panose="020B0602020204020303" pitchFamily="34" charset="-79"/>
                <a:cs typeface="Futura Condensed ExtraBold" panose="020B0602020204020303" pitchFamily="34" charset="-79"/>
              </a:defRPr>
            </a:lvl1pPr>
          </a:lstStyle>
          <a:p>
            <a:r>
              <a:rPr lang="en-US" dirty="0"/>
              <a:t>Click to edit Master title style</a:t>
            </a:r>
          </a:p>
        </p:txBody>
      </p:sp>
      <p:sp>
        <p:nvSpPr>
          <p:cNvPr id="3" name="Content Placeholder 2">
            <a:extLst>
              <a:ext uri="{FF2B5EF4-FFF2-40B4-BE49-F238E27FC236}">
                <a16:creationId xmlns:a16="http://schemas.microsoft.com/office/drawing/2014/main" id="{C5E5A8EE-BF18-C047-80FF-FEDB1B685C06}"/>
              </a:ext>
            </a:extLst>
          </p:cNvPr>
          <p:cNvSpPr>
            <a:spLocks noGrp="1"/>
          </p:cNvSpPr>
          <p:nvPr>
            <p:ph idx="1"/>
          </p:nvPr>
        </p:nvSpPr>
        <p:spPr>
          <a:xfrm>
            <a:off x="304800" y="977155"/>
            <a:ext cx="11582400" cy="5634989"/>
          </a:xfrm>
          <a:solidFill>
            <a:schemeClr val="bg1"/>
          </a:solidFill>
          <a:ln w="38100">
            <a:solidFill>
              <a:schemeClr val="tx1"/>
            </a:solidFill>
          </a:ln>
          <a:effectLst>
            <a:outerShdw blurRad="63500" sx="102000" sy="102000" algn="ctr" rotWithShape="0">
              <a:prstClr val="black">
                <a:alpha val="40000"/>
              </a:prstClr>
            </a:outerShdw>
          </a:effectLst>
        </p:spPr>
        <p:txBody>
          <a:bodyPr/>
          <a:lstStyle>
            <a:lvl1pPr marL="394335" indent="-299695">
              <a:lnSpc>
                <a:spcPct val="100000"/>
              </a:lnSpc>
              <a:spcAft>
                <a:spcPts val="1035"/>
              </a:spcAft>
              <a:defRPr sz="3795" b="1" i="0">
                <a:latin typeface="Futura Condensed ExtraBold" panose="020B0602020204020303" pitchFamily="34" charset="-79"/>
                <a:cs typeface="Futura Condensed ExtraBold" panose="020B0602020204020303" pitchFamily="34" charset="-79"/>
              </a:defRPr>
            </a:lvl1pPr>
            <a:lvl2pPr marL="788670" indent="-299695">
              <a:spcBef>
                <a:spcPts val="1035"/>
              </a:spcBef>
              <a:spcAft>
                <a:spcPts val="1035"/>
              </a:spcAft>
              <a:defRPr sz="3795" b="0" i="0">
                <a:latin typeface="Futura Condensed Medium" panose="020B0602020204020303" pitchFamily="34" charset="-79"/>
                <a:cs typeface="Futura Condensed Medium" panose="020B0602020204020303" pitchFamily="34" charset="-79"/>
              </a:defRPr>
            </a:lvl2pPr>
            <a:lvl3pPr marL="1183005" indent="-299695">
              <a:spcBef>
                <a:spcPts val="1035"/>
              </a:spcBef>
              <a:spcAft>
                <a:spcPts val="1035"/>
              </a:spcAft>
              <a:defRPr sz="3450" b="0" i="0">
                <a:latin typeface="Futura Condensed Medium" panose="020B0602020204020303" pitchFamily="34" charset="-79"/>
                <a:cs typeface="Futura Condensed Medium" panose="020B0602020204020303" pitchFamily="34" charset="-79"/>
              </a:defRPr>
            </a:lvl3pPr>
            <a:lvl4pPr marL="1577340" indent="-299695">
              <a:spcBef>
                <a:spcPts val="1035"/>
              </a:spcBef>
              <a:spcAft>
                <a:spcPts val="1035"/>
              </a:spcAft>
              <a:defRPr sz="3105" b="0" i="0">
                <a:latin typeface="Futura Condensed Medium" panose="020B0602020204020303" pitchFamily="34" charset="-79"/>
                <a:cs typeface="Futura Condensed Medium" panose="020B0602020204020303" pitchFamily="34" charset="-79"/>
              </a:defRPr>
            </a:lvl4pPr>
            <a:lvl5pPr marL="1971675" indent="-299695">
              <a:spcBef>
                <a:spcPts val="1035"/>
              </a:spcBef>
              <a:spcAft>
                <a:spcPts val="1035"/>
              </a:spcAft>
              <a:defRPr sz="3105" b="0" i="0">
                <a:latin typeface="Futura Condensed Medium" panose="020B0602020204020303" pitchFamily="34" charset="-79"/>
                <a:cs typeface="Futura Condensed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EEAD1B5-5B78-A15A-8DD5-20C2D30607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1709" y="6004715"/>
            <a:ext cx="1482969" cy="752128"/>
          </a:xfrm>
          <a:prstGeom prst="rect">
            <a:avLst/>
          </a:prstGeom>
        </p:spPr>
      </p:pic>
    </p:spTree>
    <p:extLst>
      <p:ext uri="{BB962C8B-B14F-4D97-AF65-F5344CB8AC3E}">
        <p14:creationId xmlns:p14="http://schemas.microsoft.com/office/powerpoint/2010/main" val="1019288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514AA6-793C-44C1-9DA2-5D961660E918}"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70148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514AA6-793C-44C1-9DA2-5D961660E918}" type="datetimeFigureOut">
              <a:rPr lang="en-US" smtClean="0"/>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1773862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514AA6-793C-44C1-9DA2-5D961660E918}" type="datetimeFigureOut">
              <a:rPr lang="en-US" smtClean="0"/>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2674559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14AA6-793C-44C1-9DA2-5D961660E918}" type="datetimeFigureOut">
              <a:rPr lang="en-US" smtClean="0"/>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394693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514AA6-793C-44C1-9DA2-5D961660E918}"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324036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514AA6-793C-44C1-9DA2-5D961660E918}"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20190-8145-44AB-9BE5-BA7406B70AFE}" type="slidenum">
              <a:rPr lang="en-US" smtClean="0"/>
              <a:t>‹#›</a:t>
            </a:fld>
            <a:endParaRPr lang="en-US"/>
          </a:p>
        </p:txBody>
      </p:sp>
    </p:spTree>
    <p:extLst>
      <p:ext uri="{BB962C8B-B14F-4D97-AF65-F5344CB8AC3E}">
        <p14:creationId xmlns:p14="http://schemas.microsoft.com/office/powerpoint/2010/main" val="2016810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jpeg"/><Relationship Id="rId30" Type="http://schemas.openxmlformats.org/officeDocument/2006/relationships/image" Target="../media/image6.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4AA6-793C-44C1-9DA2-5D961660E918}" type="datetimeFigureOut">
              <a:rPr lang="en-US" smtClean="0"/>
              <a:t>6/13/2025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20190-8145-44AB-9BE5-BA7406B70AFE}" type="slidenum">
              <a:rPr lang="en-US" smtClean="0"/>
              <a:t>‹#›</a:t>
            </a:fld>
            <a:endParaRPr lang="en-US"/>
          </a:p>
        </p:txBody>
      </p:sp>
      <p:sp>
        <p:nvSpPr>
          <p:cNvPr id="7" name="Rectangle 6">
            <a:extLst>
              <a:ext uri="{FF2B5EF4-FFF2-40B4-BE49-F238E27FC236}">
                <a16:creationId xmlns:a16="http://schemas.microsoft.com/office/drawing/2014/main" id="{E02B7D90-BF2D-EB66-524A-71D82035EB80}"/>
              </a:ext>
            </a:extLst>
          </p:cNvPr>
          <p:cNvSpPr/>
          <p:nvPr userDrawn="1"/>
        </p:nvSpPr>
        <p:spPr>
          <a:xfrm>
            <a:off x="7610765" y="1939864"/>
            <a:ext cx="5901656" cy="5576025"/>
          </a:xfrm>
          <a:prstGeom prst="rect">
            <a:avLst/>
          </a:prstGeom>
          <a:blipFill dpi="0" rotWithShape="1">
            <a:blip r:embed="rId13">
              <a:alphaModFix amt="7000"/>
              <a:extLst>
                <a:ext uri="{28A0092B-C50C-407E-A947-70E740481C1C}">
                  <a14:useLocalDpi xmlns:a14="http://schemas.microsoft.com/office/drawing/2010/main" val="0"/>
                </a:ext>
              </a:extLst>
            </a:blip>
            <a:srcRect/>
            <a:stretch>
              <a:fillRect/>
            </a:stretch>
          </a:blip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a:extLst>
              <a:ext uri="{FF2B5EF4-FFF2-40B4-BE49-F238E27FC236}">
                <a16:creationId xmlns:a16="http://schemas.microsoft.com/office/drawing/2014/main" id="{DE837F80-1836-5117-EB04-22E39C5D213A}"/>
              </a:ext>
            </a:extLst>
          </p:cNvPr>
          <p:cNvSpPr/>
          <p:nvPr userDrawn="1"/>
        </p:nvSpPr>
        <p:spPr>
          <a:xfrm>
            <a:off x="-1101437" y="-614584"/>
            <a:ext cx="7437583" cy="5108894"/>
          </a:xfrm>
          <a:prstGeom prst="rect">
            <a:avLst/>
          </a:prstGeom>
          <a:blipFill dpi="0" rotWithShape="1">
            <a:blip r:embed="rId14">
              <a:alphaModFix amt="7000"/>
              <a:extLst>
                <a:ext uri="{28A0092B-C50C-407E-A947-70E740481C1C}">
                  <a14:useLocalDpi xmlns:a14="http://schemas.microsoft.com/office/drawing/2010/main" val="0"/>
                </a:ext>
              </a:extLst>
            </a:blip>
            <a:srcRect/>
            <a:stretch>
              <a:fillRect/>
            </a:stretch>
          </a:blip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133473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703" y="0"/>
            <a:ext cx="1183861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6703" y="1447803"/>
            <a:ext cx="1183861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553200"/>
            <a:ext cx="2844800" cy="325120"/>
          </a:xfrm>
          <a:prstGeom prst="rect">
            <a:avLst/>
          </a:prstGeom>
        </p:spPr>
        <p:txBody>
          <a:bodyPr vert="horz" lIns="91440" tIns="45720" rIns="91440" bIns="45720" rtlCol="0" anchor="ctr"/>
          <a:lstStyle>
            <a:lvl1pPr algn="l">
              <a:defRPr sz="1200">
                <a:solidFill>
                  <a:schemeClr val="tx1">
                    <a:tint val="75000"/>
                  </a:schemeClr>
                </a:solidFill>
              </a:defRPr>
            </a:lvl1pPr>
          </a:lstStyle>
          <a:p>
            <a:fld id="{60CA8663-9CF7-45AF-A8B7-2953001136B8}" type="datetimeFigureOut">
              <a:rPr lang="en-US" smtClean="0"/>
              <a:pPr/>
              <a:t>6/13/2025</a:t>
            </a:fld>
            <a:endParaRPr lang="en-US" dirty="0"/>
          </a:p>
        </p:txBody>
      </p:sp>
      <p:sp>
        <p:nvSpPr>
          <p:cNvPr id="5" name="Footer Placeholder 4"/>
          <p:cNvSpPr>
            <a:spLocks noGrp="1"/>
          </p:cNvSpPr>
          <p:nvPr>
            <p:ph type="ftr" sz="quarter" idx="3"/>
          </p:nvPr>
        </p:nvSpPr>
        <p:spPr>
          <a:xfrm>
            <a:off x="4165600" y="6553200"/>
            <a:ext cx="3860800" cy="304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553200"/>
            <a:ext cx="2844800" cy="325120"/>
          </a:xfrm>
          <a:prstGeom prst="rect">
            <a:avLst/>
          </a:prstGeom>
        </p:spPr>
        <p:txBody>
          <a:bodyPr vert="horz" lIns="91440" tIns="45720" rIns="91440" bIns="45720" rtlCol="0" anchor="ctr"/>
          <a:lstStyle>
            <a:lvl1pPr algn="r">
              <a:defRPr sz="1200">
                <a:solidFill>
                  <a:schemeClr val="tx1">
                    <a:tint val="75000"/>
                  </a:schemeClr>
                </a:solidFill>
              </a:defRPr>
            </a:lvl1pPr>
          </a:lstStyle>
          <a:p>
            <a:fld id="{2D128D3C-687C-49DA-A0A8-2725702B6E82}" type="slidenum">
              <a:rPr lang="en-US" smtClean="0"/>
              <a:pPr/>
              <a:t>‹#›</a:t>
            </a:fld>
            <a:endParaRPr lang="en-US" dirty="0"/>
          </a:p>
        </p:txBody>
      </p:sp>
      <p:pic>
        <p:nvPicPr>
          <p:cNvPr id="7" name="Picture 6">
            <a:extLst>
              <a:ext uri="{FF2B5EF4-FFF2-40B4-BE49-F238E27FC236}">
                <a16:creationId xmlns:a16="http://schemas.microsoft.com/office/drawing/2014/main" id="{5F2ACC43-4F92-B3A9-6B53-0BC6ECADC6F1}"/>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989187" y="5820405"/>
            <a:ext cx="2002551" cy="875996"/>
          </a:xfrm>
          <a:prstGeom prst="rect">
            <a:avLst/>
          </a:prstGeom>
        </p:spPr>
      </p:pic>
      <p:pic>
        <p:nvPicPr>
          <p:cNvPr id="8" name="Picture 7" descr="A close-up of a logo&#10;&#10;Description automatically generated">
            <a:extLst>
              <a:ext uri="{FF2B5EF4-FFF2-40B4-BE49-F238E27FC236}">
                <a16:creationId xmlns:a16="http://schemas.microsoft.com/office/drawing/2014/main" id="{A436431A-ABC7-0492-E4A3-343019105F2B}"/>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76688" y="5758902"/>
            <a:ext cx="1740183" cy="898327"/>
          </a:xfrm>
          <a:prstGeom prst="rect">
            <a:avLst/>
          </a:prstGeom>
        </p:spPr>
      </p:pic>
    </p:spTree>
    <p:extLst>
      <p:ext uri="{BB962C8B-B14F-4D97-AF65-F5344CB8AC3E}">
        <p14:creationId xmlns:p14="http://schemas.microsoft.com/office/powerpoint/2010/main" val="2792998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xStyles>
    <p:titleStyle>
      <a:lvl1pPr algn="l" defTabSz="914400" rtl="0" eaLnBrk="1" latinLnBrk="0" hangingPunct="1">
        <a:spcBef>
          <a:spcPct val="0"/>
        </a:spcBef>
        <a:buNone/>
        <a:defRPr sz="4000" b="1" kern="1200" cap="all" baseline="0">
          <a:solidFill>
            <a:srgbClr val="17375E"/>
          </a:solidFill>
          <a:effectLst>
            <a:outerShdw blurRad="50800" dist="38100" dir="13500000" algn="br" rotWithShape="0">
              <a:prstClr val="black">
                <a:alpha val="21000"/>
              </a:prstClr>
            </a:outerShdw>
          </a:effectLst>
          <a:latin typeface="+mn-lt"/>
          <a:ea typeface="+mj-ea"/>
          <a:cs typeface="+mj-cs"/>
        </a:defRPr>
      </a:lvl1pPr>
    </p:titleStyle>
    <p:bodyStyle>
      <a:lvl1pPr marL="457200" indent="-457200" algn="l" defTabSz="914400" rtl="0" eaLnBrk="1" latinLnBrk="0" hangingPunct="1">
        <a:spcBef>
          <a:spcPct val="20000"/>
        </a:spcBef>
        <a:spcAft>
          <a:spcPts val="1200"/>
        </a:spcAft>
        <a:buClr>
          <a:srgbClr val="E4A902"/>
        </a:buClr>
        <a:buSzPct val="85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1pPr>
      <a:lvl2pPr marL="914400" indent="-457200" algn="l" defTabSz="914400" rtl="0" eaLnBrk="1" latinLnBrk="0" hangingPunct="1">
        <a:spcBef>
          <a:spcPct val="20000"/>
        </a:spcBef>
        <a:spcAft>
          <a:spcPts val="1200"/>
        </a:spcAft>
        <a:buFontTx/>
        <a:buBlip>
          <a:blip r:embed="rId30"/>
        </a:buBlip>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2pPr>
      <a:lvl3pPr marL="1257300" indent="-342900" algn="l" defTabSz="914400" rtl="0" eaLnBrk="1" latinLnBrk="0" hangingPunct="1">
        <a:spcBef>
          <a:spcPct val="20000"/>
        </a:spcBef>
        <a:spcAft>
          <a:spcPts val="1200"/>
        </a:spcAft>
        <a:buFont typeface="Arial" pitchFamily="34" charset="0"/>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3pPr>
      <a:lvl4pPr marL="1778000" indent="-406400" algn="l" defTabSz="914400" rtl="0" eaLnBrk="1" latinLnBrk="0" hangingPunct="1">
        <a:spcBef>
          <a:spcPct val="20000"/>
        </a:spcBef>
        <a:spcAft>
          <a:spcPts val="1200"/>
        </a:spcAft>
        <a:buSzPct val="73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4pPr>
      <a:lvl5pPr marL="2286000" indent="-457200" algn="l" defTabSz="914400" rtl="0" eaLnBrk="1" latinLnBrk="0" hangingPunct="1">
        <a:spcBef>
          <a:spcPct val="20000"/>
        </a:spcBef>
        <a:spcAft>
          <a:spcPts val="1200"/>
        </a:spcAft>
        <a:buFont typeface="Arial" pitchFamily="34" charset="0"/>
        <a:buChar char="»"/>
        <a:defRPr lang="en-US" sz="3200" b="0" kern="1200" cap="none" spc="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5.wdp"/><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9982200" cy="1600200"/>
          </a:xfrm>
        </p:spPr>
        <p:txBody>
          <a:bodyPr>
            <a:noAutofit/>
          </a:bodyPr>
          <a:lstStyle/>
          <a:p>
            <a:r>
              <a:rPr lang="en-US" sz="2800" dirty="0">
                <a:effectLst/>
                <a:latin typeface="+mj-lt"/>
              </a:rPr>
              <a:t>Playing the Cyanosis Blues (and other </a:t>
            </a:r>
            <a:r>
              <a:rPr lang="en-US" sz="2800" dirty="0" err="1">
                <a:effectLst/>
                <a:latin typeface="+mj-lt"/>
              </a:rPr>
              <a:t>Maladic</a:t>
            </a:r>
            <a:r>
              <a:rPr lang="en-US" sz="2800" dirty="0">
                <a:effectLst/>
                <a:latin typeface="+mj-lt"/>
              </a:rPr>
              <a:t> Refrains from Fiery Plains): </a:t>
            </a:r>
            <a:r>
              <a:rPr lang="en-US" sz="2800" dirty="0">
                <a:solidFill>
                  <a:srgbClr val="212121"/>
                </a:solidFill>
                <a:effectLst/>
                <a:latin typeface="+mj-lt"/>
              </a:rPr>
              <a:t>Where’s There’s Smoke, There’s Fire (and Other Chemicals</a:t>
            </a:r>
            <a:r>
              <a:rPr lang="en-US" sz="3200" dirty="0">
                <a:solidFill>
                  <a:srgbClr val="212121"/>
                </a:solidFill>
                <a:effectLst/>
                <a:latin typeface="Arial" panose="020B0604020202020204" pitchFamily="34" charset="0"/>
              </a:rPr>
              <a:t>) </a:t>
            </a:r>
            <a:endParaRPr lang="en-US" sz="3200" dirty="0"/>
          </a:p>
        </p:txBody>
      </p:sp>
      <p:sp>
        <p:nvSpPr>
          <p:cNvPr id="3" name="Rectangle 3"/>
          <p:cNvSpPr txBox="1">
            <a:spLocks noChangeArrowheads="1"/>
          </p:cNvSpPr>
          <p:nvPr/>
        </p:nvSpPr>
        <p:spPr>
          <a:xfrm>
            <a:off x="1301750" y="3088070"/>
            <a:ext cx="9588500" cy="1331530"/>
          </a:xfrm>
          <a:prstGeom prst="rect">
            <a:avLst/>
          </a:prstGeom>
          <a:noFill/>
        </p:spPr>
        <p:txBody>
          <a:bodyPr>
            <a:normAutofit fontScale="92500" lnSpcReduction="20000"/>
          </a:bodyPr>
          <a:lstStyle>
            <a:lvl1pPr marL="457200" indent="-457200" algn="l" defTabSz="914400" rtl="0" eaLnBrk="1" latinLnBrk="0" hangingPunct="1">
              <a:spcBef>
                <a:spcPct val="20000"/>
              </a:spcBef>
              <a:spcAft>
                <a:spcPts val="1200"/>
              </a:spcAft>
              <a:buClr>
                <a:srgbClr val="E4A902"/>
              </a:buClr>
              <a:buSzPct val="85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1pPr>
            <a:lvl2pPr marL="914400" indent="-457200" algn="l" defTabSz="914400" rtl="0" eaLnBrk="1" latinLnBrk="0" hangingPunct="1">
              <a:spcBef>
                <a:spcPct val="20000"/>
              </a:spcBef>
              <a:spcAft>
                <a:spcPts val="1200"/>
              </a:spcAft>
              <a:buFontTx/>
              <a:buBlip>
                <a:blip r:embed="rId3"/>
              </a:buBlip>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2pPr>
            <a:lvl3pPr marL="1257300" indent="-342900" algn="l" defTabSz="914400" rtl="0" eaLnBrk="1" latinLnBrk="0" hangingPunct="1">
              <a:spcBef>
                <a:spcPct val="20000"/>
              </a:spcBef>
              <a:spcAft>
                <a:spcPts val="1200"/>
              </a:spcAft>
              <a:buFont typeface="Arial" pitchFamily="34" charset="0"/>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3pPr>
            <a:lvl4pPr marL="1778000" indent="-406400" algn="l" defTabSz="914400" rtl="0" eaLnBrk="1" latinLnBrk="0" hangingPunct="1">
              <a:spcBef>
                <a:spcPct val="20000"/>
              </a:spcBef>
              <a:spcAft>
                <a:spcPts val="1200"/>
              </a:spcAft>
              <a:buSzPct val="73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4pPr>
            <a:lvl5pPr marL="2286000" indent="-457200" algn="l" defTabSz="914400" rtl="0" eaLnBrk="1" latinLnBrk="0" hangingPunct="1">
              <a:spcBef>
                <a:spcPct val="20000"/>
              </a:spcBef>
              <a:spcAft>
                <a:spcPts val="1200"/>
              </a:spcAft>
              <a:buFont typeface="Arial" pitchFamily="34" charset="0"/>
              <a:buChar char="»"/>
              <a:defRPr lang="en-US" sz="3200" b="0" kern="1200" cap="none" spc="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b="1" dirty="0">
                <a:ln w="12700" cmpd="sng">
                  <a:noFill/>
                  <a:prstDash val="solid"/>
                </a:ln>
                <a:solidFill>
                  <a:prstClr val="white"/>
                </a:solidFill>
                <a:effectLst>
                  <a:innerShdw blurRad="63500" dist="50800" dir="13500000">
                    <a:prstClr val="black">
                      <a:alpha val="50000"/>
                    </a:prstClr>
                  </a:innerShdw>
                </a:effectLst>
                <a:latin typeface="Calibri"/>
              </a:rPr>
              <a:t>Robert B Dunne, MD FACEP, FAEMS</a:t>
            </a:r>
          </a:p>
          <a:p>
            <a:pPr marL="0" indent="0">
              <a:spcAft>
                <a:spcPts val="0"/>
              </a:spcAft>
              <a:buNone/>
            </a:pPr>
            <a:r>
              <a:rPr lang="en-US" sz="1800" b="1" dirty="0">
                <a:ln w="12700" cmpd="sng">
                  <a:noFill/>
                  <a:prstDash val="solid"/>
                </a:ln>
                <a:solidFill>
                  <a:prstClr val="white"/>
                </a:solidFill>
                <a:effectLst>
                  <a:innerShdw blurRad="63500" dist="50800" dir="13500000">
                    <a:prstClr val="black">
                      <a:alpha val="50000"/>
                    </a:prstClr>
                  </a:innerShdw>
                </a:effectLst>
                <a:latin typeface="Calibri"/>
              </a:rPr>
              <a:t>Medical Director</a:t>
            </a:r>
          </a:p>
          <a:p>
            <a:pPr marL="0" indent="0">
              <a:spcAft>
                <a:spcPts val="0"/>
              </a:spcAft>
              <a:buNone/>
            </a:pPr>
            <a:r>
              <a:rPr lang="en-US" sz="1800" b="1" dirty="0">
                <a:ln w="12700" cmpd="sng">
                  <a:noFill/>
                  <a:prstDash val="solid"/>
                </a:ln>
                <a:solidFill>
                  <a:prstClr val="white"/>
                </a:solidFill>
                <a:effectLst>
                  <a:innerShdw blurRad="63500" dist="50800" dir="13500000">
                    <a:prstClr val="black">
                      <a:alpha val="50000"/>
                    </a:prstClr>
                  </a:innerShdw>
                </a:effectLst>
                <a:latin typeface="Calibri"/>
              </a:rPr>
              <a:t>Detroit Fire Department</a:t>
            </a:r>
          </a:p>
          <a:p>
            <a:pPr marL="0" indent="0">
              <a:spcAft>
                <a:spcPts val="0"/>
              </a:spcAft>
              <a:buNone/>
            </a:pPr>
            <a:r>
              <a:rPr lang="en-US" sz="1800" b="1" dirty="0">
                <a:ln w="12700" cmpd="sng">
                  <a:noFill/>
                  <a:prstDash val="solid"/>
                </a:ln>
                <a:solidFill>
                  <a:prstClr val="white"/>
                </a:solidFill>
                <a:effectLst>
                  <a:innerShdw blurRad="63500" dist="50800" dir="13500000">
                    <a:prstClr val="black">
                      <a:alpha val="50000"/>
                    </a:prstClr>
                  </a:innerShdw>
                </a:effectLst>
                <a:latin typeface="Calibri"/>
              </a:rPr>
              <a:t>Detroit East Medical Control Authority</a:t>
            </a:r>
          </a:p>
        </p:txBody>
      </p:sp>
      <p:sp>
        <p:nvSpPr>
          <p:cNvPr id="4" name="Text Placeholder 1"/>
          <p:cNvSpPr txBox="1">
            <a:spLocks/>
          </p:cNvSpPr>
          <p:nvPr/>
        </p:nvSpPr>
        <p:spPr>
          <a:xfrm>
            <a:off x="5029200" y="6096000"/>
            <a:ext cx="2133600" cy="381000"/>
          </a:xfrm>
          <a:prstGeom prst="rect">
            <a:avLst/>
          </a:prstGeom>
        </p:spPr>
        <p:txBody>
          <a:bodyPr>
            <a:noAutofit/>
          </a:bodyPr>
          <a:lstStyle>
            <a:lvl1pPr marL="457200" indent="-457200" algn="l" defTabSz="914400" rtl="0" eaLnBrk="1" latinLnBrk="0" hangingPunct="1">
              <a:spcBef>
                <a:spcPct val="20000"/>
              </a:spcBef>
              <a:spcAft>
                <a:spcPts val="1200"/>
              </a:spcAft>
              <a:buClr>
                <a:srgbClr val="E4A902"/>
              </a:buClr>
              <a:buSzPct val="85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1pPr>
            <a:lvl2pPr marL="914400" indent="-457200" algn="l" defTabSz="914400" rtl="0" eaLnBrk="1" latinLnBrk="0" hangingPunct="1">
              <a:spcBef>
                <a:spcPct val="20000"/>
              </a:spcBef>
              <a:spcAft>
                <a:spcPts val="1200"/>
              </a:spcAft>
              <a:buFontTx/>
              <a:buBlip>
                <a:blip r:embed="rId3"/>
              </a:buBlip>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2pPr>
            <a:lvl3pPr marL="1257300" indent="-342900" algn="l" defTabSz="914400" rtl="0" eaLnBrk="1" latinLnBrk="0" hangingPunct="1">
              <a:spcBef>
                <a:spcPct val="20000"/>
              </a:spcBef>
              <a:spcAft>
                <a:spcPts val="1200"/>
              </a:spcAft>
              <a:buFont typeface="Arial" pitchFamily="34" charset="0"/>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3pPr>
            <a:lvl4pPr marL="1778000" indent="-406400" algn="l" defTabSz="914400" rtl="0" eaLnBrk="1" latinLnBrk="0" hangingPunct="1">
              <a:spcBef>
                <a:spcPct val="20000"/>
              </a:spcBef>
              <a:spcAft>
                <a:spcPts val="1200"/>
              </a:spcAft>
              <a:buSzPct val="73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4pPr>
            <a:lvl5pPr marL="2286000" indent="-457200" algn="l" defTabSz="914400" rtl="0" eaLnBrk="1" latinLnBrk="0" hangingPunct="1">
              <a:spcBef>
                <a:spcPct val="20000"/>
              </a:spcBef>
              <a:spcAft>
                <a:spcPts val="1200"/>
              </a:spcAft>
              <a:buFont typeface="Arial" pitchFamily="34" charset="0"/>
              <a:buChar char="»"/>
              <a:defRPr lang="en-US" sz="3200" b="0" kern="1200" cap="none" spc="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sz="2800" b="1" dirty="0">
              <a:ln w="12700" cmpd="sng">
                <a:noFill/>
                <a:prstDash val="solid"/>
              </a:ln>
              <a:solidFill>
                <a:prstClr val="white"/>
              </a:solidFill>
              <a:effectLst>
                <a:innerShdw blurRad="63500" dist="50800" dir="13500000">
                  <a:prstClr val="black">
                    <a:alpha val="50000"/>
                  </a:prstClr>
                </a:innerShdw>
              </a:effectLst>
              <a:latin typeface="Calibri"/>
            </a:endParaRPr>
          </a:p>
        </p:txBody>
      </p:sp>
      <p:pic>
        <p:nvPicPr>
          <p:cNvPr id="7" name="Picture 6">
            <a:extLst>
              <a:ext uri="{FF2B5EF4-FFF2-40B4-BE49-F238E27FC236}">
                <a16:creationId xmlns:a16="http://schemas.microsoft.com/office/drawing/2014/main" id="{AEB2C430-6928-FC41-B6B7-2CEC1F634C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72694" y="4495800"/>
            <a:ext cx="4260850" cy="2161006"/>
          </a:xfrm>
          <a:prstGeom prst="rect">
            <a:avLst/>
          </a:prstGeom>
        </p:spPr>
      </p:pic>
      <p:sp>
        <p:nvSpPr>
          <p:cNvPr id="5" name="TextBox 4">
            <a:extLst>
              <a:ext uri="{FF2B5EF4-FFF2-40B4-BE49-F238E27FC236}">
                <a16:creationId xmlns:a16="http://schemas.microsoft.com/office/drawing/2014/main" id="{93AF74E3-1C48-0512-743C-C42DB22EE3D8}"/>
              </a:ext>
            </a:extLst>
          </p:cNvPr>
          <p:cNvSpPr txBox="1"/>
          <p:nvPr/>
        </p:nvSpPr>
        <p:spPr>
          <a:xfrm>
            <a:off x="7597816" y="7083706"/>
            <a:ext cx="184731" cy="369332"/>
          </a:xfrm>
          <a:prstGeom prst="rect">
            <a:avLst/>
          </a:prstGeom>
          <a:noFill/>
        </p:spPr>
        <p:txBody>
          <a:bodyPr wrap="none" rtlCol="0">
            <a:spAutoFit/>
          </a:bodyPr>
          <a:lstStyle/>
          <a:p>
            <a:pPr defTabSz="914400"/>
            <a:endParaRPr lang="en-US">
              <a:solidFill>
                <a:srgbClr val="FFFFFF"/>
              </a:solidFill>
              <a:latin typeface="Calibri"/>
            </a:endParaRPr>
          </a:p>
        </p:txBody>
      </p:sp>
    </p:spTree>
    <p:extLst>
      <p:ext uri="{BB962C8B-B14F-4D97-AF65-F5344CB8AC3E}">
        <p14:creationId xmlns:p14="http://schemas.microsoft.com/office/powerpoint/2010/main" val="984863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409565" y="218420"/>
            <a:ext cx="8495452" cy="477695"/>
          </a:xfrm>
          <a:prstGeom prst="rect">
            <a:avLst/>
          </a:prstGeom>
          <a:noFill/>
          <a:ln w="9525">
            <a:noFill/>
            <a:miter lim="800000"/>
            <a:headEnd/>
            <a:tailEnd/>
          </a:ln>
        </p:spPr>
        <p:txBody>
          <a:bodyPr lIns="0" tIns="0" rIns="0" bIns="0">
            <a:spAutoFit/>
          </a:bodyPr>
          <a:lstStyle/>
          <a:p>
            <a:pPr algn="ctr" defTabSz="914400">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200" b="1" dirty="0">
                <a:solidFill>
                  <a:srgbClr val="FFFFFF"/>
                </a:solidFill>
                <a:latin typeface="Arial" charset="0"/>
              </a:rPr>
              <a:t>Inhalation Airway Breathing Care Plan </a:t>
            </a:r>
          </a:p>
        </p:txBody>
      </p:sp>
      <p:pic>
        <p:nvPicPr>
          <p:cNvPr id="5122" name="Picture 2"/>
          <p:cNvPicPr>
            <a:picLocks noChangeAspect="1" noChangeArrowheads="1"/>
          </p:cNvPicPr>
          <p:nvPr/>
        </p:nvPicPr>
        <p:blipFill>
          <a:blip r:embed="rId3" cstate="print"/>
          <a:srcRect/>
          <a:stretch>
            <a:fillRect/>
          </a:stretch>
        </p:blipFill>
        <p:spPr bwMode="auto">
          <a:xfrm>
            <a:off x="7835705" y="6270420"/>
            <a:ext cx="2566349" cy="432045"/>
          </a:xfrm>
          <a:prstGeom prst="rect">
            <a:avLst/>
          </a:prstGeom>
          <a:noFill/>
        </p:spPr>
      </p:pic>
      <p:sp>
        <p:nvSpPr>
          <p:cNvPr id="5124" name="Text Box 4"/>
          <p:cNvSpPr txBox="1">
            <a:spLocks noChangeArrowheads="1"/>
          </p:cNvSpPr>
          <p:nvPr/>
        </p:nvSpPr>
        <p:spPr bwMode="auto">
          <a:xfrm>
            <a:off x="4296986" y="5972309"/>
            <a:ext cx="3577869" cy="162609"/>
          </a:xfrm>
          <a:prstGeom prst="rect">
            <a:avLst/>
          </a:prstGeom>
          <a:noFill/>
          <a:ln w="9525">
            <a:noFill/>
            <a:miter lim="800000"/>
            <a:headEnd/>
            <a:tailEnd/>
          </a:ln>
        </p:spPr>
        <p:txBody>
          <a:bodyPr lIns="0" tIns="0" rIns="0" bIns="0">
            <a:spAutoFit/>
          </a:bodyPr>
          <a:lstStyle/>
          <a:p>
            <a:pPr defTabSz="914400">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Sheridan RL. N Engl J Med 2016;375:464-469</a:t>
            </a:r>
            <a:endParaRPr lang="en-GB" sz="1089" b="1" dirty="0">
              <a:solidFill>
                <a:srgbClr val="FFFFFF"/>
              </a:solidFill>
              <a:latin typeface="Arial" charset="0"/>
            </a:endParaRPr>
          </a:p>
        </p:txBody>
      </p:sp>
      <p:pic>
        <p:nvPicPr>
          <p:cNvPr id="6" name="Picture 5"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1" y="795792"/>
            <a:ext cx="3577869" cy="4977163"/>
          </a:xfrm>
          <a:prstGeom prst="rect">
            <a:avLst/>
          </a:prstGeom>
        </p:spPr>
      </p:pic>
      <p:pic>
        <p:nvPicPr>
          <p:cNvPr id="3" name="Picture 2" descr="Image">
            <a:extLst>
              <a:ext uri="{FF2B5EF4-FFF2-40B4-BE49-F238E27FC236}">
                <a16:creationId xmlns:a16="http://schemas.microsoft.com/office/drawing/2014/main" id="{FC41E28F-B40E-849A-F6D1-D2172D27E9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4585" y="833601"/>
            <a:ext cx="4320177" cy="49771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9902-6A9E-2237-B1D8-31C828430D54}"/>
              </a:ext>
            </a:extLst>
          </p:cNvPr>
          <p:cNvSpPr>
            <a:spLocks noGrp="1"/>
          </p:cNvSpPr>
          <p:nvPr>
            <p:ph type="title"/>
          </p:nvPr>
        </p:nvSpPr>
        <p:spPr/>
        <p:txBody>
          <a:bodyPr/>
          <a:lstStyle/>
          <a:p>
            <a:r>
              <a:rPr lang="en-US" dirty="0"/>
              <a:t>Carbon Monoxide monitoring – </a:t>
            </a:r>
            <a:r>
              <a:rPr lang="en-US"/>
              <a:t>USE IT!</a:t>
            </a:r>
            <a:endParaRPr lang="en-US" dirty="0"/>
          </a:p>
        </p:txBody>
      </p:sp>
      <p:sp>
        <p:nvSpPr>
          <p:cNvPr id="3" name="Content Placeholder 2">
            <a:extLst>
              <a:ext uri="{FF2B5EF4-FFF2-40B4-BE49-F238E27FC236}">
                <a16:creationId xmlns:a16="http://schemas.microsoft.com/office/drawing/2014/main" id="{080B7E58-6015-93AD-9593-421EEF70044B}"/>
              </a:ext>
            </a:extLst>
          </p:cNvPr>
          <p:cNvSpPr>
            <a:spLocks noGrp="1"/>
          </p:cNvSpPr>
          <p:nvPr>
            <p:ph sz="quarter" idx="13"/>
          </p:nvPr>
        </p:nvSpPr>
        <p:spPr/>
        <p:txBody>
          <a:bodyPr>
            <a:normAutofit/>
          </a:bodyPr>
          <a:lstStyle/>
          <a:p>
            <a:r>
              <a:rPr lang="en-US" sz="2400" dirty="0">
                <a:solidFill>
                  <a:schemeClr val="tx1"/>
                </a:solidFill>
                <a:effectLst/>
                <a:latin typeface="Barlow" pitchFamily="2" charset="77"/>
              </a:rPr>
              <a:t>In the studies conducted to submit the device for FDA clearance, the CO-oximeter has exhibited accurate readings for </a:t>
            </a:r>
            <a:r>
              <a:rPr lang="en-US" sz="2400" dirty="0" err="1">
                <a:solidFill>
                  <a:schemeClr val="tx1"/>
                </a:solidFill>
                <a:effectLst/>
                <a:latin typeface="Barlow" pitchFamily="2" charset="77"/>
              </a:rPr>
              <a:t>COHb</a:t>
            </a:r>
            <a:r>
              <a:rPr lang="en-US" sz="2400" dirty="0">
                <a:solidFill>
                  <a:schemeClr val="tx1"/>
                </a:solidFill>
                <a:effectLst/>
                <a:latin typeface="Barlow" pitchFamily="2" charset="77"/>
              </a:rPr>
              <a:t> values between 0 and 40%.</a:t>
            </a:r>
          </a:p>
          <a:p>
            <a:endParaRPr lang="en-US" sz="2400" dirty="0">
              <a:solidFill>
                <a:schemeClr val="tx1"/>
              </a:solidFill>
            </a:endParaRPr>
          </a:p>
        </p:txBody>
      </p:sp>
      <p:sp>
        <p:nvSpPr>
          <p:cNvPr id="4" name="TextBox 3">
            <a:extLst>
              <a:ext uri="{FF2B5EF4-FFF2-40B4-BE49-F238E27FC236}">
                <a16:creationId xmlns:a16="http://schemas.microsoft.com/office/drawing/2014/main" id="{DD814940-7751-9C8D-FAF2-3DAAC40C399D}"/>
              </a:ext>
            </a:extLst>
          </p:cNvPr>
          <p:cNvSpPr txBox="1"/>
          <p:nvPr/>
        </p:nvSpPr>
        <p:spPr>
          <a:xfrm>
            <a:off x="4191000" y="5477470"/>
            <a:ext cx="6934200" cy="923330"/>
          </a:xfrm>
          <a:prstGeom prst="rect">
            <a:avLst/>
          </a:prstGeom>
          <a:noFill/>
        </p:spPr>
        <p:txBody>
          <a:bodyPr wrap="square" rtlCol="0">
            <a:spAutoFit/>
          </a:bodyPr>
          <a:lstStyle/>
          <a:p>
            <a:pPr defTabSz="914400"/>
            <a:r>
              <a:rPr lang="en-US" dirty="0">
                <a:solidFill>
                  <a:srgbClr val="FFFFFF"/>
                </a:solidFill>
                <a:latin typeface="Barlow" panose="020F0502020204030204" pitchFamily="34" charset="0"/>
              </a:rPr>
              <a:t>Cone DC, MacMillan DS, Van Gelder C, et al. Noninvasive fireground assessment of carboxyhemoglobin levels in firefighters. </a:t>
            </a:r>
            <a:r>
              <a:rPr lang="en-US" dirty="0" err="1">
                <a:solidFill>
                  <a:srgbClr val="FFFFFF"/>
                </a:solidFill>
                <a:latin typeface="Barlow" panose="020F0502020204030204" pitchFamily="34" charset="0"/>
              </a:rPr>
              <a:t>Prehosp</a:t>
            </a:r>
            <a:r>
              <a:rPr lang="en-US" dirty="0">
                <a:solidFill>
                  <a:srgbClr val="FFFFFF"/>
                </a:solidFill>
                <a:latin typeface="Barlow" panose="020F0502020204030204" pitchFamily="34" charset="0"/>
              </a:rPr>
              <a:t> </a:t>
            </a:r>
            <a:r>
              <a:rPr lang="en-US" dirty="0" err="1">
                <a:solidFill>
                  <a:srgbClr val="FFFFFF"/>
                </a:solidFill>
                <a:latin typeface="Barlow" panose="020F0502020204030204" pitchFamily="34" charset="0"/>
              </a:rPr>
              <a:t>Emerg</a:t>
            </a:r>
            <a:r>
              <a:rPr lang="en-US" dirty="0">
                <a:solidFill>
                  <a:srgbClr val="FFFFFF"/>
                </a:solidFill>
                <a:latin typeface="Barlow" panose="020F0502020204030204" pitchFamily="34" charset="0"/>
              </a:rPr>
              <a:t> Care. 2005;9:8—13.</a:t>
            </a:r>
            <a:endParaRPr lang="en-US" dirty="0">
              <a:solidFill>
                <a:srgbClr val="FFFFFF"/>
              </a:solidFill>
              <a:latin typeface="Calibri"/>
            </a:endParaRPr>
          </a:p>
        </p:txBody>
      </p:sp>
      <p:pic>
        <p:nvPicPr>
          <p:cNvPr id="6" name="Picture 5" descr="Close-up of a medical device&#10;&#10;Description automatically generated with medium confidence">
            <a:extLst>
              <a:ext uri="{FF2B5EF4-FFF2-40B4-BE49-F238E27FC236}">
                <a16:creationId xmlns:a16="http://schemas.microsoft.com/office/drawing/2014/main" id="{09C576D6-72DE-B520-93CF-5CE1D0FD21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0" y="2823170"/>
            <a:ext cx="1778000" cy="2222500"/>
          </a:xfrm>
          <a:prstGeom prst="rect">
            <a:avLst/>
          </a:prstGeom>
        </p:spPr>
      </p:pic>
      <p:pic>
        <p:nvPicPr>
          <p:cNvPr id="8" name="Picture 7" descr="A picture containing luggage and bags, electronic device, indoor, accessory&#10;&#10;Description automatically generated">
            <a:extLst>
              <a:ext uri="{FF2B5EF4-FFF2-40B4-BE49-F238E27FC236}">
                <a16:creationId xmlns:a16="http://schemas.microsoft.com/office/drawing/2014/main" id="{6107E28B-1267-0336-0047-86DFBDC820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9651" y="2234268"/>
            <a:ext cx="3759200" cy="2114550"/>
          </a:xfrm>
          <a:prstGeom prst="rect">
            <a:avLst/>
          </a:prstGeom>
        </p:spPr>
      </p:pic>
      <p:pic>
        <p:nvPicPr>
          <p:cNvPr id="10" name="Picture 9" descr="A picture containing electronics, cable, remote&#10;&#10;Description automatically generated">
            <a:extLst>
              <a:ext uri="{FF2B5EF4-FFF2-40B4-BE49-F238E27FC236}">
                <a16:creationId xmlns:a16="http://schemas.microsoft.com/office/drawing/2014/main" id="{470447B7-78A4-EA65-E1BF-1D162ABEDD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3129618"/>
            <a:ext cx="2438400" cy="2438400"/>
          </a:xfrm>
          <a:prstGeom prst="rect">
            <a:avLst/>
          </a:prstGeom>
        </p:spPr>
      </p:pic>
    </p:spTree>
    <p:extLst>
      <p:ext uri="{BB962C8B-B14F-4D97-AF65-F5344CB8AC3E}">
        <p14:creationId xmlns:p14="http://schemas.microsoft.com/office/powerpoint/2010/main" val="187800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7120" y="1415299"/>
            <a:ext cx="9317759" cy="1239003"/>
          </a:xfrm>
        </p:spPr>
        <p:txBody>
          <a:bodyPr>
            <a:noAutofit/>
          </a:bodyPr>
          <a:lstStyle/>
          <a:p>
            <a:r>
              <a:rPr lang="en-US" sz="6600" b="1" i="1" dirty="0">
                <a:effectLst>
                  <a:outerShdw blurRad="38100" dist="38100" dir="2700000" algn="tl">
                    <a:srgbClr val="000000">
                      <a:alpha val="43137"/>
                    </a:srgbClr>
                  </a:outerShdw>
                </a:effectLst>
                <a:ea typeface="Calibri Light"/>
                <a:cs typeface="Calibri Light"/>
              </a:rPr>
              <a:t>Playing the Cyanosis Blues</a:t>
            </a:r>
          </a:p>
        </p:txBody>
      </p:sp>
      <p:sp>
        <p:nvSpPr>
          <p:cNvPr id="3" name="Subtitle 2"/>
          <p:cNvSpPr>
            <a:spLocks noGrp="1"/>
          </p:cNvSpPr>
          <p:nvPr>
            <p:ph type="subTitle" idx="1"/>
          </p:nvPr>
        </p:nvSpPr>
        <p:spPr>
          <a:xfrm>
            <a:off x="2667000" y="4356100"/>
            <a:ext cx="6858000" cy="2387599"/>
          </a:xfrm>
        </p:spPr>
        <p:txBody>
          <a:bodyPr/>
          <a:lstStyle/>
          <a:p>
            <a:r>
              <a:rPr lang="en-US" sz="2800" dirty="0"/>
              <a:t>Dustin J Calhoun, MD FAEMS</a:t>
            </a:r>
          </a:p>
          <a:p>
            <a:pPr>
              <a:spcBef>
                <a:spcPts val="0"/>
              </a:spcBef>
            </a:pPr>
            <a:r>
              <a:rPr lang="en-US" dirty="0"/>
              <a:t>Medical Director</a:t>
            </a:r>
          </a:p>
          <a:p>
            <a:pPr>
              <a:spcBef>
                <a:spcPts val="0"/>
              </a:spcBef>
            </a:pPr>
            <a:r>
              <a:rPr lang="en-US" dirty="0"/>
              <a:t>Cincinnati Fire Department</a:t>
            </a:r>
          </a:p>
          <a:p>
            <a:pPr>
              <a:spcBef>
                <a:spcPts val="0"/>
              </a:spcBef>
            </a:pPr>
            <a:r>
              <a:rPr lang="en-US" dirty="0"/>
              <a:t>Associate Professor</a:t>
            </a:r>
          </a:p>
          <a:p>
            <a:pPr>
              <a:spcBef>
                <a:spcPts val="0"/>
              </a:spcBef>
            </a:pPr>
            <a:r>
              <a:rPr lang="en-US" dirty="0"/>
              <a:t>University of Cincinnati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295" y="3824837"/>
            <a:ext cx="2718291" cy="27182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690" y="3824837"/>
            <a:ext cx="2251015" cy="2718291"/>
          </a:xfrm>
          <a:prstGeom prst="rect">
            <a:avLst/>
          </a:prstGeom>
        </p:spPr>
      </p:pic>
    </p:spTree>
    <p:extLst>
      <p:ext uri="{BB962C8B-B14F-4D97-AF65-F5344CB8AC3E}">
        <p14:creationId xmlns:p14="http://schemas.microsoft.com/office/powerpoint/2010/main" val="334595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07308"/>
            <a:ext cx="8262430" cy="1325563"/>
          </a:xfrm>
        </p:spPr>
        <p:txBody>
          <a:bodyPr>
            <a:normAutofit/>
          </a:bodyPr>
          <a:lstStyle/>
          <a:p>
            <a:endParaRPr lang="en-US" b="1" i="1" dirty="0"/>
          </a:p>
        </p:txBody>
      </p:sp>
      <p:sp>
        <p:nvSpPr>
          <p:cNvPr id="4" name="Content Placeholder 3">
            <a:extLst>
              <a:ext uri="{FF2B5EF4-FFF2-40B4-BE49-F238E27FC236}">
                <a16:creationId xmlns:a16="http://schemas.microsoft.com/office/drawing/2014/main" id="{EEA1A367-3385-24AD-9D7C-EB7B5C1F3335}"/>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E2783C9-BA31-7597-E6F1-04EF23F0F745}"/>
              </a:ext>
            </a:extLst>
          </p:cNvPr>
          <p:cNvPicPr>
            <a:picLocks noChangeAspect="1"/>
          </p:cNvPicPr>
          <p:nvPr/>
        </p:nvPicPr>
        <p:blipFill>
          <a:blip r:embed="rId3"/>
          <a:stretch>
            <a:fillRect/>
          </a:stretch>
        </p:blipFill>
        <p:spPr>
          <a:xfrm>
            <a:off x="1524000" y="-1"/>
            <a:ext cx="9183314" cy="6858001"/>
          </a:xfrm>
          <a:prstGeom prst="rect">
            <a:avLst/>
          </a:prstGeom>
        </p:spPr>
      </p:pic>
    </p:spTree>
    <p:extLst>
      <p:ext uri="{BB962C8B-B14F-4D97-AF65-F5344CB8AC3E}">
        <p14:creationId xmlns:p14="http://schemas.microsoft.com/office/powerpoint/2010/main" val="337199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4BE9397D-9794-2793-682C-16B8F6DC98AB}"/>
              </a:ext>
            </a:extLst>
          </p:cNvPr>
          <p:cNvSpPr txBox="1">
            <a:spLocks noChangeArrowheads="1"/>
          </p:cNvSpPr>
          <p:nvPr/>
        </p:nvSpPr>
        <p:spPr bwMode="auto">
          <a:xfrm>
            <a:off x="1524001" y="6248400"/>
            <a:ext cx="74190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000" b="1">
                <a:solidFill>
                  <a:schemeClr val="bg1"/>
                </a:solidFill>
                <a:latin typeface="Univers" panose="020B0503020202020204" pitchFamily="34" charset="0"/>
              </a:rPr>
              <a:t>*In the presence of thiosulfate; </a:t>
            </a:r>
            <a:r>
              <a:rPr lang="en-US" altLang="en-US" sz="1000" b="1" baseline="30000">
                <a:solidFill>
                  <a:schemeClr val="bg1"/>
                </a:solidFill>
                <a:latin typeface="Univers" panose="020B0503020202020204" pitchFamily="34" charset="0"/>
                <a:cs typeface="Arial" panose="020B0604020202020204" pitchFamily="34" charset="0"/>
              </a:rPr>
              <a:t>†</a:t>
            </a:r>
            <a:r>
              <a:rPr lang="en-US" altLang="en-US" sz="1000" b="1">
                <a:solidFill>
                  <a:schemeClr val="bg1"/>
                </a:solidFill>
                <a:latin typeface="Univers" panose="020B0503020202020204" pitchFamily="34" charset="0"/>
                <a:cs typeface="Arial" panose="020B0604020202020204" pitchFamily="34" charset="0"/>
              </a:rPr>
              <a:t>in the presence of nitrites; pathways 2 and 3 are targets of available cyanide antidotes.</a:t>
            </a:r>
          </a:p>
          <a:p>
            <a:pPr eaLnBrk="1" hangingPunct="1">
              <a:spcBef>
                <a:spcPct val="0"/>
              </a:spcBef>
              <a:buClrTx/>
              <a:buFontTx/>
              <a:buNone/>
            </a:pPr>
            <a:r>
              <a:rPr lang="en-US" altLang="en-US" sz="1000" b="1" i="1">
                <a:solidFill>
                  <a:schemeClr val="bg1"/>
                </a:solidFill>
                <a:latin typeface="Univers" panose="020B0503020202020204" pitchFamily="34" charset="0"/>
                <a:cs typeface="Arial" panose="020B0604020202020204" pitchFamily="34" charset="0"/>
              </a:rPr>
              <a:t>Adapted from</a:t>
            </a:r>
            <a:r>
              <a:rPr lang="en-US" altLang="en-US" sz="1000" b="1">
                <a:solidFill>
                  <a:schemeClr val="bg1"/>
                </a:solidFill>
                <a:latin typeface="Univers" panose="020B0503020202020204" pitchFamily="34" charset="0"/>
                <a:cs typeface="Arial" panose="020B0604020202020204" pitchFamily="34" charset="0"/>
              </a:rPr>
              <a:t> Megarbane B, et al. </a:t>
            </a:r>
            <a:r>
              <a:rPr lang="en-US" altLang="en-US" sz="1000" b="1" i="1">
                <a:solidFill>
                  <a:schemeClr val="bg1"/>
                </a:solidFill>
                <a:latin typeface="Univers" panose="020B0503020202020204" pitchFamily="34" charset="0"/>
                <a:cs typeface="Arial" panose="020B0604020202020204" pitchFamily="34" charset="0"/>
              </a:rPr>
              <a:t>J Chin Med Assoc. </a:t>
            </a:r>
            <a:r>
              <a:rPr lang="en-US" altLang="en-US" sz="1000" b="1">
                <a:solidFill>
                  <a:schemeClr val="bg1"/>
                </a:solidFill>
                <a:latin typeface="Univers" panose="020B0503020202020204" pitchFamily="34" charset="0"/>
                <a:cs typeface="Arial" panose="020B0604020202020204" pitchFamily="34" charset="0"/>
              </a:rPr>
              <a:t>2003;66:193-203.</a:t>
            </a:r>
          </a:p>
        </p:txBody>
      </p:sp>
      <p:sp>
        <p:nvSpPr>
          <p:cNvPr id="35844" name="Text Box 4">
            <a:extLst>
              <a:ext uri="{FF2B5EF4-FFF2-40B4-BE49-F238E27FC236}">
                <a16:creationId xmlns:a16="http://schemas.microsoft.com/office/drawing/2014/main" id="{BFCC29C7-AA12-0045-83B0-A51807216E0C}"/>
              </a:ext>
            </a:extLst>
          </p:cNvPr>
          <p:cNvSpPr txBox="1">
            <a:spLocks noChangeArrowheads="1"/>
          </p:cNvSpPr>
          <p:nvPr/>
        </p:nvSpPr>
        <p:spPr bwMode="auto">
          <a:xfrm>
            <a:off x="5237163" y="447675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400" b="1">
                <a:solidFill>
                  <a:srgbClr val="CC00CC"/>
                </a:solidFill>
                <a:latin typeface="Univers" panose="020B0503020202020204" pitchFamily="34" charset="0"/>
              </a:rPr>
              <a:t>Cyanocobalamin</a:t>
            </a:r>
            <a:br>
              <a:rPr lang="en-US" altLang="en-US" sz="1400" b="1">
                <a:solidFill>
                  <a:srgbClr val="CC00CC"/>
                </a:solidFill>
                <a:latin typeface="Univers" panose="020B0503020202020204" pitchFamily="34" charset="0"/>
              </a:rPr>
            </a:br>
            <a:r>
              <a:rPr lang="en-US" altLang="en-US" sz="1400" b="1">
                <a:solidFill>
                  <a:srgbClr val="CC00CC"/>
                </a:solidFill>
                <a:latin typeface="Univers" panose="020B0503020202020204" pitchFamily="34" charset="0"/>
              </a:rPr>
              <a:t>(Vitamin B</a:t>
            </a:r>
            <a:r>
              <a:rPr lang="en-US" altLang="en-US" sz="1400" b="1" baseline="-20000">
                <a:solidFill>
                  <a:srgbClr val="CC00CC"/>
                </a:solidFill>
                <a:latin typeface="Univers" panose="020B0503020202020204" pitchFamily="34" charset="0"/>
              </a:rPr>
              <a:t>12</a:t>
            </a:r>
            <a:r>
              <a:rPr lang="en-US" altLang="en-US" sz="1400" b="1">
                <a:solidFill>
                  <a:srgbClr val="CC00CC"/>
                </a:solidFill>
                <a:latin typeface="Univers" panose="020B0503020202020204" pitchFamily="34" charset="0"/>
              </a:rPr>
              <a:t>)</a:t>
            </a:r>
          </a:p>
        </p:txBody>
      </p:sp>
      <p:sp>
        <p:nvSpPr>
          <p:cNvPr id="35845" name="Text Box 5">
            <a:extLst>
              <a:ext uri="{FF2B5EF4-FFF2-40B4-BE49-F238E27FC236}">
                <a16:creationId xmlns:a16="http://schemas.microsoft.com/office/drawing/2014/main" id="{BCBE35A0-1C60-6B13-0B1B-F7B2D1242171}"/>
              </a:ext>
            </a:extLst>
          </p:cNvPr>
          <p:cNvSpPr txBox="1">
            <a:spLocks noChangeArrowheads="1"/>
          </p:cNvSpPr>
          <p:nvPr/>
        </p:nvSpPr>
        <p:spPr bwMode="auto">
          <a:xfrm>
            <a:off x="6475413" y="377190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spcBef>
                <a:spcPct val="50000"/>
              </a:spcBef>
              <a:buClrTx/>
              <a:buFontTx/>
              <a:buNone/>
            </a:pPr>
            <a:r>
              <a:rPr lang="en-US" altLang="en-US" sz="1400" b="1">
                <a:solidFill>
                  <a:srgbClr val="CC00CC"/>
                </a:solidFill>
                <a:latin typeface="Univers" panose="020B0503020202020204" pitchFamily="34" charset="0"/>
              </a:rPr>
              <a:t>Hydroxocobalamin</a:t>
            </a:r>
            <a:br>
              <a:rPr lang="en-US" altLang="en-US" sz="1400" b="1">
                <a:solidFill>
                  <a:srgbClr val="CC00CC"/>
                </a:solidFill>
                <a:latin typeface="Univers" panose="020B0503020202020204" pitchFamily="34" charset="0"/>
              </a:rPr>
            </a:br>
            <a:r>
              <a:rPr lang="en-US" altLang="en-US" sz="1400" b="1">
                <a:solidFill>
                  <a:srgbClr val="CC00CC"/>
                </a:solidFill>
                <a:latin typeface="Univers" panose="020B0503020202020204" pitchFamily="34" charset="0"/>
              </a:rPr>
              <a:t>(Vitamin B</a:t>
            </a:r>
            <a:r>
              <a:rPr lang="en-US" altLang="en-US" sz="1400" b="1" baseline="-20000">
                <a:solidFill>
                  <a:srgbClr val="CC00CC"/>
                </a:solidFill>
                <a:latin typeface="Univers" panose="020B0503020202020204" pitchFamily="34" charset="0"/>
              </a:rPr>
              <a:t>12a</a:t>
            </a:r>
            <a:r>
              <a:rPr lang="en-US" altLang="en-US" sz="1400" b="1">
                <a:solidFill>
                  <a:srgbClr val="CC00CC"/>
                </a:solidFill>
                <a:latin typeface="Univers" panose="020B0503020202020204" pitchFamily="34" charset="0"/>
              </a:rPr>
              <a:t>)</a:t>
            </a:r>
          </a:p>
        </p:txBody>
      </p:sp>
      <p:sp>
        <p:nvSpPr>
          <p:cNvPr id="35846" name="Text Box 6">
            <a:extLst>
              <a:ext uri="{FF2B5EF4-FFF2-40B4-BE49-F238E27FC236}">
                <a16:creationId xmlns:a16="http://schemas.microsoft.com/office/drawing/2014/main" id="{6FA124A9-A350-5854-0AEF-EA0FFF7827F1}"/>
              </a:ext>
            </a:extLst>
          </p:cNvPr>
          <p:cNvSpPr txBox="1">
            <a:spLocks noChangeArrowheads="1"/>
          </p:cNvSpPr>
          <p:nvPr/>
        </p:nvSpPr>
        <p:spPr bwMode="auto">
          <a:xfrm>
            <a:off x="2674938" y="49149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400" b="1">
                <a:solidFill>
                  <a:srgbClr val="FFCC00"/>
                </a:solidFill>
                <a:latin typeface="Univers" panose="020B0503020202020204" pitchFamily="34" charset="0"/>
              </a:rPr>
              <a:t>CyanoMetHb</a:t>
            </a:r>
          </a:p>
        </p:txBody>
      </p:sp>
      <p:sp>
        <p:nvSpPr>
          <p:cNvPr id="35847" name="Text Box 7">
            <a:extLst>
              <a:ext uri="{FF2B5EF4-FFF2-40B4-BE49-F238E27FC236}">
                <a16:creationId xmlns:a16="http://schemas.microsoft.com/office/drawing/2014/main" id="{38067E1B-2E15-B66E-5061-0E5451116FDA}"/>
              </a:ext>
            </a:extLst>
          </p:cNvPr>
          <p:cNvSpPr txBox="1">
            <a:spLocks noChangeArrowheads="1"/>
          </p:cNvSpPr>
          <p:nvPr/>
        </p:nvSpPr>
        <p:spPr bwMode="auto">
          <a:xfrm>
            <a:off x="2667000" y="3295650"/>
            <a:ext cx="1404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0"/>
              </a:spcBef>
              <a:buClrTx/>
              <a:buFontTx/>
              <a:buNone/>
            </a:pPr>
            <a:r>
              <a:rPr lang="en-US" altLang="en-US" sz="1400" b="1">
                <a:solidFill>
                  <a:srgbClr val="FF0000"/>
                </a:solidFill>
                <a:latin typeface="Univers" panose="020B0503020202020204" pitchFamily="34" charset="0"/>
              </a:rPr>
              <a:t>Thiocyanates</a:t>
            </a:r>
          </a:p>
          <a:p>
            <a:pPr algn="ctr">
              <a:spcBef>
                <a:spcPct val="0"/>
              </a:spcBef>
              <a:buClrTx/>
              <a:buFontTx/>
              <a:buNone/>
            </a:pPr>
            <a:r>
              <a:rPr lang="en-US" altLang="en-US" sz="1400" b="1">
                <a:solidFill>
                  <a:srgbClr val="FF0000"/>
                </a:solidFill>
                <a:latin typeface="Univers" panose="020B0503020202020204" pitchFamily="34" charset="0"/>
              </a:rPr>
              <a:t>(SCN)</a:t>
            </a:r>
          </a:p>
        </p:txBody>
      </p:sp>
      <p:sp>
        <p:nvSpPr>
          <p:cNvPr id="35848" name="Text Box 8">
            <a:extLst>
              <a:ext uri="{FF2B5EF4-FFF2-40B4-BE49-F238E27FC236}">
                <a16:creationId xmlns:a16="http://schemas.microsoft.com/office/drawing/2014/main" id="{FAF4BA9C-8AA5-A91F-2ADE-981389E271E8}"/>
              </a:ext>
            </a:extLst>
          </p:cNvPr>
          <p:cNvSpPr txBox="1">
            <a:spLocks noChangeArrowheads="1"/>
          </p:cNvSpPr>
          <p:nvPr/>
        </p:nvSpPr>
        <p:spPr bwMode="auto">
          <a:xfrm>
            <a:off x="4102101" y="3201988"/>
            <a:ext cx="1704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400" b="1">
                <a:solidFill>
                  <a:srgbClr val="FF0000"/>
                </a:solidFill>
                <a:latin typeface="Univers" panose="020B0503020202020204" pitchFamily="34" charset="0"/>
              </a:rPr>
              <a:t>Transulfuration*</a:t>
            </a:r>
            <a:endParaRPr lang="en-US" altLang="en-US" sz="1400" b="1" baseline="30000">
              <a:solidFill>
                <a:srgbClr val="FF0000"/>
              </a:solidFill>
              <a:latin typeface="Univers" panose="020B0503020202020204" pitchFamily="34" charset="0"/>
            </a:endParaRPr>
          </a:p>
        </p:txBody>
      </p:sp>
      <p:sp>
        <p:nvSpPr>
          <p:cNvPr id="35849" name="Line 9">
            <a:extLst>
              <a:ext uri="{FF2B5EF4-FFF2-40B4-BE49-F238E27FC236}">
                <a16:creationId xmlns:a16="http://schemas.microsoft.com/office/drawing/2014/main" id="{5770E79A-F80D-1416-CBEA-1110B76C0F60}"/>
              </a:ext>
            </a:extLst>
          </p:cNvPr>
          <p:cNvSpPr>
            <a:spLocks noChangeShapeType="1"/>
          </p:cNvSpPr>
          <p:nvPr/>
        </p:nvSpPr>
        <p:spPr bwMode="auto">
          <a:xfrm>
            <a:off x="6400800" y="3651250"/>
            <a:ext cx="0" cy="889000"/>
          </a:xfrm>
          <a:prstGeom prst="line">
            <a:avLst/>
          </a:prstGeom>
          <a:noFill/>
          <a:ln w="1905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0" name="Text Box 10">
            <a:extLst>
              <a:ext uri="{FF2B5EF4-FFF2-40B4-BE49-F238E27FC236}">
                <a16:creationId xmlns:a16="http://schemas.microsoft.com/office/drawing/2014/main" id="{46717236-1C30-7200-C6AB-6260E3700BA7}"/>
              </a:ext>
            </a:extLst>
          </p:cNvPr>
          <p:cNvSpPr txBox="1">
            <a:spLocks noChangeArrowheads="1"/>
          </p:cNvSpPr>
          <p:nvPr/>
        </p:nvSpPr>
        <p:spPr bwMode="auto">
          <a:xfrm>
            <a:off x="2311400" y="5645150"/>
            <a:ext cx="3200400"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800" b="1">
                <a:solidFill>
                  <a:schemeClr val="bg1"/>
                </a:solidFill>
                <a:latin typeface="Univers" panose="020B0503020202020204" pitchFamily="34" charset="0"/>
              </a:rPr>
              <a:t>Detoxification Pathways (4) </a:t>
            </a:r>
          </a:p>
        </p:txBody>
      </p:sp>
      <p:sp>
        <p:nvSpPr>
          <p:cNvPr id="35851" name="Text Box 11">
            <a:extLst>
              <a:ext uri="{FF2B5EF4-FFF2-40B4-BE49-F238E27FC236}">
                <a16:creationId xmlns:a16="http://schemas.microsoft.com/office/drawing/2014/main" id="{4B2882CF-121E-015F-37D6-09982481252E}"/>
              </a:ext>
            </a:extLst>
          </p:cNvPr>
          <p:cNvSpPr txBox="1">
            <a:spLocks noChangeArrowheads="1"/>
          </p:cNvSpPr>
          <p:nvPr/>
        </p:nvSpPr>
        <p:spPr bwMode="auto">
          <a:xfrm>
            <a:off x="7848600" y="5638800"/>
            <a:ext cx="2463800"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800" b="1">
                <a:solidFill>
                  <a:srgbClr val="33CC33"/>
                </a:solidFill>
                <a:latin typeface="Univers" panose="020B0503020202020204" pitchFamily="34" charset="0"/>
              </a:rPr>
              <a:t>Toxicity Pathway</a:t>
            </a:r>
          </a:p>
        </p:txBody>
      </p:sp>
      <p:sp>
        <p:nvSpPr>
          <p:cNvPr id="35852" name="Text Box 12">
            <a:extLst>
              <a:ext uri="{FF2B5EF4-FFF2-40B4-BE49-F238E27FC236}">
                <a16:creationId xmlns:a16="http://schemas.microsoft.com/office/drawing/2014/main" id="{F636786A-4D68-998B-493C-79FCB66B6EE0}"/>
              </a:ext>
            </a:extLst>
          </p:cNvPr>
          <p:cNvSpPr txBox="1">
            <a:spLocks noChangeArrowheads="1"/>
          </p:cNvSpPr>
          <p:nvPr/>
        </p:nvSpPr>
        <p:spPr bwMode="auto">
          <a:xfrm>
            <a:off x="8486775" y="180975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cyt c</a:t>
            </a:r>
            <a:r>
              <a:rPr lang="en-US" altLang="en-US" sz="1600" b="1" baseline="30000">
                <a:solidFill>
                  <a:srgbClr val="33CC33"/>
                </a:solidFill>
                <a:latin typeface="Univers" panose="020B0503020202020204" pitchFamily="34" charset="0"/>
              </a:rPr>
              <a:t>2+</a:t>
            </a:r>
          </a:p>
        </p:txBody>
      </p:sp>
      <p:sp>
        <p:nvSpPr>
          <p:cNvPr id="35853" name="Text Box 13">
            <a:extLst>
              <a:ext uri="{FF2B5EF4-FFF2-40B4-BE49-F238E27FC236}">
                <a16:creationId xmlns:a16="http://schemas.microsoft.com/office/drawing/2014/main" id="{41AFC3DF-BF02-C069-170B-5B7A1267D40A}"/>
              </a:ext>
            </a:extLst>
          </p:cNvPr>
          <p:cNvSpPr txBox="1">
            <a:spLocks noChangeArrowheads="1"/>
          </p:cNvSpPr>
          <p:nvPr/>
        </p:nvSpPr>
        <p:spPr bwMode="auto">
          <a:xfrm>
            <a:off x="9363075" y="180975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cyt c</a:t>
            </a:r>
            <a:r>
              <a:rPr lang="en-US" altLang="en-US" sz="1600" b="1" baseline="30000">
                <a:solidFill>
                  <a:srgbClr val="33CC33"/>
                </a:solidFill>
                <a:latin typeface="Univers" panose="020B0503020202020204" pitchFamily="34" charset="0"/>
              </a:rPr>
              <a:t>3+</a:t>
            </a:r>
          </a:p>
        </p:txBody>
      </p:sp>
      <p:sp>
        <p:nvSpPr>
          <p:cNvPr id="35854" name="Text Box 14">
            <a:extLst>
              <a:ext uri="{FF2B5EF4-FFF2-40B4-BE49-F238E27FC236}">
                <a16:creationId xmlns:a16="http://schemas.microsoft.com/office/drawing/2014/main" id="{C740D2F1-B68E-99D9-7A2C-B648F3166A3E}"/>
              </a:ext>
            </a:extLst>
          </p:cNvPr>
          <p:cNvSpPr txBox="1">
            <a:spLocks noChangeArrowheads="1"/>
          </p:cNvSpPr>
          <p:nvPr/>
        </p:nvSpPr>
        <p:spPr bwMode="auto">
          <a:xfrm>
            <a:off x="8472488" y="280035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cyt c</a:t>
            </a:r>
            <a:r>
              <a:rPr lang="en-US" altLang="en-US" sz="1600" b="1" baseline="30000">
                <a:solidFill>
                  <a:srgbClr val="33CC33"/>
                </a:solidFill>
                <a:latin typeface="Univers" panose="020B0503020202020204" pitchFamily="34" charset="0"/>
              </a:rPr>
              <a:t>3+</a:t>
            </a:r>
          </a:p>
        </p:txBody>
      </p:sp>
      <p:sp>
        <p:nvSpPr>
          <p:cNvPr id="35855" name="Text Box 15">
            <a:extLst>
              <a:ext uri="{FF2B5EF4-FFF2-40B4-BE49-F238E27FC236}">
                <a16:creationId xmlns:a16="http://schemas.microsoft.com/office/drawing/2014/main" id="{4C8C5B6B-F678-19E5-1EE3-D7AB0903BA13}"/>
              </a:ext>
            </a:extLst>
          </p:cNvPr>
          <p:cNvSpPr txBox="1">
            <a:spLocks noChangeArrowheads="1"/>
          </p:cNvSpPr>
          <p:nvPr/>
        </p:nvSpPr>
        <p:spPr bwMode="auto">
          <a:xfrm>
            <a:off x="9348788" y="280035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cyt c</a:t>
            </a:r>
            <a:r>
              <a:rPr lang="en-US" altLang="en-US" sz="1600" b="1" baseline="30000">
                <a:solidFill>
                  <a:srgbClr val="33CC33"/>
                </a:solidFill>
                <a:latin typeface="Univers" panose="020B0503020202020204" pitchFamily="34" charset="0"/>
              </a:rPr>
              <a:t>2+</a:t>
            </a:r>
          </a:p>
        </p:txBody>
      </p:sp>
      <p:sp>
        <p:nvSpPr>
          <p:cNvPr id="35856" name="Text Box 16">
            <a:extLst>
              <a:ext uri="{FF2B5EF4-FFF2-40B4-BE49-F238E27FC236}">
                <a16:creationId xmlns:a16="http://schemas.microsoft.com/office/drawing/2014/main" id="{3AA3E2CA-8207-C16F-5AA4-256FEDB323DD}"/>
              </a:ext>
            </a:extLst>
          </p:cNvPr>
          <p:cNvSpPr txBox="1">
            <a:spLocks noChangeArrowheads="1"/>
          </p:cNvSpPr>
          <p:nvPr/>
        </p:nvSpPr>
        <p:spPr bwMode="auto">
          <a:xfrm>
            <a:off x="8429625" y="4052888"/>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cyt a</a:t>
            </a:r>
            <a:r>
              <a:rPr lang="en-US" altLang="en-US" sz="1600" b="1" baseline="-20000">
                <a:solidFill>
                  <a:srgbClr val="33CC33"/>
                </a:solidFill>
                <a:latin typeface="Univers" panose="020B0503020202020204" pitchFamily="34" charset="0"/>
              </a:rPr>
              <a:t>3</a:t>
            </a:r>
            <a:r>
              <a:rPr lang="en-US" altLang="en-US" sz="1600" b="1" baseline="30000">
                <a:solidFill>
                  <a:srgbClr val="33CC33"/>
                </a:solidFill>
                <a:latin typeface="Univers" panose="020B0503020202020204" pitchFamily="34" charset="0"/>
              </a:rPr>
              <a:t>2+</a:t>
            </a:r>
          </a:p>
        </p:txBody>
      </p:sp>
      <p:sp>
        <p:nvSpPr>
          <p:cNvPr id="35857" name="Text Box 17">
            <a:extLst>
              <a:ext uri="{FF2B5EF4-FFF2-40B4-BE49-F238E27FC236}">
                <a16:creationId xmlns:a16="http://schemas.microsoft.com/office/drawing/2014/main" id="{FF1E73E0-6647-5824-9E79-50E7F52853F2}"/>
              </a:ext>
            </a:extLst>
          </p:cNvPr>
          <p:cNvSpPr txBox="1">
            <a:spLocks noChangeArrowheads="1"/>
          </p:cNvSpPr>
          <p:nvPr/>
        </p:nvSpPr>
        <p:spPr bwMode="auto">
          <a:xfrm>
            <a:off x="9339263" y="4052888"/>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cyt a</a:t>
            </a:r>
            <a:r>
              <a:rPr lang="en-US" altLang="en-US" sz="1600" b="1" baseline="-25000">
                <a:solidFill>
                  <a:srgbClr val="33CC33"/>
                </a:solidFill>
                <a:latin typeface="Univers" panose="020B0503020202020204" pitchFamily="34" charset="0"/>
              </a:rPr>
              <a:t>3</a:t>
            </a:r>
            <a:r>
              <a:rPr lang="en-US" altLang="en-US" sz="1600" b="1" baseline="30000">
                <a:solidFill>
                  <a:srgbClr val="33CC33"/>
                </a:solidFill>
                <a:latin typeface="Univers" panose="020B0503020202020204" pitchFamily="34" charset="0"/>
              </a:rPr>
              <a:t>3+</a:t>
            </a:r>
          </a:p>
        </p:txBody>
      </p:sp>
      <p:sp>
        <p:nvSpPr>
          <p:cNvPr id="35858" name="Text Box 18">
            <a:extLst>
              <a:ext uri="{FF2B5EF4-FFF2-40B4-BE49-F238E27FC236}">
                <a16:creationId xmlns:a16="http://schemas.microsoft.com/office/drawing/2014/main" id="{F06880E1-6F17-2514-F50B-78D8F4D0BB3E}"/>
              </a:ext>
            </a:extLst>
          </p:cNvPr>
          <p:cNvSpPr txBox="1">
            <a:spLocks noChangeArrowheads="1"/>
          </p:cNvSpPr>
          <p:nvPr/>
        </p:nvSpPr>
        <p:spPr bwMode="auto">
          <a:xfrm>
            <a:off x="8258175" y="5076825"/>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O</a:t>
            </a:r>
            <a:r>
              <a:rPr lang="en-US" altLang="en-US" sz="1600" b="1" baseline="-20000">
                <a:solidFill>
                  <a:srgbClr val="33CC33"/>
                </a:solidFill>
                <a:latin typeface="Univers" panose="020B0503020202020204" pitchFamily="34" charset="0"/>
              </a:rPr>
              <a:t>2</a:t>
            </a:r>
          </a:p>
        </p:txBody>
      </p:sp>
      <p:sp>
        <p:nvSpPr>
          <p:cNvPr id="35859" name="Text Box 19">
            <a:extLst>
              <a:ext uri="{FF2B5EF4-FFF2-40B4-BE49-F238E27FC236}">
                <a16:creationId xmlns:a16="http://schemas.microsoft.com/office/drawing/2014/main" id="{44054D87-6C69-D08F-38C2-3B2DA90D6CA9}"/>
              </a:ext>
            </a:extLst>
          </p:cNvPr>
          <p:cNvSpPr txBox="1">
            <a:spLocks noChangeArrowheads="1"/>
          </p:cNvSpPr>
          <p:nvPr/>
        </p:nvSpPr>
        <p:spPr bwMode="auto">
          <a:xfrm>
            <a:off x="9305925" y="5062538"/>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600" b="1">
                <a:solidFill>
                  <a:srgbClr val="33CC33"/>
                </a:solidFill>
                <a:latin typeface="Univers" panose="020B0503020202020204" pitchFamily="34" charset="0"/>
              </a:rPr>
              <a:t>2 H</a:t>
            </a:r>
            <a:r>
              <a:rPr lang="en-US" altLang="en-US" sz="1600" b="1" baseline="-20000">
                <a:solidFill>
                  <a:srgbClr val="33CC33"/>
                </a:solidFill>
                <a:latin typeface="Univers" panose="020B0503020202020204" pitchFamily="34" charset="0"/>
              </a:rPr>
              <a:t>2</a:t>
            </a:r>
            <a:r>
              <a:rPr lang="en-US" altLang="en-US" sz="1600" b="1">
                <a:solidFill>
                  <a:srgbClr val="33CC33"/>
                </a:solidFill>
                <a:latin typeface="Univers" panose="020B0503020202020204" pitchFamily="34" charset="0"/>
              </a:rPr>
              <a:t>O</a:t>
            </a:r>
            <a:endParaRPr lang="en-US" altLang="en-US" sz="1600" b="1" baseline="30000">
              <a:solidFill>
                <a:srgbClr val="33CC33"/>
              </a:solidFill>
              <a:latin typeface="Univers" panose="020B0503020202020204" pitchFamily="34" charset="0"/>
            </a:endParaRPr>
          </a:p>
        </p:txBody>
      </p:sp>
      <p:sp>
        <p:nvSpPr>
          <p:cNvPr id="35860" name="Line 20">
            <a:extLst>
              <a:ext uri="{FF2B5EF4-FFF2-40B4-BE49-F238E27FC236}">
                <a16:creationId xmlns:a16="http://schemas.microsoft.com/office/drawing/2014/main" id="{2CE88739-ED75-A5CE-6B73-E9A4EAB8E612}"/>
              </a:ext>
            </a:extLst>
          </p:cNvPr>
          <p:cNvSpPr>
            <a:spLocks noChangeShapeType="1"/>
          </p:cNvSpPr>
          <p:nvPr/>
        </p:nvSpPr>
        <p:spPr bwMode="auto">
          <a:xfrm>
            <a:off x="6834189" y="3486150"/>
            <a:ext cx="1876425" cy="0"/>
          </a:xfrm>
          <a:prstGeom prst="line">
            <a:avLst/>
          </a:prstGeom>
          <a:noFill/>
          <a:ln w="1905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1" name="Line 21">
            <a:extLst>
              <a:ext uri="{FF2B5EF4-FFF2-40B4-BE49-F238E27FC236}">
                <a16:creationId xmlns:a16="http://schemas.microsoft.com/office/drawing/2014/main" id="{53C01E4B-B59D-9D99-65A4-25CF58F3CA57}"/>
              </a:ext>
            </a:extLst>
          </p:cNvPr>
          <p:cNvSpPr>
            <a:spLocks noChangeShapeType="1"/>
          </p:cNvSpPr>
          <p:nvPr/>
        </p:nvSpPr>
        <p:spPr bwMode="auto">
          <a:xfrm flipH="1">
            <a:off x="4000501" y="3484564"/>
            <a:ext cx="1933575" cy="158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2" name="Line 22">
            <a:extLst>
              <a:ext uri="{FF2B5EF4-FFF2-40B4-BE49-F238E27FC236}">
                <a16:creationId xmlns:a16="http://schemas.microsoft.com/office/drawing/2014/main" id="{49DFD077-B1DD-439E-0218-41D824B20C22}"/>
              </a:ext>
            </a:extLst>
          </p:cNvPr>
          <p:cNvSpPr>
            <a:spLocks noChangeShapeType="1"/>
          </p:cNvSpPr>
          <p:nvPr/>
        </p:nvSpPr>
        <p:spPr bwMode="auto">
          <a:xfrm>
            <a:off x="6435725" y="4984750"/>
            <a:ext cx="0" cy="304800"/>
          </a:xfrm>
          <a:prstGeom prst="line">
            <a:avLst/>
          </a:prstGeom>
          <a:noFill/>
          <a:ln w="1905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3" name="Line 23">
            <a:extLst>
              <a:ext uri="{FF2B5EF4-FFF2-40B4-BE49-F238E27FC236}">
                <a16:creationId xmlns:a16="http://schemas.microsoft.com/office/drawing/2014/main" id="{0AB14946-47E3-EE50-8B83-2A8AFE191436}"/>
              </a:ext>
            </a:extLst>
          </p:cNvPr>
          <p:cNvSpPr>
            <a:spLocks noChangeShapeType="1"/>
          </p:cNvSpPr>
          <p:nvPr/>
        </p:nvSpPr>
        <p:spPr bwMode="auto">
          <a:xfrm flipH="1">
            <a:off x="2489200" y="3498850"/>
            <a:ext cx="2413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4" name="Text Box 24">
            <a:extLst>
              <a:ext uri="{FF2B5EF4-FFF2-40B4-BE49-F238E27FC236}">
                <a16:creationId xmlns:a16="http://schemas.microsoft.com/office/drawing/2014/main" id="{7D4B8803-A1AE-5DBD-1B38-467F73EA3DA7}"/>
              </a:ext>
            </a:extLst>
          </p:cNvPr>
          <p:cNvSpPr txBox="1">
            <a:spLocks noChangeArrowheads="1"/>
          </p:cNvSpPr>
          <p:nvPr/>
        </p:nvSpPr>
        <p:spPr bwMode="auto">
          <a:xfrm>
            <a:off x="5919788" y="3252789"/>
            <a:ext cx="1219200"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2000" b="1" dirty="0">
                <a:solidFill>
                  <a:schemeClr val="tx1"/>
                </a:solidFill>
                <a:latin typeface="Univers" panose="020B0503020202020204" pitchFamily="34" charset="0"/>
              </a:rPr>
              <a:t>CN</a:t>
            </a:r>
          </a:p>
        </p:txBody>
      </p:sp>
      <p:sp>
        <p:nvSpPr>
          <p:cNvPr id="35865" name="Line 25">
            <a:extLst>
              <a:ext uri="{FF2B5EF4-FFF2-40B4-BE49-F238E27FC236}">
                <a16:creationId xmlns:a16="http://schemas.microsoft.com/office/drawing/2014/main" id="{05EF5F51-F901-0E03-CC75-1C92A86CB3FB}"/>
              </a:ext>
            </a:extLst>
          </p:cNvPr>
          <p:cNvSpPr>
            <a:spLocks noChangeShapeType="1"/>
          </p:cNvSpPr>
          <p:nvPr/>
        </p:nvSpPr>
        <p:spPr bwMode="auto">
          <a:xfrm flipH="1" flipV="1">
            <a:off x="2616201" y="5087939"/>
            <a:ext cx="284163" cy="7937"/>
          </a:xfrm>
          <a:prstGeom prst="line">
            <a:avLst/>
          </a:prstGeom>
          <a:noFill/>
          <a:ln w="19050">
            <a:solidFill>
              <a:srgbClr val="EFB1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6" name="Freeform 26">
            <a:extLst>
              <a:ext uri="{FF2B5EF4-FFF2-40B4-BE49-F238E27FC236}">
                <a16:creationId xmlns:a16="http://schemas.microsoft.com/office/drawing/2014/main" id="{A2B87831-1CB0-334C-1893-2CB7B44A361D}"/>
              </a:ext>
            </a:extLst>
          </p:cNvPr>
          <p:cNvSpPr>
            <a:spLocks/>
          </p:cNvSpPr>
          <p:nvPr/>
        </p:nvSpPr>
        <p:spPr bwMode="auto">
          <a:xfrm>
            <a:off x="8751889" y="2174876"/>
            <a:ext cx="1277937" cy="219075"/>
          </a:xfrm>
          <a:custGeom>
            <a:avLst/>
            <a:gdLst>
              <a:gd name="T0" fmla="*/ 0 w 805"/>
              <a:gd name="T1" fmla="*/ 2147483646 h 138"/>
              <a:gd name="T2" fmla="*/ 2147483646 w 805"/>
              <a:gd name="T3" fmla="*/ 2147483646 h 138"/>
              <a:gd name="T4" fmla="*/ 2147483646 w 805"/>
              <a:gd name="T5" fmla="*/ 0 h 138"/>
              <a:gd name="T6" fmla="*/ 0 60000 65536"/>
              <a:gd name="T7" fmla="*/ 0 60000 65536"/>
              <a:gd name="T8" fmla="*/ 0 60000 65536"/>
              <a:gd name="T9" fmla="*/ 0 w 805"/>
              <a:gd name="T10" fmla="*/ 0 h 138"/>
              <a:gd name="T11" fmla="*/ 805 w 805"/>
              <a:gd name="T12" fmla="*/ 138 h 138"/>
            </a:gdLst>
            <a:ahLst/>
            <a:cxnLst>
              <a:cxn ang="T6">
                <a:pos x="T0" y="T1"/>
              </a:cxn>
              <a:cxn ang="T7">
                <a:pos x="T2" y="T3"/>
              </a:cxn>
              <a:cxn ang="T8">
                <a:pos x="T4" y="T5"/>
              </a:cxn>
            </a:cxnLst>
            <a:rect l="T9" t="T10" r="T11" b="T12"/>
            <a:pathLst>
              <a:path w="805" h="138">
                <a:moveTo>
                  <a:pt x="0" y="9"/>
                </a:moveTo>
                <a:cubicBezTo>
                  <a:pt x="134" y="73"/>
                  <a:pt x="268" y="138"/>
                  <a:pt x="402" y="137"/>
                </a:cubicBezTo>
                <a:cubicBezTo>
                  <a:pt x="536" y="136"/>
                  <a:pt x="738" y="21"/>
                  <a:pt x="805" y="0"/>
                </a:cubicBezTo>
              </a:path>
            </a:pathLst>
          </a:custGeom>
          <a:noFill/>
          <a:ln w="19050">
            <a:solidFill>
              <a:srgbClr val="33CC3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7" name="Freeform 27">
            <a:extLst>
              <a:ext uri="{FF2B5EF4-FFF2-40B4-BE49-F238E27FC236}">
                <a16:creationId xmlns:a16="http://schemas.microsoft.com/office/drawing/2014/main" id="{9630896C-9AF8-EE6D-56C0-797E5F19D3F4}"/>
              </a:ext>
            </a:extLst>
          </p:cNvPr>
          <p:cNvSpPr>
            <a:spLocks/>
          </p:cNvSpPr>
          <p:nvPr/>
        </p:nvSpPr>
        <p:spPr bwMode="auto">
          <a:xfrm rot="10800000">
            <a:off x="8759825" y="2559051"/>
            <a:ext cx="1277938" cy="219075"/>
          </a:xfrm>
          <a:custGeom>
            <a:avLst/>
            <a:gdLst>
              <a:gd name="T0" fmla="*/ 0 w 805"/>
              <a:gd name="T1" fmla="*/ 2147483646 h 138"/>
              <a:gd name="T2" fmla="*/ 2147483646 w 805"/>
              <a:gd name="T3" fmla="*/ 2147483646 h 138"/>
              <a:gd name="T4" fmla="*/ 2147483646 w 805"/>
              <a:gd name="T5" fmla="*/ 0 h 138"/>
              <a:gd name="T6" fmla="*/ 0 60000 65536"/>
              <a:gd name="T7" fmla="*/ 0 60000 65536"/>
              <a:gd name="T8" fmla="*/ 0 60000 65536"/>
              <a:gd name="T9" fmla="*/ 0 w 805"/>
              <a:gd name="T10" fmla="*/ 0 h 138"/>
              <a:gd name="T11" fmla="*/ 805 w 805"/>
              <a:gd name="T12" fmla="*/ 138 h 138"/>
            </a:gdLst>
            <a:ahLst/>
            <a:cxnLst>
              <a:cxn ang="T6">
                <a:pos x="T0" y="T1"/>
              </a:cxn>
              <a:cxn ang="T7">
                <a:pos x="T2" y="T3"/>
              </a:cxn>
              <a:cxn ang="T8">
                <a:pos x="T4" y="T5"/>
              </a:cxn>
            </a:cxnLst>
            <a:rect l="T9" t="T10" r="T11" b="T12"/>
            <a:pathLst>
              <a:path w="805" h="138">
                <a:moveTo>
                  <a:pt x="0" y="9"/>
                </a:moveTo>
                <a:cubicBezTo>
                  <a:pt x="134" y="73"/>
                  <a:pt x="268" y="138"/>
                  <a:pt x="402" y="137"/>
                </a:cubicBezTo>
                <a:cubicBezTo>
                  <a:pt x="536" y="136"/>
                  <a:pt x="738" y="21"/>
                  <a:pt x="805" y="0"/>
                </a:cubicBezTo>
              </a:path>
            </a:pathLst>
          </a:custGeom>
          <a:noFill/>
          <a:ln w="19050">
            <a:solidFill>
              <a:srgbClr val="33CC33"/>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8" name="Freeform 28">
            <a:extLst>
              <a:ext uri="{FF2B5EF4-FFF2-40B4-BE49-F238E27FC236}">
                <a16:creationId xmlns:a16="http://schemas.microsoft.com/office/drawing/2014/main" id="{747A8968-CE8E-CECD-E091-134098C30FC0}"/>
              </a:ext>
            </a:extLst>
          </p:cNvPr>
          <p:cNvSpPr>
            <a:spLocks/>
          </p:cNvSpPr>
          <p:nvPr/>
        </p:nvSpPr>
        <p:spPr bwMode="auto">
          <a:xfrm>
            <a:off x="8775700" y="3198814"/>
            <a:ext cx="1277938" cy="219075"/>
          </a:xfrm>
          <a:custGeom>
            <a:avLst/>
            <a:gdLst>
              <a:gd name="T0" fmla="*/ 0 w 805"/>
              <a:gd name="T1" fmla="*/ 2147483646 h 138"/>
              <a:gd name="T2" fmla="*/ 2147483646 w 805"/>
              <a:gd name="T3" fmla="*/ 2147483646 h 138"/>
              <a:gd name="T4" fmla="*/ 2147483646 w 805"/>
              <a:gd name="T5" fmla="*/ 0 h 138"/>
              <a:gd name="T6" fmla="*/ 0 60000 65536"/>
              <a:gd name="T7" fmla="*/ 0 60000 65536"/>
              <a:gd name="T8" fmla="*/ 0 60000 65536"/>
              <a:gd name="T9" fmla="*/ 0 w 805"/>
              <a:gd name="T10" fmla="*/ 0 h 138"/>
              <a:gd name="T11" fmla="*/ 805 w 805"/>
              <a:gd name="T12" fmla="*/ 138 h 138"/>
            </a:gdLst>
            <a:ahLst/>
            <a:cxnLst>
              <a:cxn ang="T6">
                <a:pos x="T0" y="T1"/>
              </a:cxn>
              <a:cxn ang="T7">
                <a:pos x="T2" y="T3"/>
              </a:cxn>
              <a:cxn ang="T8">
                <a:pos x="T4" y="T5"/>
              </a:cxn>
            </a:cxnLst>
            <a:rect l="T9" t="T10" r="T11" b="T12"/>
            <a:pathLst>
              <a:path w="805" h="138">
                <a:moveTo>
                  <a:pt x="0" y="9"/>
                </a:moveTo>
                <a:cubicBezTo>
                  <a:pt x="134" y="73"/>
                  <a:pt x="268" y="138"/>
                  <a:pt x="402" y="137"/>
                </a:cubicBezTo>
                <a:cubicBezTo>
                  <a:pt x="536" y="136"/>
                  <a:pt x="738" y="21"/>
                  <a:pt x="805" y="0"/>
                </a:cubicBezTo>
              </a:path>
            </a:pathLst>
          </a:custGeom>
          <a:noFill/>
          <a:ln w="19050">
            <a:solidFill>
              <a:srgbClr val="33CC33"/>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9" name="Freeform 29">
            <a:extLst>
              <a:ext uri="{FF2B5EF4-FFF2-40B4-BE49-F238E27FC236}">
                <a16:creationId xmlns:a16="http://schemas.microsoft.com/office/drawing/2014/main" id="{A8EA1E69-1827-0309-7C5F-31B23801A07A}"/>
              </a:ext>
            </a:extLst>
          </p:cNvPr>
          <p:cNvSpPr>
            <a:spLocks/>
          </p:cNvSpPr>
          <p:nvPr/>
        </p:nvSpPr>
        <p:spPr bwMode="auto">
          <a:xfrm>
            <a:off x="8775700" y="4413251"/>
            <a:ext cx="1277938" cy="219075"/>
          </a:xfrm>
          <a:custGeom>
            <a:avLst/>
            <a:gdLst>
              <a:gd name="T0" fmla="*/ 0 w 805"/>
              <a:gd name="T1" fmla="*/ 2147483646 h 138"/>
              <a:gd name="T2" fmla="*/ 2147483646 w 805"/>
              <a:gd name="T3" fmla="*/ 2147483646 h 138"/>
              <a:gd name="T4" fmla="*/ 2147483646 w 805"/>
              <a:gd name="T5" fmla="*/ 0 h 138"/>
              <a:gd name="T6" fmla="*/ 0 60000 65536"/>
              <a:gd name="T7" fmla="*/ 0 60000 65536"/>
              <a:gd name="T8" fmla="*/ 0 60000 65536"/>
              <a:gd name="T9" fmla="*/ 0 w 805"/>
              <a:gd name="T10" fmla="*/ 0 h 138"/>
              <a:gd name="T11" fmla="*/ 805 w 805"/>
              <a:gd name="T12" fmla="*/ 138 h 138"/>
            </a:gdLst>
            <a:ahLst/>
            <a:cxnLst>
              <a:cxn ang="T6">
                <a:pos x="T0" y="T1"/>
              </a:cxn>
              <a:cxn ang="T7">
                <a:pos x="T2" y="T3"/>
              </a:cxn>
              <a:cxn ang="T8">
                <a:pos x="T4" y="T5"/>
              </a:cxn>
            </a:cxnLst>
            <a:rect l="T9" t="T10" r="T11" b="T12"/>
            <a:pathLst>
              <a:path w="805" h="138">
                <a:moveTo>
                  <a:pt x="0" y="9"/>
                </a:moveTo>
                <a:cubicBezTo>
                  <a:pt x="134" y="73"/>
                  <a:pt x="268" y="138"/>
                  <a:pt x="402" y="137"/>
                </a:cubicBezTo>
                <a:cubicBezTo>
                  <a:pt x="536" y="136"/>
                  <a:pt x="738" y="21"/>
                  <a:pt x="805" y="0"/>
                </a:cubicBezTo>
              </a:path>
            </a:pathLst>
          </a:custGeom>
          <a:noFill/>
          <a:ln w="19050">
            <a:solidFill>
              <a:srgbClr val="33CC3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0" name="Freeform 30">
            <a:extLst>
              <a:ext uri="{FF2B5EF4-FFF2-40B4-BE49-F238E27FC236}">
                <a16:creationId xmlns:a16="http://schemas.microsoft.com/office/drawing/2014/main" id="{3D46B924-E42B-3007-F2B0-13E4D83EE533}"/>
              </a:ext>
            </a:extLst>
          </p:cNvPr>
          <p:cNvSpPr>
            <a:spLocks/>
          </p:cNvSpPr>
          <p:nvPr/>
        </p:nvSpPr>
        <p:spPr bwMode="auto">
          <a:xfrm rot="10800000">
            <a:off x="8783639" y="4797426"/>
            <a:ext cx="1277937" cy="219075"/>
          </a:xfrm>
          <a:custGeom>
            <a:avLst/>
            <a:gdLst>
              <a:gd name="T0" fmla="*/ 0 w 805"/>
              <a:gd name="T1" fmla="*/ 2147483646 h 138"/>
              <a:gd name="T2" fmla="*/ 2147483646 w 805"/>
              <a:gd name="T3" fmla="*/ 2147483646 h 138"/>
              <a:gd name="T4" fmla="*/ 2147483646 w 805"/>
              <a:gd name="T5" fmla="*/ 0 h 138"/>
              <a:gd name="T6" fmla="*/ 0 60000 65536"/>
              <a:gd name="T7" fmla="*/ 0 60000 65536"/>
              <a:gd name="T8" fmla="*/ 0 60000 65536"/>
              <a:gd name="T9" fmla="*/ 0 w 805"/>
              <a:gd name="T10" fmla="*/ 0 h 138"/>
              <a:gd name="T11" fmla="*/ 805 w 805"/>
              <a:gd name="T12" fmla="*/ 138 h 138"/>
            </a:gdLst>
            <a:ahLst/>
            <a:cxnLst>
              <a:cxn ang="T6">
                <a:pos x="T0" y="T1"/>
              </a:cxn>
              <a:cxn ang="T7">
                <a:pos x="T2" y="T3"/>
              </a:cxn>
              <a:cxn ang="T8">
                <a:pos x="T4" y="T5"/>
              </a:cxn>
            </a:cxnLst>
            <a:rect l="T9" t="T10" r="T11" b="T12"/>
            <a:pathLst>
              <a:path w="805" h="138">
                <a:moveTo>
                  <a:pt x="0" y="9"/>
                </a:moveTo>
                <a:cubicBezTo>
                  <a:pt x="134" y="73"/>
                  <a:pt x="268" y="138"/>
                  <a:pt x="402" y="137"/>
                </a:cubicBezTo>
                <a:cubicBezTo>
                  <a:pt x="536" y="136"/>
                  <a:pt x="738" y="21"/>
                  <a:pt x="805" y="0"/>
                </a:cubicBezTo>
              </a:path>
            </a:pathLst>
          </a:custGeom>
          <a:noFill/>
          <a:ln w="19050">
            <a:solidFill>
              <a:srgbClr val="33CC33"/>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1" name="Freeform 31">
            <a:extLst>
              <a:ext uri="{FF2B5EF4-FFF2-40B4-BE49-F238E27FC236}">
                <a16:creationId xmlns:a16="http://schemas.microsoft.com/office/drawing/2014/main" id="{C18FADFE-1037-E038-35D8-B9A077E49D70}"/>
              </a:ext>
            </a:extLst>
          </p:cNvPr>
          <p:cNvSpPr>
            <a:spLocks/>
          </p:cNvSpPr>
          <p:nvPr/>
        </p:nvSpPr>
        <p:spPr bwMode="auto">
          <a:xfrm rot="10800000">
            <a:off x="8750300" y="3835401"/>
            <a:ext cx="1277938" cy="219075"/>
          </a:xfrm>
          <a:custGeom>
            <a:avLst/>
            <a:gdLst>
              <a:gd name="T0" fmla="*/ 0 w 805"/>
              <a:gd name="T1" fmla="*/ 2147483646 h 138"/>
              <a:gd name="T2" fmla="*/ 2147483646 w 805"/>
              <a:gd name="T3" fmla="*/ 2147483646 h 138"/>
              <a:gd name="T4" fmla="*/ 2147483646 w 805"/>
              <a:gd name="T5" fmla="*/ 0 h 138"/>
              <a:gd name="T6" fmla="*/ 0 60000 65536"/>
              <a:gd name="T7" fmla="*/ 0 60000 65536"/>
              <a:gd name="T8" fmla="*/ 0 60000 65536"/>
              <a:gd name="T9" fmla="*/ 0 w 805"/>
              <a:gd name="T10" fmla="*/ 0 h 138"/>
              <a:gd name="T11" fmla="*/ 805 w 805"/>
              <a:gd name="T12" fmla="*/ 138 h 138"/>
            </a:gdLst>
            <a:ahLst/>
            <a:cxnLst>
              <a:cxn ang="T6">
                <a:pos x="T0" y="T1"/>
              </a:cxn>
              <a:cxn ang="T7">
                <a:pos x="T2" y="T3"/>
              </a:cxn>
              <a:cxn ang="T8">
                <a:pos x="T4" y="T5"/>
              </a:cxn>
            </a:cxnLst>
            <a:rect l="T9" t="T10" r="T11" b="T12"/>
            <a:pathLst>
              <a:path w="805" h="138">
                <a:moveTo>
                  <a:pt x="0" y="9"/>
                </a:moveTo>
                <a:cubicBezTo>
                  <a:pt x="134" y="73"/>
                  <a:pt x="268" y="138"/>
                  <a:pt x="402" y="137"/>
                </a:cubicBezTo>
                <a:cubicBezTo>
                  <a:pt x="536" y="136"/>
                  <a:pt x="738" y="21"/>
                  <a:pt x="805" y="0"/>
                </a:cubicBezTo>
              </a:path>
            </a:pathLst>
          </a:custGeom>
          <a:noFill/>
          <a:ln w="19050">
            <a:solidFill>
              <a:srgbClr val="33CC3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2" name="Line 32">
            <a:extLst>
              <a:ext uri="{FF2B5EF4-FFF2-40B4-BE49-F238E27FC236}">
                <a16:creationId xmlns:a16="http://schemas.microsoft.com/office/drawing/2014/main" id="{CA70CA7C-2A10-AC7F-EC06-6E414B1E46AB}"/>
              </a:ext>
            </a:extLst>
          </p:cNvPr>
          <p:cNvSpPr>
            <a:spLocks noChangeShapeType="1"/>
          </p:cNvSpPr>
          <p:nvPr/>
        </p:nvSpPr>
        <p:spPr bwMode="auto">
          <a:xfrm flipH="1" flipV="1">
            <a:off x="4878389" y="2293938"/>
            <a:ext cx="1038225" cy="963612"/>
          </a:xfrm>
          <a:prstGeom prst="line">
            <a:avLst/>
          </a:prstGeom>
          <a:noFill/>
          <a:ln w="190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73" name="Text Box 33">
            <a:extLst>
              <a:ext uri="{FF2B5EF4-FFF2-40B4-BE49-F238E27FC236}">
                <a16:creationId xmlns:a16="http://schemas.microsoft.com/office/drawing/2014/main" id="{BB3911F7-8303-84FF-6F73-C4FA38F168B8}"/>
              </a:ext>
            </a:extLst>
          </p:cNvPr>
          <p:cNvSpPr txBox="1">
            <a:spLocks noChangeArrowheads="1"/>
          </p:cNvSpPr>
          <p:nvPr/>
        </p:nvSpPr>
        <p:spPr bwMode="auto">
          <a:xfrm>
            <a:off x="4227513" y="1687514"/>
            <a:ext cx="11592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400" b="1" dirty="0">
                <a:solidFill>
                  <a:schemeClr val="hlink"/>
                </a:solidFill>
                <a:latin typeface="Univers" panose="020B0503020202020204" pitchFamily="34" charset="0"/>
              </a:rPr>
              <a:t>Elimination</a:t>
            </a:r>
          </a:p>
          <a:p>
            <a:pPr eaLnBrk="1" hangingPunct="1">
              <a:spcBef>
                <a:spcPct val="0"/>
              </a:spcBef>
              <a:buClrTx/>
              <a:buFontTx/>
              <a:buChar char="-"/>
            </a:pPr>
            <a:r>
              <a:rPr lang="en-US" altLang="en-US" sz="1400" b="1" dirty="0">
                <a:solidFill>
                  <a:schemeClr val="hlink"/>
                </a:solidFill>
                <a:latin typeface="Univers" panose="020B0503020202020204" pitchFamily="34" charset="0"/>
              </a:rPr>
              <a:t>Urine</a:t>
            </a:r>
          </a:p>
          <a:p>
            <a:pPr eaLnBrk="1" hangingPunct="1">
              <a:spcBef>
                <a:spcPct val="0"/>
              </a:spcBef>
              <a:buClrTx/>
              <a:buFontTx/>
              <a:buChar char="-"/>
            </a:pPr>
            <a:r>
              <a:rPr lang="en-US" altLang="en-US" sz="1400" b="1" dirty="0">
                <a:solidFill>
                  <a:schemeClr val="hlink"/>
                </a:solidFill>
                <a:latin typeface="Univers" panose="020B0503020202020204" pitchFamily="34" charset="0"/>
              </a:rPr>
              <a:t>Lung</a:t>
            </a:r>
          </a:p>
          <a:p>
            <a:pPr eaLnBrk="1" hangingPunct="1">
              <a:spcBef>
                <a:spcPct val="0"/>
              </a:spcBef>
              <a:buClrTx/>
              <a:buFontTx/>
              <a:buChar char="-"/>
            </a:pPr>
            <a:r>
              <a:rPr lang="en-US" altLang="en-US" sz="1400" b="1" dirty="0">
                <a:solidFill>
                  <a:schemeClr val="hlink"/>
                </a:solidFill>
                <a:latin typeface="Univers" panose="020B0503020202020204" pitchFamily="34" charset="0"/>
              </a:rPr>
              <a:t>Sweat</a:t>
            </a:r>
          </a:p>
        </p:txBody>
      </p:sp>
      <p:sp>
        <p:nvSpPr>
          <p:cNvPr id="35874" name="Line 34">
            <a:extLst>
              <a:ext uri="{FF2B5EF4-FFF2-40B4-BE49-F238E27FC236}">
                <a16:creationId xmlns:a16="http://schemas.microsoft.com/office/drawing/2014/main" id="{219F33EF-4521-AD78-198E-B40D47B891F8}"/>
              </a:ext>
            </a:extLst>
          </p:cNvPr>
          <p:cNvSpPr>
            <a:spLocks noChangeShapeType="1"/>
          </p:cNvSpPr>
          <p:nvPr/>
        </p:nvSpPr>
        <p:spPr bwMode="auto">
          <a:xfrm flipH="1">
            <a:off x="4256089" y="3651251"/>
            <a:ext cx="1660525" cy="1325563"/>
          </a:xfrm>
          <a:prstGeom prst="line">
            <a:avLst/>
          </a:prstGeom>
          <a:noFill/>
          <a:ln w="19050">
            <a:solidFill>
              <a:srgbClr val="EFB1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75" name="Text Box 35">
            <a:extLst>
              <a:ext uri="{FF2B5EF4-FFF2-40B4-BE49-F238E27FC236}">
                <a16:creationId xmlns:a16="http://schemas.microsoft.com/office/drawing/2014/main" id="{4BB4FA1B-E9AE-14EA-2218-8AB75251F5C9}"/>
              </a:ext>
            </a:extLst>
          </p:cNvPr>
          <p:cNvSpPr txBox="1">
            <a:spLocks noChangeArrowheads="1"/>
          </p:cNvSpPr>
          <p:nvPr/>
        </p:nvSpPr>
        <p:spPr bwMode="auto">
          <a:xfrm>
            <a:off x="1533525" y="3276600"/>
            <a:ext cx="121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400" b="1">
                <a:solidFill>
                  <a:srgbClr val="FF0000"/>
                </a:solidFill>
                <a:latin typeface="Univers" panose="020B0503020202020204" pitchFamily="34" charset="0"/>
              </a:rPr>
              <a:t>Renal excretion</a:t>
            </a:r>
          </a:p>
        </p:txBody>
      </p:sp>
      <p:sp>
        <p:nvSpPr>
          <p:cNvPr id="35876" name="Text Box 36">
            <a:extLst>
              <a:ext uri="{FF2B5EF4-FFF2-40B4-BE49-F238E27FC236}">
                <a16:creationId xmlns:a16="http://schemas.microsoft.com/office/drawing/2014/main" id="{2581A0DD-7ED2-D23B-9C7E-251434A573F8}"/>
              </a:ext>
            </a:extLst>
          </p:cNvPr>
          <p:cNvSpPr txBox="1">
            <a:spLocks noChangeArrowheads="1"/>
          </p:cNvSpPr>
          <p:nvPr/>
        </p:nvSpPr>
        <p:spPr bwMode="auto">
          <a:xfrm>
            <a:off x="2159001" y="4192588"/>
            <a:ext cx="3152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400" b="1">
                <a:solidFill>
                  <a:srgbClr val="FFCC00"/>
                </a:solidFill>
                <a:latin typeface="Univers" panose="020B0503020202020204" pitchFamily="34" charset="0"/>
              </a:rPr>
              <a:t>Fe (MetHb-forming agents)</a:t>
            </a:r>
            <a:r>
              <a:rPr lang="en-US" altLang="en-US" sz="1400" b="1" baseline="30000">
                <a:solidFill>
                  <a:srgbClr val="FFCC00"/>
                </a:solidFill>
                <a:latin typeface="Univers" panose="020B0503020202020204" pitchFamily="34" charset="0"/>
                <a:cs typeface="Arial" panose="020B0604020202020204" pitchFamily="34" charset="0"/>
              </a:rPr>
              <a:t>†</a:t>
            </a:r>
          </a:p>
        </p:txBody>
      </p:sp>
      <p:sp>
        <p:nvSpPr>
          <p:cNvPr id="35877" name="Text Box 37">
            <a:extLst>
              <a:ext uri="{FF2B5EF4-FFF2-40B4-BE49-F238E27FC236}">
                <a16:creationId xmlns:a16="http://schemas.microsoft.com/office/drawing/2014/main" id="{507927CB-6DA5-913C-C436-ECF84EA98529}"/>
              </a:ext>
            </a:extLst>
          </p:cNvPr>
          <p:cNvSpPr txBox="1">
            <a:spLocks noChangeArrowheads="1"/>
          </p:cNvSpPr>
          <p:nvPr/>
        </p:nvSpPr>
        <p:spPr bwMode="auto">
          <a:xfrm>
            <a:off x="1701800" y="4722813"/>
            <a:ext cx="11881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400" b="1">
                <a:solidFill>
                  <a:srgbClr val="FFCC00"/>
                </a:solidFill>
                <a:latin typeface="Univers" panose="020B0503020202020204" pitchFamily="34" charset="0"/>
              </a:rPr>
              <a:t>Stable</a:t>
            </a:r>
          </a:p>
          <a:p>
            <a:pPr eaLnBrk="1" hangingPunct="1">
              <a:spcBef>
                <a:spcPct val="0"/>
              </a:spcBef>
              <a:buClrTx/>
              <a:buFontTx/>
              <a:buNone/>
            </a:pPr>
            <a:r>
              <a:rPr lang="en-US" altLang="en-US" sz="1400" b="1">
                <a:solidFill>
                  <a:srgbClr val="FFCC00"/>
                </a:solidFill>
                <a:latin typeface="Univers" panose="020B0503020202020204" pitchFamily="34" charset="0"/>
              </a:rPr>
              <a:t>non-toxic</a:t>
            </a:r>
          </a:p>
          <a:p>
            <a:pPr eaLnBrk="1" hangingPunct="1">
              <a:spcBef>
                <a:spcPct val="0"/>
              </a:spcBef>
              <a:buClrTx/>
              <a:buFontTx/>
              <a:buNone/>
            </a:pPr>
            <a:r>
              <a:rPr lang="en-US" altLang="en-US" sz="1400" b="1">
                <a:solidFill>
                  <a:srgbClr val="FFCC00"/>
                </a:solidFill>
                <a:latin typeface="Univers" panose="020B0503020202020204" pitchFamily="34" charset="0"/>
              </a:rPr>
              <a:t>compounds</a:t>
            </a:r>
          </a:p>
        </p:txBody>
      </p:sp>
      <p:sp>
        <p:nvSpPr>
          <p:cNvPr id="35878" name="Text Box 38">
            <a:extLst>
              <a:ext uri="{FF2B5EF4-FFF2-40B4-BE49-F238E27FC236}">
                <a16:creationId xmlns:a16="http://schemas.microsoft.com/office/drawing/2014/main" id="{CDC1996A-B11C-2390-EC8A-8AA80EB4E301}"/>
              </a:ext>
            </a:extLst>
          </p:cNvPr>
          <p:cNvSpPr txBox="1">
            <a:spLocks noChangeArrowheads="1"/>
          </p:cNvSpPr>
          <p:nvPr/>
        </p:nvSpPr>
        <p:spPr bwMode="auto">
          <a:xfrm>
            <a:off x="5792788" y="5256214"/>
            <a:ext cx="179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400" b="1">
                <a:solidFill>
                  <a:srgbClr val="CC00CC"/>
                </a:solidFill>
                <a:latin typeface="Univers" panose="020B0503020202020204" pitchFamily="34" charset="0"/>
              </a:rPr>
              <a:t>Eliminated in urine</a:t>
            </a:r>
          </a:p>
        </p:txBody>
      </p:sp>
      <p:sp>
        <p:nvSpPr>
          <p:cNvPr id="35879" name="Text Box 39">
            <a:extLst>
              <a:ext uri="{FF2B5EF4-FFF2-40B4-BE49-F238E27FC236}">
                <a16:creationId xmlns:a16="http://schemas.microsoft.com/office/drawing/2014/main" id="{245113A5-493A-406C-3052-7E59B69AEC82}"/>
              </a:ext>
            </a:extLst>
          </p:cNvPr>
          <p:cNvSpPr txBox="1">
            <a:spLocks noChangeArrowheads="1"/>
          </p:cNvSpPr>
          <p:nvPr/>
        </p:nvSpPr>
        <p:spPr bwMode="auto">
          <a:xfrm>
            <a:off x="3822701" y="3455988"/>
            <a:ext cx="2085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ctr">
              <a:spcBef>
                <a:spcPct val="50000"/>
              </a:spcBef>
              <a:buClrTx/>
              <a:buFontTx/>
              <a:buNone/>
            </a:pPr>
            <a:r>
              <a:rPr lang="en-US" altLang="en-US" sz="1400" b="1">
                <a:solidFill>
                  <a:srgbClr val="FF0000"/>
                </a:solidFill>
                <a:latin typeface="Univers" panose="020B0503020202020204" pitchFamily="34" charset="0"/>
              </a:rPr>
              <a:t> (enzyme rhodanese)</a:t>
            </a:r>
            <a:endParaRPr lang="en-US" altLang="en-US" sz="1800" b="1">
              <a:solidFill>
                <a:srgbClr val="EFB100"/>
              </a:solidFill>
              <a:latin typeface="Univers" panose="020B0503020202020204" pitchFamily="34" charset="0"/>
            </a:endParaRPr>
          </a:p>
        </p:txBody>
      </p:sp>
      <p:sp>
        <p:nvSpPr>
          <p:cNvPr id="35880" name="Text Box 40">
            <a:extLst>
              <a:ext uri="{FF2B5EF4-FFF2-40B4-BE49-F238E27FC236}">
                <a16:creationId xmlns:a16="http://schemas.microsoft.com/office/drawing/2014/main" id="{FD23C4A9-0ABC-0E9C-F566-372951F7E335}"/>
              </a:ext>
            </a:extLst>
          </p:cNvPr>
          <p:cNvSpPr txBox="1">
            <a:spLocks noChangeArrowheads="1"/>
          </p:cNvSpPr>
          <p:nvPr/>
        </p:nvSpPr>
        <p:spPr bwMode="auto">
          <a:xfrm>
            <a:off x="5307013" y="2500313"/>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400" b="1">
                <a:solidFill>
                  <a:schemeClr val="hlink"/>
                </a:solidFill>
                <a:latin typeface="Univers" panose="020B0503020202020204" pitchFamily="34" charset="0"/>
              </a:rPr>
              <a:t>(1)</a:t>
            </a:r>
          </a:p>
        </p:txBody>
      </p:sp>
      <p:sp>
        <p:nvSpPr>
          <p:cNvPr id="35881" name="Text Box 41">
            <a:extLst>
              <a:ext uri="{FF2B5EF4-FFF2-40B4-BE49-F238E27FC236}">
                <a16:creationId xmlns:a16="http://schemas.microsoft.com/office/drawing/2014/main" id="{3BF0338C-EFA2-3BC7-B63B-72010B160DBC}"/>
              </a:ext>
            </a:extLst>
          </p:cNvPr>
          <p:cNvSpPr txBox="1">
            <a:spLocks noChangeArrowheads="1"/>
          </p:cNvSpPr>
          <p:nvPr/>
        </p:nvSpPr>
        <p:spPr bwMode="auto">
          <a:xfrm>
            <a:off x="3692525" y="3071813"/>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400" b="1">
                <a:solidFill>
                  <a:srgbClr val="FF0000"/>
                </a:solidFill>
                <a:latin typeface="Univers" panose="020B0503020202020204" pitchFamily="34" charset="0"/>
              </a:rPr>
              <a:t>(2)</a:t>
            </a:r>
          </a:p>
        </p:txBody>
      </p:sp>
      <p:sp>
        <p:nvSpPr>
          <p:cNvPr id="35882" name="Text Box 42">
            <a:extLst>
              <a:ext uri="{FF2B5EF4-FFF2-40B4-BE49-F238E27FC236}">
                <a16:creationId xmlns:a16="http://schemas.microsoft.com/office/drawing/2014/main" id="{6EA785A2-7A29-E62F-EC3D-FAF7734D2E73}"/>
              </a:ext>
            </a:extLst>
          </p:cNvPr>
          <p:cNvSpPr txBox="1">
            <a:spLocks noChangeArrowheads="1"/>
          </p:cNvSpPr>
          <p:nvPr/>
        </p:nvSpPr>
        <p:spPr bwMode="auto">
          <a:xfrm>
            <a:off x="5154613" y="4189413"/>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400" b="1">
                <a:solidFill>
                  <a:srgbClr val="EFB109"/>
                </a:solidFill>
                <a:latin typeface="Univers" panose="020B0503020202020204" pitchFamily="34" charset="0"/>
              </a:rPr>
              <a:t>(3)</a:t>
            </a:r>
          </a:p>
        </p:txBody>
      </p:sp>
      <p:sp>
        <p:nvSpPr>
          <p:cNvPr id="35883" name="Text Box 43">
            <a:extLst>
              <a:ext uri="{FF2B5EF4-FFF2-40B4-BE49-F238E27FC236}">
                <a16:creationId xmlns:a16="http://schemas.microsoft.com/office/drawing/2014/main" id="{59AEC267-7D4F-4332-EC02-089A77C7332C}"/>
              </a:ext>
            </a:extLst>
          </p:cNvPr>
          <p:cNvSpPr txBox="1">
            <a:spLocks noChangeArrowheads="1"/>
          </p:cNvSpPr>
          <p:nvPr/>
        </p:nvSpPr>
        <p:spPr bwMode="auto">
          <a:xfrm>
            <a:off x="6045200" y="3935413"/>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eaLnBrk="1" hangingPunct="1">
              <a:spcBef>
                <a:spcPct val="0"/>
              </a:spcBef>
              <a:buClrTx/>
              <a:buFontTx/>
              <a:buNone/>
            </a:pPr>
            <a:r>
              <a:rPr lang="en-US" altLang="en-US" sz="1400" b="1">
                <a:solidFill>
                  <a:srgbClr val="CC00CC"/>
                </a:solidFill>
                <a:latin typeface="Univers" panose="020B0503020202020204" pitchFamily="34" charset="0"/>
              </a:rPr>
              <a:t>(4)</a:t>
            </a:r>
          </a:p>
        </p:txBody>
      </p:sp>
      <p:sp>
        <p:nvSpPr>
          <p:cNvPr id="3" name="Title 2">
            <a:extLst>
              <a:ext uri="{FF2B5EF4-FFF2-40B4-BE49-F238E27FC236}">
                <a16:creationId xmlns:a16="http://schemas.microsoft.com/office/drawing/2014/main" id="{0A90D1D4-BBBA-59A3-DEE9-69AE5CDFBD4E}"/>
              </a:ext>
            </a:extLst>
          </p:cNvPr>
          <p:cNvSpPr>
            <a:spLocks noGrp="1"/>
          </p:cNvSpPr>
          <p:nvPr>
            <p:ph type="title"/>
          </p:nvPr>
        </p:nvSpPr>
        <p:spPr/>
        <p:txBody>
          <a:bodyPr/>
          <a:lstStyle/>
          <a:p>
            <a:endParaRPr lang="en-US"/>
          </a:p>
        </p:txBody>
      </p:sp>
    </p:spTree>
  </p:cSld>
  <p:clrMapOvr>
    <a:masterClrMapping/>
  </p:clrMapOvr>
  <p:transition advTm="3366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B6769-3E4C-590C-FA0E-6285E3DC1BD9}"/>
              </a:ext>
            </a:extLst>
          </p:cNvPr>
          <p:cNvSpPr>
            <a:spLocks noGrp="1"/>
          </p:cNvSpPr>
          <p:nvPr>
            <p:ph idx="1"/>
          </p:nvPr>
        </p:nvSpPr>
        <p:spPr>
          <a:xfrm>
            <a:off x="1359190" y="1491528"/>
            <a:ext cx="6125441" cy="5366472"/>
          </a:xfrm>
        </p:spPr>
        <p:txBody>
          <a:bodyPr>
            <a:normAutofit/>
          </a:bodyPr>
          <a:lstStyle/>
          <a:p>
            <a:r>
              <a:rPr lang="en-US" sz="4000" dirty="0"/>
              <a:t>Why/when is this an issue?</a:t>
            </a:r>
          </a:p>
          <a:p>
            <a:endParaRPr lang="en-US" sz="4000" dirty="0"/>
          </a:p>
          <a:p>
            <a:r>
              <a:rPr lang="en-US" sz="4000" dirty="0"/>
              <a:t>What are you looking for?</a:t>
            </a:r>
          </a:p>
          <a:p>
            <a:endParaRPr lang="en-US" sz="4000" dirty="0"/>
          </a:p>
          <a:p>
            <a:r>
              <a:rPr lang="en-US" sz="4000" dirty="0"/>
              <a:t>What should you be doing?</a:t>
            </a:r>
          </a:p>
        </p:txBody>
      </p:sp>
      <p:pic>
        <p:nvPicPr>
          <p:cNvPr id="5" name="Picture 4">
            <a:extLst>
              <a:ext uri="{FF2B5EF4-FFF2-40B4-BE49-F238E27FC236}">
                <a16:creationId xmlns:a16="http://schemas.microsoft.com/office/drawing/2014/main" id="{4E5F3E77-8ED7-75E7-5FC2-EC11BF83B2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89749" l="7029" r="93770">
                        <a14:foregroundMark x1="11661" y1="20273" x2="11661" y2="20273"/>
                        <a14:foregroundMark x1="11661" y1="20273" x2="11661" y2="20273"/>
                        <a14:foregroundMark x1="11661" y1="20273" x2="11661" y2="20273"/>
                        <a14:foregroundMark x1="9904" y1="15718" x2="9904" y2="15718"/>
                        <a14:foregroundMark x1="9904" y1="15718" x2="9904" y2="15718"/>
                        <a14:foregroundMark x1="7188" y1="11390" x2="7188" y2="11390"/>
                        <a14:foregroundMark x1="7188" y1="11390" x2="7188" y2="11390"/>
                        <a14:foregroundMark x1="93770" y1="16401" x2="93770" y2="16401"/>
                        <a14:foregroundMark x1="93770" y1="16401" x2="93770" y2="16401"/>
                        <a14:foregroundMark x1="91853" y1="89522" x2="91853" y2="89522"/>
                        <a14:foregroundMark x1="91853" y1="89522" x2="91853" y2="89522"/>
                      </a14:backgroundRemoval>
                    </a14:imgEffect>
                  </a14:imgLayer>
                </a14:imgProps>
              </a:ext>
            </a:extLst>
          </a:blip>
          <a:stretch>
            <a:fillRect/>
          </a:stretch>
        </p:blipFill>
        <p:spPr>
          <a:xfrm rot="5400000">
            <a:off x="6064600" y="1258517"/>
            <a:ext cx="7839674" cy="3971492"/>
          </a:xfrm>
          <a:prstGeom prst="rect">
            <a:avLst/>
          </a:prstGeom>
        </p:spPr>
      </p:pic>
    </p:spTree>
    <p:extLst>
      <p:ext uri="{BB962C8B-B14F-4D97-AF65-F5344CB8AC3E}">
        <p14:creationId xmlns:p14="http://schemas.microsoft.com/office/powerpoint/2010/main" val="3817807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C5D69-2400-49FB-BB0F-7C72352C48E6}"/>
              </a:ext>
            </a:extLst>
          </p:cNvPr>
          <p:cNvPicPr>
            <a:picLocks noChangeAspect="1"/>
          </p:cNvPicPr>
          <p:nvPr/>
        </p:nvPicPr>
        <p:blipFill rotWithShape="1">
          <a:blip r:embed="rId3"/>
          <a:srcRect l="18851" r="32436"/>
          <a:stretch/>
        </p:blipFill>
        <p:spPr>
          <a:xfrm rot="20519888">
            <a:off x="4897350" y="217695"/>
            <a:ext cx="2430381" cy="3294708"/>
          </a:xfrm>
          <a:prstGeom prst="ellipse">
            <a:avLst/>
          </a:prstGeom>
          <a:ln>
            <a:noFill/>
          </a:ln>
          <a:effectLst>
            <a:softEdge rad="112500"/>
          </a:effectLst>
        </p:spPr>
      </p:pic>
      <p:sp>
        <p:nvSpPr>
          <p:cNvPr id="2" name="Title 1">
            <a:extLst>
              <a:ext uri="{FF2B5EF4-FFF2-40B4-BE49-F238E27FC236}">
                <a16:creationId xmlns:a16="http://schemas.microsoft.com/office/drawing/2014/main" id="{CC75F836-37EB-9C50-B562-3BD3CAA7C157}"/>
              </a:ext>
            </a:extLst>
          </p:cNvPr>
          <p:cNvSpPr>
            <a:spLocks noGrp="1"/>
          </p:cNvSpPr>
          <p:nvPr>
            <p:ph type="title"/>
          </p:nvPr>
        </p:nvSpPr>
        <p:spPr>
          <a:xfrm>
            <a:off x="5188772" y="3767950"/>
            <a:ext cx="7886700" cy="1325563"/>
          </a:xfrm>
        </p:spPr>
        <p:txBody>
          <a:bodyPr>
            <a:normAutofit/>
          </a:bodyPr>
          <a:lstStyle/>
          <a:p>
            <a:r>
              <a:rPr lang="en-US" sz="6600" b="1" i="1" dirty="0"/>
              <a:t>WHY?</a:t>
            </a:r>
          </a:p>
        </p:txBody>
      </p:sp>
      <p:pic>
        <p:nvPicPr>
          <p:cNvPr id="4" name="Picture 3">
            <a:extLst>
              <a:ext uri="{FF2B5EF4-FFF2-40B4-BE49-F238E27FC236}">
                <a16:creationId xmlns:a16="http://schemas.microsoft.com/office/drawing/2014/main" id="{216DB05A-0AAB-B278-BD03-3944CE93D377}"/>
              </a:ext>
            </a:extLst>
          </p:cNvPr>
          <p:cNvPicPr>
            <a:picLocks noChangeAspect="1"/>
          </p:cNvPicPr>
          <p:nvPr/>
        </p:nvPicPr>
        <p:blipFill>
          <a:blip r:embed="rId4"/>
          <a:stretch>
            <a:fillRect/>
          </a:stretch>
        </p:blipFill>
        <p:spPr>
          <a:xfrm>
            <a:off x="12758" y="476397"/>
            <a:ext cx="3726289" cy="246493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a:extLst>
              <a:ext uri="{FF2B5EF4-FFF2-40B4-BE49-F238E27FC236}">
                <a16:creationId xmlns:a16="http://schemas.microsoft.com/office/drawing/2014/main" id="{61490ABD-D57D-59EC-7C68-ACBAAEB784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5940" y1="36558" x2="15940" y2="36558"/>
                        <a14:foregroundMark x1="17202" y1="36055" x2="17202" y2="36055"/>
                        <a14:foregroundMark x1="17202" y1="36055" x2="17202" y2="36055"/>
                        <a14:foregroundMark x1="10894" y1="38442" x2="10894" y2="38442"/>
                        <a14:foregroundMark x1="10894" y1="38442" x2="10894" y2="38442"/>
                        <a14:foregroundMark x1="10894" y1="38442" x2="10894" y2="38442"/>
                        <a14:foregroundMark x1="10321" y1="33668" x2="20069" y2="29397"/>
                        <a14:foregroundMark x1="20069" y1="29397" x2="23050" y2="38442"/>
                        <a14:foregroundMark x1="23050" y1="38442" x2="13188" y2="46482"/>
                        <a14:foregroundMark x1="13188" y1="46482" x2="11353" y2="36558"/>
                        <a14:foregroundMark x1="11353" y1="36558" x2="12844" y2="33668"/>
                      </a14:backgroundRemoval>
                    </a14:imgEffect>
                  </a14:imgLayer>
                </a14:imgProps>
              </a:ext>
            </a:extLst>
          </a:blip>
          <a:stretch>
            <a:fillRect/>
          </a:stretch>
        </p:blipFill>
        <p:spPr>
          <a:xfrm>
            <a:off x="7624226" y="-200282"/>
            <a:ext cx="3849910" cy="3514367"/>
          </a:xfrm>
          <a:prstGeom prst="rect">
            <a:avLst/>
          </a:prstGeom>
        </p:spPr>
      </p:pic>
      <p:pic>
        <p:nvPicPr>
          <p:cNvPr id="6" name="Picture 5">
            <a:extLst>
              <a:ext uri="{FF2B5EF4-FFF2-40B4-BE49-F238E27FC236}">
                <a16:creationId xmlns:a16="http://schemas.microsoft.com/office/drawing/2014/main" id="{36EED7CB-00AD-87D6-9A12-1835AAF348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84" b="96886" l="4348" r="95257">
                        <a14:foregroundMark x1="64822" y1="5190" x2="64822" y2="5190"/>
                        <a14:foregroundMark x1="64822" y1="5190" x2="64822" y2="5190"/>
                        <a14:foregroundMark x1="91304" y1="28374" x2="91304" y2="28374"/>
                        <a14:foregroundMark x1="91304" y1="28374" x2="91304" y2="28374"/>
                        <a14:foregroundMark x1="94664" y1="48789" x2="94664" y2="48789"/>
                        <a14:foregroundMark x1="94664" y1="48789" x2="94664" y2="48789"/>
                        <a14:foregroundMark x1="94466" y1="71972" x2="94466" y2="71972"/>
                        <a14:foregroundMark x1="94466" y1="71972" x2="94466" y2="71972"/>
                        <a14:foregroundMark x1="84585" y1="76471" x2="84585" y2="76471"/>
                        <a14:foregroundMark x1="84585" y1="76471" x2="84585" y2="76471"/>
                        <a14:foregroundMark x1="77075" y1="80623" x2="77075" y2="80623"/>
                        <a14:foregroundMark x1="77075" y1="80623" x2="77075" y2="80623"/>
                        <a14:foregroundMark x1="77075" y1="80623" x2="77075" y2="80623"/>
                        <a14:foregroundMark x1="76877" y1="82007" x2="76877" y2="82007"/>
                        <a14:foregroundMark x1="76877" y1="82007" x2="76877" y2="82007"/>
                        <a14:foregroundMark x1="69565" y1="82007" x2="69565" y2="82007"/>
                        <a14:foregroundMark x1="69565" y1="82007" x2="69565" y2="82007"/>
                        <a14:foregroundMark x1="66206" y1="87543" x2="66206" y2="87543"/>
                        <a14:foregroundMark x1="66206" y1="87543" x2="66206" y2="87543"/>
                        <a14:foregroundMark x1="92292" y1="77855" x2="92292" y2="77855"/>
                        <a14:foregroundMark x1="92292" y1="77855" x2="92292" y2="77855"/>
                        <a14:foregroundMark x1="95257" y1="76817" x2="95257" y2="76817"/>
                        <a14:foregroundMark x1="95257" y1="76817" x2="95257" y2="76817"/>
                        <a14:foregroundMark x1="9684" y1="71972" x2="9684" y2="71972"/>
                        <a14:foregroundMark x1="9684" y1="71972" x2="9684" y2="71972"/>
                        <a14:foregroundMark x1="4348" y1="71972" x2="4348" y2="71972"/>
                        <a14:foregroundMark x1="4348" y1="71972" x2="4348" y2="71972"/>
                        <a14:foregroundMark x1="5138" y1="75779" x2="5138" y2="75779"/>
                        <a14:foregroundMark x1="5138" y1="75779" x2="5138" y2="75779"/>
                        <a14:foregroundMark x1="20158" y1="89273" x2="20158" y2="89273"/>
                        <a14:foregroundMark x1="20158" y1="89273" x2="20158" y2="89273"/>
                        <a14:foregroundMark x1="31621" y1="91003" x2="31621" y2="91003"/>
                        <a14:foregroundMark x1="31621" y1="91003" x2="31621" y2="91003"/>
                        <a14:foregroundMark x1="34387" y1="96886" x2="34387" y2="96886"/>
                        <a14:foregroundMark x1="34387" y1="96886" x2="34387" y2="96886"/>
                      </a14:backgroundRemoval>
                    </a14:imgEffect>
                  </a14:imgLayer>
                </a14:imgProps>
              </a:ext>
            </a:extLst>
          </a:blip>
          <a:stretch>
            <a:fillRect/>
          </a:stretch>
        </p:blipFill>
        <p:spPr>
          <a:xfrm>
            <a:off x="5188772" y="5547378"/>
            <a:ext cx="1750139" cy="999585"/>
          </a:xfrm>
          <a:prstGeom prst="rect">
            <a:avLst/>
          </a:prstGeom>
        </p:spPr>
      </p:pic>
      <p:pic>
        <p:nvPicPr>
          <p:cNvPr id="7" name="Picture 6">
            <a:extLst>
              <a:ext uri="{FF2B5EF4-FFF2-40B4-BE49-F238E27FC236}">
                <a16:creationId xmlns:a16="http://schemas.microsoft.com/office/drawing/2014/main" id="{FEA81D6E-914B-FB87-6539-F4644454B305}"/>
              </a:ext>
            </a:extLst>
          </p:cNvPr>
          <p:cNvPicPr>
            <a:picLocks noChangeAspect="1"/>
          </p:cNvPicPr>
          <p:nvPr/>
        </p:nvPicPr>
        <p:blipFill>
          <a:blip r:embed="rId9"/>
          <a:stretch>
            <a:fillRect/>
          </a:stretch>
        </p:blipFill>
        <p:spPr>
          <a:xfrm>
            <a:off x="9132122" y="4430731"/>
            <a:ext cx="2249710" cy="14998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6C00F2C2-EFFE-E6B0-0CF1-4C885C08D8FD}"/>
              </a:ext>
            </a:extLst>
          </p:cNvPr>
          <p:cNvPicPr>
            <a:picLocks noChangeAspect="1"/>
          </p:cNvPicPr>
          <p:nvPr/>
        </p:nvPicPr>
        <p:blipFill>
          <a:blip r:embed="rId10"/>
          <a:stretch>
            <a:fillRect/>
          </a:stretch>
        </p:blipFill>
        <p:spPr>
          <a:xfrm>
            <a:off x="2190881" y="3548803"/>
            <a:ext cx="2761384" cy="183653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B0B62023-991E-521D-D788-19C00F633C8C}"/>
              </a:ext>
            </a:extLst>
          </p:cNvPr>
          <p:cNvPicPr>
            <a:picLocks noChangeAspect="1"/>
          </p:cNvPicPr>
          <p:nvPr/>
        </p:nvPicPr>
        <p:blipFill>
          <a:blip r:embed="rId11"/>
          <a:stretch>
            <a:fillRect/>
          </a:stretch>
        </p:blipFill>
        <p:spPr>
          <a:xfrm>
            <a:off x="122606" y="4871534"/>
            <a:ext cx="1831768" cy="2077748"/>
          </a:xfrm>
          <a:prstGeom prst="ellipse">
            <a:avLst/>
          </a:prstGeom>
          <a:ln>
            <a:noFill/>
          </a:ln>
          <a:effectLst>
            <a:softEdge rad="112500"/>
          </a:effectLst>
        </p:spPr>
      </p:pic>
    </p:spTree>
    <p:extLst>
      <p:ext uri="{BB962C8B-B14F-4D97-AF65-F5344CB8AC3E}">
        <p14:creationId xmlns:p14="http://schemas.microsoft.com/office/powerpoint/2010/main" val="146389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142-9F42-73DC-1B34-E2608B0DE3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8971F3-E923-2EAC-0AAC-18B808197D28}"/>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DEF02DB-7889-9F55-72C9-5AF97F4FAAE1}"/>
              </a:ext>
            </a:extLst>
          </p:cNvPr>
          <p:cNvPicPr>
            <a:picLocks noChangeAspect="1"/>
          </p:cNvPicPr>
          <p:nvPr/>
        </p:nvPicPr>
        <p:blipFill>
          <a:blip r:embed="rId3"/>
          <a:srcRect r="15805" b="17150"/>
          <a:stretch>
            <a:fillRect/>
          </a:stretch>
        </p:blipFill>
        <p:spPr>
          <a:xfrm>
            <a:off x="309533" y="132974"/>
            <a:ext cx="11572934" cy="6191648"/>
          </a:xfrm>
          <a:prstGeom prst="rect">
            <a:avLst/>
          </a:prstGeom>
        </p:spPr>
      </p:pic>
      <p:sp>
        <p:nvSpPr>
          <p:cNvPr id="6" name="Text Box 4">
            <a:extLst>
              <a:ext uri="{FF2B5EF4-FFF2-40B4-BE49-F238E27FC236}">
                <a16:creationId xmlns:a16="http://schemas.microsoft.com/office/drawing/2014/main" id="{1B7DC04A-BCCF-A2F0-110E-EC8A2A983344}"/>
              </a:ext>
            </a:extLst>
          </p:cNvPr>
          <p:cNvSpPr txBox="1">
            <a:spLocks noChangeArrowheads="1"/>
          </p:cNvSpPr>
          <p:nvPr/>
        </p:nvSpPr>
        <p:spPr bwMode="auto">
          <a:xfrm>
            <a:off x="3000434" y="6417249"/>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C5E1E"/>
              </a:buClr>
              <a:buChar char="•"/>
              <a:defRPr sz="3600">
                <a:solidFill>
                  <a:srgbClr val="0C1C47"/>
                </a:solidFill>
                <a:latin typeface="Comic Sans MS" panose="030F0702030302020204" pitchFamily="66" charset="0"/>
                <a:ea typeface="MS PGothic" panose="020B0600070205080204" pitchFamily="34" charset="-128"/>
              </a:defRPr>
            </a:lvl1pPr>
            <a:lvl2pPr marL="742950" indent="-285750">
              <a:spcBef>
                <a:spcPct val="20000"/>
              </a:spcBef>
              <a:buClr>
                <a:srgbClr val="BC5E1E"/>
              </a:buClr>
              <a:buChar char="–"/>
              <a:defRPr sz="3200">
                <a:solidFill>
                  <a:srgbClr val="0C1C47"/>
                </a:solidFill>
                <a:latin typeface="Comic Sans MS" panose="030F0702030302020204" pitchFamily="66" charset="0"/>
                <a:ea typeface="MS PGothic" panose="020B0600070205080204" pitchFamily="34" charset="-128"/>
              </a:defRPr>
            </a:lvl2pPr>
            <a:lvl3pPr marL="1143000" indent="-228600">
              <a:spcBef>
                <a:spcPct val="20000"/>
              </a:spcBef>
              <a:buClr>
                <a:srgbClr val="BC5E1E"/>
              </a:buClr>
              <a:buChar char="•"/>
              <a:defRPr sz="2800">
                <a:solidFill>
                  <a:srgbClr val="0C1C47"/>
                </a:solidFill>
                <a:latin typeface="Comic Sans MS" panose="030F0702030302020204" pitchFamily="66" charset="0"/>
                <a:ea typeface="MS PGothic" panose="020B0600070205080204" pitchFamily="34" charset="-128"/>
              </a:defRPr>
            </a:lvl3pPr>
            <a:lvl4pPr marL="16002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4pPr>
            <a:lvl5pPr marL="2057400" indent="-228600">
              <a:spcBef>
                <a:spcPct val="20000"/>
              </a:spcBef>
              <a:buClr>
                <a:srgbClr val="BC5E1E"/>
              </a:buClr>
              <a:buChar char="»"/>
              <a:defRPr sz="2400">
                <a:solidFill>
                  <a:srgbClr val="0C1C47"/>
                </a:solidFill>
                <a:latin typeface="Comic Sans MS" panose="030F0702030302020204" pitchFamily="66" charset="0"/>
                <a:ea typeface="MS PGothic" panose="020B0600070205080204" pitchFamily="34" charset="-128"/>
              </a:defRPr>
            </a:lvl5pPr>
            <a:lvl6pPr marL="25146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6pPr>
            <a:lvl7pPr marL="29718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7pPr>
            <a:lvl8pPr marL="34290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8pPr>
            <a:lvl9pPr marL="3886200" indent="-228600" eaLnBrk="0" fontAlgn="base" hangingPunct="0">
              <a:spcBef>
                <a:spcPct val="20000"/>
              </a:spcBef>
              <a:spcAft>
                <a:spcPct val="0"/>
              </a:spcAft>
              <a:buClr>
                <a:srgbClr val="BC5E1E"/>
              </a:buClr>
              <a:buChar char="»"/>
              <a:defRPr sz="2400">
                <a:solidFill>
                  <a:srgbClr val="0C1C47"/>
                </a:solidFill>
                <a:latin typeface="Comic Sans MS" panose="030F0702030302020204" pitchFamily="66" charset="0"/>
                <a:ea typeface="MS PGothic" panose="020B0600070205080204" pitchFamily="34" charset="-128"/>
              </a:defRPr>
            </a:lvl9pPr>
          </a:lstStyle>
          <a:p>
            <a:pPr algn="r">
              <a:spcBef>
                <a:spcPct val="50000"/>
              </a:spcBef>
              <a:buClrTx/>
              <a:buFontTx/>
              <a:buNone/>
            </a:pPr>
            <a:r>
              <a:rPr lang="en-US" altLang="en-US" sz="1400" b="1" dirty="0">
                <a:solidFill>
                  <a:schemeClr val="tx1"/>
                </a:solidFill>
                <a:latin typeface="Arial" panose="020B0604020202020204" pitchFamily="34" charset="0"/>
                <a:ea typeface="ヒラギノ角ゴ Pro W3" pitchFamily="27" charset="-128"/>
              </a:rPr>
              <a:t>Alaire Y. </a:t>
            </a:r>
            <a:r>
              <a:rPr lang="en-US" altLang="en-US" sz="1400" b="1" i="1" dirty="0">
                <a:solidFill>
                  <a:schemeClr val="tx1"/>
                </a:solidFill>
                <a:latin typeface="Arial" panose="020B0604020202020204" pitchFamily="34" charset="0"/>
                <a:ea typeface="ヒラギノ角ゴ Pro W3" pitchFamily="27" charset="-128"/>
              </a:rPr>
              <a:t>Critical Reviews in Toxicology</a:t>
            </a:r>
            <a:r>
              <a:rPr lang="en-US" altLang="en-US" sz="1400" b="1" dirty="0">
                <a:solidFill>
                  <a:schemeClr val="tx1"/>
                </a:solidFill>
                <a:latin typeface="Arial" panose="020B0604020202020204" pitchFamily="34" charset="0"/>
                <a:ea typeface="ヒラギノ角ゴ Pro W3" pitchFamily="27" charset="-128"/>
              </a:rPr>
              <a:t>. 2002;32:259-289.</a:t>
            </a:r>
          </a:p>
        </p:txBody>
      </p:sp>
    </p:spTree>
    <p:extLst>
      <p:ext uri="{BB962C8B-B14F-4D97-AF65-F5344CB8AC3E}">
        <p14:creationId xmlns:p14="http://schemas.microsoft.com/office/powerpoint/2010/main" val="174280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59FA4-DA37-C5D2-2F27-A7119D51E596}"/>
              </a:ext>
            </a:extLst>
          </p:cNvPr>
          <p:cNvSpPr>
            <a:spLocks noGrp="1"/>
          </p:cNvSpPr>
          <p:nvPr>
            <p:ph idx="1"/>
          </p:nvPr>
        </p:nvSpPr>
        <p:spPr>
          <a:xfrm>
            <a:off x="6243206" y="1041401"/>
            <a:ext cx="5262995" cy="5656263"/>
          </a:xfrm>
        </p:spPr>
        <p:txBody>
          <a:bodyPr/>
          <a:lstStyle/>
          <a:p>
            <a:r>
              <a:rPr lang="en-US" sz="3200" dirty="0"/>
              <a:t>Weak/dizzy</a:t>
            </a:r>
          </a:p>
          <a:p>
            <a:r>
              <a:rPr lang="en-US" sz="3200" dirty="0"/>
              <a:t>Dyspnea</a:t>
            </a:r>
          </a:p>
          <a:p>
            <a:r>
              <a:rPr lang="en-US" sz="3200" dirty="0"/>
              <a:t>Diaphoresis</a:t>
            </a:r>
          </a:p>
          <a:p>
            <a:r>
              <a:rPr lang="en-US" sz="3200" dirty="0"/>
              <a:t>Headache</a:t>
            </a:r>
          </a:p>
          <a:p>
            <a:r>
              <a:rPr lang="en-US" sz="3200" dirty="0"/>
              <a:t>AMS</a:t>
            </a:r>
          </a:p>
          <a:p>
            <a:r>
              <a:rPr lang="en-US" sz="3200" dirty="0"/>
              <a:t>Dysrhythmia</a:t>
            </a:r>
          </a:p>
          <a:p>
            <a:r>
              <a:rPr lang="en-US" sz="3200" dirty="0"/>
              <a:t>Chest pain</a:t>
            </a:r>
          </a:p>
          <a:p>
            <a:r>
              <a:rPr lang="en-US" sz="3200" dirty="0"/>
              <a:t>Seizure/tremor</a:t>
            </a:r>
          </a:p>
          <a:p>
            <a:r>
              <a:rPr lang="en-US" sz="3200" dirty="0"/>
              <a:t>Cardiac arrest</a:t>
            </a:r>
          </a:p>
          <a:p>
            <a:endParaRPr lang="en-US" dirty="0"/>
          </a:p>
        </p:txBody>
      </p:sp>
      <p:pic>
        <p:nvPicPr>
          <p:cNvPr id="4" name="Picture 3">
            <a:extLst>
              <a:ext uri="{FF2B5EF4-FFF2-40B4-BE49-F238E27FC236}">
                <a16:creationId xmlns:a16="http://schemas.microsoft.com/office/drawing/2014/main" id="{265083D2-3A5C-0EE6-2FF7-0B40140F47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04" b="96242" l="9945" r="89687">
                        <a14:foregroundMark x1="32965" y1="92484" x2="32965" y2="92484"/>
                        <a14:foregroundMark x1="32965" y1="92484" x2="32965" y2="92484"/>
                        <a14:foregroundMark x1="34991" y1="93301" x2="34991" y2="93301"/>
                        <a14:foregroundMark x1="34991" y1="93301" x2="34991" y2="93301"/>
                        <a14:foregroundMark x1="64273" y1="91176" x2="64273" y2="91176"/>
                        <a14:foregroundMark x1="64273" y1="91176" x2="64273" y2="91176"/>
                        <a14:foregroundMark x1="64273" y1="96242" x2="64273" y2="96242"/>
                        <a14:foregroundMark x1="64273" y1="96242" x2="64273" y2="96242"/>
                        <a14:foregroundMark x1="22099" y1="32843" x2="22099" y2="32843"/>
                        <a14:foregroundMark x1="22099" y1="32843" x2="22099" y2="32843"/>
                        <a14:foregroundMark x1="27440" y1="18791" x2="27440" y2="18791"/>
                        <a14:foregroundMark x1="27440" y1="18791" x2="27440" y2="18791"/>
                        <a14:foregroundMark x1="75138" y1="38399" x2="75138" y2="38399"/>
                        <a14:foregroundMark x1="75138" y1="38399" x2="75138" y2="38399"/>
                        <a14:foregroundMark x1="79006" y1="35621" x2="79006" y2="35621"/>
                        <a14:foregroundMark x1="79006" y1="35621" x2="79006" y2="35621"/>
                        <a14:foregroundMark x1="79006" y1="34150" x2="79006" y2="34150"/>
                        <a14:foregroundMark x1="79006" y1="34150" x2="79006" y2="34150"/>
                        <a14:foregroundMark x1="68508" y1="28758" x2="68508" y2="28758"/>
                        <a14:foregroundMark x1="68508" y1="28758" x2="68508" y2="28758"/>
                        <a14:foregroundMark x1="69613" y1="28595" x2="69613" y2="28595"/>
                        <a14:foregroundMark x1="69613" y1="28595" x2="69613" y2="28595"/>
                        <a14:foregroundMark x1="73849" y1="29575" x2="73849" y2="29575"/>
                        <a14:foregroundMark x1="73849" y1="29575" x2="73849" y2="29575"/>
                        <a14:foregroundMark x1="74401" y1="26307" x2="74401" y2="26307"/>
                        <a14:foregroundMark x1="74401" y1="26307" x2="74401" y2="26307"/>
                        <a14:foregroundMark x1="73297" y1="30229" x2="73297" y2="30229"/>
                        <a14:foregroundMark x1="73297" y1="30229" x2="73297" y2="30229"/>
                        <a14:foregroundMark x1="76980" y1="37582" x2="76980" y2="37582"/>
                        <a14:foregroundMark x1="76980" y1="37582" x2="76980" y2="37582"/>
                        <a14:foregroundMark x1="70718" y1="38399" x2="70718" y2="38399"/>
                        <a14:foregroundMark x1="70718" y1="38399" x2="70718" y2="38399"/>
                        <a14:foregroundMark x1="25230" y1="39706" x2="25230" y2="39706"/>
                        <a14:foregroundMark x1="25230" y1="39706" x2="25230" y2="39706"/>
                        <a14:foregroundMark x1="24125" y1="38889" x2="24125" y2="38889"/>
                        <a14:foregroundMark x1="24125" y1="38889" x2="24125" y2="38889"/>
                        <a14:foregroundMark x1="18785" y1="37908" x2="18785" y2="37908"/>
                        <a14:foregroundMark x1="18785" y1="37908" x2="18785" y2="37908"/>
                        <a14:foregroundMark x1="28913" y1="28922" x2="28913" y2="28922"/>
                        <a14:foregroundMark x1="28913" y1="28922" x2="28913" y2="28922"/>
                        <a14:foregroundMark x1="28913" y1="28922" x2="28913" y2="28922"/>
                        <a14:foregroundMark x1="28913" y1="28922" x2="28913" y2="28922"/>
                        <a14:foregroundMark x1="29834" y1="28431" x2="29834" y2="28431"/>
                        <a14:foregroundMark x1="29834" y1="28431" x2="29834" y2="28431"/>
                        <a14:foregroundMark x1="33333" y1="26797" x2="33333" y2="26797"/>
                        <a14:foregroundMark x1="33333" y1="26797" x2="33333" y2="26797"/>
                        <a14:foregroundMark x1="18232" y1="22712" x2="18232" y2="22712"/>
                        <a14:foregroundMark x1="18232" y1="22712" x2="18232" y2="22712"/>
                        <a14:foregroundMark x1="20074" y1="20752" x2="20074" y2="20752"/>
                        <a14:foregroundMark x1="20074" y1="20752" x2="20074" y2="20752"/>
                        <a14:foregroundMark x1="21363" y1="27124" x2="21363" y2="27124"/>
                        <a14:foregroundMark x1="21363" y1="27124" x2="21363" y2="27124"/>
                        <a14:foregroundMark x1="19890" y1="25817" x2="19890" y2="25817"/>
                        <a14:foregroundMark x1="19890" y1="25817" x2="19890" y2="25817"/>
                        <a14:foregroundMark x1="27256" y1="29575" x2="27256" y2="29575"/>
                        <a14:foregroundMark x1="27256" y1="29575" x2="27256" y2="29575"/>
                        <a14:foregroundMark x1="24862" y1="28595" x2="24862" y2="28595"/>
                        <a14:foregroundMark x1="24862" y1="28595" x2="24862" y2="28595"/>
                      </a14:backgroundRemoval>
                    </a14:imgEffect>
                  </a14:imgLayer>
                </a14:imgProps>
              </a:ext>
            </a:extLst>
          </a:blip>
          <a:stretch>
            <a:fillRect/>
          </a:stretch>
        </p:blipFill>
        <p:spPr>
          <a:xfrm>
            <a:off x="1470460" y="-246305"/>
            <a:ext cx="2586037" cy="2914649"/>
          </a:xfrm>
          <a:prstGeom prst="rect">
            <a:avLst/>
          </a:prstGeom>
        </p:spPr>
      </p:pic>
      <p:pic>
        <p:nvPicPr>
          <p:cNvPr id="5" name="Picture 4">
            <a:extLst>
              <a:ext uri="{FF2B5EF4-FFF2-40B4-BE49-F238E27FC236}">
                <a16:creationId xmlns:a16="http://schemas.microsoft.com/office/drawing/2014/main" id="{81CC7506-FF30-616A-0AED-4E613974F0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556" r="96333">
                        <a14:foregroundMark x1="6556" y1="58539" x2="6556" y2="58539"/>
                        <a14:foregroundMark x1="6556" y1="58539" x2="6556" y2="58539"/>
                        <a14:foregroundMark x1="6556" y1="58539" x2="6556" y2="58539"/>
                        <a14:foregroundMark x1="12556" y1="51236" x2="12556" y2="51236"/>
                        <a14:foregroundMark x1="12556" y1="51236" x2="12556" y2="51236"/>
                        <a14:foregroundMark x1="11667" y1="52247" x2="11667" y2="52247"/>
                        <a14:foregroundMark x1="11667" y1="52247" x2="11667" y2="52247"/>
                        <a14:foregroundMark x1="37667" y1="33034" x2="37667" y2="33034"/>
                        <a14:foregroundMark x1="37667" y1="33034" x2="37667" y2="33034"/>
                        <a14:foregroundMark x1="62000" y1="64045" x2="62000" y2="64045"/>
                        <a14:foregroundMark x1="62000" y1="64045" x2="62000" y2="64045"/>
                        <a14:foregroundMark x1="87778" y1="52135" x2="87778" y2="52135"/>
                        <a14:foregroundMark x1="87778" y1="52135" x2="87778" y2="52135"/>
                        <a14:foregroundMark x1="96333" y1="60449" x2="96333" y2="60449"/>
                        <a14:foregroundMark x1="96333" y1="60449" x2="96333" y2="60449"/>
                        <a14:foregroundMark x1="86667" y1="51348" x2="86667" y2="51348"/>
                        <a14:foregroundMark x1="86667" y1="51348" x2="86667" y2="51348"/>
                      </a14:backgroundRemoval>
                    </a14:imgEffect>
                  </a14:imgLayer>
                </a14:imgProps>
              </a:ext>
            </a:extLst>
          </a:blip>
          <a:stretch>
            <a:fillRect/>
          </a:stretch>
        </p:blipFill>
        <p:spPr>
          <a:xfrm>
            <a:off x="1378678" y="2282463"/>
            <a:ext cx="2677819" cy="2648066"/>
          </a:xfrm>
          <a:prstGeom prst="rect">
            <a:avLst/>
          </a:prstGeom>
        </p:spPr>
      </p:pic>
      <p:pic>
        <p:nvPicPr>
          <p:cNvPr id="2" name="Picture 1">
            <a:extLst>
              <a:ext uri="{FF2B5EF4-FFF2-40B4-BE49-F238E27FC236}">
                <a16:creationId xmlns:a16="http://schemas.microsoft.com/office/drawing/2014/main" id="{FB472F9F-94AA-F034-65A7-A450885BF0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418920" y="3606496"/>
            <a:ext cx="2653470" cy="2648066"/>
          </a:xfrm>
          <a:prstGeom prst="rect">
            <a:avLst/>
          </a:prstGeom>
        </p:spPr>
      </p:pic>
    </p:spTree>
    <p:extLst>
      <p:ext uri="{BB962C8B-B14F-4D97-AF65-F5344CB8AC3E}">
        <p14:creationId xmlns:p14="http://schemas.microsoft.com/office/powerpoint/2010/main" val="381479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0F39-FA24-A61A-5B48-21183546AEB9}"/>
              </a:ext>
            </a:extLst>
          </p:cNvPr>
          <p:cNvSpPr>
            <a:spLocks noGrp="1"/>
          </p:cNvSpPr>
          <p:nvPr>
            <p:ph type="title"/>
          </p:nvPr>
        </p:nvSpPr>
        <p:spPr/>
        <p:txBody>
          <a:bodyPr>
            <a:normAutofit/>
          </a:bodyPr>
          <a:lstStyle/>
          <a:p>
            <a:r>
              <a:rPr lang="en-US" sz="4800" b="1" dirty="0"/>
              <a:t>What to do? </a:t>
            </a:r>
          </a:p>
        </p:txBody>
      </p:sp>
      <p:sp>
        <p:nvSpPr>
          <p:cNvPr id="3" name="Content Placeholder 2">
            <a:extLst>
              <a:ext uri="{FF2B5EF4-FFF2-40B4-BE49-F238E27FC236}">
                <a16:creationId xmlns:a16="http://schemas.microsoft.com/office/drawing/2014/main" id="{DE1F9061-2E12-A56E-DE79-F94D972D5F8D}"/>
              </a:ext>
            </a:extLst>
          </p:cNvPr>
          <p:cNvSpPr>
            <a:spLocks noGrp="1"/>
          </p:cNvSpPr>
          <p:nvPr>
            <p:ph idx="1"/>
          </p:nvPr>
        </p:nvSpPr>
        <p:spPr>
          <a:xfrm>
            <a:off x="2006600" y="1838325"/>
            <a:ext cx="10515600" cy="4351338"/>
          </a:xfrm>
        </p:spPr>
        <p:txBody>
          <a:bodyPr>
            <a:normAutofit/>
          </a:bodyPr>
          <a:lstStyle/>
          <a:p>
            <a:r>
              <a:rPr lang="en-US" sz="3200" b="1" i="1" dirty="0"/>
              <a:t>Prevention</a:t>
            </a:r>
          </a:p>
          <a:p>
            <a:pPr lvl="1"/>
            <a:r>
              <a:rPr lang="en-US" sz="2800" dirty="0"/>
              <a:t>PPE</a:t>
            </a:r>
          </a:p>
          <a:p>
            <a:pPr lvl="1"/>
            <a:r>
              <a:rPr lang="en-US" sz="2800" dirty="0"/>
              <a:t>Understand timeline</a:t>
            </a:r>
          </a:p>
          <a:p>
            <a:r>
              <a:rPr lang="en-US" sz="3200" b="1" i="1" dirty="0"/>
              <a:t>Recognition</a:t>
            </a:r>
          </a:p>
          <a:p>
            <a:pPr lvl="1"/>
            <a:r>
              <a:rPr lang="en-US" sz="2800" dirty="0"/>
              <a:t>Broad range of symptoms</a:t>
            </a:r>
          </a:p>
          <a:p>
            <a:pPr lvl="1"/>
            <a:r>
              <a:rPr lang="en-US" sz="2800" dirty="0"/>
              <a:t>Understand timeline</a:t>
            </a:r>
          </a:p>
          <a:p>
            <a:r>
              <a:rPr lang="en-US" sz="3200" b="1" i="1" dirty="0"/>
              <a:t>Treatment</a:t>
            </a:r>
          </a:p>
          <a:p>
            <a:pPr lvl="1"/>
            <a:r>
              <a:rPr lang="en-US" sz="2800" dirty="0"/>
              <a:t>Antidote availability</a:t>
            </a:r>
          </a:p>
          <a:p>
            <a:pPr lvl="1"/>
            <a:r>
              <a:rPr lang="en-US" sz="2800" dirty="0"/>
              <a:t>Transport timing</a:t>
            </a:r>
          </a:p>
        </p:txBody>
      </p:sp>
      <p:pic>
        <p:nvPicPr>
          <p:cNvPr id="4" name="Picture 3">
            <a:extLst>
              <a:ext uri="{FF2B5EF4-FFF2-40B4-BE49-F238E27FC236}">
                <a16:creationId xmlns:a16="http://schemas.microsoft.com/office/drawing/2014/main" id="{4943FE09-A1EC-292B-0297-D61B32D22717}"/>
              </a:ext>
            </a:extLst>
          </p:cNvPr>
          <p:cNvPicPr>
            <a:picLocks noChangeAspect="1"/>
          </p:cNvPicPr>
          <p:nvPr/>
        </p:nvPicPr>
        <p:blipFill>
          <a:blip r:embed="rId3"/>
          <a:stretch>
            <a:fillRect/>
          </a:stretch>
        </p:blipFill>
        <p:spPr>
          <a:xfrm>
            <a:off x="9715499" y="1"/>
            <a:ext cx="2476500" cy="2139037"/>
          </a:xfrm>
          <a:prstGeom prst="rect">
            <a:avLst/>
          </a:prstGeom>
        </p:spPr>
      </p:pic>
      <p:pic>
        <p:nvPicPr>
          <p:cNvPr id="5" name="Picture 4">
            <a:extLst>
              <a:ext uri="{FF2B5EF4-FFF2-40B4-BE49-F238E27FC236}">
                <a16:creationId xmlns:a16="http://schemas.microsoft.com/office/drawing/2014/main" id="{A5E64B00-EFF6-8A41-ADF4-DA5BE87BE798}"/>
              </a:ext>
            </a:extLst>
          </p:cNvPr>
          <p:cNvPicPr>
            <a:picLocks noChangeAspect="1"/>
          </p:cNvPicPr>
          <p:nvPr/>
        </p:nvPicPr>
        <p:blipFill>
          <a:blip r:embed="rId4"/>
          <a:stretch>
            <a:fillRect/>
          </a:stretch>
        </p:blipFill>
        <p:spPr>
          <a:xfrm>
            <a:off x="9715499" y="4572000"/>
            <a:ext cx="2476500" cy="2286000"/>
          </a:xfrm>
          <a:prstGeom prst="rect">
            <a:avLst/>
          </a:prstGeom>
        </p:spPr>
      </p:pic>
      <p:pic>
        <p:nvPicPr>
          <p:cNvPr id="6" name="Picture 5">
            <a:extLst>
              <a:ext uri="{FF2B5EF4-FFF2-40B4-BE49-F238E27FC236}">
                <a16:creationId xmlns:a16="http://schemas.microsoft.com/office/drawing/2014/main" id="{DD0E7355-ABED-A496-FD31-B25C6AEA3586}"/>
              </a:ext>
            </a:extLst>
          </p:cNvPr>
          <p:cNvPicPr>
            <a:picLocks noChangeAspect="1"/>
          </p:cNvPicPr>
          <p:nvPr/>
        </p:nvPicPr>
        <p:blipFill>
          <a:blip r:embed="rId5"/>
          <a:stretch>
            <a:fillRect/>
          </a:stretch>
        </p:blipFill>
        <p:spPr>
          <a:xfrm>
            <a:off x="9715500" y="2078950"/>
            <a:ext cx="2476500" cy="2479595"/>
          </a:xfrm>
          <a:prstGeom prst="rect">
            <a:avLst/>
          </a:prstGeom>
        </p:spPr>
      </p:pic>
    </p:spTree>
    <p:extLst>
      <p:ext uri="{BB962C8B-B14F-4D97-AF65-F5344CB8AC3E}">
        <p14:creationId xmlns:p14="http://schemas.microsoft.com/office/powerpoint/2010/main" val="317424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86D0-2004-B259-001D-E5F051DE89A0}"/>
              </a:ext>
            </a:extLst>
          </p:cNvPr>
          <p:cNvSpPr>
            <a:spLocks noGrp="1"/>
          </p:cNvSpPr>
          <p:nvPr>
            <p:ph type="title"/>
          </p:nvPr>
        </p:nvSpPr>
        <p:spPr>
          <a:xfrm>
            <a:off x="990607" y="0"/>
            <a:ext cx="10210801" cy="1143000"/>
          </a:xfrm>
        </p:spPr>
        <p:txBody>
          <a:bodyPr anchor="ctr">
            <a:normAutofit/>
          </a:bodyPr>
          <a:lstStyle/>
          <a:p>
            <a:r>
              <a:rPr lang="en-US"/>
              <a:t>Why are we here?</a:t>
            </a:r>
            <a:endParaRPr lang="en-US" dirty="0"/>
          </a:p>
        </p:txBody>
      </p:sp>
      <p:sp>
        <p:nvSpPr>
          <p:cNvPr id="3" name="Content Placeholder 2">
            <a:extLst>
              <a:ext uri="{FF2B5EF4-FFF2-40B4-BE49-F238E27FC236}">
                <a16:creationId xmlns:a16="http://schemas.microsoft.com/office/drawing/2014/main" id="{71EA398C-BB30-6653-F7BE-6E8A8A2C6C0C}"/>
              </a:ext>
            </a:extLst>
          </p:cNvPr>
          <p:cNvSpPr>
            <a:spLocks noGrp="1"/>
          </p:cNvSpPr>
          <p:nvPr>
            <p:ph sz="half" idx="2"/>
          </p:nvPr>
        </p:nvSpPr>
        <p:spPr>
          <a:xfrm>
            <a:off x="990604" y="1219200"/>
            <a:ext cx="5029200" cy="5257800"/>
          </a:xfrm>
        </p:spPr>
        <p:txBody>
          <a:bodyPr>
            <a:normAutofit/>
          </a:bodyPr>
          <a:lstStyle/>
          <a:p>
            <a:r>
              <a:rPr lang="en-US" dirty="0"/>
              <a:t>Why are fires killing people?</a:t>
            </a:r>
          </a:p>
          <a:p>
            <a:r>
              <a:rPr lang="en-US" dirty="0"/>
              <a:t>Why is fireground resuscitation different?</a:t>
            </a:r>
          </a:p>
          <a:p>
            <a:r>
              <a:rPr lang="en-US" dirty="0"/>
              <a:t>How can we save more people?</a:t>
            </a:r>
          </a:p>
          <a:p>
            <a:r>
              <a:rPr lang="en-US" dirty="0"/>
              <a:t>How can we best protect our firefighters?</a:t>
            </a:r>
          </a:p>
        </p:txBody>
      </p:sp>
      <p:pic>
        <p:nvPicPr>
          <p:cNvPr id="5" name="Picture 4" descr="A building on fire at night&#10;&#10;Description automatically generated">
            <a:extLst>
              <a:ext uri="{FF2B5EF4-FFF2-40B4-BE49-F238E27FC236}">
                <a16:creationId xmlns:a16="http://schemas.microsoft.com/office/drawing/2014/main" id="{1341E733-3836-B4A3-476C-6883695106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2205" y="1219200"/>
            <a:ext cx="5029200" cy="5257800"/>
          </a:xfrm>
          <a:prstGeom prst="rect">
            <a:avLst/>
          </a:prstGeom>
          <a:noFill/>
        </p:spPr>
      </p:pic>
    </p:spTree>
    <p:extLst>
      <p:ext uri="{BB962C8B-B14F-4D97-AF65-F5344CB8AC3E}">
        <p14:creationId xmlns:p14="http://schemas.microsoft.com/office/powerpoint/2010/main" val="364509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9C19B-8035-6F41-7B5B-7BD7D7C6CE27}"/>
              </a:ext>
            </a:extLst>
          </p:cNvPr>
          <p:cNvSpPr>
            <a:spLocks noGrp="1"/>
          </p:cNvSpPr>
          <p:nvPr>
            <p:ph idx="1"/>
          </p:nvPr>
        </p:nvSpPr>
        <p:spPr>
          <a:xfrm>
            <a:off x="1441450" y="2532557"/>
            <a:ext cx="7886700" cy="3433762"/>
          </a:xfrm>
        </p:spPr>
        <p:txBody>
          <a:bodyPr>
            <a:normAutofit/>
          </a:bodyPr>
          <a:lstStyle/>
          <a:p>
            <a:r>
              <a:rPr lang="en-US" sz="3200" dirty="0"/>
              <a:t>Drip set</a:t>
            </a:r>
          </a:p>
          <a:p>
            <a:endParaRPr lang="en-US" sz="3200" dirty="0"/>
          </a:p>
          <a:p>
            <a:r>
              <a:rPr lang="en-US" sz="3200" dirty="0"/>
              <a:t>Pedi dosing</a:t>
            </a:r>
          </a:p>
        </p:txBody>
      </p:sp>
      <p:pic>
        <p:nvPicPr>
          <p:cNvPr id="4" name="Picture 3">
            <a:extLst>
              <a:ext uri="{FF2B5EF4-FFF2-40B4-BE49-F238E27FC236}">
                <a16:creationId xmlns:a16="http://schemas.microsoft.com/office/drawing/2014/main" id="{CC68BB34-B4D0-A5E2-1476-D62AFF237F63}"/>
              </a:ext>
            </a:extLst>
          </p:cNvPr>
          <p:cNvPicPr>
            <a:picLocks noChangeAspect="1"/>
          </p:cNvPicPr>
          <p:nvPr/>
        </p:nvPicPr>
        <p:blipFill rotWithShape="1">
          <a:blip r:embed="rId2"/>
          <a:srcRect t="31746" b="20635"/>
          <a:stretch/>
        </p:blipFill>
        <p:spPr>
          <a:xfrm>
            <a:off x="-88900" y="0"/>
            <a:ext cx="12280900" cy="1524000"/>
          </a:xfrm>
          <a:prstGeom prst="rect">
            <a:avLst/>
          </a:prstGeom>
        </p:spPr>
      </p:pic>
      <p:pic>
        <p:nvPicPr>
          <p:cNvPr id="6" name="Picture 5">
            <a:extLst>
              <a:ext uri="{FF2B5EF4-FFF2-40B4-BE49-F238E27FC236}">
                <a16:creationId xmlns:a16="http://schemas.microsoft.com/office/drawing/2014/main" id="{B727F81A-BF21-9167-0638-0AA3F3608F64}"/>
              </a:ext>
            </a:extLst>
          </p:cNvPr>
          <p:cNvPicPr>
            <a:picLocks noChangeAspect="1"/>
          </p:cNvPicPr>
          <p:nvPr/>
        </p:nvPicPr>
        <p:blipFill>
          <a:blip r:embed="rId3"/>
          <a:stretch>
            <a:fillRect/>
          </a:stretch>
        </p:blipFill>
        <p:spPr>
          <a:xfrm>
            <a:off x="5549669" y="1640876"/>
            <a:ext cx="5550131" cy="5217124"/>
          </a:xfrm>
          <a:prstGeom prst="rect">
            <a:avLst/>
          </a:prstGeom>
        </p:spPr>
      </p:pic>
    </p:spTree>
    <p:extLst>
      <p:ext uri="{BB962C8B-B14F-4D97-AF65-F5344CB8AC3E}">
        <p14:creationId xmlns:p14="http://schemas.microsoft.com/office/powerpoint/2010/main" val="61127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858BAE-2011-8005-9389-033D7CFBACC6}"/>
              </a:ext>
            </a:extLst>
          </p:cNvPr>
          <p:cNvSpPr/>
          <p:nvPr/>
        </p:nvSpPr>
        <p:spPr>
          <a:xfrm>
            <a:off x="6096000" y="0"/>
            <a:ext cx="4572000" cy="60833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CE186-C84B-DC5E-523E-2F684C2877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2F8F7D-6278-7735-ABEB-CA62588E8EC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66B6346-23B5-6F84-6F07-D35528D26AC0}"/>
              </a:ext>
            </a:extLst>
          </p:cNvPr>
          <p:cNvPicPr>
            <a:picLocks noChangeAspect="1"/>
          </p:cNvPicPr>
          <p:nvPr/>
        </p:nvPicPr>
        <p:blipFill>
          <a:blip r:embed="rId3"/>
          <a:stretch>
            <a:fillRect/>
          </a:stretch>
        </p:blipFill>
        <p:spPr>
          <a:xfrm>
            <a:off x="0" y="0"/>
            <a:ext cx="4572000" cy="6858000"/>
          </a:xfrm>
          <a:prstGeom prst="rect">
            <a:avLst/>
          </a:prstGeom>
        </p:spPr>
      </p:pic>
      <p:pic>
        <p:nvPicPr>
          <p:cNvPr id="5" name="Picture 4">
            <a:extLst>
              <a:ext uri="{FF2B5EF4-FFF2-40B4-BE49-F238E27FC236}">
                <a16:creationId xmlns:a16="http://schemas.microsoft.com/office/drawing/2014/main" id="{F3C034AE-61BC-3CA6-E7E9-68E905ACE298}"/>
              </a:ext>
            </a:extLst>
          </p:cNvPr>
          <p:cNvPicPr>
            <a:picLocks noChangeAspect="1"/>
          </p:cNvPicPr>
          <p:nvPr/>
        </p:nvPicPr>
        <p:blipFill>
          <a:blip r:embed="rId4"/>
          <a:stretch>
            <a:fillRect/>
          </a:stretch>
        </p:blipFill>
        <p:spPr>
          <a:xfrm>
            <a:off x="4424873" y="681037"/>
            <a:ext cx="7914253" cy="5479707"/>
          </a:xfrm>
          <a:prstGeom prst="rect">
            <a:avLst/>
          </a:prstGeom>
        </p:spPr>
      </p:pic>
      <p:sp>
        <p:nvSpPr>
          <p:cNvPr id="7" name="TextBox 6">
            <a:extLst>
              <a:ext uri="{FF2B5EF4-FFF2-40B4-BE49-F238E27FC236}">
                <a16:creationId xmlns:a16="http://schemas.microsoft.com/office/drawing/2014/main" id="{4636992A-FD59-8C4D-C89E-365230D5BA0A}"/>
              </a:ext>
            </a:extLst>
          </p:cNvPr>
          <p:cNvSpPr txBox="1"/>
          <p:nvPr/>
        </p:nvSpPr>
        <p:spPr>
          <a:xfrm>
            <a:off x="6447760" y="6242844"/>
            <a:ext cx="3783733" cy="381000"/>
          </a:xfrm>
          <a:prstGeom prst="rect">
            <a:avLst/>
          </a:prstGeom>
          <a:noFill/>
        </p:spPr>
        <p:txBody>
          <a:bodyPr wrap="square" rtlCol="0">
            <a:spAutoFit/>
          </a:bodyPr>
          <a:lstStyle/>
          <a:p>
            <a:r>
              <a:rPr lang="en-US" dirty="0"/>
              <a:t>ALL credit to Jim Augustine, MD</a:t>
            </a:r>
          </a:p>
        </p:txBody>
      </p:sp>
    </p:spTree>
    <p:extLst>
      <p:ext uri="{BB962C8B-B14F-4D97-AF65-F5344CB8AC3E}">
        <p14:creationId xmlns:p14="http://schemas.microsoft.com/office/powerpoint/2010/main" val="845967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logo&#10;&#10;Description automatically generated">
            <a:extLst>
              <a:ext uri="{FF2B5EF4-FFF2-40B4-BE49-F238E27FC236}">
                <a16:creationId xmlns:a16="http://schemas.microsoft.com/office/drawing/2014/main" id="{16F6657C-CEAB-86F9-ECC1-3DF251F15C6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151595" y="1062670"/>
            <a:ext cx="5888810" cy="4732661"/>
          </a:xfrm>
          <a:prstGeom prst="rect">
            <a:avLst/>
          </a:prstGeom>
        </p:spPr>
      </p:pic>
    </p:spTree>
    <p:extLst>
      <p:ext uri="{BB962C8B-B14F-4D97-AF65-F5344CB8AC3E}">
        <p14:creationId xmlns:p14="http://schemas.microsoft.com/office/powerpoint/2010/main" val="788679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16915-DA1D-D819-154C-045794CDB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68B940-ED0F-45CB-CA8D-2294414BB993}"/>
              </a:ext>
            </a:extLst>
          </p:cNvPr>
          <p:cNvSpPr>
            <a:spLocks noGrp="1"/>
          </p:cNvSpPr>
          <p:nvPr>
            <p:ph type="title"/>
          </p:nvPr>
        </p:nvSpPr>
        <p:spPr>
          <a:xfrm>
            <a:off x="1143000" y="1219200"/>
            <a:ext cx="9982200" cy="1600200"/>
          </a:xfrm>
        </p:spPr>
        <p:txBody>
          <a:bodyPr>
            <a:noAutofit/>
          </a:bodyPr>
          <a:lstStyle/>
          <a:p>
            <a:r>
              <a:rPr lang="en-US" sz="2800" dirty="0">
                <a:effectLst/>
                <a:latin typeface="+mj-lt"/>
              </a:rPr>
              <a:t>Playing the Cyanosis Blues (and other </a:t>
            </a:r>
            <a:r>
              <a:rPr lang="en-US" sz="2800" dirty="0" err="1">
                <a:effectLst/>
                <a:latin typeface="+mj-lt"/>
              </a:rPr>
              <a:t>Maladic</a:t>
            </a:r>
            <a:r>
              <a:rPr lang="en-US" sz="2800" dirty="0">
                <a:effectLst/>
                <a:latin typeface="+mj-lt"/>
              </a:rPr>
              <a:t> Refrains from Fiery Plains): </a:t>
            </a:r>
            <a:r>
              <a:rPr lang="en-US" sz="2800" dirty="0">
                <a:solidFill>
                  <a:srgbClr val="212121"/>
                </a:solidFill>
                <a:effectLst/>
                <a:latin typeface="+mj-lt"/>
              </a:rPr>
              <a:t>Where’s There’s Smoke, There’s Fire (and Other Chemicals</a:t>
            </a:r>
            <a:r>
              <a:rPr lang="en-US" sz="3200" dirty="0">
                <a:solidFill>
                  <a:srgbClr val="212121"/>
                </a:solidFill>
                <a:effectLst/>
                <a:latin typeface="Arial" panose="020B0604020202020204" pitchFamily="34" charset="0"/>
              </a:rPr>
              <a:t>) </a:t>
            </a:r>
            <a:endParaRPr lang="en-US" sz="3200" dirty="0"/>
          </a:p>
        </p:txBody>
      </p:sp>
      <p:sp>
        <p:nvSpPr>
          <p:cNvPr id="3" name="Rectangle 3">
            <a:extLst>
              <a:ext uri="{FF2B5EF4-FFF2-40B4-BE49-F238E27FC236}">
                <a16:creationId xmlns:a16="http://schemas.microsoft.com/office/drawing/2014/main" id="{4C7D738F-4361-FA14-A700-86B6AB720098}"/>
              </a:ext>
            </a:extLst>
          </p:cNvPr>
          <p:cNvSpPr txBox="1">
            <a:spLocks noChangeArrowheads="1"/>
          </p:cNvSpPr>
          <p:nvPr/>
        </p:nvSpPr>
        <p:spPr>
          <a:xfrm>
            <a:off x="1301750" y="3088070"/>
            <a:ext cx="9588500" cy="1331530"/>
          </a:xfrm>
          <a:prstGeom prst="rect">
            <a:avLst/>
          </a:prstGeom>
          <a:noFill/>
        </p:spPr>
        <p:txBody>
          <a:bodyPr>
            <a:normAutofit fontScale="92500" lnSpcReduction="20000"/>
          </a:bodyPr>
          <a:lstStyle>
            <a:lvl1pPr marL="457200" indent="-457200" algn="l" defTabSz="914400" rtl="0" eaLnBrk="1" latinLnBrk="0" hangingPunct="1">
              <a:spcBef>
                <a:spcPct val="20000"/>
              </a:spcBef>
              <a:spcAft>
                <a:spcPts val="1200"/>
              </a:spcAft>
              <a:buClr>
                <a:srgbClr val="E4A902"/>
              </a:buClr>
              <a:buSzPct val="85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1pPr>
            <a:lvl2pPr marL="914400" indent="-457200" algn="l" defTabSz="914400" rtl="0" eaLnBrk="1" latinLnBrk="0" hangingPunct="1">
              <a:spcBef>
                <a:spcPct val="20000"/>
              </a:spcBef>
              <a:spcAft>
                <a:spcPts val="1200"/>
              </a:spcAft>
              <a:buFontTx/>
              <a:buBlip>
                <a:blip r:embed="rId3"/>
              </a:buBlip>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2pPr>
            <a:lvl3pPr marL="1257300" indent="-342900" algn="l" defTabSz="914400" rtl="0" eaLnBrk="1" latinLnBrk="0" hangingPunct="1">
              <a:spcBef>
                <a:spcPct val="20000"/>
              </a:spcBef>
              <a:spcAft>
                <a:spcPts val="1200"/>
              </a:spcAft>
              <a:buFont typeface="Arial" pitchFamily="34" charset="0"/>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3pPr>
            <a:lvl4pPr marL="1778000" indent="-406400" algn="l" defTabSz="914400" rtl="0" eaLnBrk="1" latinLnBrk="0" hangingPunct="1">
              <a:spcBef>
                <a:spcPct val="20000"/>
              </a:spcBef>
              <a:spcAft>
                <a:spcPts val="1200"/>
              </a:spcAft>
              <a:buSzPct val="73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4pPr>
            <a:lvl5pPr marL="2286000" indent="-457200" algn="l" defTabSz="914400" rtl="0" eaLnBrk="1" latinLnBrk="0" hangingPunct="1">
              <a:spcBef>
                <a:spcPct val="20000"/>
              </a:spcBef>
              <a:spcAft>
                <a:spcPts val="1200"/>
              </a:spcAft>
              <a:buFont typeface="Arial" pitchFamily="34" charset="0"/>
              <a:buChar char="»"/>
              <a:defRPr lang="en-US" sz="3200" b="0" kern="1200" cap="none" spc="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E4A902"/>
              </a:buClr>
              <a:buSzPct val="85000"/>
              <a:buFont typeface="Wingdings" pitchFamily="2" charset="2"/>
              <a:buNone/>
              <a:tabLst/>
              <a:defRPr/>
            </a:pPr>
            <a:r>
              <a:rPr kumimoji="0" lang="en-US" sz="3200" b="1" i="0" u="none" strike="noStrike" kern="1200" cap="none" spc="0" normalizeH="0" baseline="0" noProof="0" dirty="0">
                <a:ln w="12700" cmpd="sng">
                  <a:noFill/>
                  <a:prstDash val="solid"/>
                </a:ln>
                <a:solidFill>
                  <a:prstClr val="white"/>
                </a:solidFill>
                <a:effectLst>
                  <a:innerShdw blurRad="63500" dist="50800" dir="13500000">
                    <a:prstClr val="black">
                      <a:alpha val="50000"/>
                    </a:prstClr>
                  </a:innerShdw>
                </a:effectLst>
                <a:uLnTx/>
                <a:uFillTx/>
                <a:latin typeface="Calibri"/>
                <a:ea typeface="+mn-ea"/>
                <a:cs typeface="+mn-cs"/>
              </a:rPr>
              <a:t>Robert B Dunne, MD FACEP, FAEMS</a:t>
            </a:r>
          </a:p>
          <a:p>
            <a:pPr marL="0" marR="0" lvl="0" indent="0" algn="l" defTabSz="914400" rtl="0" eaLnBrk="1" fontAlgn="auto" latinLnBrk="0" hangingPunct="1">
              <a:lnSpc>
                <a:spcPct val="100000"/>
              </a:lnSpc>
              <a:spcBef>
                <a:spcPct val="20000"/>
              </a:spcBef>
              <a:spcAft>
                <a:spcPts val="0"/>
              </a:spcAft>
              <a:buClr>
                <a:srgbClr val="E4A902"/>
              </a:buClr>
              <a:buSzPct val="85000"/>
              <a:buFont typeface="Wingdings" pitchFamily="2" charset="2"/>
              <a:buNone/>
              <a:tabLst/>
              <a:defRPr/>
            </a:pPr>
            <a:r>
              <a:rPr kumimoji="0" lang="en-US" sz="1800" b="1" i="0" u="none" strike="noStrike" kern="1200" cap="none" spc="0" normalizeH="0" baseline="0" noProof="0" dirty="0">
                <a:ln w="12700" cmpd="sng">
                  <a:noFill/>
                  <a:prstDash val="solid"/>
                </a:ln>
                <a:solidFill>
                  <a:prstClr val="white"/>
                </a:solidFill>
                <a:effectLst>
                  <a:innerShdw blurRad="63500" dist="50800" dir="13500000">
                    <a:prstClr val="black">
                      <a:alpha val="50000"/>
                    </a:prstClr>
                  </a:innerShdw>
                </a:effectLst>
                <a:uLnTx/>
                <a:uFillTx/>
                <a:latin typeface="Calibri"/>
                <a:ea typeface="+mn-ea"/>
                <a:cs typeface="+mn-cs"/>
              </a:rPr>
              <a:t>Medical Director</a:t>
            </a:r>
          </a:p>
          <a:p>
            <a:pPr marL="0" marR="0" lvl="0" indent="0" algn="l" defTabSz="914400" rtl="0" eaLnBrk="1" fontAlgn="auto" latinLnBrk="0" hangingPunct="1">
              <a:lnSpc>
                <a:spcPct val="100000"/>
              </a:lnSpc>
              <a:spcBef>
                <a:spcPct val="20000"/>
              </a:spcBef>
              <a:spcAft>
                <a:spcPts val="0"/>
              </a:spcAft>
              <a:buClr>
                <a:srgbClr val="E4A902"/>
              </a:buClr>
              <a:buSzPct val="85000"/>
              <a:buFont typeface="Wingdings" pitchFamily="2" charset="2"/>
              <a:buNone/>
              <a:tabLst/>
              <a:defRPr/>
            </a:pPr>
            <a:r>
              <a:rPr kumimoji="0" lang="en-US" sz="1800" b="1" i="0" u="none" strike="noStrike" kern="1200" cap="none" spc="0" normalizeH="0" baseline="0" noProof="0" dirty="0">
                <a:ln w="12700" cmpd="sng">
                  <a:noFill/>
                  <a:prstDash val="solid"/>
                </a:ln>
                <a:solidFill>
                  <a:prstClr val="white"/>
                </a:solidFill>
                <a:effectLst>
                  <a:innerShdw blurRad="63500" dist="50800" dir="13500000">
                    <a:prstClr val="black">
                      <a:alpha val="50000"/>
                    </a:prstClr>
                  </a:innerShdw>
                </a:effectLst>
                <a:uLnTx/>
                <a:uFillTx/>
                <a:latin typeface="Calibri"/>
                <a:ea typeface="+mn-ea"/>
                <a:cs typeface="+mn-cs"/>
              </a:rPr>
              <a:t>Detroit Fire Department</a:t>
            </a:r>
          </a:p>
          <a:p>
            <a:pPr marL="0" marR="0" lvl="0" indent="0" algn="l" defTabSz="914400" rtl="0" eaLnBrk="1" fontAlgn="auto" latinLnBrk="0" hangingPunct="1">
              <a:lnSpc>
                <a:spcPct val="100000"/>
              </a:lnSpc>
              <a:spcBef>
                <a:spcPct val="20000"/>
              </a:spcBef>
              <a:spcAft>
                <a:spcPts val="0"/>
              </a:spcAft>
              <a:buClr>
                <a:srgbClr val="E4A902"/>
              </a:buClr>
              <a:buSzPct val="85000"/>
              <a:buFont typeface="Wingdings" pitchFamily="2" charset="2"/>
              <a:buNone/>
              <a:tabLst/>
              <a:defRPr/>
            </a:pPr>
            <a:r>
              <a:rPr kumimoji="0" lang="en-US" sz="1800" b="1" i="0" u="none" strike="noStrike" kern="1200" cap="none" spc="0" normalizeH="0" baseline="0" noProof="0" dirty="0">
                <a:ln w="12700" cmpd="sng">
                  <a:noFill/>
                  <a:prstDash val="solid"/>
                </a:ln>
                <a:solidFill>
                  <a:prstClr val="white"/>
                </a:solidFill>
                <a:effectLst>
                  <a:innerShdw blurRad="63500" dist="50800" dir="13500000">
                    <a:prstClr val="black">
                      <a:alpha val="50000"/>
                    </a:prstClr>
                  </a:innerShdw>
                </a:effectLst>
                <a:uLnTx/>
                <a:uFillTx/>
                <a:latin typeface="Calibri"/>
                <a:ea typeface="+mn-ea"/>
                <a:cs typeface="+mn-cs"/>
              </a:rPr>
              <a:t>Detroit East Medical Control Authority</a:t>
            </a:r>
          </a:p>
        </p:txBody>
      </p:sp>
      <p:sp>
        <p:nvSpPr>
          <p:cNvPr id="4" name="Text Placeholder 1">
            <a:extLst>
              <a:ext uri="{FF2B5EF4-FFF2-40B4-BE49-F238E27FC236}">
                <a16:creationId xmlns:a16="http://schemas.microsoft.com/office/drawing/2014/main" id="{8932B676-E6A9-BE31-8550-9341158050DC}"/>
              </a:ext>
            </a:extLst>
          </p:cNvPr>
          <p:cNvSpPr txBox="1">
            <a:spLocks/>
          </p:cNvSpPr>
          <p:nvPr/>
        </p:nvSpPr>
        <p:spPr>
          <a:xfrm>
            <a:off x="5029200" y="6096000"/>
            <a:ext cx="2133600" cy="381000"/>
          </a:xfrm>
          <a:prstGeom prst="rect">
            <a:avLst/>
          </a:prstGeom>
        </p:spPr>
        <p:txBody>
          <a:bodyPr>
            <a:noAutofit/>
          </a:bodyPr>
          <a:lstStyle>
            <a:lvl1pPr marL="457200" indent="-457200" algn="l" defTabSz="914400" rtl="0" eaLnBrk="1" latinLnBrk="0" hangingPunct="1">
              <a:spcBef>
                <a:spcPct val="20000"/>
              </a:spcBef>
              <a:spcAft>
                <a:spcPts val="1200"/>
              </a:spcAft>
              <a:buClr>
                <a:srgbClr val="E4A902"/>
              </a:buClr>
              <a:buSzPct val="85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1pPr>
            <a:lvl2pPr marL="914400" indent="-457200" algn="l" defTabSz="914400" rtl="0" eaLnBrk="1" latinLnBrk="0" hangingPunct="1">
              <a:spcBef>
                <a:spcPct val="20000"/>
              </a:spcBef>
              <a:spcAft>
                <a:spcPts val="1200"/>
              </a:spcAft>
              <a:buFontTx/>
              <a:buBlip>
                <a:blip r:embed="rId3"/>
              </a:buBlip>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2pPr>
            <a:lvl3pPr marL="1257300" indent="-342900" algn="l" defTabSz="914400" rtl="0" eaLnBrk="1" latinLnBrk="0" hangingPunct="1">
              <a:spcBef>
                <a:spcPct val="20000"/>
              </a:spcBef>
              <a:spcAft>
                <a:spcPts val="1200"/>
              </a:spcAft>
              <a:buFont typeface="Arial" pitchFamily="34" charset="0"/>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3pPr>
            <a:lvl4pPr marL="1778000" indent="-406400" algn="l" defTabSz="914400" rtl="0" eaLnBrk="1" latinLnBrk="0" hangingPunct="1">
              <a:spcBef>
                <a:spcPct val="20000"/>
              </a:spcBef>
              <a:spcAft>
                <a:spcPts val="1200"/>
              </a:spcAft>
              <a:buSzPct val="73000"/>
              <a:buFont typeface="Wingdings" pitchFamily="2" charset="2"/>
              <a:buChar char=""/>
              <a:defRPr lang="en-US" sz="3200" b="0" kern="1200" cap="none" spc="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4pPr>
            <a:lvl5pPr marL="2286000" indent="-457200" algn="l" defTabSz="914400" rtl="0" eaLnBrk="1" latinLnBrk="0" hangingPunct="1">
              <a:spcBef>
                <a:spcPct val="20000"/>
              </a:spcBef>
              <a:spcAft>
                <a:spcPts val="1200"/>
              </a:spcAft>
              <a:buFont typeface="Arial" pitchFamily="34" charset="0"/>
              <a:buChar char="»"/>
              <a:defRPr lang="en-US" sz="3200" b="0" kern="1200" cap="none" spc="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1200"/>
              </a:spcAft>
              <a:buClr>
                <a:srgbClr val="E4A902"/>
              </a:buClr>
              <a:buSzPct val="85000"/>
              <a:buFont typeface="Wingdings" pitchFamily="2" charset="2"/>
              <a:buNone/>
              <a:tabLst/>
              <a:defRPr/>
            </a:pPr>
            <a:endParaRPr kumimoji="0" lang="en-US" sz="2800" b="1" i="0" u="none" strike="noStrike" kern="1200" cap="none" spc="0" normalizeH="0" baseline="0" noProof="0" dirty="0">
              <a:ln w="12700" cmpd="sng">
                <a:noFill/>
                <a:prstDash val="solid"/>
              </a:ln>
              <a:solidFill>
                <a:prstClr val="white"/>
              </a:solidFill>
              <a:effectLst>
                <a:innerShdw blurRad="63500" dist="50800" dir="13500000">
                  <a:prstClr val="black">
                    <a:alpha val="50000"/>
                  </a:prstClr>
                </a:innerShdw>
              </a:effectLst>
              <a:uLnTx/>
              <a:uFillTx/>
              <a:latin typeface="Calibri"/>
              <a:ea typeface="+mn-ea"/>
              <a:cs typeface="+mn-cs"/>
            </a:endParaRPr>
          </a:p>
        </p:txBody>
      </p:sp>
      <p:pic>
        <p:nvPicPr>
          <p:cNvPr id="7" name="Picture 6">
            <a:extLst>
              <a:ext uri="{FF2B5EF4-FFF2-40B4-BE49-F238E27FC236}">
                <a16:creationId xmlns:a16="http://schemas.microsoft.com/office/drawing/2014/main" id="{AC60A241-5ACC-2B9B-E36A-003CF2AFF6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72694" y="4495800"/>
            <a:ext cx="4260850" cy="2161006"/>
          </a:xfrm>
          <a:prstGeom prst="rect">
            <a:avLst/>
          </a:prstGeom>
        </p:spPr>
      </p:pic>
      <p:sp>
        <p:nvSpPr>
          <p:cNvPr id="5" name="TextBox 4">
            <a:extLst>
              <a:ext uri="{FF2B5EF4-FFF2-40B4-BE49-F238E27FC236}">
                <a16:creationId xmlns:a16="http://schemas.microsoft.com/office/drawing/2014/main" id="{B44D02E3-889A-6112-F8BC-0663E6405C8D}"/>
              </a:ext>
            </a:extLst>
          </p:cNvPr>
          <p:cNvSpPr txBox="1"/>
          <p:nvPr/>
        </p:nvSpPr>
        <p:spPr>
          <a:xfrm>
            <a:off x="7597816" y="708370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571342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01B2C2-3BE2-B6D8-22DA-C3816B1B6A98}"/>
              </a:ext>
            </a:extLst>
          </p:cNvPr>
          <p:cNvSpPr>
            <a:spLocks noGrp="1"/>
          </p:cNvSpPr>
          <p:nvPr>
            <p:ph type="title"/>
          </p:nvPr>
        </p:nvSpPr>
        <p:spPr/>
        <p:txBody>
          <a:bodyPr/>
          <a:lstStyle/>
          <a:p>
            <a:r>
              <a:rPr lang="en-US" dirty="0"/>
              <a:t>CASE </a:t>
            </a:r>
            <a:r>
              <a:rPr lang="en-US" dirty="0" err="1"/>
              <a:t>REport</a:t>
            </a:r>
            <a:endParaRPr lang="en-US" dirty="0"/>
          </a:p>
        </p:txBody>
      </p:sp>
      <p:sp>
        <p:nvSpPr>
          <p:cNvPr id="4" name="Content Placeholder 3">
            <a:extLst>
              <a:ext uri="{FF2B5EF4-FFF2-40B4-BE49-F238E27FC236}">
                <a16:creationId xmlns:a16="http://schemas.microsoft.com/office/drawing/2014/main" id="{493802C9-3415-F707-B4B7-30C9F380ED3F}"/>
              </a:ext>
            </a:extLst>
          </p:cNvPr>
          <p:cNvSpPr>
            <a:spLocks noGrp="1"/>
          </p:cNvSpPr>
          <p:nvPr>
            <p:ph sz="half" idx="2"/>
          </p:nvPr>
        </p:nvSpPr>
        <p:spPr>
          <a:xfrm>
            <a:off x="990593" y="1143000"/>
            <a:ext cx="5318566" cy="5562600"/>
          </a:xfrm>
        </p:spPr>
        <p:txBody>
          <a:bodyPr>
            <a:normAutofit/>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May 17</a:t>
            </a:r>
            <a:r>
              <a:rPr lang="en-US" sz="1800" baseline="30000" dirty="0">
                <a:effectLst/>
                <a:latin typeface="Arial" panose="020B0604020202020204" pitchFamily="34" charset="0"/>
                <a:ea typeface="Calibri" panose="020F0502020204030204" pitchFamily="34" charset="0"/>
                <a:cs typeface="Arial" panose="020B0604020202020204" pitchFamily="34" charset="0"/>
              </a:rPr>
              <a:t>th</a:t>
            </a:r>
            <a:r>
              <a:rPr lang="en-US" sz="1800" dirty="0">
                <a:effectLst/>
                <a:latin typeface="Arial" panose="020B0604020202020204" pitchFamily="34" charset="0"/>
                <a:ea typeface="Calibri" panose="020F0502020204030204" pitchFamily="34" charset="0"/>
                <a:cs typeface="Arial" panose="020B0604020202020204" pitchFamily="34" charset="0"/>
              </a:rPr>
              <a:t> 2024</a:t>
            </a:r>
          </a:p>
          <a:p>
            <a:pPr marL="342900" indent="-342900">
              <a:spcBef>
                <a:spcPts val="0"/>
              </a:spcBef>
              <a:spcAft>
                <a:spcPts val="0"/>
              </a:spcAft>
              <a:buFont typeface="Wingdings" pitchFamily="2" charset="2"/>
              <a:buChar char="n"/>
              <a:tabLst>
                <a:tab pos="4572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The Fire Commissioner said that EMS workers helped save the life of the firefighter after he collapsed while spraying water on the blaze by quickly administering the drug Hydroxocobalamin to reduce the effects of cyanide from the smoke inhalation.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spcAft>
                <a:spcPts val="0"/>
              </a:spcAft>
              <a:buFont typeface="Wingdings" pitchFamily="2" charset="2"/>
              <a:buChar char="n"/>
              <a:tabLst>
                <a:tab pos="4572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“He [the firefighter] was in really bad shape. They did CPR and hit him with [Hydroxocobalamin] that drug,” said a person familiar with the efforts to save the firefighter at Jacobi Medical Center.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spcAft>
                <a:spcPts val="0"/>
              </a:spcAft>
              <a:buFont typeface="Wingdings" pitchFamily="2" charset="2"/>
              <a:buChar char="n"/>
              <a:tabLst>
                <a:tab pos="4572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From NYC Medical Director “Yesterday, Two </a:t>
            </a:r>
            <a:r>
              <a:rPr lang="en-US" sz="1600" kern="100" dirty="0" err="1">
                <a:effectLst/>
                <a:latin typeface="Arial" panose="020B0604020202020204" pitchFamily="34" charset="0"/>
                <a:ea typeface="Aptos" panose="020B0004020202020204" pitchFamily="34" charset="0"/>
                <a:cs typeface="Times New Roman" panose="02020603050405020304" pitchFamily="18" charset="0"/>
              </a:rPr>
              <a:t>FFs</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 got hydroxocobalamin - both went to the chamber and were admitted overnight - one discharged this morning and the second probably tomorrow. A third FF was less injured and was d/</a:t>
            </a:r>
            <a:r>
              <a:rPr lang="en-US" sz="1600" kern="100" dirty="0" err="1">
                <a:effectLst/>
                <a:latin typeface="Arial" panose="020B0604020202020204" pitchFamily="34" charset="0"/>
                <a:ea typeface="Aptos" panose="020B0004020202020204" pitchFamily="34" charset="0"/>
                <a:cs typeface="Times New Roman" panose="02020603050405020304" pitchFamily="18" charset="0"/>
              </a:rPr>
              <a:t>c’d</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 from the ED.”.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l" fontAlgn="base"/>
            <a:endParaRPr lang="en-US" sz="1100" dirty="0">
              <a:solidFill>
                <a:srgbClr val="000000"/>
              </a:solidFill>
              <a:effectLst/>
              <a:latin typeface="Lato" panose="020F0502020204030203" pitchFamily="34"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A group of firefighters standing in front of a house&#10;&#10;Description automatically generated">
            <a:extLst>
              <a:ext uri="{FF2B5EF4-FFF2-40B4-BE49-F238E27FC236}">
                <a16:creationId xmlns:a16="http://schemas.microsoft.com/office/drawing/2014/main" id="{712010DD-EB7E-E06C-5BB3-07AE100C0B96}"/>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6254544" y="472092"/>
            <a:ext cx="5029200" cy="3337908"/>
          </a:xfrm>
        </p:spPr>
      </p:pic>
      <p:sp>
        <p:nvSpPr>
          <p:cNvPr id="8" name="TextBox 7">
            <a:extLst>
              <a:ext uri="{FF2B5EF4-FFF2-40B4-BE49-F238E27FC236}">
                <a16:creationId xmlns:a16="http://schemas.microsoft.com/office/drawing/2014/main" id="{7B488D9F-13A0-FC3E-218F-6A86A34832AD}"/>
              </a:ext>
            </a:extLst>
          </p:cNvPr>
          <p:cNvSpPr txBox="1"/>
          <p:nvPr/>
        </p:nvSpPr>
        <p:spPr>
          <a:xfrm>
            <a:off x="2819400" y="5410200"/>
            <a:ext cx="6096000" cy="369332"/>
          </a:xfrm>
          <a:prstGeom prst="rect">
            <a:avLst/>
          </a:prstGeom>
          <a:noFill/>
        </p:spPr>
        <p:txBody>
          <a:bodyPr wrap="square">
            <a:spAutoFit/>
          </a:bodyPr>
          <a:lstStyle/>
          <a:p>
            <a:pPr defTabSz="914400"/>
            <a:r>
              <a:rPr lang="en-US" b="1" dirty="0">
                <a:solidFill>
                  <a:srgbClr val="000000"/>
                </a:solidFill>
                <a:highlight>
                  <a:srgbClr val="FBFBFB"/>
                </a:highlight>
                <a:latin typeface="Lora" pitchFamily="2" charset="77"/>
              </a:rPr>
              <a:t>Three FDNY firefighters injured in Bronx blaze</a:t>
            </a: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3388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AE19BEDE-E298-3811-60F6-015B58EF7BDD}"/>
              </a:ext>
            </a:extLst>
          </p:cNvPr>
          <p:cNvSpPr>
            <a:spLocks noGrp="1"/>
          </p:cNvSpPr>
          <p:nvPr>
            <p:ph idx="1"/>
          </p:nvPr>
        </p:nvSpPr>
        <p:spPr>
          <a:xfrm>
            <a:off x="1101090" y="1314282"/>
            <a:ext cx="9989820" cy="4860178"/>
          </a:xfrm>
        </p:spPr>
        <p:txBody>
          <a:bodyPr/>
          <a:lstStyle/>
          <a:p>
            <a:pPr marL="94640" indent="0">
              <a:buNone/>
            </a:pPr>
            <a:r>
              <a:rPr lang="en-US" dirty="0"/>
              <a:t> </a:t>
            </a:r>
          </a:p>
        </p:txBody>
      </p:sp>
      <p:sp>
        <p:nvSpPr>
          <p:cNvPr id="2" name="Title 1">
            <a:extLst>
              <a:ext uri="{FF2B5EF4-FFF2-40B4-BE49-F238E27FC236}">
                <a16:creationId xmlns:a16="http://schemas.microsoft.com/office/drawing/2014/main" id="{17D2B97A-561C-A9A8-1575-F324863BB68E}"/>
              </a:ext>
            </a:extLst>
          </p:cNvPr>
          <p:cNvSpPr>
            <a:spLocks noGrp="1"/>
          </p:cNvSpPr>
          <p:nvPr>
            <p:ph type="title"/>
          </p:nvPr>
        </p:nvSpPr>
        <p:spPr/>
        <p:txBody>
          <a:bodyPr>
            <a:normAutofit fontScale="90000"/>
          </a:bodyPr>
          <a:lstStyle/>
          <a:p>
            <a:r>
              <a:rPr lang="en-US" sz="3450" dirty="0"/>
              <a:t>Case Study 2:  Civilian victim at structure fire</a:t>
            </a:r>
            <a:endParaRPr lang="en-US" sz="3450" b="0" dirty="0">
              <a:latin typeface="Futura Condensed Medium" panose="020B0602020204020303" pitchFamily="34" charset="-79"/>
              <a:cs typeface="Futura Condensed Medium" panose="020B0602020204020303" pitchFamily="34" charset="-79"/>
            </a:endParaRPr>
          </a:p>
        </p:txBody>
      </p:sp>
      <p:pic>
        <p:nvPicPr>
          <p:cNvPr id="3" name="Picture 2">
            <a:extLst>
              <a:ext uri="{FF2B5EF4-FFF2-40B4-BE49-F238E27FC236}">
                <a16:creationId xmlns:a16="http://schemas.microsoft.com/office/drawing/2014/main" id="{0C7783E0-2D80-E834-F041-7CB34F22FDE5}"/>
              </a:ext>
            </a:extLst>
          </p:cNvPr>
          <p:cNvPicPr>
            <a:picLocks noChangeAspect="1"/>
          </p:cNvPicPr>
          <p:nvPr/>
        </p:nvPicPr>
        <p:blipFill rotWithShape="1">
          <a:blip r:embed="rId3" cstate="screen">
            <a:alphaModFix amt="64000"/>
            <a:extLst>
              <a:ext uri="{28A0092B-C50C-407E-A947-70E740481C1C}">
                <a14:useLocalDpi xmlns:a14="http://schemas.microsoft.com/office/drawing/2010/main"/>
              </a:ext>
            </a:extLst>
          </a:blip>
          <a:srcRect/>
          <a:stretch/>
        </p:blipFill>
        <p:spPr>
          <a:xfrm>
            <a:off x="1101090" y="1314282"/>
            <a:ext cx="9989820" cy="4860178"/>
          </a:xfrm>
          <a:prstGeom prst="rect">
            <a:avLst/>
          </a:prstGeom>
        </p:spPr>
      </p:pic>
      <p:sp>
        <p:nvSpPr>
          <p:cNvPr id="7" name="Rounded Rectangle 6">
            <a:extLst>
              <a:ext uri="{FF2B5EF4-FFF2-40B4-BE49-F238E27FC236}">
                <a16:creationId xmlns:a16="http://schemas.microsoft.com/office/drawing/2014/main" id="{129ECE49-7FF2-97CC-BE97-DF9CE091B5B3}"/>
              </a:ext>
            </a:extLst>
          </p:cNvPr>
          <p:cNvSpPr/>
          <p:nvPr/>
        </p:nvSpPr>
        <p:spPr>
          <a:xfrm>
            <a:off x="2181225" y="1368820"/>
            <a:ext cx="7829550" cy="4691939"/>
          </a:xfrm>
          <a:prstGeom prst="roundRect">
            <a:avLst/>
          </a:prstGeom>
          <a:solidFill>
            <a:schemeClr val="bg2">
              <a:lumMod val="75000"/>
              <a:alpha val="68422"/>
            </a:schemeClr>
          </a:solidFill>
          <a:effectLst>
            <a:outerShdw blurRad="483723" sx="108000" sy="108000" algn="ctr" rotWithShape="0">
              <a:prstClr val="black">
                <a:alpha val="40000"/>
              </a:prstClr>
            </a:outerShdw>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r>
              <a:rPr lang="en-US" sz="4658" b="1" dirty="0">
                <a:solidFill>
                  <a:srgbClr val="FFFFFF"/>
                </a:solidFill>
                <a:latin typeface="Futura Condensed ExtraBold" panose="020B0602020204020303" pitchFamily="34" charset="-79"/>
                <a:cs typeface="Futura Condensed ExtraBold" panose="020B0602020204020303" pitchFamily="34" charset="-79"/>
              </a:rPr>
              <a:t>Recent Detroit Case</a:t>
            </a:r>
          </a:p>
          <a:p>
            <a:pPr marL="295751" indent="-295751" defTabSz="914400">
              <a:spcAft>
                <a:spcPts val="1035"/>
              </a:spcAft>
              <a:buFont typeface="Arial" panose="020B0604020202020204" pitchFamily="34" charset="0"/>
              <a:buChar char="•"/>
            </a:pPr>
            <a:r>
              <a:rPr lang="en-US" sz="2760" dirty="0">
                <a:solidFill>
                  <a:srgbClr val="FFFFFF"/>
                </a:solidFill>
                <a:latin typeface="Futura Condensed Medium" panose="020B0602020204020303" pitchFamily="34" charset="-79"/>
                <a:cs typeface="Futura Condensed Medium" panose="020B0602020204020303" pitchFamily="34" charset="-79"/>
              </a:rPr>
              <a:t>Injured civilian at a fire scene; m16 transported a 50-year-old female code 1 to Detroit Receiving Hospital with 1</a:t>
            </a:r>
            <a:r>
              <a:rPr lang="en-US" sz="2760" baseline="30000" dirty="0">
                <a:solidFill>
                  <a:srgbClr val="FFFFFF"/>
                </a:solidFill>
                <a:latin typeface="Futura Condensed Medium" panose="020B0602020204020303" pitchFamily="34" charset="-79"/>
                <a:cs typeface="Futura Condensed Medium" panose="020B0602020204020303" pitchFamily="34" charset="-79"/>
              </a:rPr>
              <a:t>st</a:t>
            </a:r>
            <a:r>
              <a:rPr lang="en-US" sz="2760" dirty="0">
                <a:solidFill>
                  <a:srgbClr val="FFFFFF"/>
                </a:solidFill>
                <a:latin typeface="Futura Condensed Medium" panose="020B0602020204020303" pitchFamily="34" charset="-79"/>
                <a:cs typeface="Futura Condensed Medium" panose="020B0602020204020303" pitchFamily="34" charset="-79"/>
              </a:rPr>
              <a:t> degree burns to her face, neck and both arms, smoke inhalation and soot in her mouth.</a:t>
            </a:r>
          </a:p>
          <a:p>
            <a:pPr marL="295751" indent="-295751" defTabSz="914400">
              <a:spcAft>
                <a:spcPts val="1035"/>
              </a:spcAft>
              <a:buFont typeface="Arial" panose="020B0604020202020204" pitchFamily="34" charset="0"/>
              <a:buChar char="•"/>
            </a:pPr>
            <a:r>
              <a:rPr lang="en-US" sz="2760" dirty="0">
                <a:solidFill>
                  <a:srgbClr val="FFFFFF"/>
                </a:solidFill>
                <a:latin typeface="Futura Condensed Medium" panose="020B0602020204020303" pitchFamily="34" charset="-79"/>
                <a:cs typeface="Futura Condensed Medium" panose="020B0602020204020303" pitchFamily="34" charset="-79"/>
              </a:rPr>
              <a:t>Intubated later in the ED for respiratory failure. Discharged on 8/12 and following up in burn clinic.  </a:t>
            </a:r>
          </a:p>
          <a:p>
            <a:pPr marL="295751" indent="-295751" defTabSz="914400">
              <a:spcAft>
                <a:spcPts val="1035"/>
              </a:spcAft>
              <a:buFont typeface="Arial" panose="020B0604020202020204" pitchFamily="34" charset="0"/>
              <a:buChar char="•"/>
            </a:pPr>
            <a:r>
              <a:rPr lang="en-US" sz="2760" dirty="0">
                <a:solidFill>
                  <a:srgbClr val="FFFFFF"/>
                </a:solidFill>
                <a:latin typeface="Futura Condensed Medium" panose="020B0602020204020303" pitchFamily="34" charset="-79"/>
                <a:cs typeface="Futura Condensed Medium" panose="020B0602020204020303" pitchFamily="34" charset="-79"/>
              </a:rPr>
              <a:t>CN antidote administered in hospital</a:t>
            </a:r>
          </a:p>
        </p:txBody>
      </p:sp>
    </p:spTree>
    <p:extLst>
      <p:ext uri="{BB962C8B-B14F-4D97-AF65-F5344CB8AC3E}">
        <p14:creationId xmlns:p14="http://schemas.microsoft.com/office/powerpoint/2010/main" val="337698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4B0B-B6ED-F0F9-D351-AAAF410724F4}"/>
              </a:ext>
            </a:extLst>
          </p:cNvPr>
          <p:cNvSpPr>
            <a:spLocks noGrp="1"/>
          </p:cNvSpPr>
          <p:nvPr>
            <p:ph type="title"/>
          </p:nvPr>
        </p:nvSpPr>
        <p:spPr>
          <a:xfrm>
            <a:off x="850962" y="251388"/>
            <a:ext cx="10515600" cy="822540"/>
          </a:xfrm>
        </p:spPr>
        <p:txBody>
          <a:bodyPr/>
          <a:lstStyle/>
          <a:p>
            <a:pPr algn="ctr"/>
            <a:r>
              <a:rPr lang="en-US" sz="2760" dirty="0">
                <a:solidFill>
                  <a:schemeClr val="tx2"/>
                </a:solidFill>
                <a:latin typeface="Daytona" panose="020B0604030500040204" pitchFamily="34" charset="0"/>
              </a:rPr>
              <a:t>Evolution of Residential Fire Dynamics</a:t>
            </a:r>
            <a:endParaRPr lang="en-US" sz="2760" dirty="0">
              <a:solidFill>
                <a:schemeClr val="tx2"/>
              </a:solidFill>
              <a:latin typeface="Daytona" panose="020B0604030500040204" pitchFamily="34" charset="0"/>
              <a:cs typeface="Calibri Light" panose="020F0302020204030204"/>
            </a:endParaRPr>
          </a:p>
        </p:txBody>
      </p:sp>
      <p:pic>
        <p:nvPicPr>
          <p:cNvPr id="3" name="Picture 2">
            <a:extLst>
              <a:ext uri="{FF2B5EF4-FFF2-40B4-BE49-F238E27FC236}">
                <a16:creationId xmlns:a16="http://schemas.microsoft.com/office/drawing/2014/main" id="{ED18E899-B4D8-6EFF-86DE-5A7F87CDC9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87355" y="2065392"/>
            <a:ext cx="4373341" cy="33295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726FB5-3579-22AD-A515-DF397BA6D2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31304" y="2064075"/>
            <a:ext cx="4313383" cy="3339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26C2C3-4C7F-1F5F-6EBF-6AB39593AEAF}"/>
              </a:ext>
            </a:extLst>
          </p:cNvPr>
          <p:cNvSpPr txBox="1"/>
          <p:nvPr/>
        </p:nvSpPr>
        <p:spPr>
          <a:xfrm>
            <a:off x="1431303" y="1646745"/>
            <a:ext cx="4035158" cy="410882"/>
          </a:xfrm>
          <a:prstGeom prst="rect">
            <a:avLst/>
          </a:prstGeom>
          <a:noFill/>
        </p:spPr>
        <p:txBody>
          <a:bodyPr wrap="square" rtlCol="0">
            <a:spAutoFit/>
          </a:bodyPr>
          <a:lstStyle/>
          <a:p>
            <a:pPr algn="ctr" defTabSz="914400"/>
            <a:r>
              <a:rPr lang="en-US" sz="2070" dirty="0">
                <a:solidFill>
                  <a:srgbClr val="FFFFFF"/>
                </a:solidFill>
                <a:latin typeface="Daytona Condensed" panose="020B0506030503040204" pitchFamily="34" charset="0"/>
              </a:rPr>
              <a:t>Natural (legacy)</a:t>
            </a:r>
          </a:p>
        </p:txBody>
      </p:sp>
      <p:sp>
        <p:nvSpPr>
          <p:cNvPr id="7" name="TextBox 6">
            <a:extLst>
              <a:ext uri="{FF2B5EF4-FFF2-40B4-BE49-F238E27FC236}">
                <a16:creationId xmlns:a16="http://schemas.microsoft.com/office/drawing/2014/main" id="{7828BA5B-795D-0B9C-7F8D-B0B19C6DAD44}"/>
              </a:ext>
            </a:extLst>
          </p:cNvPr>
          <p:cNvSpPr txBox="1"/>
          <p:nvPr/>
        </p:nvSpPr>
        <p:spPr>
          <a:xfrm>
            <a:off x="6582629" y="1660822"/>
            <a:ext cx="3690594" cy="410882"/>
          </a:xfrm>
          <a:prstGeom prst="rect">
            <a:avLst/>
          </a:prstGeom>
          <a:noFill/>
        </p:spPr>
        <p:txBody>
          <a:bodyPr wrap="square" rtlCol="0">
            <a:spAutoFit/>
          </a:bodyPr>
          <a:lstStyle/>
          <a:p>
            <a:pPr algn="ctr" defTabSz="914400"/>
            <a:r>
              <a:rPr lang="en-US" sz="2070" dirty="0">
                <a:solidFill>
                  <a:srgbClr val="FFFFFF"/>
                </a:solidFill>
                <a:latin typeface="Daytona Condensed" panose="020B0506030503040204" pitchFamily="34" charset="0"/>
              </a:rPr>
              <a:t>Synthetic (modern)</a:t>
            </a:r>
          </a:p>
        </p:txBody>
      </p:sp>
      <p:sp>
        <p:nvSpPr>
          <p:cNvPr id="9" name="TextBox 8">
            <a:extLst>
              <a:ext uri="{FF2B5EF4-FFF2-40B4-BE49-F238E27FC236}">
                <a16:creationId xmlns:a16="http://schemas.microsoft.com/office/drawing/2014/main" id="{1A7D6C4B-2198-3E21-7412-FCCD5C042FC5}"/>
              </a:ext>
            </a:extLst>
          </p:cNvPr>
          <p:cNvSpPr txBox="1"/>
          <p:nvPr/>
        </p:nvSpPr>
        <p:spPr>
          <a:xfrm>
            <a:off x="3598546" y="6057660"/>
            <a:ext cx="7755255" cy="331116"/>
          </a:xfrm>
          <a:prstGeom prst="rect">
            <a:avLst/>
          </a:prstGeom>
          <a:noFill/>
        </p:spPr>
        <p:txBody>
          <a:bodyPr wrap="square">
            <a:spAutoFit/>
          </a:bodyPr>
          <a:lstStyle/>
          <a:p>
            <a:pPr algn="r" defTabSz="914400"/>
            <a:r>
              <a:rPr lang="en-US" sz="776" b="1" dirty="0">
                <a:solidFill>
                  <a:srgbClr val="FFFFFF"/>
                </a:solidFill>
                <a:latin typeface="Daytona Condensed Light" panose="020B0306030503040204" pitchFamily="34" charset="0"/>
              </a:rPr>
              <a:t>1. </a:t>
            </a:r>
            <a:r>
              <a:rPr lang="en-US" sz="776" i="1" dirty="0">
                <a:solidFill>
                  <a:srgbClr val="FFFFFF"/>
                </a:solidFill>
                <a:latin typeface="Daytona Condensed Light" panose="020B0306030503040204" pitchFamily="34" charset="0"/>
              </a:rPr>
              <a:t>New comparison of natural and synthetic home furnishings</a:t>
            </a:r>
            <a:r>
              <a:rPr lang="en-US" sz="776" dirty="0">
                <a:solidFill>
                  <a:srgbClr val="FFFFFF"/>
                </a:solidFill>
                <a:latin typeface="Daytona Condensed Light" panose="020B0306030503040204" pitchFamily="34" charset="0"/>
              </a:rPr>
              <a:t>. (2020, September 30). UL's FSRI – Fire Safety Research Institute. https://fsri.org/research/new-comparison-natural-and-synthetic-home-furnishings. </a:t>
            </a:r>
            <a:r>
              <a:rPr lang="en-US" sz="776" b="1" dirty="0">
                <a:solidFill>
                  <a:srgbClr val="FFFFFF"/>
                </a:solidFill>
                <a:latin typeface="Daytona Condensed Light" panose="020B0306030503040204" pitchFamily="34" charset="0"/>
              </a:rPr>
              <a:t>2. </a:t>
            </a:r>
            <a:r>
              <a:rPr lang="en-US" sz="776" i="1" dirty="0">
                <a:solidFill>
                  <a:srgbClr val="FFFFFF"/>
                </a:solidFill>
                <a:latin typeface="Daytona Condensed Light" panose="020B0306030503040204" pitchFamily="34" charset="0"/>
              </a:rPr>
              <a:t>Modern homes burn 8 times faster than 50 years ago</a:t>
            </a:r>
            <a:r>
              <a:rPr lang="en-US" sz="776" dirty="0">
                <a:solidFill>
                  <a:srgbClr val="FFFFFF"/>
                </a:solidFill>
                <a:latin typeface="Daytona Condensed Light" panose="020B0306030503040204" pitchFamily="34" charset="0"/>
              </a:rPr>
              <a:t>. (2013, September 13). CBC. https://www.cbc.ca/news/canada/windsor/modern-homes-burn-8-times-faster-than-50-years-ago-1.1700063</a:t>
            </a:r>
          </a:p>
        </p:txBody>
      </p:sp>
      <p:sp>
        <p:nvSpPr>
          <p:cNvPr id="10" name="TextBox 9">
            <a:extLst>
              <a:ext uri="{FF2B5EF4-FFF2-40B4-BE49-F238E27FC236}">
                <a16:creationId xmlns:a16="http://schemas.microsoft.com/office/drawing/2014/main" id="{BE1F8537-5FD3-0433-1883-DA138993ECCD}"/>
              </a:ext>
            </a:extLst>
          </p:cNvPr>
          <p:cNvSpPr txBox="1"/>
          <p:nvPr/>
        </p:nvSpPr>
        <p:spPr>
          <a:xfrm>
            <a:off x="951381" y="1070012"/>
            <a:ext cx="10293787" cy="357790"/>
          </a:xfrm>
          <a:prstGeom prst="rect">
            <a:avLst/>
          </a:prstGeom>
          <a:noFill/>
        </p:spPr>
        <p:txBody>
          <a:bodyPr wrap="square" rtlCol="0">
            <a:spAutoFit/>
          </a:bodyPr>
          <a:lstStyle/>
          <a:p>
            <a:pPr algn="ctr" defTabSz="914400"/>
            <a:r>
              <a:rPr lang="en-US" sz="1725" i="1" dirty="0">
                <a:solidFill>
                  <a:srgbClr val="1F497D"/>
                </a:solidFill>
                <a:latin typeface="Daytona Condensed" panose="020B0506030503040204" pitchFamily="34" charset="0"/>
              </a:rPr>
              <a:t>Transition from legacy to modern materials changes fire dynamics and fire smoke</a:t>
            </a:r>
            <a:r>
              <a:rPr lang="en-US" sz="1725" i="1" baseline="30000" dirty="0">
                <a:solidFill>
                  <a:srgbClr val="1F497D"/>
                </a:solidFill>
                <a:latin typeface="Daytona Condensed" panose="020B0506030503040204" pitchFamily="34" charset="0"/>
              </a:rPr>
              <a:t>1</a:t>
            </a:r>
            <a:r>
              <a:rPr lang="en-US" sz="1725" i="1" dirty="0">
                <a:solidFill>
                  <a:srgbClr val="1F497D"/>
                </a:solidFill>
                <a:latin typeface="Daytona Condensed" panose="020B0506030503040204" pitchFamily="34" charset="0"/>
              </a:rPr>
              <a:t> </a:t>
            </a:r>
          </a:p>
        </p:txBody>
      </p:sp>
      <p:sp>
        <p:nvSpPr>
          <p:cNvPr id="11" name="TextBox 10">
            <a:extLst>
              <a:ext uri="{FF2B5EF4-FFF2-40B4-BE49-F238E27FC236}">
                <a16:creationId xmlns:a16="http://schemas.microsoft.com/office/drawing/2014/main" id="{C8BE1B42-2964-4764-876C-AE05FC649590}"/>
              </a:ext>
            </a:extLst>
          </p:cNvPr>
          <p:cNvSpPr txBox="1"/>
          <p:nvPr/>
        </p:nvSpPr>
        <p:spPr>
          <a:xfrm>
            <a:off x="1932859" y="5449565"/>
            <a:ext cx="8346745" cy="370999"/>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914400"/>
            <a:r>
              <a:rPr lang="en-US" sz="1811" dirty="0">
                <a:solidFill>
                  <a:prstClr val="white"/>
                </a:solidFill>
                <a:latin typeface="Daytona Condensed" panose="020B0506030503040204" pitchFamily="34" charset="0"/>
              </a:rPr>
              <a:t>200x more smoke and 8x faster burning rate than 50 years ago</a:t>
            </a:r>
            <a:r>
              <a:rPr lang="en-US" sz="1811" baseline="30000" dirty="0">
                <a:solidFill>
                  <a:prstClr val="white"/>
                </a:solidFill>
                <a:latin typeface="Daytona Condensed" panose="020B0506030503040204" pitchFamily="34" charset="0"/>
              </a:rPr>
              <a:t>2</a:t>
            </a:r>
            <a:endParaRPr lang="en-US" sz="1811" dirty="0">
              <a:solidFill>
                <a:prstClr val="white"/>
              </a:solidFill>
              <a:latin typeface="Daytona Condensed" panose="020B0506030503040204" pitchFamily="34" charset="0"/>
            </a:endParaRPr>
          </a:p>
        </p:txBody>
      </p:sp>
      <p:sp>
        <p:nvSpPr>
          <p:cNvPr id="12" name="TextBox 11">
            <a:extLst>
              <a:ext uri="{FF2B5EF4-FFF2-40B4-BE49-F238E27FC236}">
                <a16:creationId xmlns:a16="http://schemas.microsoft.com/office/drawing/2014/main" id="{76C81EBF-B4BA-20E8-9459-13218707EFFE}"/>
              </a:ext>
            </a:extLst>
          </p:cNvPr>
          <p:cNvSpPr txBox="1"/>
          <p:nvPr/>
        </p:nvSpPr>
        <p:spPr>
          <a:xfrm>
            <a:off x="1540551" y="2154561"/>
            <a:ext cx="954189" cy="331309"/>
          </a:xfrm>
          <a:prstGeom prst="rect">
            <a:avLst/>
          </a:prstGeom>
          <a:noFill/>
          <a:ln w="28575">
            <a:solidFill>
              <a:schemeClr val="accent2"/>
            </a:solidFill>
          </a:ln>
        </p:spPr>
        <p:txBody>
          <a:bodyPr wrap="square" rtlCol="0">
            <a:spAutoFit/>
          </a:bodyPr>
          <a:lstStyle/>
          <a:p>
            <a:pPr algn="ctr" defTabSz="914400"/>
            <a:r>
              <a:rPr lang="en-US" sz="1553" dirty="0">
                <a:solidFill>
                  <a:srgbClr val="FFFFFF"/>
                </a:solidFill>
                <a:latin typeface="Daytona Condensed" panose="020B0506030503040204" pitchFamily="34" charset="0"/>
              </a:rPr>
              <a:t>at 4:40</a:t>
            </a:r>
          </a:p>
        </p:txBody>
      </p:sp>
      <p:sp>
        <p:nvSpPr>
          <p:cNvPr id="13" name="TextBox 12">
            <a:extLst>
              <a:ext uri="{FF2B5EF4-FFF2-40B4-BE49-F238E27FC236}">
                <a16:creationId xmlns:a16="http://schemas.microsoft.com/office/drawing/2014/main" id="{DA9F35F8-E884-1198-C9F6-1525E6F9083B}"/>
              </a:ext>
            </a:extLst>
          </p:cNvPr>
          <p:cNvSpPr txBox="1"/>
          <p:nvPr/>
        </p:nvSpPr>
        <p:spPr>
          <a:xfrm>
            <a:off x="6441566" y="2154561"/>
            <a:ext cx="871239" cy="331309"/>
          </a:xfrm>
          <a:prstGeom prst="rect">
            <a:avLst/>
          </a:prstGeom>
          <a:noFill/>
          <a:ln w="28575">
            <a:solidFill>
              <a:schemeClr val="accent2"/>
            </a:solidFill>
          </a:ln>
        </p:spPr>
        <p:txBody>
          <a:bodyPr wrap="square" rtlCol="0">
            <a:spAutoFit/>
          </a:bodyPr>
          <a:lstStyle/>
          <a:p>
            <a:pPr algn="ctr" defTabSz="914400"/>
            <a:r>
              <a:rPr lang="en-US" sz="1553" dirty="0">
                <a:solidFill>
                  <a:prstClr val="white"/>
                </a:solidFill>
                <a:latin typeface="Daytona Condensed" panose="020B0506030503040204" pitchFamily="34" charset="0"/>
              </a:rPr>
              <a:t>at 4:40</a:t>
            </a:r>
          </a:p>
        </p:txBody>
      </p:sp>
    </p:spTree>
    <p:extLst>
      <p:ext uri="{BB962C8B-B14F-4D97-AF65-F5344CB8AC3E}">
        <p14:creationId xmlns:p14="http://schemas.microsoft.com/office/powerpoint/2010/main" val="532049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4B0B-B6ED-F0F9-D351-AAAF410724F4}"/>
              </a:ext>
            </a:extLst>
          </p:cNvPr>
          <p:cNvSpPr>
            <a:spLocks noGrp="1"/>
          </p:cNvSpPr>
          <p:nvPr>
            <p:ph type="title"/>
          </p:nvPr>
        </p:nvSpPr>
        <p:spPr>
          <a:xfrm>
            <a:off x="838200" y="442322"/>
            <a:ext cx="10515600" cy="822540"/>
          </a:xfrm>
        </p:spPr>
        <p:txBody>
          <a:bodyPr>
            <a:noAutofit/>
          </a:bodyPr>
          <a:lstStyle/>
          <a:p>
            <a:pPr algn="ctr">
              <a:spcAft>
                <a:spcPts val="518"/>
              </a:spcAft>
            </a:pPr>
            <a:r>
              <a:rPr lang="en-US" sz="3200" dirty="0">
                <a:solidFill>
                  <a:schemeClr val="tx2"/>
                </a:solidFill>
                <a:latin typeface="Daytona" panose="020B0604030500040204" pitchFamily="34" charset="0"/>
              </a:rPr>
              <a:t>Civilian Fire Fatalities &amp; Injuries in Residential Buildings by Primary Symptom (2017-2019)</a:t>
            </a:r>
            <a:r>
              <a:rPr lang="en-US" sz="3200" baseline="30000" dirty="0">
                <a:solidFill>
                  <a:schemeClr val="tx2"/>
                </a:solidFill>
                <a:latin typeface="Daytona" panose="020B0604030500040204" pitchFamily="34" charset="0"/>
              </a:rPr>
              <a:t>1</a:t>
            </a:r>
            <a:endParaRPr lang="en-US" sz="3200" dirty="0">
              <a:solidFill>
                <a:schemeClr val="tx2"/>
              </a:solidFill>
              <a:latin typeface="Daytona" panose="020B0604030500040204" pitchFamily="34" charset="0"/>
            </a:endParaRPr>
          </a:p>
        </p:txBody>
      </p:sp>
      <p:sp>
        <p:nvSpPr>
          <p:cNvPr id="9" name="TextBox 8">
            <a:extLst>
              <a:ext uri="{FF2B5EF4-FFF2-40B4-BE49-F238E27FC236}">
                <a16:creationId xmlns:a16="http://schemas.microsoft.com/office/drawing/2014/main" id="{1A7D6C4B-2198-3E21-7412-FCCD5C042FC5}"/>
              </a:ext>
            </a:extLst>
          </p:cNvPr>
          <p:cNvSpPr txBox="1"/>
          <p:nvPr/>
        </p:nvSpPr>
        <p:spPr>
          <a:xfrm>
            <a:off x="5219700" y="6060754"/>
            <a:ext cx="6134100" cy="331116"/>
          </a:xfrm>
          <a:prstGeom prst="rect">
            <a:avLst/>
          </a:prstGeom>
          <a:noFill/>
        </p:spPr>
        <p:txBody>
          <a:bodyPr wrap="square">
            <a:spAutoFit/>
          </a:bodyPr>
          <a:lstStyle/>
          <a:p>
            <a:pPr algn="r" defTabSz="914400"/>
            <a:r>
              <a:rPr lang="en-US" sz="776" b="1" dirty="0">
                <a:solidFill>
                  <a:srgbClr val="FFFFFF"/>
                </a:solidFill>
                <a:latin typeface="Daytona Condensed Light" panose="020B0306030503040204" pitchFamily="34" charset="0"/>
              </a:rPr>
              <a:t>1. </a:t>
            </a:r>
            <a:r>
              <a:rPr lang="en-US" sz="776" dirty="0">
                <a:solidFill>
                  <a:srgbClr val="FFFFFF"/>
                </a:solidFill>
                <a:latin typeface="Daytona Condensed Light" panose="020B0306030503040204" pitchFamily="34" charset="0"/>
              </a:rPr>
              <a:t>(n.d.). U.S. Fire Administration. https://www.usfa.fema.gov/downloads/pdf/statistics/v21i4.pdf </a:t>
            </a:r>
            <a:r>
              <a:rPr lang="en-US" sz="776" b="1" dirty="0">
                <a:solidFill>
                  <a:srgbClr val="FFFFFF"/>
                </a:solidFill>
                <a:latin typeface="Daytona Condensed Light" panose="020B0306030503040204" pitchFamily="34" charset="0"/>
              </a:rPr>
              <a:t>2. </a:t>
            </a:r>
            <a:r>
              <a:rPr lang="en-US" sz="776" dirty="0">
                <a:solidFill>
                  <a:srgbClr val="FFFFFF"/>
                </a:solidFill>
                <a:latin typeface="Daytona Condensed Light" panose="020B0306030503040204" pitchFamily="34" charset="0"/>
              </a:rPr>
              <a:t>Jones, J., McMullen, M., &amp; Dougherty, J. (1987). Toxic smoke inhalation: Cyanide poisoning in fire victims. </a:t>
            </a:r>
            <a:r>
              <a:rPr lang="en-US" sz="776" i="1" dirty="0">
                <a:solidFill>
                  <a:srgbClr val="FFFFFF"/>
                </a:solidFill>
                <a:latin typeface="Daytona Condensed Light" panose="020B0306030503040204" pitchFamily="34" charset="0"/>
              </a:rPr>
              <a:t>The American Journal of Emergency Medicine</a:t>
            </a:r>
            <a:r>
              <a:rPr lang="en-US" sz="776" dirty="0">
                <a:solidFill>
                  <a:srgbClr val="FFFFFF"/>
                </a:solidFill>
                <a:latin typeface="Daytona Condensed Light" panose="020B0306030503040204" pitchFamily="34" charset="0"/>
              </a:rPr>
              <a:t>, </a:t>
            </a:r>
            <a:r>
              <a:rPr lang="en-US" sz="776" i="1" dirty="0">
                <a:solidFill>
                  <a:srgbClr val="FFFFFF"/>
                </a:solidFill>
                <a:latin typeface="Daytona Condensed Light" panose="020B0306030503040204" pitchFamily="34" charset="0"/>
              </a:rPr>
              <a:t>5</a:t>
            </a:r>
            <a:r>
              <a:rPr lang="en-US" sz="776" dirty="0">
                <a:solidFill>
                  <a:srgbClr val="FFFFFF"/>
                </a:solidFill>
                <a:latin typeface="Daytona Condensed Light" panose="020B0306030503040204" pitchFamily="34" charset="0"/>
              </a:rPr>
              <a:t>(4), 317-321. https://doi.org/10.1016/0735-6757(87)90360-3</a:t>
            </a:r>
          </a:p>
        </p:txBody>
      </p:sp>
      <p:pic>
        <p:nvPicPr>
          <p:cNvPr id="4" name="Picture 3">
            <a:extLst>
              <a:ext uri="{FF2B5EF4-FFF2-40B4-BE49-F238E27FC236}">
                <a16:creationId xmlns:a16="http://schemas.microsoft.com/office/drawing/2014/main" id="{C8265A74-2140-2D69-406B-4ED31F0939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9225" y="2482269"/>
            <a:ext cx="4711820" cy="1893465"/>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B8727BD-F3B5-25D4-B2DE-C94621B226A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358891" y="2482269"/>
            <a:ext cx="4763885" cy="1893465"/>
          </a:xfrm>
          <a:prstGeom prst="rect">
            <a:avLst/>
          </a:prstGeom>
          <a:ln w="28575">
            <a:solidFill>
              <a:schemeClr val="accent2"/>
            </a:solidFill>
          </a:ln>
        </p:spPr>
      </p:pic>
      <p:sp>
        <p:nvSpPr>
          <p:cNvPr id="18" name="TextBox 17">
            <a:extLst>
              <a:ext uri="{FF2B5EF4-FFF2-40B4-BE49-F238E27FC236}">
                <a16:creationId xmlns:a16="http://schemas.microsoft.com/office/drawing/2014/main" id="{F983D874-FBAF-4F9F-5CF1-F83ED04DED9A}"/>
              </a:ext>
            </a:extLst>
          </p:cNvPr>
          <p:cNvSpPr txBox="1"/>
          <p:nvPr/>
        </p:nvSpPr>
        <p:spPr>
          <a:xfrm>
            <a:off x="1069227" y="1952858"/>
            <a:ext cx="4711819" cy="410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sz="2070" b="1" dirty="0">
                <a:solidFill>
                  <a:prstClr val="white"/>
                </a:solidFill>
                <a:latin typeface="Daytona Condensed" panose="020B0506030503040204" pitchFamily="34" charset="0"/>
              </a:rPr>
              <a:t>Fatalities</a:t>
            </a:r>
          </a:p>
        </p:txBody>
      </p:sp>
      <p:sp>
        <p:nvSpPr>
          <p:cNvPr id="19" name="TextBox 18">
            <a:extLst>
              <a:ext uri="{FF2B5EF4-FFF2-40B4-BE49-F238E27FC236}">
                <a16:creationId xmlns:a16="http://schemas.microsoft.com/office/drawing/2014/main" id="{3723A912-A834-B429-DE0B-DBE5BB8A72A1}"/>
              </a:ext>
            </a:extLst>
          </p:cNvPr>
          <p:cNvSpPr txBox="1"/>
          <p:nvPr/>
        </p:nvSpPr>
        <p:spPr>
          <a:xfrm>
            <a:off x="6358892" y="1939364"/>
            <a:ext cx="4711819" cy="410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sz="2070" b="1" dirty="0">
                <a:solidFill>
                  <a:prstClr val="white"/>
                </a:solidFill>
                <a:latin typeface="Daytona Condensed" panose="020B0506030503040204" pitchFamily="34" charset="0"/>
              </a:rPr>
              <a:t>Injuries</a:t>
            </a:r>
          </a:p>
        </p:txBody>
      </p:sp>
      <p:sp>
        <p:nvSpPr>
          <p:cNvPr id="20" name="TextBox 19">
            <a:extLst>
              <a:ext uri="{FF2B5EF4-FFF2-40B4-BE49-F238E27FC236}">
                <a16:creationId xmlns:a16="http://schemas.microsoft.com/office/drawing/2014/main" id="{EFCD5622-C1EB-A910-03A3-49D3766EF598}"/>
              </a:ext>
            </a:extLst>
          </p:cNvPr>
          <p:cNvSpPr txBox="1"/>
          <p:nvPr/>
        </p:nvSpPr>
        <p:spPr>
          <a:xfrm>
            <a:off x="838202" y="4587361"/>
            <a:ext cx="10515599" cy="835613"/>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en-US" sz="2415" dirty="0">
                <a:solidFill>
                  <a:prstClr val="white"/>
                </a:solidFill>
                <a:latin typeface="Daytona Condensed" panose="020B0506030503040204" pitchFamily="34" charset="0"/>
              </a:rPr>
              <a:t>The most common cause of death in fires is the </a:t>
            </a:r>
          </a:p>
          <a:p>
            <a:pPr algn="ctr" defTabSz="914400"/>
            <a:r>
              <a:rPr lang="en-US" sz="2415" i="1" dirty="0">
                <a:solidFill>
                  <a:prstClr val="white"/>
                </a:solidFill>
                <a:latin typeface="Daytona Condensed" panose="020B0506030503040204" pitchFamily="34" charset="0"/>
              </a:rPr>
              <a:t>inhalation of noxious gases rather than thermal injury</a:t>
            </a:r>
            <a:r>
              <a:rPr lang="en-US" sz="2415" baseline="30000" dirty="0">
                <a:solidFill>
                  <a:prstClr val="white"/>
                </a:solidFill>
                <a:latin typeface="Daytona Condensed" panose="020B0506030503040204" pitchFamily="34" charset="0"/>
              </a:rPr>
              <a:t>2</a:t>
            </a:r>
            <a:endParaRPr lang="en-US" sz="2415" dirty="0">
              <a:solidFill>
                <a:prstClr val="white"/>
              </a:solidFill>
              <a:latin typeface="Daytona Condensed" panose="020B0506030503040204" pitchFamily="34" charset="0"/>
            </a:endParaRPr>
          </a:p>
        </p:txBody>
      </p:sp>
      <p:sp>
        <p:nvSpPr>
          <p:cNvPr id="3" name="Rectangle 2">
            <a:extLst>
              <a:ext uri="{FF2B5EF4-FFF2-40B4-BE49-F238E27FC236}">
                <a16:creationId xmlns:a16="http://schemas.microsoft.com/office/drawing/2014/main" id="{F3072996-E6AA-E190-CD6E-2A40BA190E41}"/>
              </a:ext>
            </a:extLst>
          </p:cNvPr>
          <p:cNvSpPr/>
          <p:nvPr/>
        </p:nvSpPr>
        <p:spPr>
          <a:xfrm>
            <a:off x="2221670" y="2554057"/>
            <a:ext cx="2749391" cy="1519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553" dirty="0">
              <a:solidFill>
                <a:prstClr val="white"/>
              </a:solidFill>
              <a:latin typeface="Calibri"/>
            </a:endParaRPr>
          </a:p>
        </p:txBody>
      </p:sp>
      <p:sp>
        <p:nvSpPr>
          <p:cNvPr id="5" name="Rectangle 4">
            <a:extLst>
              <a:ext uri="{FF2B5EF4-FFF2-40B4-BE49-F238E27FC236}">
                <a16:creationId xmlns:a16="http://schemas.microsoft.com/office/drawing/2014/main" id="{A57019A4-8C51-1DF0-7D81-9A984A0B9BEA}"/>
              </a:ext>
            </a:extLst>
          </p:cNvPr>
          <p:cNvSpPr/>
          <p:nvPr/>
        </p:nvSpPr>
        <p:spPr>
          <a:xfrm>
            <a:off x="2221669" y="2763775"/>
            <a:ext cx="1940128" cy="1519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553" dirty="0">
              <a:solidFill>
                <a:prstClr val="white"/>
              </a:solidFill>
              <a:latin typeface="Calibri"/>
            </a:endParaRPr>
          </a:p>
        </p:txBody>
      </p:sp>
      <p:sp>
        <p:nvSpPr>
          <p:cNvPr id="6" name="Rectangle 5">
            <a:extLst>
              <a:ext uri="{FF2B5EF4-FFF2-40B4-BE49-F238E27FC236}">
                <a16:creationId xmlns:a16="http://schemas.microsoft.com/office/drawing/2014/main" id="{4145C243-C0ED-926B-B59C-45CD544D17D9}"/>
              </a:ext>
            </a:extLst>
          </p:cNvPr>
          <p:cNvSpPr/>
          <p:nvPr/>
        </p:nvSpPr>
        <p:spPr>
          <a:xfrm>
            <a:off x="7616131" y="2581913"/>
            <a:ext cx="2815552" cy="1577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553" dirty="0">
              <a:solidFill>
                <a:prstClr val="white"/>
              </a:solidFill>
              <a:latin typeface="Calibri"/>
            </a:endParaRPr>
          </a:p>
        </p:txBody>
      </p:sp>
      <p:sp>
        <p:nvSpPr>
          <p:cNvPr id="7" name="Rectangle 6">
            <a:extLst>
              <a:ext uri="{FF2B5EF4-FFF2-40B4-BE49-F238E27FC236}">
                <a16:creationId xmlns:a16="http://schemas.microsoft.com/office/drawing/2014/main" id="{DE38AF05-6A92-C50E-FE72-636F82211C3A}"/>
              </a:ext>
            </a:extLst>
          </p:cNvPr>
          <p:cNvSpPr/>
          <p:nvPr/>
        </p:nvSpPr>
        <p:spPr>
          <a:xfrm>
            <a:off x="7616131" y="3024625"/>
            <a:ext cx="922744" cy="1577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553" dirty="0">
              <a:solidFill>
                <a:prstClr val="white"/>
              </a:solidFill>
              <a:latin typeface="Calibri"/>
            </a:endParaRPr>
          </a:p>
        </p:txBody>
      </p:sp>
    </p:spTree>
    <p:extLst>
      <p:ext uri="{BB962C8B-B14F-4D97-AF65-F5344CB8AC3E}">
        <p14:creationId xmlns:p14="http://schemas.microsoft.com/office/powerpoint/2010/main" val="176124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284FA-5B4A-C544-AB94-0C841D0ACABF}"/>
              </a:ext>
            </a:extLst>
          </p:cNvPr>
          <p:cNvSpPr>
            <a:spLocks noGrp="1"/>
          </p:cNvSpPr>
          <p:nvPr>
            <p:ph type="title"/>
          </p:nvPr>
        </p:nvSpPr>
        <p:spPr/>
        <p:txBody>
          <a:bodyPr>
            <a:normAutofit/>
          </a:bodyPr>
          <a:lstStyle/>
          <a:p>
            <a:r>
              <a:rPr lang="en-US" dirty="0"/>
              <a:t>Hazards – What can we do to improve outcomes?</a:t>
            </a:r>
          </a:p>
        </p:txBody>
      </p:sp>
      <p:sp>
        <p:nvSpPr>
          <p:cNvPr id="3" name="Content Placeholder 2">
            <a:extLst>
              <a:ext uri="{FF2B5EF4-FFF2-40B4-BE49-F238E27FC236}">
                <a16:creationId xmlns:a16="http://schemas.microsoft.com/office/drawing/2014/main" id="{997954B3-DD9E-F74F-89AE-B8D951ABC72B}"/>
              </a:ext>
            </a:extLst>
          </p:cNvPr>
          <p:cNvSpPr>
            <a:spLocks noGrp="1"/>
          </p:cNvSpPr>
          <p:nvPr>
            <p:ph sz="quarter" idx="13"/>
          </p:nvPr>
        </p:nvSpPr>
        <p:spPr>
          <a:xfrm>
            <a:off x="1143000" y="1371600"/>
            <a:ext cx="6553200" cy="5029200"/>
          </a:xfrm>
        </p:spPr>
        <p:txBody>
          <a:bodyPr/>
          <a:lstStyle/>
          <a:p>
            <a:r>
              <a:rPr lang="en-US" dirty="0"/>
              <a:t>Airway Burns </a:t>
            </a:r>
          </a:p>
          <a:p>
            <a:r>
              <a:rPr lang="en-US" dirty="0"/>
              <a:t>Carbon Monoxide (CO)</a:t>
            </a:r>
          </a:p>
          <a:p>
            <a:r>
              <a:rPr lang="en-US" dirty="0"/>
              <a:t>Cyanide (CN)</a:t>
            </a:r>
          </a:p>
          <a:p>
            <a:endParaRPr lang="en-US" dirty="0"/>
          </a:p>
          <a:p>
            <a:endParaRPr lang="en-US" dirty="0"/>
          </a:p>
        </p:txBody>
      </p:sp>
      <p:pic>
        <p:nvPicPr>
          <p:cNvPr id="6" name="Picture 5">
            <a:extLst>
              <a:ext uri="{FF2B5EF4-FFF2-40B4-BE49-F238E27FC236}">
                <a16:creationId xmlns:a16="http://schemas.microsoft.com/office/drawing/2014/main" id="{DFD18CA6-4B13-666C-7C52-27263F17AE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0" y="3657600"/>
            <a:ext cx="5462980" cy="2195322"/>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7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4B12-DC25-4B75-264D-84A9E465A0D4}"/>
              </a:ext>
            </a:extLst>
          </p:cNvPr>
          <p:cNvSpPr>
            <a:spLocks noGrp="1"/>
          </p:cNvSpPr>
          <p:nvPr>
            <p:ph type="title"/>
          </p:nvPr>
        </p:nvSpPr>
        <p:spPr/>
        <p:txBody>
          <a:bodyPr/>
          <a:lstStyle/>
          <a:p>
            <a:r>
              <a:rPr lang="en-US" dirty="0"/>
              <a:t>AIRWAY </a:t>
            </a:r>
          </a:p>
        </p:txBody>
      </p:sp>
      <p:sp>
        <p:nvSpPr>
          <p:cNvPr id="3" name="Content Placeholder 2">
            <a:extLst>
              <a:ext uri="{FF2B5EF4-FFF2-40B4-BE49-F238E27FC236}">
                <a16:creationId xmlns:a16="http://schemas.microsoft.com/office/drawing/2014/main" id="{7532D519-0A7C-BF87-D582-D180F9B9E42D}"/>
              </a:ext>
            </a:extLst>
          </p:cNvPr>
          <p:cNvSpPr>
            <a:spLocks noGrp="1"/>
          </p:cNvSpPr>
          <p:nvPr>
            <p:ph sz="quarter" idx="13"/>
          </p:nvPr>
        </p:nvSpPr>
        <p:spPr>
          <a:xfrm>
            <a:off x="1143000" y="1371600"/>
            <a:ext cx="4648200" cy="5029200"/>
          </a:xfrm>
        </p:spPr>
        <p:txBody>
          <a:bodyPr/>
          <a:lstStyle/>
          <a:p>
            <a:r>
              <a:rPr lang="en-US" dirty="0"/>
              <a:t>Expect difficulty</a:t>
            </a:r>
          </a:p>
          <a:p>
            <a:r>
              <a:rPr lang="en-US" dirty="0"/>
              <a:t>Time is not your friend</a:t>
            </a:r>
          </a:p>
          <a:p>
            <a:r>
              <a:rPr lang="en-US" dirty="0"/>
              <a:t>Bougie, Video if available, prep for surgical airway</a:t>
            </a:r>
          </a:p>
          <a:p>
            <a:r>
              <a:rPr lang="en-US" dirty="0"/>
              <a:t>Goal is cuffed tube in Trachea</a:t>
            </a:r>
          </a:p>
        </p:txBody>
      </p:sp>
      <p:pic>
        <p:nvPicPr>
          <p:cNvPr id="5" name="Picture 4">
            <a:extLst>
              <a:ext uri="{FF2B5EF4-FFF2-40B4-BE49-F238E27FC236}">
                <a16:creationId xmlns:a16="http://schemas.microsoft.com/office/drawing/2014/main" id="{2AE919A6-7E91-D73F-5AC4-31072A2498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6400" y="668920"/>
            <a:ext cx="5219861" cy="2302880"/>
          </a:xfrm>
          <a:prstGeom prst="rect">
            <a:avLst/>
          </a:prstGeom>
        </p:spPr>
      </p:pic>
      <p:pic>
        <p:nvPicPr>
          <p:cNvPr id="7" name="Picture 6" descr="A picture containing text, person, room, indoor&#10;&#10;Description automatically generated">
            <a:extLst>
              <a:ext uri="{FF2B5EF4-FFF2-40B4-BE49-F238E27FC236}">
                <a16:creationId xmlns:a16="http://schemas.microsoft.com/office/drawing/2014/main" id="{D2EFD6B4-86AF-0E9B-3D42-8B36B783C2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1" y="3418390"/>
            <a:ext cx="3611563" cy="2667000"/>
          </a:xfrm>
          <a:prstGeom prst="rect">
            <a:avLst/>
          </a:prstGeom>
        </p:spPr>
      </p:pic>
    </p:spTree>
    <p:extLst>
      <p:ext uri="{BB962C8B-B14F-4D97-AF65-F5344CB8AC3E}">
        <p14:creationId xmlns:p14="http://schemas.microsoft.com/office/powerpoint/2010/main" val="3741025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C3A4-073F-08B3-EA13-FA36E9E0EE72}"/>
              </a:ext>
            </a:extLst>
          </p:cNvPr>
          <p:cNvSpPr>
            <a:spLocks noGrp="1"/>
          </p:cNvSpPr>
          <p:nvPr>
            <p:ph type="title"/>
          </p:nvPr>
        </p:nvSpPr>
        <p:spPr/>
        <p:txBody>
          <a:bodyPr/>
          <a:lstStyle/>
          <a:p>
            <a:r>
              <a:rPr lang="en-US" dirty="0"/>
              <a:t>Airway Considerations</a:t>
            </a:r>
          </a:p>
        </p:txBody>
      </p:sp>
      <p:sp>
        <p:nvSpPr>
          <p:cNvPr id="3" name="Content Placeholder 2">
            <a:extLst>
              <a:ext uri="{FF2B5EF4-FFF2-40B4-BE49-F238E27FC236}">
                <a16:creationId xmlns:a16="http://schemas.microsoft.com/office/drawing/2014/main" id="{D343E8F4-6B24-0BC4-BE56-14B285F4DB92}"/>
              </a:ext>
            </a:extLst>
          </p:cNvPr>
          <p:cNvSpPr>
            <a:spLocks noGrp="1"/>
          </p:cNvSpPr>
          <p:nvPr>
            <p:ph sz="quarter" idx="13"/>
          </p:nvPr>
        </p:nvSpPr>
        <p:spPr/>
        <p:txBody>
          <a:bodyPr/>
          <a:lstStyle/>
          <a:p>
            <a:pPr marL="571786" lvl="1" indent="-335185">
              <a:spcBef>
                <a:spcPts val="1035"/>
              </a:spcBef>
              <a:spcAft>
                <a:spcPts val="518"/>
              </a:spcAft>
              <a:buFont typeface="Arial" panose="020B0604020202020204" pitchFamily="34" charset="0"/>
              <a:buChar char="•"/>
            </a:pPr>
            <a:r>
              <a:rPr lang="en-US" dirty="0">
                <a:latin typeface="Futura Condensed Medium" panose="020B0602020204020303" pitchFamily="34" charset="-79"/>
                <a:cs typeface="Futura Condensed Medium" panose="020B0602020204020303" pitchFamily="34" charset="-79"/>
              </a:rPr>
              <a:t>Prepare your gear before you need it</a:t>
            </a:r>
          </a:p>
          <a:p>
            <a:pPr marL="571786" lvl="1" indent="-335185">
              <a:spcBef>
                <a:spcPts val="1035"/>
              </a:spcBef>
              <a:spcAft>
                <a:spcPts val="518"/>
              </a:spcAft>
              <a:buFont typeface="Arial" panose="020B0604020202020204" pitchFamily="34" charset="0"/>
              <a:buChar char="•"/>
            </a:pPr>
            <a:r>
              <a:rPr lang="en-US" dirty="0">
                <a:latin typeface="Futura Condensed Medium" panose="020B0602020204020303" pitchFamily="34" charset="-79"/>
                <a:cs typeface="Futura Condensed Medium" panose="020B0602020204020303" pitchFamily="34" charset="-79"/>
              </a:rPr>
              <a:t>Expect difficulty</a:t>
            </a:r>
          </a:p>
          <a:p>
            <a:pPr marL="571786" lvl="1" indent="-335185">
              <a:spcBef>
                <a:spcPts val="1035"/>
              </a:spcBef>
              <a:spcAft>
                <a:spcPts val="518"/>
              </a:spcAft>
              <a:buFont typeface="Arial" panose="020B0604020202020204" pitchFamily="34" charset="0"/>
              <a:buChar char="•"/>
            </a:pPr>
            <a:r>
              <a:rPr lang="en-US" dirty="0">
                <a:latin typeface="Futura Condensed Medium" panose="020B0602020204020303" pitchFamily="34" charset="-79"/>
                <a:cs typeface="Futura Condensed Medium" panose="020B0602020204020303" pitchFamily="34" charset="-79"/>
              </a:rPr>
              <a:t>Time is not your friend</a:t>
            </a:r>
          </a:p>
          <a:p>
            <a:pPr marL="571786" lvl="1" indent="-335185">
              <a:spcBef>
                <a:spcPts val="1035"/>
              </a:spcBef>
              <a:spcAft>
                <a:spcPts val="518"/>
              </a:spcAft>
              <a:buFont typeface="Arial" panose="020B0604020202020204" pitchFamily="34" charset="0"/>
              <a:buChar char="•"/>
            </a:pPr>
            <a:r>
              <a:rPr lang="en-US" dirty="0">
                <a:latin typeface="Futura Condensed Medium" panose="020B0602020204020303" pitchFamily="34" charset="-79"/>
                <a:cs typeface="Futura Condensed Medium" panose="020B0602020204020303" pitchFamily="34" charset="-79"/>
              </a:rPr>
              <a:t>Bougie, video if available, prep for surgical airway</a:t>
            </a:r>
          </a:p>
          <a:p>
            <a:pPr marL="571786" lvl="1" indent="-335185">
              <a:spcBef>
                <a:spcPts val="1035"/>
              </a:spcBef>
              <a:spcAft>
                <a:spcPts val="518"/>
              </a:spcAft>
              <a:buFont typeface="Arial" panose="020B0604020202020204" pitchFamily="34" charset="0"/>
              <a:buChar char="•"/>
            </a:pPr>
            <a:r>
              <a:rPr lang="en-US" dirty="0">
                <a:latin typeface="Futura Condensed Medium" panose="020B0602020204020303" pitchFamily="34" charset="-79"/>
                <a:cs typeface="Futura Condensed Medium" panose="020B0602020204020303" pitchFamily="34" charset="-79"/>
              </a:rPr>
              <a:t>Goal is cuffed tube in Trachea</a:t>
            </a:r>
            <a:endParaRPr lang="en-US" dirty="0"/>
          </a:p>
          <a:p>
            <a:endParaRPr lang="en-US" dirty="0"/>
          </a:p>
        </p:txBody>
      </p:sp>
      <p:pic>
        <p:nvPicPr>
          <p:cNvPr id="7" name="Picture 4" descr="H:\case_review\airSims_Portex_Bougie.jpg">
            <a:extLst>
              <a:ext uri="{FF2B5EF4-FFF2-40B4-BE49-F238E27FC236}">
                <a16:creationId xmlns:a16="http://schemas.microsoft.com/office/drawing/2014/main" id="{FFA76B5C-C25D-605D-5F1B-D6802A37A2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8546" y="4764086"/>
            <a:ext cx="4644594" cy="1636714"/>
          </a:xfrm>
          <a:prstGeom prst="rect">
            <a:avLst/>
          </a:prstGeom>
          <a:noFill/>
          <a:ln w="57150">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A2E4127-394E-4233-FF1D-87C33A028DE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0409" y="1728980"/>
            <a:ext cx="2624137"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9D5CED05-9BB8-AC44-56EF-6F1478AAA50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0264" y="4170364"/>
            <a:ext cx="27940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13516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resentationnew">
  <a:themeElements>
    <a:clrScheme name="Custom 5">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BAF19"/>
      </a:hlink>
      <a:folHlink>
        <a:srgbClr val="996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E5E76">
            <a:alpha val="39000"/>
          </a:srgbClr>
        </a:solidFill>
      </a:spPr>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defPPr algn="ctr">
          <a:spcAft>
            <a:spcPts val="600"/>
          </a:spcAft>
          <a:defRP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defRPr>
        </a:defPPr>
      </a:lstStyle>
      <a:style>
        <a:lnRef idx="3">
          <a:schemeClr val="lt1"/>
        </a:lnRef>
        <a:fillRef idx="1">
          <a:schemeClr val="accent5"/>
        </a:fillRef>
        <a:effectRef idx="1">
          <a:schemeClr val="accent5"/>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8593</TotalTime>
  <Words>1341</Words>
  <Application>Microsoft Office PowerPoint</Application>
  <PresentationFormat>Widescreen</PresentationFormat>
  <Paragraphs>161</Paragraphs>
  <Slides>23</Slides>
  <Notes>14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23</vt:i4>
      </vt:variant>
    </vt:vector>
  </HeadingPairs>
  <TitlesOfParts>
    <vt:vector size="41" baseType="lpstr">
      <vt:lpstr>Aptos</vt:lpstr>
      <vt:lpstr>Arial</vt:lpstr>
      <vt:lpstr>Barlow</vt:lpstr>
      <vt:lpstr>Calibri</vt:lpstr>
      <vt:lpstr>Calibri Light</vt:lpstr>
      <vt:lpstr>Daytona</vt:lpstr>
      <vt:lpstr>Daytona Condensed</vt:lpstr>
      <vt:lpstr>Daytona Condensed Light</vt:lpstr>
      <vt:lpstr>Futura Condensed ExtraBold</vt:lpstr>
      <vt:lpstr>Futura Condensed Medium</vt:lpstr>
      <vt:lpstr>Lato</vt:lpstr>
      <vt:lpstr>Lora</vt:lpstr>
      <vt:lpstr>Segoe UI</vt:lpstr>
      <vt:lpstr>StarSymbol</vt:lpstr>
      <vt:lpstr>Univers</vt:lpstr>
      <vt:lpstr>Wingdings</vt:lpstr>
      <vt:lpstr>Office 2013 - 2022 Theme</vt:lpstr>
      <vt:lpstr>Presentationnew</vt:lpstr>
      <vt:lpstr>Playing the Cyanosis Blues (and other Maladic Refrains from Fiery Plains): Where’s There’s Smoke, There’s Fire (and Other Chemicals) </vt:lpstr>
      <vt:lpstr>Why are we here?</vt:lpstr>
      <vt:lpstr>CASE REport</vt:lpstr>
      <vt:lpstr>Case Study 2:  Civilian victim at structure fire</vt:lpstr>
      <vt:lpstr>Evolution of Residential Fire Dynamics</vt:lpstr>
      <vt:lpstr>Civilian Fire Fatalities &amp; Injuries in Residential Buildings by Primary Symptom (2017-2019)1</vt:lpstr>
      <vt:lpstr>Hazards – What can we do to improve outcomes?</vt:lpstr>
      <vt:lpstr>AIRWAY </vt:lpstr>
      <vt:lpstr>Airway Considerations</vt:lpstr>
      <vt:lpstr>PowerPoint Presentation</vt:lpstr>
      <vt:lpstr>Carbon Monoxide monitoring – USE IT!</vt:lpstr>
      <vt:lpstr>Playing the Cyanosis Blues</vt:lpstr>
      <vt:lpstr>PowerPoint Presentation</vt:lpstr>
      <vt:lpstr>PowerPoint Presentation</vt:lpstr>
      <vt:lpstr>PowerPoint Presentation</vt:lpstr>
      <vt:lpstr>WHY?</vt:lpstr>
      <vt:lpstr>PowerPoint Presentation</vt:lpstr>
      <vt:lpstr>PowerPoint Presentation</vt:lpstr>
      <vt:lpstr>What to do? </vt:lpstr>
      <vt:lpstr>PowerPoint Presentation</vt:lpstr>
      <vt:lpstr>PowerPoint Presentation</vt:lpstr>
      <vt:lpstr>PowerPoint Presentation</vt:lpstr>
      <vt:lpstr>Playing the Cyanosis Blues (and other Maladic Refrains from Fiery Plains): Where’s There’s Smoke, There’s Fire (and Other Chemicals)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Dustin Calhoun</dc:creator>
  <cp:lastModifiedBy>Jason Neu</cp:lastModifiedBy>
  <cp:revision>81</cp:revision>
  <dcterms:created xsi:type="dcterms:W3CDTF">2019-03-01T04:49:23Z</dcterms:created>
  <dcterms:modified xsi:type="dcterms:W3CDTF">2025-06-13T16:03:31Z</dcterms:modified>
</cp:coreProperties>
</file>