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4.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747" r:id="rId3"/>
    <p:sldId id="257" r:id="rId4"/>
    <p:sldId id="74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58" r:id="rId20"/>
    <p:sldId id="300" r:id="rId21"/>
    <p:sldId id="307" r:id="rId22"/>
    <p:sldId id="301" r:id="rId23"/>
    <p:sldId id="302" r:id="rId24"/>
    <p:sldId id="748" r:id="rId25"/>
    <p:sldId id="749" r:id="rId26"/>
    <p:sldId id="750" r:id="rId27"/>
    <p:sldId id="751" r:id="rId28"/>
    <p:sldId id="752" r:id="rId29"/>
    <p:sldId id="753" r:id="rId30"/>
    <p:sldId id="754" r:id="rId31"/>
    <p:sldId id="755" r:id="rId32"/>
    <p:sldId id="291" r:id="rId33"/>
    <p:sldId id="756" r:id="rId34"/>
    <p:sldId id="757" r:id="rId35"/>
    <p:sldId id="275" r:id="rId36"/>
    <p:sldId id="288" r:id="rId37"/>
    <p:sldId id="296" r:id="rId38"/>
    <p:sldId id="276" r:id="rId39"/>
    <p:sldId id="277" r:id="rId40"/>
    <p:sldId id="278" r:id="rId41"/>
    <p:sldId id="292" r:id="rId42"/>
    <p:sldId id="293" r:id="rId43"/>
    <p:sldId id="758" r:id="rId44"/>
    <p:sldId id="294" r:id="rId45"/>
    <p:sldId id="289" r:id="rId46"/>
    <p:sldId id="290" r:id="rId47"/>
    <p:sldId id="295" r:id="rId48"/>
    <p:sldId id="308" r:id="rId49"/>
    <p:sldId id="759" r:id="rId50"/>
    <p:sldId id="760" r:id="rId51"/>
    <p:sldId id="311" r:id="rId52"/>
    <p:sldId id="310" r:id="rId53"/>
    <p:sldId id="312" r:id="rId54"/>
    <p:sldId id="303" r:id="rId55"/>
    <p:sldId id="305" r:id="rId5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14"/>
    <p:restoredTop sz="94717"/>
  </p:normalViewPr>
  <p:slideViewPr>
    <p:cSldViewPr snapToGrid="0" snapToObjects="1">
      <p:cViewPr varScale="1">
        <p:scale>
          <a:sx n="102" d="100"/>
          <a:sy n="102" d="100"/>
        </p:scale>
        <p:origin x="1144" y="184"/>
      </p:cViewPr>
      <p:guideLst>
        <p:guide orient="horz" pos="180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1T18:31:59.939"/>
    </inkml:context>
    <inkml:brush xml:id="br0">
      <inkml:brushProperty name="width" value="0.5" units="cm"/>
      <inkml:brushProperty name="height" value="1" units="cm"/>
      <inkml:brushProperty name="tip" value="rectangle"/>
      <inkml:brushProperty name="rasterOp" value="maskPen"/>
      <inkml:brushProperty name="ignorePressure" value="1"/>
    </inkml:brush>
  </inkml:definitions>
  <inkml:trace contextRef="#ctx0" brushRef="#br0">0 119,'29'-3,"1"0,-1-2,0-1,42-14,12-3,-44 14,91-16,-28 12,110 2,-182 11,-1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7:11.389"/>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16 0,'-6'0,"-3"0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7:22.463"/>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7:24.091"/>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2T14:41:20.131"/>
    </inkml:context>
    <inkml:brush xml:id="br0">
      <inkml:brushProperty name="width" value="0.2" units="cm"/>
      <inkml:brushProperty name="height" value="0.4" units="cm"/>
      <inkml:brushProperty name="color" value="#FFFFFF"/>
      <inkml:brushProperty name="tip" value="rectangle"/>
      <inkml:brushProperty name="rasterOp" value="maskPen"/>
      <inkml:brushProperty name="ignorePressure" value="1"/>
    </inkml:brush>
  </inkml:definitions>
  <inkml:trace contextRef="#ctx0" brushRef="#br0">0 40 0,'1259'-40'0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4:41:21.583"/>
    </inkml:context>
    <inkml:brush xml:id="br0">
      <inkml:brushProperty name="width" value="0.2" units="cm"/>
      <inkml:brushProperty name="height" value="0.4" units="cm"/>
      <inkml:brushProperty name="color" value="#FFFFFF"/>
      <inkml:brushProperty name="tip" value="rectangle"/>
      <inkml:brushProperty name="rasterOp" value="maskPen"/>
      <inkml:brushProperty name="ignorePressure" value="1"/>
    </inkml:brush>
  </inkml:definitions>
  <inkml:trace contextRef="#ctx0" brushRef="#br0">1926 21,'-180'0,"-198"-1,200-8,-22-1,-452 9,332 2,302-1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4:41:22.450"/>
    </inkml:context>
    <inkml:brush xml:id="br0">
      <inkml:brushProperty name="width" value="0.2" units="cm"/>
      <inkml:brushProperty name="height" value="0.4"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4:41:22.672"/>
    </inkml:context>
    <inkml:brush xml:id="br0">
      <inkml:brushProperty name="width" value="0.2" units="cm"/>
      <inkml:brushProperty name="height" value="0.4"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4:41:22.865"/>
    </inkml:context>
    <inkml:brush xml:id="br0">
      <inkml:brushProperty name="width" value="0.2" units="cm"/>
      <inkml:brushProperty name="height" value="0.4"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4:41:23.087"/>
    </inkml:context>
    <inkml:brush xml:id="br0">
      <inkml:brushProperty name="width" value="0.2" units="cm"/>
      <inkml:brushProperty name="height" value="0.4"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1T18:43:41.52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2398 1,'-158'0,"-242"1,3 20,58 1,280-18,-210 19,-36-2,171-11,-144 6,219-17,607-9,403-5,-854 17,-1 4,124 23,0-4,-197-24,246 8,-263-9,0 1,0-1,0 1,0 1,-1-1,1 1,-1 0,1 1,-1-1,9 6,-3-2,-5-2,2-1,-1-1,0 1,0-1,1-1,11 3,-16-4,0 1,0-1,0 0,0 0,0 0,0 0,0-1,0 0,0 1,0-1,-1 0,1 0,0 0,-1-1,1 1,-1-1,1 1,-1 0,3-4,1-5,-8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8:02.800"/>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1T18:43:52.84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1214 154,'1'35,"2"0,7 37,-1-17,19 136,6 57,42 373,56 399,-87-727,-9-53,-9-58,7 32,-26-173,-6-38,0-8,-1-12,-2-181,6-174,34 17,116-484,-22 314,30 8,-94 332,-38 104,59-150,-89 228,5-12,1 0,10-18,-16 32,-1 0,1 0,-1 1,0-1,1 0,-1 0,1 1,0 0,-1-1,1 0,0 0,-1 1,1 0,-1-1,1 1,0-1,0 1,0-1,0 1,-1 0,1 0,0 0,0 0,0-1,0 1,0 0,-1 0,1 0,1 0,-2 1,1-1,0 0,-1 0,1 0,0 0,0 1,0-1,1 1,3 3,0 0,0 0,-1 1,1-1,4 7,-8-10,72 93,45 74,43 74,35 69,25 60,122 263,-17 14,-128-239,-26-35,-32-49,-34-65,-33-67,-26-64,-22-52,-25-76,1 1,0-1,0 0,-1 0,1 1,0-1,0 1,0-2,1 3,-1-3,-1 1,0-1,1 0,-1 0,0 0,0 0,0 0,1 0,-1 0,1 0,-1 0,0 0,1 0,-1 0,0 0,0 0,0 0,1 0,-1 0,1-1,-1 1,0 0,1 0,-1 0,0 0,0 0,0 0,0-1,0 1,1 0,-1 0,0-1,0 1,1 0,-1-1,0 1,0 0,0 0,6-14,0 1,-1 0,5-25,32-137,14-95,17-85,21-59,232-875,-227 941,-8 67,-18 73,19-21,-87 218,1 0,8-13,-14 23,1 0,0-1,0 2,-1-2,2 1,-2 1,1-2,1 1,-2 1,1-1,1 0,-2 0,2 1,-1 0,0-1,1 0,-1 1,0 0,0 0,1 0,-1-1,2 1,-1 1,1-1,-1 1,1 0,0-1,0 2,-1-1,0 0,0 1,0-1,3 3,18 14,-2 1,-1 2,33 41,37 53,26 48,21 46,34 74,154 343,54 339,-188-344,-37 11,-3 73,-16-77,-129-608,-3-31,-1-1,32-129,2-25,91-356,75-78,33 10,-168 428,177-407,-102 252,-136 304,-3 5,0 2,0-1,1 0,7-10,-10 17,-1 0,0 0,0 0,0-1,0 1,0 0,0 0,1-1,-1 1,0 0,1 0,-1 0,1 0,-1 0,0 0,0 0,0 0,0 0,1 0,-1 0,1 0,-1 0,0 0,0 0,0 0,0 0,1 0,-1 0,1 0,-1 0,0 0,1 0,-1 0,0 0,0 0,0 1,0-1,1 0,-1 0,0 1,0-1,1 0,-1 0,0 0,0 0,0 1,1-1,-1 0,0 1,8 17,-6-13,10 28,14 53,-18-59,7 39,13 115,-9 76,-15-191,21 666,-5-100,-18-608,-2-17,1-1,0 0,-1 0,0 1,-1-1,-1 8,2-14,0 0,0 0,0 1,0-1,0 0,0 0,0 0,-1 0,1 0,0 0,0 0,0 0,0 0,0 0,0 0,0 0,0 0,0 0,0 0,0 0,-1 0,1 0,0 0,0 0,0 0,0 0,0 0,-1 0,1 0,0 0,0 0,0 0,0 0,0 0,0-1,-1 1,1 0,0 0,0 0,0 0,0 0,0 0,0 0,0 0,0 0,0 0,0 0,0 0,0 0,0 0,0-1,0 1,0 0,-10-18,-22-52,-36-120,43 113,-93-286,-28-91,-205-689,45-5,242 858,22 81,4-13,35 181,3 41,0 0,0 0,0 0,0 0,0 0,0 0,-1 0,1 1,0-1,0 0,0 0,0 0,0 0,0 0,0 0,0 0,0 0,0 0,-1 0,1-1,0 1,0 0,0 0,0 0,0 0,0 0,0 0,0 0,0 0,0 0,0 0,0 0,-1 0,1 0,0 0,0 0,0 0,0-1,-4 15,-5 21,3 1,2 2,0 61,4-92,0-1,0 0,-1 1,0 0,0-1,-1 0,-2 7,-1-4,1 1,-1-2,-1 1,-8 10,-54 59,-55 43,-67 39,-68 34,-67 28,-64 17,-47 14,-41 9,-859 427,180-96,768-385,46-22,37-21,35-21,-580 252,142-112,697-280,-7 3,-31 16,42-16,9-3,16 1,80-2,-72-3,1378 70,-436 63,-2 28,-627-102,-40-6,-43-3,-42-3,821 231,-556-103,-266-70,-6 17,-187-111,-17-9,8 5,18 13,-26-17,0 0,1 1,-1-1,0 0,-1 1,1 0,-1-1,3 8,6 15,-8-17,0 0,1 0,9 15,-9-20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1T18:44:08.32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1T18:46:05.620"/>
    </inkml:context>
    <inkml:brush xml:id="br0">
      <inkml:brushProperty name="width" value="0.2" units="cm"/>
      <inkml:brushProperty name="height" value="0.4" units="cm"/>
      <inkml:brushProperty name="color" value="#FF2500"/>
      <inkml:brushProperty name="tip" value="rectangle"/>
      <inkml:brushProperty name="rasterOp" value="maskPen"/>
      <inkml:brushProperty name="ignorePressure" value="1"/>
    </inkml:brush>
  </inkml:definitions>
  <inkml:trace contextRef="#ctx0" brushRef="#br0">0 0 0,'2451'0'0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8:04.459"/>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11T18:49:15.249"/>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340 347 0,'-340'-187'0,"694"27"0,-708 320 0,1569-113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6:22.866"/>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6:35.271"/>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6:36.758"/>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7:08.124"/>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12T13:27:10.605"/>
    </inkml:context>
    <inkml:brush xml:id="br0">
      <inkml:brushProperty name="width" value="0.2" units="cm"/>
      <inkml:brushProperty name="height" value="0.4" units="cm"/>
      <inkml:brushProperty name="tip" value="rectangle"/>
      <inkml:brushProperty name="rasterOp" value="maskPen"/>
      <inkml:brushProperty name="ignorePressure" value="1"/>
    </inkml:brush>
  </inkml:definitions>
  <inkml:trace contextRef="#ctx0" brushRef="#br0">34 0,'5'0,"-1"0,-4 0,-3 0,-5 0,-1 0,-3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2C225-3378-472E-8080-7044FF1C6DA9}" type="datetimeFigureOut">
              <a:rPr lang="en-US" smtClean="0"/>
              <a:t>6/12/25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7A41E-227E-4A4A-80FD-F26155B7A44E}" type="slidenum">
              <a:rPr lang="en-US" smtClean="0"/>
              <a:t>‹#›</a:t>
            </a:fld>
            <a:endParaRPr lang="en-US"/>
          </a:p>
        </p:txBody>
      </p:sp>
    </p:spTree>
    <p:extLst>
      <p:ext uri="{BB962C8B-B14F-4D97-AF65-F5344CB8AC3E}">
        <p14:creationId xmlns:p14="http://schemas.microsoft.com/office/powerpoint/2010/main" val="2541680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31B62-E0BC-6D7B-C725-C49E826A4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B79A4-49A5-2E65-8C5A-D447E61C82ED}"/>
              </a:ext>
            </a:extLst>
          </p:cNvPr>
          <p:cNvSpPr>
            <a:spLocks noGrp="1" noRot="1" noChangeAspect="1"/>
          </p:cNvSpPr>
          <p:nvPr>
            <p:ph type="sldImg" idx="2"/>
          </p:nvPr>
        </p:nvSpPr>
        <p:spPr>
          <a:xfrm>
            <a:off x="960438" y="1143000"/>
            <a:ext cx="4937125" cy="3086100"/>
          </a:xfrm>
        </p:spPr>
      </p:sp>
      <p:sp>
        <p:nvSpPr>
          <p:cNvPr id="3" name="Notes Placeholder 2">
            <a:extLst>
              <a:ext uri="{FF2B5EF4-FFF2-40B4-BE49-F238E27FC236}">
                <a16:creationId xmlns:a16="http://schemas.microsoft.com/office/drawing/2014/main" id="{0EA59757-DC56-5DFD-F373-55F8C2FA9389}"/>
              </a:ext>
            </a:extLst>
          </p:cNvPr>
          <p:cNvSpPr>
            <a:spLocks noGrp="1"/>
          </p:cNvSpPr>
          <p:nvPr>
            <p:ph type="body" sz="quarter" idx="3"/>
          </p:nvPr>
        </p:nvSpPr>
        <p:spPr/>
        <p:txBody>
          <a:bodyPr/>
          <a:lstStyle/>
          <a:p>
            <a:r>
              <a:t>Position Detroit as an example of systemic transformation and grassroots involvement</a:t>
            </a:r>
          </a:p>
        </p:txBody>
      </p:sp>
      <p:sp>
        <p:nvSpPr>
          <p:cNvPr id="4" name="Slide Number Placeholder 3">
            <a:extLst>
              <a:ext uri="{FF2B5EF4-FFF2-40B4-BE49-F238E27FC236}">
                <a16:creationId xmlns:a16="http://schemas.microsoft.com/office/drawing/2014/main" id="{9FB08F33-B1DD-8B61-68B7-DF0F656415D0}"/>
              </a:ext>
            </a:extLst>
          </p:cNvPr>
          <p:cNvSpPr>
            <a:spLocks noGrp="1"/>
          </p:cNvSpPr>
          <p:nvPr>
            <p:ph type="sldNum" sz="quarter" idx="5"/>
          </p:nvPr>
        </p:nvSpPr>
        <p:spPr/>
      </p:sp>
    </p:spTree>
    <p:extLst>
      <p:ext uri="{BB962C8B-B14F-4D97-AF65-F5344CB8AC3E}">
        <p14:creationId xmlns:p14="http://schemas.microsoft.com/office/powerpoint/2010/main" val="2678186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105d063b68_0_55: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3105d063b68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5" name="Google Shape;135;g3105d063b68_0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105d063b68_0_105: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3105d063b68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point-by-point of specifics to fix the problem</a:t>
            </a:r>
            <a:endParaRPr/>
          </a:p>
          <a:p>
            <a:pPr marL="0" lvl="0" indent="0" algn="l" rtl="0">
              <a:lnSpc>
                <a:spcPct val="100000"/>
              </a:lnSpc>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about the solution, not the supplier</a:t>
            </a:r>
            <a:endParaRPr/>
          </a:p>
          <a:p>
            <a:pPr marL="0" lvl="0" indent="0" algn="l" rtl="0">
              <a:lnSpc>
                <a:spcPct val="100000"/>
              </a:lnSpc>
              <a:spcBef>
                <a:spcPts val="0"/>
              </a:spcBef>
              <a:spcAft>
                <a:spcPts val="0"/>
              </a:spcAft>
              <a:buSzPts val="1400"/>
              <a:buNone/>
            </a:pPr>
            <a:endParaRPr/>
          </a:p>
        </p:txBody>
      </p:sp>
      <p:sp>
        <p:nvSpPr>
          <p:cNvPr id="147" name="Google Shape;147;g3105d063b68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new AED we brought to market, new features around it that are designed to make it easier to use but what we really want to focus on is the connected aspect we did not set out to just create a new AED because the problem is they aren’t being used</a:t>
            </a:r>
            <a:endParaRPr/>
          </a:p>
        </p:txBody>
      </p:sp>
      <p:sp>
        <p:nvSpPr>
          <p:cNvPr id="109" name="Google Shape;109;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point-by-point of specifics to fix the problem</a:t>
            </a:r>
            <a:endParaRPr/>
          </a:p>
          <a:p>
            <a:pPr marL="0" lvl="0" indent="0" algn="l" rtl="0">
              <a:lnSpc>
                <a:spcPct val="100000"/>
              </a:lnSpc>
              <a:spcBef>
                <a:spcPts val="0"/>
              </a:spcBef>
              <a:spcAft>
                <a:spcPts val="0"/>
              </a:spcAft>
              <a:buClr>
                <a:srgbClr val="000000"/>
              </a:buClr>
              <a:buSzPts val="1800"/>
              <a:buFont typeface="Arial"/>
              <a:buChar char="•"/>
            </a:pPr>
            <a:r>
              <a:rPr lang="en-US" sz="1800" b="0" i="0" u="none" strike="noStrike">
                <a:solidFill>
                  <a:srgbClr val="000000"/>
                </a:solidFill>
                <a:latin typeface="Arial"/>
                <a:ea typeface="Arial"/>
                <a:cs typeface="Arial"/>
                <a:sym typeface="Arial"/>
              </a:rPr>
              <a:t>about the solution, not the supplier</a:t>
            </a:r>
            <a:endParaRPr/>
          </a:p>
          <a:p>
            <a:pPr marL="0" lvl="0" indent="0" algn="l" rtl="0">
              <a:lnSpc>
                <a:spcPct val="100000"/>
              </a:lnSpc>
              <a:spcBef>
                <a:spcPts val="0"/>
              </a:spcBef>
              <a:spcAft>
                <a:spcPts val="0"/>
              </a:spcAft>
              <a:buSzPts val="1400"/>
              <a:buNone/>
            </a:pPr>
            <a:endParaRPr/>
          </a:p>
        </p:txBody>
      </p:sp>
      <p:sp>
        <p:nvSpPr>
          <p:cNvPr id="171" name="Google Shape;1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960438" y="1143000"/>
            <a:ext cx="4937125" cy="3086100"/>
          </a:xfrm>
        </p:spPr>
      </p:sp>
      <p:sp>
        <p:nvSpPr>
          <p:cNvPr id="3" name="Notes Placeholder 2"/>
          <p:cNvSpPr>
            <a:spLocks noGrp="1"/>
          </p:cNvSpPr>
          <p:nvPr>
            <p:ph type="body" sz="quarter" idx="3"/>
          </p:nvPr>
        </p:nvSpPr>
        <p:spPr/>
        <p:txBody>
          <a:bodyPr/>
          <a:lstStyle/>
          <a:p>
            <a:r>
              <a:t>Emphasize the power of partnerships in large-scale public health efforts</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960438" y="1143000"/>
            <a:ext cx="4937125" cy="3086100"/>
          </a:xfrm>
        </p:spPr>
      </p:sp>
      <p:sp>
        <p:nvSpPr>
          <p:cNvPr id="3" name="Notes Placeholder 2"/>
          <p:cNvSpPr>
            <a:spLocks noGrp="1"/>
          </p:cNvSpPr>
          <p:nvPr>
            <p:ph type="body" sz="quarter" idx="3"/>
          </p:nvPr>
        </p:nvSpPr>
        <p:spPr/>
        <p:txBody>
          <a:bodyPr/>
          <a:lstStyle/>
          <a:p>
            <a:r>
              <a:t>Highlight the broad and creative delivery of CPR training</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960438" y="1143000"/>
            <a:ext cx="4937125" cy="3086100"/>
          </a:xfrm>
        </p:spPr>
      </p:sp>
      <p:sp>
        <p:nvSpPr>
          <p:cNvPr id="3" name="Notes Placeholder 2"/>
          <p:cNvSpPr>
            <a:spLocks noGrp="1"/>
          </p:cNvSpPr>
          <p:nvPr>
            <p:ph type="body" sz="quarter" idx="3"/>
          </p:nvPr>
        </p:nvSpPr>
        <p:spPr/>
        <p:txBody>
          <a:bodyPr/>
          <a:lstStyle/>
          <a:p>
            <a:r>
              <a:t>PulsePoint makes AEDs visible in real time to dispatch and public</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960438" y="1143000"/>
            <a:ext cx="4937125" cy="3086100"/>
          </a:xfrm>
        </p:spPr>
      </p:sp>
      <p:sp>
        <p:nvSpPr>
          <p:cNvPr id="3" name="Notes Placeholder 2"/>
          <p:cNvSpPr>
            <a:spLocks noGrp="1"/>
          </p:cNvSpPr>
          <p:nvPr>
            <p:ph type="body" sz="quarter" idx="3"/>
          </p:nvPr>
        </p:nvSpPr>
        <p:spPr/>
        <p:txBody>
          <a:bodyPr/>
          <a:lstStyle/>
          <a:p>
            <a:r>
              <a:t>T-CPR dramatically increased bystander CPR rates</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960438" y="1143000"/>
            <a:ext cx="4937125" cy="3086100"/>
          </a:xfrm>
        </p:spPr>
      </p:sp>
      <p:sp>
        <p:nvSpPr>
          <p:cNvPr id="3" name="Notes Placeholder 2"/>
          <p:cNvSpPr>
            <a:spLocks noGrp="1"/>
          </p:cNvSpPr>
          <p:nvPr>
            <p:ph type="body" sz="quarter" idx="3"/>
          </p:nvPr>
        </p:nvSpPr>
        <p:spPr/>
        <p:txBody>
          <a:bodyPr/>
          <a:lstStyle/>
          <a:p>
            <a:r>
              <a:t>Promotes readiness beyond EMS – involving all sectors</a:t>
            </a:r>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960438" y="1143000"/>
            <a:ext cx="4937125" cy="3086100"/>
          </a:xfrm>
        </p:spPr>
      </p:sp>
      <p:sp>
        <p:nvSpPr>
          <p:cNvPr id="3" name="Notes Placeholder 2"/>
          <p:cNvSpPr>
            <a:spLocks noGrp="1"/>
          </p:cNvSpPr>
          <p:nvPr>
            <p:ph type="body" sz="quarter" idx="3"/>
          </p:nvPr>
        </p:nvSpPr>
        <p:spPr/>
        <p:txBody>
          <a:bodyPr/>
          <a:lstStyle/>
          <a:p>
            <a:r>
              <a:t>End strong with a motivating quote or message</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105d063b68_0_24:notes"/>
          <p:cNvSpPr>
            <a:spLocks noGrp="1" noRot="1" noChangeAspect="1"/>
          </p:cNvSpPr>
          <p:nvPr>
            <p:ph type="sldImg" idx="2"/>
          </p:nvPr>
        </p:nvSpPr>
        <p:spPr>
          <a:xfrm>
            <a:off x="1431925" y="1143000"/>
            <a:ext cx="3994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3105d063b68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9" name="Google Shape;119;g3105d063b68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9F7F91D6-E7BC-F1D6-E496-331D8098C3F1}"/>
            </a:ext>
          </a:extLst>
        </p:cNvPr>
        <p:cNvGrpSpPr/>
        <p:nvPr/>
      </p:nvGrpSpPr>
      <p:grpSpPr>
        <a:xfrm>
          <a:off x="0" y="0"/>
          <a:ext cx="0" cy="0"/>
          <a:chOff x="0" y="0"/>
          <a:chExt cx="0" cy="0"/>
        </a:xfrm>
      </p:grpSpPr>
      <p:sp>
        <p:nvSpPr>
          <p:cNvPr id="117" name="Google Shape;117;g3105d063b68_0_24:notes">
            <a:extLst>
              <a:ext uri="{FF2B5EF4-FFF2-40B4-BE49-F238E27FC236}">
                <a16:creationId xmlns:a16="http://schemas.microsoft.com/office/drawing/2014/main" id="{96F2A039-4A2D-AFA3-AAB1-629F1AE63ACD}"/>
              </a:ext>
            </a:extLst>
          </p:cNvPr>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3105d063b68_0_24:notes">
            <a:extLst>
              <a:ext uri="{FF2B5EF4-FFF2-40B4-BE49-F238E27FC236}">
                <a16:creationId xmlns:a16="http://schemas.microsoft.com/office/drawing/2014/main" id="{2AD602A6-E641-6078-2926-D3404D40338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19" name="Google Shape;119;g3105d063b68_0_24:notes">
            <a:extLst>
              <a:ext uri="{FF2B5EF4-FFF2-40B4-BE49-F238E27FC236}">
                <a16:creationId xmlns:a16="http://schemas.microsoft.com/office/drawing/2014/main" id="{D265CA66-4491-D5EC-5760-9B8FA756EB1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92870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5043" y="63500"/>
            <a:ext cx="8680174" cy="952500"/>
          </a:xfrm>
        </p:spPr>
        <p:txBody>
          <a:bodyPr>
            <a:normAutofit/>
          </a:bodyPr>
          <a:lstStyle>
            <a:lvl1pPr algn="l">
              <a:defRPr sz="2609" cap="all" baseline="0">
                <a:solidFill>
                  <a:schemeClr val="tx2">
                    <a:lumMod val="75000"/>
                  </a:schemeClr>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0" y="5461000"/>
            <a:ext cx="2590800" cy="270933"/>
          </a:xfrm>
        </p:spPr>
        <p:txBody>
          <a:bodyPr/>
          <a:lstStyle/>
          <a:p>
            <a:fld id="{60CA8663-9CF7-45AF-A8B7-2953001136B8}" type="datetimeFigureOut">
              <a:rPr lang="en-US" smtClean="0"/>
              <a:pPr/>
              <a:t>6/12/25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128D3C-687C-49DA-A0A8-2725702B6E82}" type="slidenum">
              <a:rPr lang="en-US" smtClean="0"/>
              <a:pPr/>
              <a:t>‹#›</a:t>
            </a:fld>
            <a:endParaRPr lang="en-US" dirty="0"/>
          </a:p>
        </p:txBody>
      </p:sp>
      <p:sp>
        <p:nvSpPr>
          <p:cNvPr id="8" name="Content Placeholder 7"/>
          <p:cNvSpPr>
            <a:spLocks noGrp="1"/>
          </p:cNvSpPr>
          <p:nvPr>
            <p:ph sz="quarter" idx="13"/>
          </p:nvPr>
        </p:nvSpPr>
        <p:spPr>
          <a:xfrm>
            <a:off x="265043" y="1143000"/>
            <a:ext cx="8746435" cy="4191000"/>
          </a:xfrm>
        </p:spPr>
        <p:txBody>
          <a:bodyPr/>
          <a:lstStyle>
            <a:lvl1pPr>
              <a:buClr>
                <a:srgbClr val="ECAF02"/>
              </a:buClr>
              <a:buSzPct val="80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346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4" name="Picture 13" descr="A map of a city&#10;&#10;Description automatically generated">
            <a:extLst>
              <a:ext uri="{FF2B5EF4-FFF2-40B4-BE49-F238E27FC236}">
                <a16:creationId xmlns:a16="http://schemas.microsoft.com/office/drawing/2014/main" id="{F0C58ECC-D41C-2EDB-F4A1-F304F1221A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95" t="1320" r="54"/>
          <a:stretch/>
        </p:blipFill>
        <p:spPr>
          <a:xfrm>
            <a:off x="420204" y="1514642"/>
            <a:ext cx="8308160" cy="3865188"/>
          </a:xfrm>
          <a:prstGeom prst="rect">
            <a:avLst/>
          </a:prstGeom>
        </p:spPr>
      </p:pic>
      <p:sp>
        <p:nvSpPr>
          <p:cNvPr id="16" name="Rectangle 15">
            <a:extLst>
              <a:ext uri="{FF2B5EF4-FFF2-40B4-BE49-F238E27FC236}">
                <a16:creationId xmlns:a16="http://schemas.microsoft.com/office/drawing/2014/main" id="{FAE4409C-66D8-BCA9-7C77-789C7545D245}"/>
              </a:ext>
            </a:extLst>
          </p:cNvPr>
          <p:cNvSpPr/>
          <p:nvPr userDrawn="1"/>
        </p:nvSpPr>
        <p:spPr>
          <a:xfrm>
            <a:off x="415637" y="1511923"/>
            <a:ext cx="8312727" cy="3870384"/>
          </a:xfrm>
          <a:prstGeom prst="rect">
            <a:avLst/>
          </a:prstGeom>
          <a:solidFill>
            <a:srgbClr val="91B5B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8" name="object 4">
            <a:extLst>
              <a:ext uri="{FF2B5EF4-FFF2-40B4-BE49-F238E27FC236}">
                <a16:creationId xmlns:a16="http://schemas.microsoft.com/office/drawing/2014/main" id="{0E9E2EE2-389D-1432-B248-A0FCC769601F}"/>
              </a:ext>
            </a:extLst>
          </p:cNvPr>
          <p:cNvSpPr/>
          <p:nvPr userDrawn="1"/>
        </p:nvSpPr>
        <p:spPr>
          <a:xfrm>
            <a:off x="2767495" y="0"/>
            <a:ext cx="5024175" cy="4021044"/>
          </a:xfrm>
          <a:custGeom>
            <a:avLst/>
            <a:gdLst/>
            <a:ahLst/>
            <a:cxnLst/>
            <a:rect l="l" t="t" r="r" b="b"/>
            <a:pathLst>
              <a:path w="5486400" h="5468620">
                <a:moveTo>
                  <a:pt x="5486400" y="0"/>
                </a:moveTo>
                <a:lnTo>
                  <a:pt x="0" y="0"/>
                </a:lnTo>
                <a:lnTo>
                  <a:pt x="0" y="5468620"/>
                </a:lnTo>
                <a:lnTo>
                  <a:pt x="5486400" y="5468620"/>
                </a:lnTo>
                <a:lnTo>
                  <a:pt x="5486400" y="0"/>
                </a:lnTo>
                <a:close/>
              </a:path>
            </a:pathLst>
          </a:custGeom>
          <a:solidFill>
            <a:schemeClr val="accent1"/>
          </a:solidFill>
          <a:ln>
            <a:noFill/>
          </a:ln>
        </p:spPr>
        <p:txBody>
          <a:bodyPr wrap="square" lIns="0" tIns="0" rIns="0" bIns="0" rtlCol="0"/>
          <a:lstStyle/>
          <a:p>
            <a:endParaRPr sz="1324"/>
          </a:p>
        </p:txBody>
      </p:sp>
      <p:sp>
        <p:nvSpPr>
          <p:cNvPr id="17" name="Title 16">
            <a:extLst>
              <a:ext uri="{FF2B5EF4-FFF2-40B4-BE49-F238E27FC236}">
                <a16:creationId xmlns:a16="http://schemas.microsoft.com/office/drawing/2014/main" id="{83EA6529-8E61-9B5B-1862-EF5460A9C82E}"/>
              </a:ext>
            </a:extLst>
          </p:cNvPr>
          <p:cNvSpPr>
            <a:spLocks noGrp="1"/>
          </p:cNvSpPr>
          <p:nvPr>
            <p:ph type="title"/>
          </p:nvPr>
        </p:nvSpPr>
        <p:spPr>
          <a:xfrm>
            <a:off x="3096350" y="1648979"/>
            <a:ext cx="4348196" cy="1104636"/>
          </a:xfrm>
        </p:spPr>
        <p:txBody>
          <a:bodyPr anchor="t" anchorCtr="0"/>
          <a:lstStyle>
            <a:lvl1pPr>
              <a:defRPr sz="3529">
                <a:solidFill>
                  <a:schemeClr val="bg1"/>
                </a:solidFill>
                <a:latin typeface="+mj-lt"/>
              </a:defRPr>
            </a:lvl1pPr>
          </a:lstStyle>
          <a:p>
            <a:r>
              <a:rPr lang="en-US" dirty="0"/>
              <a:t>Click to edit Master title style</a:t>
            </a:r>
            <a:endParaRPr lang="en-ZA" dirty="0"/>
          </a:p>
        </p:txBody>
      </p:sp>
      <p:cxnSp>
        <p:nvCxnSpPr>
          <p:cNvPr id="19" name="Straight Connector 18">
            <a:extLst>
              <a:ext uri="{FF2B5EF4-FFF2-40B4-BE49-F238E27FC236}">
                <a16:creationId xmlns:a16="http://schemas.microsoft.com/office/drawing/2014/main" id="{118CA78E-7AA0-43AD-8D3F-929E57B716DB}"/>
              </a:ext>
            </a:extLst>
          </p:cNvPr>
          <p:cNvCxnSpPr/>
          <p:nvPr userDrawn="1"/>
        </p:nvCxnSpPr>
        <p:spPr>
          <a:xfrm>
            <a:off x="3105485" y="3302657"/>
            <a:ext cx="4311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0EA21136-3E1F-131C-A43D-C65CA3634FFB}"/>
              </a:ext>
            </a:extLst>
          </p:cNvPr>
          <p:cNvSpPr>
            <a:spLocks noGrp="1"/>
          </p:cNvSpPr>
          <p:nvPr>
            <p:ph sz="quarter" idx="10" hasCustomPrompt="1"/>
          </p:nvPr>
        </p:nvSpPr>
        <p:spPr>
          <a:xfrm>
            <a:off x="3115223" y="3472657"/>
            <a:ext cx="4293466" cy="391526"/>
          </a:xfrm>
        </p:spPr>
        <p:txBody>
          <a:bodyPr tIns="0" bIns="0"/>
          <a:lstStyle>
            <a:lvl1pPr marL="0" indent="0">
              <a:buNone/>
              <a:defRPr sz="2500">
                <a:solidFill>
                  <a:schemeClr val="bg1"/>
                </a:solidFill>
                <a:latin typeface="+mj-lt"/>
              </a:defRPr>
            </a:lvl1pPr>
            <a:lvl2pPr marL="369797" indent="0">
              <a:buNone/>
              <a:defRPr sz="2500">
                <a:latin typeface="+mj-lt"/>
              </a:defRPr>
            </a:lvl2pPr>
            <a:lvl3pPr marL="739594" indent="0">
              <a:buNone/>
              <a:defRPr sz="2500">
                <a:latin typeface="+mj-lt"/>
              </a:defRPr>
            </a:lvl3pPr>
            <a:lvl4pPr marL="1109391" indent="0">
              <a:buNone/>
              <a:defRPr sz="2500">
                <a:latin typeface="+mj-lt"/>
              </a:defRPr>
            </a:lvl4pPr>
            <a:lvl5pPr marL="1479188" indent="0">
              <a:buNone/>
              <a:defRPr sz="2500">
                <a:latin typeface="+mj-lt"/>
              </a:defRPr>
            </a:lvl5pPr>
          </a:lstStyle>
          <a:p>
            <a:pPr lvl="0"/>
            <a:r>
              <a:rPr lang="en-US" dirty="0"/>
              <a:t>Subtitle goes here</a:t>
            </a:r>
            <a:endParaRPr lang="en-ZA" dirty="0"/>
          </a:p>
        </p:txBody>
      </p:sp>
    </p:spTree>
    <p:extLst>
      <p:ext uri="{BB962C8B-B14F-4D97-AF65-F5344CB8AC3E}">
        <p14:creationId xmlns:p14="http://schemas.microsoft.com/office/powerpoint/2010/main" val="2190297452"/>
      </p:ext>
    </p:extLst>
  </p:cSld>
  <p:clrMapOvr>
    <a:masterClrMapping/>
  </p:clrMapOvr>
  <p:extLst>
    <p:ext uri="{DCECCB84-F9BA-43D5-87BE-67443E8EF086}">
      <p15:sldGuideLst xmlns:p15="http://schemas.microsoft.com/office/powerpoint/2012/main">
        <p15:guide id="1" orient="horz" pos="2448">
          <p15:clr>
            <a:srgbClr val="FBAE40"/>
          </p15:clr>
        </p15:guide>
        <p15:guide id="2" pos="288">
          <p15:clr>
            <a:srgbClr val="FBAE40"/>
          </p15:clr>
        </p15:guide>
        <p15:guide id="3" pos="60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mp; 2 columns with icons">
  <p:cSld name="1_Title &amp; 2 columns with icons">
    <p:spTree>
      <p:nvGrpSpPr>
        <p:cNvPr id="1" name="Shape 23"/>
        <p:cNvGrpSpPr/>
        <p:nvPr/>
      </p:nvGrpSpPr>
      <p:grpSpPr>
        <a:xfrm>
          <a:off x="0" y="0"/>
          <a:ext cx="0" cy="0"/>
          <a:chOff x="0" y="0"/>
          <a:chExt cx="0" cy="0"/>
        </a:xfrm>
      </p:grpSpPr>
      <p:sp>
        <p:nvSpPr>
          <p:cNvPr id="24" name="Google Shape;24;p23"/>
          <p:cNvSpPr/>
          <p:nvPr/>
        </p:nvSpPr>
        <p:spPr>
          <a:xfrm flipH="1">
            <a:off x="7207673" y="783167"/>
            <a:ext cx="1936326" cy="4584902"/>
          </a:xfrm>
          <a:custGeom>
            <a:avLst/>
            <a:gdLst/>
            <a:ahLst/>
            <a:cxnLst/>
            <a:rect l="l" t="t" r="r" b="b"/>
            <a:pathLst>
              <a:path w="2735840" h="5830217" extrusionOk="0">
                <a:moveTo>
                  <a:pt x="595613" y="536"/>
                </a:moveTo>
                <a:cubicBezTo>
                  <a:pt x="442066" y="-2853"/>
                  <a:pt x="289578" y="9849"/>
                  <a:pt x="149797" y="38644"/>
                </a:cubicBezTo>
                <a:cubicBezTo>
                  <a:pt x="120146" y="43726"/>
                  <a:pt x="86259" y="50289"/>
                  <a:pt x="50783" y="57963"/>
                </a:cubicBezTo>
                <a:lnTo>
                  <a:pt x="0" y="70120"/>
                </a:lnTo>
                <a:lnTo>
                  <a:pt x="0" y="1703392"/>
                </a:lnTo>
                <a:lnTo>
                  <a:pt x="14243" y="1688334"/>
                </a:lnTo>
                <a:cubicBezTo>
                  <a:pt x="209100" y="1495234"/>
                  <a:pt x="497114" y="1417338"/>
                  <a:pt x="768223" y="1502017"/>
                </a:cubicBezTo>
                <a:cubicBezTo>
                  <a:pt x="844476" y="1529128"/>
                  <a:pt x="937655" y="1579936"/>
                  <a:pt x="1005433" y="1634135"/>
                </a:cubicBezTo>
                <a:cubicBezTo>
                  <a:pt x="1124038" y="1742533"/>
                  <a:pt x="1208742" y="1847539"/>
                  <a:pt x="1242642" y="2016919"/>
                </a:cubicBezTo>
                <a:cubicBezTo>
                  <a:pt x="1361247" y="2474231"/>
                  <a:pt x="1047808" y="2714746"/>
                  <a:pt x="768223" y="2995894"/>
                </a:cubicBezTo>
                <a:lnTo>
                  <a:pt x="0" y="3763851"/>
                </a:lnTo>
                <a:lnTo>
                  <a:pt x="0" y="5830217"/>
                </a:lnTo>
                <a:lnTo>
                  <a:pt x="2123657" y="3707287"/>
                </a:lnTo>
                <a:cubicBezTo>
                  <a:pt x="2174485" y="3663240"/>
                  <a:pt x="2208362" y="3625977"/>
                  <a:pt x="2242262" y="3578561"/>
                </a:cubicBezTo>
                <a:cubicBezTo>
                  <a:pt x="2284614" y="3531146"/>
                  <a:pt x="2318514" y="3483708"/>
                  <a:pt x="2352392" y="3432900"/>
                </a:cubicBezTo>
                <a:cubicBezTo>
                  <a:pt x="2852213" y="2691050"/>
                  <a:pt x="2869163" y="1725620"/>
                  <a:pt x="2369342" y="973594"/>
                </a:cubicBezTo>
                <a:cubicBezTo>
                  <a:pt x="2225335" y="753406"/>
                  <a:pt x="1971175" y="499347"/>
                  <a:pt x="1742441" y="353685"/>
                </a:cubicBezTo>
                <a:cubicBezTo>
                  <a:pt x="1691613" y="319814"/>
                  <a:pt x="1640786" y="296095"/>
                  <a:pt x="1589959" y="262223"/>
                </a:cubicBezTo>
                <a:cubicBezTo>
                  <a:pt x="1437477" y="174153"/>
                  <a:pt x="1217217" y="99626"/>
                  <a:pt x="1047785" y="58971"/>
                </a:cubicBezTo>
                <a:cubicBezTo>
                  <a:pt x="903766" y="23404"/>
                  <a:pt x="749160" y="3924"/>
                  <a:pt x="595613" y="536"/>
                </a:cubicBezTo>
                <a:close/>
              </a:path>
            </a:pathLst>
          </a:custGeom>
          <a:solidFill>
            <a:srgbClr val="F4F8FA"/>
          </a:solidFill>
          <a:ln>
            <a:noFill/>
          </a:ln>
        </p:spPr>
        <p:txBody>
          <a:bodyPr spcFirstLastPara="1" wrap="square" lIns="55460" tIns="27723" rIns="55460" bIns="27723"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092" b="0" i="0" u="none" strike="noStrike" cap="none">
              <a:solidFill>
                <a:schemeClr val="dk1"/>
              </a:solidFill>
              <a:latin typeface="Arial"/>
              <a:ea typeface="Arial"/>
              <a:cs typeface="Arial"/>
              <a:sym typeface="Arial"/>
            </a:endParaRPr>
          </a:p>
        </p:txBody>
      </p:sp>
      <p:sp>
        <p:nvSpPr>
          <p:cNvPr id="25" name="Google Shape;25;p23"/>
          <p:cNvSpPr txBox="1">
            <a:spLocks noGrp="1"/>
          </p:cNvSpPr>
          <p:nvPr>
            <p:ph type="body" idx="1"/>
          </p:nvPr>
        </p:nvSpPr>
        <p:spPr>
          <a:xfrm>
            <a:off x="555171" y="995942"/>
            <a:ext cx="7179129" cy="384645"/>
          </a:xfrm>
          <a:prstGeom prst="rect">
            <a:avLst/>
          </a:prstGeom>
          <a:noFill/>
          <a:ln>
            <a:noFill/>
          </a:ln>
        </p:spPr>
        <p:txBody>
          <a:bodyPr spcFirstLastPara="1" wrap="square" lIns="0" tIns="45700" rIns="0" bIns="45700" anchor="t" anchorCtr="0">
            <a:noAutofit/>
          </a:bodyPr>
          <a:lstStyle>
            <a:lvl1pPr marL="277348" lvl="0" indent="-138674" algn="l">
              <a:lnSpc>
                <a:spcPct val="120000"/>
              </a:lnSpc>
              <a:spcBef>
                <a:spcPts val="364"/>
              </a:spcBef>
              <a:spcAft>
                <a:spcPts val="0"/>
              </a:spcAft>
              <a:buClr>
                <a:schemeClr val="accent2"/>
              </a:buClr>
              <a:buSzPts val="1400"/>
              <a:buNone/>
              <a:defRPr sz="849"/>
            </a:lvl1pPr>
            <a:lvl2pPr marL="554696" lvl="1" indent="-138674" algn="l">
              <a:lnSpc>
                <a:spcPct val="120000"/>
              </a:lnSpc>
              <a:spcBef>
                <a:spcPts val="364"/>
              </a:spcBef>
              <a:spcAft>
                <a:spcPts val="0"/>
              </a:spcAft>
              <a:buClr>
                <a:schemeClr val="accent2"/>
              </a:buClr>
              <a:buSzPts val="1200"/>
              <a:buNone/>
              <a:defRPr/>
            </a:lvl2pPr>
            <a:lvl3pPr marL="832043" lvl="2" indent="-208011" algn="l">
              <a:lnSpc>
                <a:spcPct val="120000"/>
              </a:lnSpc>
              <a:spcBef>
                <a:spcPts val="364"/>
              </a:spcBef>
              <a:spcAft>
                <a:spcPts val="0"/>
              </a:spcAft>
              <a:buClr>
                <a:schemeClr val="accent2"/>
              </a:buClr>
              <a:buSzPts val="1800"/>
              <a:buChar char="•"/>
              <a:defRPr/>
            </a:lvl3pPr>
            <a:lvl4pPr marL="1109391" lvl="3" indent="-208011" algn="l">
              <a:lnSpc>
                <a:spcPct val="120000"/>
              </a:lnSpc>
              <a:spcBef>
                <a:spcPts val="364"/>
              </a:spcBef>
              <a:spcAft>
                <a:spcPts val="0"/>
              </a:spcAft>
              <a:buClr>
                <a:schemeClr val="accent2"/>
              </a:buClr>
              <a:buSzPts val="1800"/>
              <a:buChar char="•"/>
              <a:defRPr/>
            </a:lvl4pPr>
            <a:lvl5pPr marL="1386739" lvl="4" indent="-208011" algn="l">
              <a:lnSpc>
                <a:spcPct val="120000"/>
              </a:lnSpc>
              <a:spcBef>
                <a:spcPts val="364"/>
              </a:spcBef>
              <a:spcAft>
                <a:spcPts val="0"/>
              </a:spcAft>
              <a:buClr>
                <a:schemeClr val="accent2"/>
              </a:buClr>
              <a:buSzPts val="1800"/>
              <a:buChar char="•"/>
              <a:defRPr/>
            </a:lvl5pPr>
            <a:lvl6pPr marL="1664087" lvl="5" indent="-208011" algn="l">
              <a:lnSpc>
                <a:spcPct val="90000"/>
              </a:lnSpc>
              <a:spcBef>
                <a:spcPts val="364"/>
              </a:spcBef>
              <a:spcAft>
                <a:spcPts val="0"/>
              </a:spcAft>
              <a:buClr>
                <a:schemeClr val="dk1"/>
              </a:buClr>
              <a:buSzPts val="1800"/>
              <a:buChar char="•"/>
              <a:defRPr/>
            </a:lvl6pPr>
            <a:lvl7pPr marL="1941435" lvl="6" indent="-208011" algn="l">
              <a:lnSpc>
                <a:spcPct val="90000"/>
              </a:lnSpc>
              <a:spcBef>
                <a:spcPts val="304"/>
              </a:spcBef>
              <a:spcAft>
                <a:spcPts val="0"/>
              </a:spcAft>
              <a:buClr>
                <a:schemeClr val="dk1"/>
              </a:buClr>
              <a:buSzPts val="1800"/>
              <a:buChar char="•"/>
              <a:defRPr/>
            </a:lvl7pPr>
            <a:lvl8pPr marL="2218782" lvl="7" indent="-208011" algn="l">
              <a:lnSpc>
                <a:spcPct val="90000"/>
              </a:lnSpc>
              <a:spcBef>
                <a:spcPts val="304"/>
              </a:spcBef>
              <a:spcAft>
                <a:spcPts val="0"/>
              </a:spcAft>
              <a:buClr>
                <a:schemeClr val="dk1"/>
              </a:buClr>
              <a:buSzPts val="1800"/>
              <a:buChar char="•"/>
              <a:defRPr/>
            </a:lvl8pPr>
            <a:lvl9pPr marL="2496130" lvl="8" indent="-208011" algn="l">
              <a:lnSpc>
                <a:spcPct val="90000"/>
              </a:lnSpc>
              <a:spcBef>
                <a:spcPts val="304"/>
              </a:spcBef>
              <a:spcAft>
                <a:spcPts val="0"/>
              </a:spcAft>
              <a:buClr>
                <a:schemeClr val="dk1"/>
              </a:buClr>
              <a:buSzPts val="1800"/>
              <a:buChar char="•"/>
              <a:defRPr/>
            </a:lvl9pPr>
          </a:lstStyle>
          <a:p>
            <a:endParaRPr/>
          </a:p>
        </p:txBody>
      </p:sp>
      <p:sp>
        <p:nvSpPr>
          <p:cNvPr id="26" name="Google Shape;26;p23"/>
          <p:cNvSpPr txBox="1">
            <a:spLocks noGrp="1"/>
          </p:cNvSpPr>
          <p:nvPr>
            <p:ph type="title"/>
          </p:nvPr>
        </p:nvSpPr>
        <p:spPr>
          <a:xfrm>
            <a:off x="555171" y="327291"/>
            <a:ext cx="7179130" cy="68806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07202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p:cSld name="Title &amp; Text">
    <p:spTree>
      <p:nvGrpSpPr>
        <p:cNvPr id="1" name="Shape 19"/>
        <p:cNvGrpSpPr/>
        <p:nvPr/>
      </p:nvGrpSpPr>
      <p:grpSpPr>
        <a:xfrm>
          <a:off x="0" y="0"/>
          <a:ext cx="0" cy="0"/>
          <a:chOff x="0" y="0"/>
          <a:chExt cx="0" cy="0"/>
        </a:xfrm>
      </p:grpSpPr>
      <p:sp>
        <p:nvSpPr>
          <p:cNvPr id="20" name="Google Shape;20;p22"/>
          <p:cNvSpPr txBox="1">
            <a:spLocks noGrp="1"/>
          </p:cNvSpPr>
          <p:nvPr>
            <p:ph type="body" idx="1"/>
          </p:nvPr>
        </p:nvSpPr>
        <p:spPr>
          <a:xfrm>
            <a:off x="555171" y="995942"/>
            <a:ext cx="7179129" cy="384645"/>
          </a:xfrm>
          <a:prstGeom prst="rect">
            <a:avLst/>
          </a:prstGeom>
          <a:noFill/>
          <a:ln>
            <a:noFill/>
          </a:ln>
        </p:spPr>
        <p:txBody>
          <a:bodyPr spcFirstLastPara="1" wrap="square" lIns="0" tIns="45700" rIns="0" bIns="45700" anchor="t" anchorCtr="0">
            <a:noAutofit/>
          </a:bodyPr>
          <a:lstStyle>
            <a:lvl1pPr marL="277348" lvl="0" indent="-138674" algn="l">
              <a:lnSpc>
                <a:spcPct val="120000"/>
              </a:lnSpc>
              <a:spcBef>
                <a:spcPts val="364"/>
              </a:spcBef>
              <a:spcAft>
                <a:spcPts val="0"/>
              </a:spcAft>
              <a:buClr>
                <a:schemeClr val="accent2"/>
              </a:buClr>
              <a:buSzPts val="1400"/>
              <a:buNone/>
              <a:defRPr sz="849"/>
            </a:lvl1pPr>
            <a:lvl2pPr marL="554696" lvl="1" indent="-138674" algn="l">
              <a:lnSpc>
                <a:spcPct val="120000"/>
              </a:lnSpc>
              <a:spcBef>
                <a:spcPts val="364"/>
              </a:spcBef>
              <a:spcAft>
                <a:spcPts val="0"/>
              </a:spcAft>
              <a:buClr>
                <a:schemeClr val="accent2"/>
              </a:buClr>
              <a:buSzPts val="1200"/>
              <a:buNone/>
              <a:defRPr/>
            </a:lvl2pPr>
            <a:lvl3pPr marL="832043" lvl="2" indent="-208011" algn="l">
              <a:lnSpc>
                <a:spcPct val="120000"/>
              </a:lnSpc>
              <a:spcBef>
                <a:spcPts val="364"/>
              </a:spcBef>
              <a:spcAft>
                <a:spcPts val="0"/>
              </a:spcAft>
              <a:buClr>
                <a:schemeClr val="accent2"/>
              </a:buClr>
              <a:buSzPts val="1800"/>
              <a:buChar char="•"/>
              <a:defRPr/>
            </a:lvl3pPr>
            <a:lvl4pPr marL="1109391" lvl="3" indent="-208011" algn="l">
              <a:lnSpc>
                <a:spcPct val="120000"/>
              </a:lnSpc>
              <a:spcBef>
                <a:spcPts val="364"/>
              </a:spcBef>
              <a:spcAft>
                <a:spcPts val="0"/>
              </a:spcAft>
              <a:buClr>
                <a:schemeClr val="accent2"/>
              </a:buClr>
              <a:buSzPts val="1800"/>
              <a:buChar char="•"/>
              <a:defRPr/>
            </a:lvl4pPr>
            <a:lvl5pPr marL="1386739" lvl="4" indent="-208011" algn="l">
              <a:lnSpc>
                <a:spcPct val="120000"/>
              </a:lnSpc>
              <a:spcBef>
                <a:spcPts val="364"/>
              </a:spcBef>
              <a:spcAft>
                <a:spcPts val="0"/>
              </a:spcAft>
              <a:buClr>
                <a:schemeClr val="accent2"/>
              </a:buClr>
              <a:buSzPts val="1800"/>
              <a:buChar char="•"/>
              <a:defRPr/>
            </a:lvl5pPr>
            <a:lvl6pPr marL="1664087" lvl="5" indent="-208011" algn="l">
              <a:lnSpc>
                <a:spcPct val="90000"/>
              </a:lnSpc>
              <a:spcBef>
                <a:spcPts val="364"/>
              </a:spcBef>
              <a:spcAft>
                <a:spcPts val="0"/>
              </a:spcAft>
              <a:buClr>
                <a:schemeClr val="dk1"/>
              </a:buClr>
              <a:buSzPts val="1800"/>
              <a:buChar char="•"/>
              <a:defRPr/>
            </a:lvl6pPr>
            <a:lvl7pPr marL="1941435" lvl="6" indent="-208011" algn="l">
              <a:lnSpc>
                <a:spcPct val="90000"/>
              </a:lnSpc>
              <a:spcBef>
                <a:spcPts val="304"/>
              </a:spcBef>
              <a:spcAft>
                <a:spcPts val="0"/>
              </a:spcAft>
              <a:buClr>
                <a:schemeClr val="dk1"/>
              </a:buClr>
              <a:buSzPts val="1800"/>
              <a:buChar char="•"/>
              <a:defRPr/>
            </a:lvl7pPr>
            <a:lvl8pPr marL="2218782" lvl="7" indent="-208011" algn="l">
              <a:lnSpc>
                <a:spcPct val="90000"/>
              </a:lnSpc>
              <a:spcBef>
                <a:spcPts val="304"/>
              </a:spcBef>
              <a:spcAft>
                <a:spcPts val="0"/>
              </a:spcAft>
              <a:buClr>
                <a:schemeClr val="dk1"/>
              </a:buClr>
              <a:buSzPts val="1800"/>
              <a:buChar char="•"/>
              <a:defRPr/>
            </a:lvl8pPr>
            <a:lvl9pPr marL="2496130" lvl="8" indent="-208011" algn="l">
              <a:lnSpc>
                <a:spcPct val="90000"/>
              </a:lnSpc>
              <a:spcBef>
                <a:spcPts val="304"/>
              </a:spcBef>
              <a:spcAft>
                <a:spcPts val="0"/>
              </a:spcAft>
              <a:buClr>
                <a:schemeClr val="dk1"/>
              </a:buClr>
              <a:buSzPts val="1800"/>
              <a:buChar char="•"/>
              <a:defRPr/>
            </a:lvl9pPr>
          </a:lstStyle>
          <a:p>
            <a:endParaRPr/>
          </a:p>
        </p:txBody>
      </p:sp>
      <p:sp>
        <p:nvSpPr>
          <p:cNvPr id="21" name="Google Shape;21;p22"/>
          <p:cNvSpPr txBox="1">
            <a:spLocks noGrp="1"/>
          </p:cNvSpPr>
          <p:nvPr>
            <p:ph type="title"/>
          </p:nvPr>
        </p:nvSpPr>
        <p:spPr>
          <a:xfrm>
            <a:off x="555171" y="327291"/>
            <a:ext cx="7179130" cy="688060"/>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2"/>
          <p:cNvSpPr txBox="1">
            <a:spLocks noGrp="1"/>
          </p:cNvSpPr>
          <p:nvPr>
            <p:ph type="body" idx="2"/>
          </p:nvPr>
        </p:nvSpPr>
        <p:spPr>
          <a:xfrm>
            <a:off x="555171" y="1959910"/>
            <a:ext cx="8033657" cy="2977216"/>
          </a:xfrm>
          <a:prstGeom prst="rect">
            <a:avLst/>
          </a:prstGeom>
          <a:noFill/>
          <a:ln>
            <a:noFill/>
          </a:ln>
        </p:spPr>
        <p:txBody>
          <a:bodyPr spcFirstLastPara="1" wrap="square" lIns="0" tIns="45700" rIns="0" bIns="45700" anchor="t" anchorCtr="0">
            <a:noAutofit/>
          </a:bodyPr>
          <a:lstStyle>
            <a:lvl1pPr marL="277348" lvl="0" indent="-138674" algn="l">
              <a:lnSpc>
                <a:spcPct val="120000"/>
              </a:lnSpc>
              <a:spcBef>
                <a:spcPts val="364"/>
              </a:spcBef>
              <a:spcAft>
                <a:spcPts val="0"/>
              </a:spcAft>
              <a:buClr>
                <a:schemeClr val="accent2"/>
              </a:buClr>
              <a:buSzPts val="1200"/>
              <a:buNone/>
              <a:defRPr/>
            </a:lvl1pPr>
            <a:lvl2pPr marL="554696" lvl="1" indent="-208011" algn="l">
              <a:lnSpc>
                <a:spcPct val="120000"/>
              </a:lnSpc>
              <a:spcBef>
                <a:spcPts val="364"/>
              </a:spcBef>
              <a:spcAft>
                <a:spcPts val="0"/>
              </a:spcAft>
              <a:buClr>
                <a:schemeClr val="accent2"/>
              </a:buClr>
              <a:buSzPts val="1800"/>
              <a:buChar char="•"/>
              <a:defRPr/>
            </a:lvl2pPr>
            <a:lvl3pPr marL="832043" lvl="2" indent="-208011" algn="l">
              <a:lnSpc>
                <a:spcPct val="120000"/>
              </a:lnSpc>
              <a:spcBef>
                <a:spcPts val="364"/>
              </a:spcBef>
              <a:spcAft>
                <a:spcPts val="0"/>
              </a:spcAft>
              <a:buClr>
                <a:schemeClr val="accent2"/>
              </a:buClr>
              <a:buSzPts val="1800"/>
              <a:buChar char="•"/>
              <a:defRPr/>
            </a:lvl3pPr>
            <a:lvl4pPr marL="1109391" lvl="3" indent="-208011" algn="l">
              <a:lnSpc>
                <a:spcPct val="120000"/>
              </a:lnSpc>
              <a:spcBef>
                <a:spcPts val="364"/>
              </a:spcBef>
              <a:spcAft>
                <a:spcPts val="0"/>
              </a:spcAft>
              <a:buClr>
                <a:schemeClr val="accent2"/>
              </a:buClr>
              <a:buSzPts val="1800"/>
              <a:buChar char="•"/>
              <a:defRPr/>
            </a:lvl4pPr>
            <a:lvl5pPr marL="1386739" lvl="4" indent="-208011" algn="l">
              <a:lnSpc>
                <a:spcPct val="120000"/>
              </a:lnSpc>
              <a:spcBef>
                <a:spcPts val="364"/>
              </a:spcBef>
              <a:spcAft>
                <a:spcPts val="0"/>
              </a:spcAft>
              <a:buClr>
                <a:schemeClr val="accent2"/>
              </a:buClr>
              <a:buSzPts val="1800"/>
              <a:buChar char="•"/>
              <a:defRPr/>
            </a:lvl5pPr>
            <a:lvl6pPr marL="1664087" lvl="5" indent="-208011" algn="l">
              <a:lnSpc>
                <a:spcPct val="90000"/>
              </a:lnSpc>
              <a:spcBef>
                <a:spcPts val="364"/>
              </a:spcBef>
              <a:spcAft>
                <a:spcPts val="0"/>
              </a:spcAft>
              <a:buClr>
                <a:schemeClr val="dk1"/>
              </a:buClr>
              <a:buSzPts val="1800"/>
              <a:buChar char="•"/>
              <a:defRPr/>
            </a:lvl6pPr>
            <a:lvl7pPr marL="1941435" lvl="6" indent="-208011" algn="l">
              <a:lnSpc>
                <a:spcPct val="90000"/>
              </a:lnSpc>
              <a:spcBef>
                <a:spcPts val="304"/>
              </a:spcBef>
              <a:spcAft>
                <a:spcPts val="0"/>
              </a:spcAft>
              <a:buClr>
                <a:schemeClr val="dk1"/>
              </a:buClr>
              <a:buSzPts val="1800"/>
              <a:buChar char="•"/>
              <a:defRPr/>
            </a:lvl7pPr>
            <a:lvl8pPr marL="2218782" lvl="7" indent="-208011" algn="l">
              <a:lnSpc>
                <a:spcPct val="90000"/>
              </a:lnSpc>
              <a:spcBef>
                <a:spcPts val="304"/>
              </a:spcBef>
              <a:spcAft>
                <a:spcPts val="0"/>
              </a:spcAft>
              <a:buClr>
                <a:schemeClr val="dk1"/>
              </a:buClr>
              <a:buSzPts val="1800"/>
              <a:buChar char="•"/>
              <a:defRPr/>
            </a:lvl8pPr>
            <a:lvl9pPr marL="2496130" lvl="8" indent="-208011" algn="l">
              <a:lnSpc>
                <a:spcPct val="90000"/>
              </a:lnSpc>
              <a:spcBef>
                <a:spcPts val="30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41809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024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901115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dirty="0"/>
              <a:t>4 Minute Community Roadmap</a:t>
            </a:r>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2" name="Title 1"/>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7182" y="1180119"/>
            <a:ext cx="8289637" cy="1677381"/>
          </a:xfrm>
        </p:spPr>
        <p:txBody>
          <a:bodyPr>
            <a:noAutofit/>
          </a:bodyPr>
          <a:lstStyle>
            <a:lvl1pPr marL="0" indent="0">
              <a:lnSpc>
                <a:spcPct val="110000"/>
              </a:lnSpc>
              <a:spcBef>
                <a:spcPts val="441"/>
              </a:spcBef>
              <a:spcAft>
                <a:spcPts val="44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0B38B9-C055-6AF0-58D5-B91205883007}"/>
              </a:ext>
            </a:extLst>
          </p:cNvPr>
          <p:cNvSpPr/>
          <p:nvPr userDrawn="1"/>
        </p:nvSpPr>
        <p:spPr>
          <a:xfrm>
            <a:off x="427182" y="1023340"/>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Tree>
    <p:extLst>
      <p:ext uri="{BB962C8B-B14F-4D97-AF65-F5344CB8AC3E}">
        <p14:creationId xmlns:p14="http://schemas.microsoft.com/office/powerpoint/2010/main" val="33983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dirty="0"/>
              <a:t>4 Minute Community Roadmap</a:t>
            </a:r>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2" name="Title 1"/>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7182" y="1180119"/>
            <a:ext cx="8289637" cy="1677381"/>
          </a:xfrm>
        </p:spPr>
        <p:txBody>
          <a:bodyPr>
            <a:noAutofit/>
          </a:bodyPr>
          <a:lstStyle>
            <a:lvl1pPr marL="0" indent="0">
              <a:lnSpc>
                <a:spcPct val="110000"/>
              </a:lnSpc>
              <a:spcBef>
                <a:spcPts val="441"/>
              </a:spcBef>
              <a:spcAft>
                <a:spcPts val="44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0B38B9-C055-6AF0-58D5-B91205883007}"/>
              </a:ext>
            </a:extLst>
          </p:cNvPr>
          <p:cNvSpPr/>
          <p:nvPr userDrawn="1"/>
        </p:nvSpPr>
        <p:spPr>
          <a:xfrm>
            <a:off x="427182" y="1023340"/>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Tree>
    <p:extLst>
      <p:ext uri="{BB962C8B-B14F-4D97-AF65-F5344CB8AC3E}">
        <p14:creationId xmlns:p14="http://schemas.microsoft.com/office/powerpoint/2010/main" val="27064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dirty="0"/>
              <a:t>4 Minute Community Roadmap</a:t>
            </a:r>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2" name="Title 1"/>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7182" y="1180119"/>
            <a:ext cx="8289637" cy="1677381"/>
          </a:xfrm>
        </p:spPr>
        <p:txBody>
          <a:bodyPr>
            <a:noAutofit/>
          </a:bodyPr>
          <a:lstStyle>
            <a:lvl1pPr marL="0" indent="0">
              <a:lnSpc>
                <a:spcPct val="110000"/>
              </a:lnSpc>
              <a:spcBef>
                <a:spcPts val="441"/>
              </a:spcBef>
              <a:spcAft>
                <a:spcPts val="44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0B38B9-C055-6AF0-58D5-B91205883007}"/>
              </a:ext>
            </a:extLst>
          </p:cNvPr>
          <p:cNvSpPr/>
          <p:nvPr userDrawn="1"/>
        </p:nvSpPr>
        <p:spPr>
          <a:xfrm>
            <a:off x="427182" y="1023340"/>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Tree>
    <p:extLst>
      <p:ext uri="{BB962C8B-B14F-4D97-AF65-F5344CB8AC3E}">
        <p14:creationId xmlns:p14="http://schemas.microsoft.com/office/powerpoint/2010/main" val="3567416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dirty="0"/>
              <a:t>4 Minute Community Roadmap</a:t>
            </a:r>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2" name="Title 1"/>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7182" y="1180119"/>
            <a:ext cx="8289637" cy="1677381"/>
          </a:xfrm>
        </p:spPr>
        <p:txBody>
          <a:bodyPr>
            <a:noAutofit/>
          </a:bodyPr>
          <a:lstStyle>
            <a:lvl1pPr marL="0" indent="0">
              <a:lnSpc>
                <a:spcPct val="110000"/>
              </a:lnSpc>
              <a:spcBef>
                <a:spcPts val="441"/>
              </a:spcBef>
              <a:spcAft>
                <a:spcPts val="44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0B38B9-C055-6AF0-58D5-B91205883007}"/>
              </a:ext>
            </a:extLst>
          </p:cNvPr>
          <p:cNvSpPr/>
          <p:nvPr userDrawn="1"/>
        </p:nvSpPr>
        <p:spPr>
          <a:xfrm>
            <a:off x="427182" y="1023340"/>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Tree>
    <p:extLst>
      <p:ext uri="{BB962C8B-B14F-4D97-AF65-F5344CB8AC3E}">
        <p14:creationId xmlns:p14="http://schemas.microsoft.com/office/powerpoint/2010/main" val="4050094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dirty="0"/>
              <a:t>4 Minute Community Roadmap</a:t>
            </a:r>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2" name="Title 1"/>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7182" y="1180119"/>
            <a:ext cx="8289637" cy="1677381"/>
          </a:xfrm>
        </p:spPr>
        <p:txBody>
          <a:bodyPr>
            <a:noAutofit/>
          </a:bodyPr>
          <a:lstStyle>
            <a:lvl1pPr marL="0" indent="0">
              <a:lnSpc>
                <a:spcPct val="110000"/>
              </a:lnSpc>
              <a:spcBef>
                <a:spcPts val="441"/>
              </a:spcBef>
              <a:spcAft>
                <a:spcPts val="44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0B38B9-C055-6AF0-58D5-B91205883007}"/>
              </a:ext>
            </a:extLst>
          </p:cNvPr>
          <p:cNvSpPr/>
          <p:nvPr userDrawn="1"/>
        </p:nvSpPr>
        <p:spPr>
          <a:xfrm>
            <a:off x="427182" y="1023340"/>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Tree>
    <p:extLst>
      <p:ext uri="{BB962C8B-B14F-4D97-AF65-F5344CB8AC3E}">
        <p14:creationId xmlns:p14="http://schemas.microsoft.com/office/powerpoint/2010/main" val="320538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2333968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2836741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2472823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2991218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676149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4238225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255497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1187106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3134541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3722478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dirty="0"/>
              <a:t>4 Minute Community Roadmap</a:t>
            </a:r>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2" name="Title 1"/>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7182" y="1180119"/>
            <a:ext cx="8289637" cy="1677381"/>
          </a:xfrm>
        </p:spPr>
        <p:txBody>
          <a:bodyPr>
            <a:noAutofit/>
          </a:bodyPr>
          <a:lstStyle>
            <a:lvl1pPr marL="0" indent="0">
              <a:lnSpc>
                <a:spcPct val="110000"/>
              </a:lnSpc>
              <a:spcBef>
                <a:spcPts val="441"/>
              </a:spcBef>
              <a:spcAft>
                <a:spcPts val="44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70B38B9-C055-6AF0-58D5-B91205883007}"/>
              </a:ext>
            </a:extLst>
          </p:cNvPr>
          <p:cNvSpPr/>
          <p:nvPr userDrawn="1"/>
        </p:nvSpPr>
        <p:spPr>
          <a:xfrm>
            <a:off x="427182" y="1023340"/>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Tree>
    <p:extLst>
      <p:ext uri="{BB962C8B-B14F-4D97-AF65-F5344CB8AC3E}">
        <p14:creationId xmlns:p14="http://schemas.microsoft.com/office/powerpoint/2010/main" val="1725139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19099630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22564" y="5296959"/>
            <a:ext cx="3086100" cy="304271"/>
          </a:xfrm>
        </p:spPr>
        <p:txBody>
          <a:bodyPr/>
          <a:lstStyle>
            <a:lvl1pPr algn="l">
              <a:defRPr sz="588"/>
            </a:lvl1pPr>
          </a:lstStyle>
          <a:p>
            <a:r>
              <a:rPr lang="en-US"/>
              <a:t>4 Minute City Roadmap</a:t>
            </a:r>
            <a:endParaRPr lang="en-US" dirty="0"/>
          </a:p>
        </p:txBody>
      </p:sp>
      <p:sp>
        <p:nvSpPr>
          <p:cNvPr id="6" name="Slide Number Placeholder 5"/>
          <p:cNvSpPr>
            <a:spLocks noGrp="1"/>
          </p:cNvSpPr>
          <p:nvPr>
            <p:ph type="sldNum" sz="quarter" idx="12"/>
          </p:nvPr>
        </p:nvSpPr>
        <p:spPr>
          <a:xfrm>
            <a:off x="6654800" y="5303362"/>
            <a:ext cx="2057400" cy="304271"/>
          </a:xfrm>
        </p:spPr>
        <p:txBody>
          <a:bodyPr/>
          <a:lstStyle>
            <a:lvl1pPr>
              <a:defRPr sz="588"/>
            </a:lvl1pPr>
          </a:lstStyle>
          <a:p>
            <a:r>
              <a:rPr lang="en-US" dirty="0"/>
              <a:t>P</a:t>
            </a:r>
            <a:fld id="{A18E8C89-C4C8-420C-BF7E-F2AF0EB8F341}" type="slidenum">
              <a:rPr lang="en-US" smtClean="0"/>
              <a:pPr/>
              <a:t>‹#›</a:t>
            </a:fld>
            <a:endParaRPr lang="en-US" dirty="0"/>
          </a:p>
        </p:txBody>
      </p:sp>
      <p:sp>
        <p:nvSpPr>
          <p:cNvPr id="9" name="Rectangle 8">
            <a:extLst>
              <a:ext uri="{FF2B5EF4-FFF2-40B4-BE49-F238E27FC236}">
                <a16:creationId xmlns:a16="http://schemas.microsoft.com/office/drawing/2014/main" id="{F290A1F1-74D0-9524-54DA-69280EE6E2E6}"/>
              </a:ext>
            </a:extLst>
          </p:cNvPr>
          <p:cNvSpPr/>
          <p:nvPr userDrawn="1"/>
        </p:nvSpPr>
        <p:spPr>
          <a:xfrm>
            <a:off x="422562" y="1006191"/>
            <a:ext cx="550166"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3" name="Subtitle 2"/>
          <p:cNvSpPr>
            <a:spLocks noGrp="1"/>
          </p:cNvSpPr>
          <p:nvPr>
            <p:ph type="subTitle" idx="1"/>
          </p:nvPr>
        </p:nvSpPr>
        <p:spPr>
          <a:xfrm>
            <a:off x="422562" y="1156747"/>
            <a:ext cx="8289636" cy="304271"/>
          </a:xfrm>
        </p:spPr>
        <p:txBody>
          <a:bodyPr>
            <a:noAutofit/>
          </a:bodyPr>
          <a:lstStyle>
            <a:lvl1pPr marL="0" indent="0" algn="l">
              <a:lnSpc>
                <a:spcPct val="100000"/>
              </a:lnSpc>
              <a:spcBef>
                <a:spcPts val="0"/>
              </a:spcBef>
              <a:buNone/>
              <a:defRPr sz="1324">
                <a:latin typeface="Modern Era Bold" panose="02000000000000000000" pitchFamily="2" charset="0"/>
              </a:defRPr>
            </a:lvl1pPr>
            <a:lvl2pPr marL="369797" indent="0" algn="ctr">
              <a:buNone/>
              <a:defRPr sz="1618"/>
            </a:lvl2pPr>
            <a:lvl3pPr marL="739594" indent="0" algn="ctr">
              <a:buNone/>
              <a:defRPr sz="1456"/>
            </a:lvl3pPr>
            <a:lvl4pPr marL="1109391" indent="0" algn="ctr">
              <a:buNone/>
              <a:defRPr sz="1294"/>
            </a:lvl4pPr>
            <a:lvl5pPr marL="1479188" indent="0" algn="ctr">
              <a:buNone/>
              <a:defRPr sz="1294"/>
            </a:lvl5pPr>
            <a:lvl6pPr marL="1848985" indent="0" algn="ctr">
              <a:buNone/>
              <a:defRPr sz="1294"/>
            </a:lvl6pPr>
            <a:lvl7pPr marL="2218782" indent="0" algn="ctr">
              <a:buNone/>
              <a:defRPr sz="1294"/>
            </a:lvl7pPr>
            <a:lvl8pPr marL="2588580" indent="0" algn="ctr">
              <a:buNone/>
              <a:defRPr sz="1294"/>
            </a:lvl8pPr>
            <a:lvl9pPr marL="2958377" indent="0" algn="ctr">
              <a:buNone/>
              <a:defRPr sz="1294"/>
            </a:lvl9pPr>
          </a:lstStyle>
          <a:p>
            <a:r>
              <a:rPr lang="en-US" dirty="0"/>
              <a:t>Click to edit </a:t>
            </a:r>
          </a:p>
          <a:p>
            <a:r>
              <a:rPr lang="en-US" dirty="0"/>
              <a:t>Master subtitle style</a:t>
            </a:r>
          </a:p>
        </p:txBody>
      </p:sp>
      <p:sp>
        <p:nvSpPr>
          <p:cNvPr id="13" name="Text Placeholder 12">
            <a:extLst>
              <a:ext uri="{FF2B5EF4-FFF2-40B4-BE49-F238E27FC236}">
                <a16:creationId xmlns:a16="http://schemas.microsoft.com/office/drawing/2014/main" id="{A19920E7-1D0F-A95F-6CB6-2D9E46E09588}"/>
              </a:ext>
            </a:extLst>
          </p:cNvPr>
          <p:cNvSpPr>
            <a:spLocks noGrp="1"/>
          </p:cNvSpPr>
          <p:nvPr>
            <p:ph type="body" sz="quarter" idx="13"/>
          </p:nvPr>
        </p:nvSpPr>
        <p:spPr>
          <a:xfrm>
            <a:off x="422562" y="1839293"/>
            <a:ext cx="8289637" cy="1677381"/>
          </a:xfrm>
        </p:spPr>
        <p:txBody>
          <a:bodyPr>
            <a:noAutofit/>
          </a:bodyPr>
          <a:lstStyle>
            <a:lvl1pPr marL="0" indent="0">
              <a:lnSpc>
                <a:spcPct val="110000"/>
              </a:lnSpc>
              <a:spcBef>
                <a:spcPts val="221"/>
              </a:spcBef>
              <a:spcAft>
                <a:spcPts val="221"/>
              </a:spcAft>
              <a:buNone/>
              <a:defRPr sz="1029"/>
            </a:lvl1pPr>
            <a:lvl2pPr marL="369797" indent="0">
              <a:lnSpc>
                <a:spcPct val="110000"/>
              </a:lnSpc>
              <a:spcBef>
                <a:spcPts val="221"/>
              </a:spcBef>
              <a:spcAft>
                <a:spcPts val="221"/>
              </a:spcAft>
              <a:buNone/>
              <a:defRPr sz="882"/>
            </a:lvl2pPr>
            <a:lvl3pPr marL="739594" indent="0">
              <a:lnSpc>
                <a:spcPct val="110000"/>
              </a:lnSpc>
              <a:spcBef>
                <a:spcPts val="221"/>
              </a:spcBef>
              <a:spcAft>
                <a:spcPts val="221"/>
              </a:spcAft>
              <a:buNone/>
              <a:defRPr sz="809"/>
            </a:lvl3pPr>
            <a:lvl4pPr marL="1109391" indent="0">
              <a:lnSpc>
                <a:spcPct val="110000"/>
              </a:lnSpc>
              <a:spcBef>
                <a:spcPts val="221"/>
              </a:spcBef>
              <a:spcAft>
                <a:spcPts val="221"/>
              </a:spcAft>
              <a:buNone/>
              <a:defRPr sz="772"/>
            </a:lvl4pPr>
            <a:lvl5pPr marL="1479188" indent="0">
              <a:lnSpc>
                <a:spcPct val="110000"/>
              </a:lnSpc>
              <a:spcBef>
                <a:spcPts val="221"/>
              </a:spcBef>
              <a:spcAft>
                <a:spcPts val="221"/>
              </a:spcAft>
              <a:buNone/>
              <a:defRPr sz="772"/>
            </a:lvl5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7394433E-9F20-A22A-2D13-DF681DE2494F}"/>
              </a:ext>
            </a:extLst>
          </p:cNvPr>
          <p:cNvCxnSpPr/>
          <p:nvPr userDrawn="1"/>
        </p:nvCxnSpPr>
        <p:spPr>
          <a:xfrm>
            <a:off x="422564" y="5385362"/>
            <a:ext cx="828963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6DAAF20-95CB-6960-8535-97D56D33C4D4}"/>
              </a:ext>
            </a:extLst>
          </p:cNvPr>
          <p:cNvSpPr>
            <a:spLocks noGrp="1"/>
          </p:cNvSpPr>
          <p:nvPr>
            <p:ph type="ctrTitle"/>
          </p:nvPr>
        </p:nvSpPr>
        <p:spPr>
          <a:xfrm>
            <a:off x="422564" y="342013"/>
            <a:ext cx="8289635" cy="502037"/>
          </a:xfrm>
        </p:spPr>
        <p:txBody>
          <a:bodyPr tIns="0" bIns="0" anchor="t" anchorCtr="0">
            <a:noAutofit/>
          </a:bodyPr>
          <a:lstStyle>
            <a:lvl1pPr algn="l">
              <a:defRPr sz="2353"/>
            </a:lvl1pPr>
          </a:lstStyle>
          <a:p>
            <a:r>
              <a:rPr lang="en-US" dirty="0"/>
              <a:t>Click to edit Master title style</a:t>
            </a:r>
          </a:p>
        </p:txBody>
      </p:sp>
    </p:spTree>
    <p:extLst>
      <p:ext uri="{BB962C8B-B14F-4D97-AF65-F5344CB8AC3E}">
        <p14:creationId xmlns:p14="http://schemas.microsoft.com/office/powerpoint/2010/main" val="363576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5BCAD085-E8A6-8845-BD4E-CB4CCA059FC4}" type="datetimeFigureOut">
              <a:rPr lang="en-US" smtClean="0"/>
              <a:t>6/12/25</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xStyles>
    <p:titleStyle>
      <a:lvl1pPr algn="ctr" defTabSz="380985"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itizencpr.org/"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customXml" Target="../ink/ink2.xml"/><Relationship Id="rId5" Type="http://schemas.openxmlformats.org/officeDocument/2006/relationships/image" Target="../media/image66.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image" Target="../media/image66.jpg"/><Relationship Id="rId7" Type="http://schemas.openxmlformats.org/officeDocument/2006/relationships/customXml" Target="../ink/ink5.xml"/><Relationship Id="rId12" Type="http://schemas.openxmlformats.org/officeDocument/2006/relationships/customXml" Target="../ink/ink9.xml"/><Relationship Id="rId17" Type="http://schemas.openxmlformats.org/officeDocument/2006/relationships/customXml" Target="../ink/ink12.xml"/><Relationship Id="rId2" Type="http://schemas.openxmlformats.org/officeDocument/2006/relationships/notesSlide" Target="../notesSlides/notesSlide13.xml"/><Relationship Id="rId16" Type="http://schemas.openxmlformats.org/officeDocument/2006/relationships/customXml" Target="../ink/ink11.xml"/><Relationship Id="rId1" Type="http://schemas.openxmlformats.org/officeDocument/2006/relationships/slideLayout" Target="../slideLayouts/slideLayout15.xml"/><Relationship Id="rId6" Type="http://schemas.openxmlformats.org/officeDocument/2006/relationships/image" Target="../media/image70.png"/><Relationship Id="rId11" Type="http://schemas.openxmlformats.org/officeDocument/2006/relationships/customXml" Target="../ink/ink8.xml"/><Relationship Id="rId5" Type="http://schemas.openxmlformats.org/officeDocument/2006/relationships/customXml" Target="../ink/ink4.xml"/><Relationship Id="rId15" Type="http://schemas.openxmlformats.org/officeDocument/2006/relationships/image" Target="../media/image72.png"/><Relationship Id="rId10" Type="http://schemas.openxmlformats.org/officeDocument/2006/relationships/customXml" Target="../ink/ink7.xml"/><Relationship Id="rId4" Type="http://schemas.openxmlformats.org/officeDocument/2006/relationships/image" Target="../media/image68.png"/><Relationship Id="rId9" Type="http://schemas.openxmlformats.org/officeDocument/2006/relationships/customXml" Target="../ink/ink6.xml"/><Relationship Id="rId14" Type="http://schemas.openxmlformats.org/officeDocument/2006/relationships/customXml" Target="../ink/ink1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70.emf"/><Relationship Id="rId7" Type="http://schemas.openxmlformats.org/officeDocument/2006/relationships/image" Target="../media/image76.png"/><Relationship Id="rId12" Type="http://schemas.openxmlformats.org/officeDocument/2006/relationships/customXml" Target="../ink/ink18.xml"/><Relationship Id="rId2" Type="http://schemas.openxmlformats.org/officeDocument/2006/relationships/oleObject" Target="../embeddings/oleObject1.bin"/><Relationship Id="rId1" Type="http://schemas.openxmlformats.org/officeDocument/2006/relationships/slideLayout" Target="../slideLayouts/slideLayout15.xml"/><Relationship Id="rId6" Type="http://schemas.openxmlformats.org/officeDocument/2006/relationships/customXml" Target="../ink/ink14.xml"/><Relationship Id="rId11" Type="http://schemas.openxmlformats.org/officeDocument/2006/relationships/customXml" Target="../ink/ink17.xml"/><Relationship Id="rId5" Type="http://schemas.openxmlformats.org/officeDocument/2006/relationships/image" Target="../media/image75.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customXml" Target="../ink/ink20.xml"/><Relationship Id="rId12"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81.png"/><Relationship Id="rId11" Type="http://schemas.openxmlformats.org/officeDocument/2006/relationships/customXml" Target="../ink/ink22.xml"/><Relationship Id="rId5" Type="http://schemas.openxmlformats.org/officeDocument/2006/relationships/customXml" Target="../ink/ink19.xml"/><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customXml" Target="../ink/ink21.xml"/></Relationships>
</file>

<file path=ppt/slides/_rels/slide5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EBB2E9-FC66-8D33-6E7D-2ED4CC59D6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06"/>
            <a:ext cx="10160000" cy="3982932"/>
          </a:xfrm>
          <a:prstGeom prst="rect">
            <a:avLst/>
          </a:prstGeom>
        </p:spPr>
      </p:pic>
      <p:sp>
        <p:nvSpPr>
          <p:cNvPr id="2" name="Title 1"/>
          <p:cNvSpPr>
            <a:spLocks noGrp="1"/>
          </p:cNvSpPr>
          <p:nvPr>
            <p:ph type="ctrTitle"/>
          </p:nvPr>
        </p:nvSpPr>
        <p:spPr>
          <a:xfrm>
            <a:off x="1333500" y="453941"/>
            <a:ext cx="6477000" cy="1225021"/>
          </a:xfrm>
          <a:solidFill>
            <a:schemeClr val="bg1"/>
          </a:solidFill>
        </p:spPr>
        <p:txBody>
          <a:bodyPr/>
          <a:lstStyle/>
          <a:p>
            <a:r>
              <a:rPr lang="en-US" b="1" dirty="0"/>
              <a:t>What You’ll Gain When You Maintain and Sustain the Chain?</a:t>
            </a:r>
            <a:r>
              <a:rPr lang="en-US" dirty="0"/>
              <a:t> </a:t>
            </a:r>
            <a:endParaRPr sz="2667" b="1" dirty="0">
              <a:solidFill>
                <a:srgbClr val="FFFFFF"/>
              </a:solidFill>
              <a:latin typeface="Calibri"/>
            </a:endParaRPr>
          </a:p>
        </p:txBody>
      </p:sp>
      <p:sp>
        <p:nvSpPr>
          <p:cNvPr id="3" name="Subtitle 2"/>
          <p:cNvSpPr>
            <a:spLocks noGrp="1"/>
          </p:cNvSpPr>
          <p:nvPr>
            <p:ph type="subTitle" idx="1"/>
          </p:nvPr>
        </p:nvSpPr>
        <p:spPr>
          <a:xfrm>
            <a:off x="4991302" y="4181799"/>
            <a:ext cx="3851238" cy="1460500"/>
          </a:xfrm>
        </p:spPr>
        <p:txBody>
          <a:bodyPr>
            <a:normAutofit fontScale="62500" lnSpcReduction="20000"/>
          </a:bodyPr>
          <a:lstStyle/>
          <a:p>
            <a:pPr algn="l"/>
            <a:r>
              <a:rPr lang="en-US" b="1" dirty="0">
                <a:ln w="12700" cmpd="sng">
                  <a:noFill/>
                  <a:prstDash val="solid"/>
                </a:ln>
                <a:solidFill>
                  <a:schemeClr val="bg1"/>
                </a:solidFill>
                <a:effectLst>
                  <a:innerShdw blurRad="63500" dist="50800" dir="13500000">
                    <a:prstClr val="black">
                      <a:alpha val="50000"/>
                    </a:prstClr>
                  </a:innerShdw>
                </a:effectLst>
              </a:rPr>
              <a:t>Robert B Dunne, MD FACEP, </a:t>
            </a:r>
            <a:r>
              <a:rPr lang="en-US" b="1" dirty="0" err="1">
                <a:ln w="12700" cmpd="sng">
                  <a:noFill/>
                  <a:prstDash val="solid"/>
                </a:ln>
                <a:solidFill>
                  <a:schemeClr val="bg1"/>
                </a:solidFill>
                <a:effectLst>
                  <a:innerShdw blurRad="63500" dist="50800" dir="13500000">
                    <a:prstClr val="black">
                      <a:alpha val="50000"/>
                    </a:prstClr>
                  </a:innerShdw>
                </a:effectLst>
              </a:rPr>
              <a:t>FAEMS</a:t>
            </a:r>
            <a:endParaRPr lang="en-US" b="1" dirty="0">
              <a:ln w="12700" cmpd="sng">
                <a:noFill/>
                <a:prstDash val="solid"/>
              </a:ln>
              <a:solidFill>
                <a:schemeClr val="bg1"/>
              </a:solidFill>
              <a:effectLst>
                <a:innerShdw blurRad="63500" dist="50800" dir="13500000">
                  <a:prstClr val="black">
                    <a:alpha val="50000"/>
                  </a:prstClr>
                </a:innerShdw>
              </a:effectLst>
            </a:endParaRPr>
          </a:p>
          <a:p>
            <a:pPr algn="l"/>
            <a:r>
              <a:rPr lang="en-US" b="1" dirty="0">
                <a:ln w="12700" cmpd="sng">
                  <a:noFill/>
                  <a:prstDash val="solid"/>
                </a:ln>
                <a:solidFill>
                  <a:schemeClr val="bg1"/>
                </a:solidFill>
                <a:effectLst>
                  <a:innerShdw blurRad="63500" dist="50800" dir="13500000">
                    <a:prstClr val="black">
                      <a:alpha val="50000"/>
                    </a:prstClr>
                  </a:innerShdw>
                </a:effectLst>
              </a:rPr>
              <a:t>Medical Director</a:t>
            </a:r>
          </a:p>
          <a:p>
            <a:pPr algn="l"/>
            <a:r>
              <a:rPr lang="en-US" b="1" dirty="0">
                <a:ln w="12700" cmpd="sng">
                  <a:noFill/>
                  <a:prstDash val="solid"/>
                </a:ln>
                <a:solidFill>
                  <a:schemeClr val="bg1"/>
                </a:solidFill>
                <a:effectLst>
                  <a:innerShdw blurRad="63500" dist="50800" dir="13500000">
                    <a:prstClr val="black">
                      <a:alpha val="50000"/>
                    </a:prstClr>
                  </a:innerShdw>
                </a:effectLst>
              </a:rPr>
              <a:t>Detroit Fire Department</a:t>
            </a:r>
          </a:p>
          <a:p>
            <a:pPr algn="l"/>
            <a:r>
              <a:rPr lang="en-US" b="1" dirty="0">
                <a:ln w="12700" cmpd="sng">
                  <a:noFill/>
                  <a:prstDash val="solid"/>
                </a:ln>
                <a:solidFill>
                  <a:schemeClr val="bg1"/>
                </a:solidFill>
                <a:effectLst>
                  <a:innerShdw blurRad="63500" dist="50800" dir="13500000">
                    <a:prstClr val="black">
                      <a:alpha val="50000"/>
                    </a:prstClr>
                  </a:innerShdw>
                </a:effectLst>
              </a:rPr>
              <a:t>Detroit East Medical Control Authority</a:t>
            </a:r>
          </a:p>
          <a:p>
            <a:pPr algn="l"/>
            <a:r>
              <a:rPr lang="en-US" b="1" dirty="0" err="1">
                <a:ln w="12700" cmpd="sng">
                  <a:noFill/>
                  <a:prstDash val="solid"/>
                </a:ln>
                <a:solidFill>
                  <a:schemeClr val="bg1"/>
                </a:solidFill>
                <a:effectLst>
                  <a:innerShdw blurRad="63500" dist="50800" dir="13500000">
                    <a:prstClr val="black">
                      <a:alpha val="50000"/>
                    </a:prstClr>
                  </a:innerShdw>
                </a:effectLst>
              </a:rPr>
              <a:t>Dunner@Detroitmi.gov</a:t>
            </a:r>
            <a:endParaRPr lang="en-US" b="1" dirty="0">
              <a:ln w="12700" cmpd="sng">
                <a:noFill/>
                <a:prstDash val="solid"/>
              </a:ln>
              <a:solidFill>
                <a:schemeClr val="bg1"/>
              </a:solidFill>
              <a:effectLst>
                <a:innerShdw blurRad="63500" dist="50800" dir="13500000">
                  <a:prstClr val="black">
                    <a:alpha val="50000"/>
                  </a:prstClr>
                </a:innerShdw>
              </a:effectLst>
            </a:endParaRPr>
          </a:p>
          <a:p>
            <a:endParaRPr b="1" dirty="0">
              <a:solidFill>
                <a:srgbClr val="FFFFFF"/>
              </a:solidFill>
              <a:latin typeface="Calibri"/>
            </a:endParaRPr>
          </a:p>
        </p:txBody>
      </p:sp>
      <p:sp>
        <p:nvSpPr>
          <p:cNvPr id="8" name="AutoShape 7">
            <a:hlinkClick r:id="rId3"/>
            <a:extLst>
              <a:ext uri="{FF2B5EF4-FFF2-40B4-BE49-F238E27FC236}">
                <a16:creationId xmlns:a16="http://schemas.microsoft.com/office/drawing/2014/main" id="{344952D3-F98B-CA6C-962A-C7D65408E847}"/>
              </a:ext>
            </a:extLst>
          </p:cNvPr>
          <p:cNvSpPr>
            <a:spLocks noChangeAspect="1" noChangeArrowheads="1"/>
          </p:cNvSpPr>
          <p:nvPr/>
        </p:nvSpPr>
        <p:spPr bwMode="auto">
          <a:xfrm>
            <a:off x="4445000" y="2730500"/>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12" name="Rectangle 11">
            <a:extLst>
              <a:ext uri="{FF2B5EF4-FFF2-40B4-BE49-F238E27FC236}">
                <a16:creationId xmlns:a16="http://schemas.microsoft.com/office/drawing/2014/main" id="{7A4B0260-3591-9CA7-74D6-2B58FF96A03D}"/>
              </a:ext>
            </a:extLst>
          </p:cNvPr>
          <p:cNvSpPr/>
          <p:nvPr/>
        </p:nvSpPr>
        <p:spPr>
          <a:xfrm>
            <a:off x="219559" y="4625788"/>
            <a:ext cx="3190615" cy="7947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9AA5B5F-C5BF-D593-17BD-F10A48072A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460" y="4801826"/>
            <a:ext cx="2719917" cy="571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Telecommunicator CPR (T-CPR)</a:t>
            </a:r>
          </a:p>
        </p:txBody>
      </p:sp>
      <p:sp>
        <p:nvSpPr>
          <p:cNvPr id="3" name="Content Placeholder 2"/>
          <p:cNvSpPr>
            <a:spLocks noGrp="1"/>
          </p:cNvSpPr>
          <p:nvPr>
            <p:ph idx="1"/>
          </p:nvPr>
        </p:nvSpPr>
        <p:spPr>
          <a:xfrm>
            <a:off x="1143000" y="1181365"/>
            <a:ext cx="6858000" cy="3771636"/>
          </a:xfrm>
        </p:spPr>
        <p:txBody>
          <a:bodyPr/>
          <a:lstStyle/>
          <a:p>
            <a:r>
              <a:rPr dirty="0">
                <a:solidFill>
                  <a:srgbClr val="FFFFFF"/>
                </a:solidFill>
                <a:latin typeface="Calibri"/>
              </a:rPr>
              <a:t>All 911 calls answered by medically trained dispatchers</a:t>
            </a:r>
          </a:p>
          <a:p>
            <a:r>
              <a:rPr dirty="0">
                <a:solidFill>
                  <a:srgbClr val="FFFFFF"/>
                </a:solidFill>
                <a:latin typeface="Calibri"/>
              </a:rPr>
              <a:t>T-CPR instructions for adults, children, and infants</a:t>
            </a:r>
          </a:p>
          <a:p>
            <a:r>
              <a:rPr dirty="0">
                <a:solidFill>
                  <a:srgbClr val="FFFFFF"/>
                </a:solidFill>
                <a:latin typeface="Calibri"/>
              </a:rPr>
              <a:t>Ongoing dispatcher training and QA review</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3665" y="3691687"/>
            <a:ext cx="3540798" cy="20233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First Responder AED Programs</a:t>
            </a:r>
          </a:p>
        </p:txBody>
      </p:sp>
      <p:sp>
        <p:nvSpPr>
          <p:cNvPr id="3" name="Content Placeholder 2"/>
          <p:cNvSpPr>
            <a:spLocks noGrp="1"/>
          </p:cNvSpPr>
          <p:nvPr>
            <p:ph idx="1"/>
          </p:nvPr>
        </p:nvSpPr>
        <p:spPr/>
        <p:txBody>
          <a:bodyPr/>
          <a:lstStyle/>
          <a:p>
            <a:r>
              <a:rPr dirty="0">
                <a:solidFill>
                  <a:srgbClr val="FFFFFF"/>
                </a:solidFill>
                <a:latin typeface="Calibri"/>
              </a:rPr>
              <a:t>Detroit Fire: All </a:t>
            </a:r>
            <a:r>
              <a:rPr lang="en-US" dirty="0">
                <a:solidFill>
                  <a:srgbClr val="FFFFFF"/>
                </a:solidFill>
                <a:latin typeface="Calibri"/>
              </a:rPr>
              <a:t>vehicles</a:t>
            </a:r>
            <a:r>
              <a:rPr dirty="0">
                <a:solidFill>
                  <a:srgbClr val="FFFFFF"/>
                </a:solidFill>
                <a:latin typeface="Calibri"/>
              </a:rPr>
              <a:t> equipped </a:t>
            </a:r>
            <a:r>
              <a:rPr lang="en-US" dirty="0">
                <a:solidFill>
                  <a:srgbClr val="FFFFFF"/>
                </a:solidFill>
                <a:latin typeface="Calibri"/>
              </a:rPr>
              <a:t>with minimum of an </a:t>
            </a:r>
            <a:r>
              <a:rPr dirty="0">
                <a:solidFill>
                  <a:srgbClr val="FFFFFF"/>
                </a:solidFill>
                <a:latin typeface="Calibri"/>
              </a:rPr>
              <a:t>AED</a:t>
            </a:r>
            <a:r>
              <a:rPr lang="en-US" dirty="0">
                <a:solidFill>
                  <a:srgbClr val="FFFFFF"/>
                </a:solidFill>
                <a:latin typeface="Calibri"/>
              </a:rPr>
              <a:t> (admin </a:t>
            </a:r>
            <a:r>
              <a:rPr lang="en-US" dirty="0" err="1">
                <a:solidFill>
                  <a:srgbClr val="FFFFFF"/>
                </a:solidFill>
                <a:latin typeface="Calibri"/>
              </a:rPr>
              <a:t>etc</a:t>
            </a:r>
            <a:r>
              <a:rPr lang="en-US" dirty="0">
                <a:solidFill>
                  <a:srgbClr val="FFFFFF"/>
                </a:solidFill>
                <a:latin typeface="Calibri"/>
              </a:rPr>
              <a:t>)</a:t>
            </a:r>
            <a:endParaRPr dirty="0">
              <a:solidFill>
                <a:srgbClr val="FFFFFF"/>
              </a:solidFill>
              <a:latin typeface="Calibri"/>
            </a:endParaRPr>
          </a:p>
          <a:p>
            <a:r>
              <a:rPr dirty="0">
                <a:solidFill>
                  <a:srgbClr val="FFFFFF"/>
                </a:solidFill>
                <a:latin typeface="Calibri"/>
              </a:rPr>
              <a:t>DPD: CPR certified, AED-equipped units</a:t>
            </a:r>
            <a:r>
              <a:rPr lang="en-US" dirty="0">
                <a:solidFill>
                  <a:srgbClr val="FFFFFF"/>
                </a:solidFill>
                <a:latin typeface="Calibri"/>
              </a:rPr>
              <a:t> where needed</a:t>
            </a:r>
            <a:endParaRPr dirty="0">
              <a:solidFill>
                <a:srgbClr val="FFFFFF"/>
              </a:solidFill>
              <a:latin typeface="Calibri"/>
            </a:endParaRPr>
          </a:p>
          <a:p>
            <a:r>
              <a:rPr dirty="0">
                <a:solidFill>
                  <a:srgbClr val="FFFFFF"/>
                </a:solidFill>
                <a:latin typeface="Calibri"/>
              </a:rPr>
              <a:t>DPS Police and Transit Police </a:t>
            </a:r>
            <a:r>
              <a:rPr lang="en-US" dirty="0">
                <a:solidFill>
                  <a:srgbClr val="FFFFFF"/>
                </a:solidFill>
                <a:latin typeface="Calibri"/>
              </a:rPr>
              <a:t>partial AED</a:t>
            </a:r>
            <a:endParaRPr dirty="0">
              <a:solidFill>
                <a:srgbClr val="FFFFFF"/>
              </a:solidFill>
              <a:latin typeface="Calibri"/>
            </a:endParaRPr>
          </a:p>
          <a:p>
            <a:r>
              <a:rPr dirty="0">
                <a:solidFill>
                  <a:srgbClr val="FFFFFF"/>
                </a:solidFill>
                <a:latin typeface="Calibri"/>
              </a:rPr>
              <a:t>Quarterly training and debriefs after CPR calls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9256" y="3706484"/>
            <a:ext cx="3623843" cy="20085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Recognition and Celebration</a:t>
            </a:r>
          </a:p>
        </p:txBody>
      </p:sp>
      <p:sp>
        <p:nvSpPr>
          <p:cNvPr id="3" name="Content Placeholder 2"/>
          <p:cNvSpPr>
            <a:spLocks noGrp="1"/>
          </p:cNvSpPr>
          <p:nvPr>
            <p:ph idx="1"/>
          </p:nvPr>
        </p:nvSpPr>
        <p:spPr/>
        <p:txBody>
          <a:bodyPr/>
          <a:lstStyle/>
          <a:p>
            <a:r>
              <a:rPr dirty="0">
                <a:solidFill>
                  <a:srgbClr val="FFFFFF"/>
                </a:solidFill>
                <a:latin typeface="Calibri"/>
              </a:rPr>
              <a:t>Partnership with </a:t>
            </a:r>
            <a:r>
              <a:rPr dirty="0" err="1">
                <a:solidFill>
                  <a:srgbClr val="FFFFFF"/>
                </a:solidFill>
                <a:latin typeface="Calibri"/>
              </a:rPr>
              <a:t>SaveMiHeart</a:t>
            </a:r>
            <a:r>
              <a:rPr lang="en-US" dirty="0">
                <a:solidFill>
                  <a:srgbClr val="FFFFFF"/>
                </a:solidFill>
                <a:latin typeface="Calibri"/>
              </a:rPr>
              <a:t> (MI-CARES)</a:t>
            </a:r>
            <a:r>
              <a:rPr dirty="0">
                <a:solidFill>
                  <a:srgbClr val="FFFFFF"/>
                </a:solidFill>
                <a:latin typeface="Calibri"/>
              </a:rPr>
              <a:t> and MCA</a:t>
            </a:r>
          </a:p>
          <a:p>
            <a:r>
              <a:rPr dirty="0">
                <a:solidFill>
                  <a:srgbClr val="FFFFFF"/>
                </a:solidFill>
                <a:latin typeface="Calibri"/>
              </a:rPr>
              <a:t>Celebrations for bystanders and responders</a:t>
            </a:r>
          </a:p>
          <a:p>
            <a:r>
              <a:rPr lang="en-US" dirty="0">
                <a:solidFill>
                  <a:srgbClr val="FFFFFF"/>
                </a:solidFill>
                <a:latin typeface="Calibri"/>
              </a:rPr>
              <a:t>S</a:t>
            </a:r>
            <a:r>
              <a:rPr dirty="0">
                <a:solidFill>
                  <a:srgbClr val="FFFFFF"/>
                </a:solidFill>
                <a:latin typeface="Calibri"/>
              </a:rPr>
              <a:t>pirit of Detroit awards for youth and citizens</a:t>
            </a:r>
          </a:p>
          <a:p>
            <a:r>
              <a:rPr dirty="0">
                <a:solidFill>
                  <a:srgbClr val="FFFFFF"/>
                </a:solidFill>
                <a:latin typeface="Calibri"/>
              </a:rPr>
              <a:t>Public media coverage to highlight success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3693" y="3872814"/>
            <a:ext cx="3331481" cy="1827893"/>
          </a:xfrm>
          <a:prstGeom prst="rect">
            <a:avLst/>
          </a:prstGeom>
        </p:spPr>
      </p:pic>
      <p:pic>
        <p:nvPicPr>
          <p:cNvPr id="5" name="Picture 4" descr="C:\Users\forbesj3506\AppData\Local\Microsoft\Windows\INetCache\Content.Outlook\FELUJ2LK\IMG_062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5173" y="3872814"/>
            <a:ext cx="2364327" cy="18278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Emergency Action Plans (</a:t>
            </a:r>
            <a:r>
              <a:rPr sz="2667" b="1" dirty="0" err="1">
                <a:solidFill>
                  <a:srgbClr val="FFFFFF"/>
                </a:solidFill>
                <a:latin typeface="Calibri"/>
              </a:rPr>
              <a:t>EAPs</a:t>
            </a:r>
            <a:r>
              <a:rPr sz="2667" b="1" dirty="0">
                <a:solidFill>
                  <a:srgbClr val="FFFFFF"/>
                </a:solidFill>
                <a:latin typeface="Calibri"/>
              </a:rPr>
              <a:t>)</a:t>
            </a:r>
          </a:p>
        </p:txBody>
      </p:sp>
      <p:sp>
        <p:nvSpPr>
          <p:cNvPr id="3" name="Content Placeholder 2"/>
          <p:cNvSpPr>
            <a:spLocks noGrp="1"/>
          </p:cNvSpPr>
          <p:nvPr>
            <p:ph idx="1"/>
          </p:nvPr>
        </p:nvSpPr>
        <p:spPr>
          <a:xfrm>
            <a:off x="1131293" y="1093419"/>
            <a:ext cx="6858000" cy="3771636"/>
          </a:xfrm>
        </p:spPr>
        <p:txBody>
          <a:bodyPr/>
          <a:lstStyle/>
          <a:p>
            <a:r>
              <a:rPr dirty="0">
                <a:solidFill>
                  <a:srgbClr val="FFFFFF"/>
                </a:solidFill>
                <a:latin typeface="Calibri"/>
              </a:rPr>
              <a:t>Updated plans in city buildings and all Detroit Public Schools</a:t>
            </a:r>
          </a:p>
          <a:p>
            <a:r>
              <a:rPr dirty="0">
                <a:solidFill>
                  <a:srgbClr val="FFFFFF"/>
                </a:solidFill>
                <a:latin typeface="Calibri"/>
              </a:rPr>
              <a:t>Annual drills and training required</a:t>
            </a:r>
          </a:p>
          <a:p>
            <a:r>
              <a:rPr dirty="0">
                <a:solidFill>
                  <a:srgbClr val="FFFFFF"/>
                </a:solidFill>
                <a:latin typeface="Calibri"/>
              </a:rPr>
              <a:t>Coordination with </a:t>
            </a:r>
            <a:r>
              <a:rPr lang="en-US" dirty="0">
                <a:solidFill>
                  <a:srgbClr val="FFFFFF"/>
                </a:solidFill>
                <a:latin typeface="Calibri"/>
              </a:rPr>
              <a:t>Auditors </a:t>
            </a:r>
            <a:r>
              <a:rPr dirty="0">
                <a:solidFill>
                  <a:srgbClr val="FFFFFF"/>
                </a:solidFill>
                <a:latin typeface="Calibri"/>
              </a:rPr>
              <a:t>and school staff</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6480" y="3288942"/>
            <a:ext cx="1875693" cy="242605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2174" y="3288942"/>
            <a:ext cx="1896239" cy="245395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412" y="3288942"/>
            <a:ext cx="1928414" cy="247897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52808"/>
            <a:ext cx="6858000" cy="719630"/>
          </a:xfrm>
        </p:spPr>
        <p:txBody>
          <a:bodyPr/>
          <a:lstStyle/>
          <a:p>
            <a:r>
              <a:rPr sz="2667" b="1" dirty="0">
                <a:solidFill>
                  <a:srgbClr val="FFFFFF"/>
                </a:solidFill>
                <a:latin typeface="Calibri"/>
              </a:rPr>
              <a:t>Public Awareness Campaigns</a:t>
            </a:r>
          </a:p>
        </p:txBody>
      </p:sp>
      <p:sp>
        <p:nvSpPr>
          <p:cNvPr id="3" name="Content Placeholder 2"/>
          <p:cNvSpPr>
            <a:spLocks noGrp="1"/>
          </p:cNvSpPr>
          <p:nvPr>
            <p:ph idx="1"/>
          </p:nvPr>
        </p:nvSpPr>
        <p:spPr>
          <a:xfrm>
            <a:off x="1143000" y="1033776"/>
            <a:ext cx="6858000" cy="3771636"/>
          </a:xfrm>
        </p:spPr>
        <p:txBody>
          <a:bodyPr/>
          <a:lstStyle/>
          <a:p>
            <a:r>
              <a:rPr dirty="0">
                <a:solidFill>
                  <a:srgbClr val="FFFFFF"/>
                </a:solidFill>
                <a:latin typeface="Calibri"/>
              </a:rPr>
              <a:t>Year-round messaging via:</a:t>
            </a:r>
          </a:p>
          <a:p>
            <a:pPr lvl="1"/>
            <a:r>
              <a:rPr dirty="0">
                <a:solidFill>
                  <a:srgbClr val="FFFFFF"/>
                </a:solidFill>
                <a:latin typeface="Calibri"/>
              </a:rPr>
              <a:t>TV/Radio/Online media</a:t>
            </a:r>
          </a:p>
          <a:p>
            <a:pPr lvl="1"/>
            <a:r>
              <a:rPr lang="en-US" dirty="0">
                <a:solidFill>
                  <a:srgbClr val="FFFFFF"/>
                </a:solidFill>
                <a:latin typeface="Calibri"/>
              </a:rPr>
              <a:t>Hired Media Relations and  Social Media Manager</a:t>
            </a:r>
          </a:p>
          <a:p>
            <a:pPr lvl="1"/>
            <a:r>
              <a:rPr lang="en-US" dirty="0">
                <a:solidFill>
                  <a:srgbClr val="FFFFFF"/>
                </a:solidFill>
                <a:latin typeface="Calibri"/>
              </a:rPr>
              <a:t>Live Streaming Events</a:t>
            </a:r>
            <a:endParaRPr dirty="0">
              <a:solidFill>
                <a:srgbClr val="FFFFFF"/>
              </a:solidFill>
              <a:latin typeface="Calibri"/>
            </a:endParaRPr>
          </a:p>
          <a:p>
            <a:pPr lvl="1"/>
            <a:r>
              <a:rPr dirty="0">
                <a:solidFill>
                  <a:srgbClr val="FFFFFF"/>
                </a:solidFill>
                <a:latin typeface="Calibri"/>
              </a:rPr>
              <a:t>Billboards (upcoming)</a:t>
            </a:r>
          </a:p>
          <a:p>
            <a:pPr lvl="1"/>
            <a:r>
              <a:rPr dirty="0">
                <a:solidFill>
                  <a:srgbClr val="FFFFFF"/>
                </a:solidFill>
                <a:latin typeface="Calibri"/>
              </a:rPr>
              <a:t>Booths at events and council meetings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269" y="3948632"/>
            <a:ext cx="2389808" cy="1713560"/>
          </a:xfrm>
          <a:prstGeom prst="rect">
            <a:avLst/>
          </a:prstGeom>
        </p:spPr>
      </p:pic>
      <p:pic>
        <p:nvPicPr>
          <p:cNvPr id="5" name="Picture 4"/>
          <p:cNvPicPr>
            <a:picLocks noChangeAspect="1"/>
          </p:cNvPicPr>
          <p:nvPr/>
        </p:nvPicPr>
        <p:blipFill>
          <a:blip r:embed="rId3"/>
          <a:stretch>
            <a:fillRect/>
          </a:stretch>
        </p:blipFill>
        <p:spPr>
          <a:xfrm>
            <a:off x="3225078" y="3948632"/>
            <a:ext cx="3548498" cy="171356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3576" y="3948632"/>
            <a:ext cx="1537869" cy="171356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Sustainability and Accountability</a:t>
            </a:r>
          </a:p>
        </p:txBody>
      </p:sp>
      <p:sp>
        <p:nvSpPr>
          <p:cNvPr id="3" name="Content Placeholder 2"/>
          <p:cNvSpPr>
            <a:spLocks noGrp="1"/>
          </p:cNvSpPr>
          <p:nvPr>
            <p:ph idx="1"/>
          </p:nvPr>
        </p:nvSpPr>
        <p:spPr>
          <a:xfrm>
            <a:off x="1143000" y="1181365"/>
            <a:ext cx="6858000" cy="3771636"/>
          </a:xfrm>
        </p:spPr>
        <p:txBody>
          <a:bodyPr/>
          <a:lstStyle/>
          <a:p>
            <a:r>
              <a:rPr dirty="0">
                <a:solidFill>
                  <a:srgbClr val="FFFFFF"/>
                </a:solidFill>
                <a:latin typeface="Calibri"/>
              </a:rPr>
              <a:t>Annual CPR refreshers for city employees</a:t>
            </a:r>
          </a:p>
          <a:p>
            <a:r>
              <a:rPr dirty="0">
                <a:solidFill>
                  <a:srgbClr val="FFFFFF"/>
                </a:solidFill>
                <a:latin typeface="Calibri"/>
              </a:rPr>
              <a:t>New hire CPR </a:t>
            </a:r>
            <a:r>
              <a:rPr lang="en-US" dirty="0">
                <a:solidFill>
                  <a:srgbClr val="FFFFFF"/>
                </a:solidFill>
                <a:latin typeface="Calibri"/>
              </a:rPr>
              <a:t>for all City Employees</a:t>
            </a:r>
            <a:endParaRPr dirty="0">
              <a:solidFill>
                <a:srgbClr val="FFFFFF"/>
              </a:solidFill>
              <a:latin typeface="Calibri"/>
            </a:endParaRPr>
          </a:p>
          <a:p>
            <a:r>
              <a:rPr lang="en-US" dirty="0">
                <a:solidFill>
                  <a:srgbClr val="FFFFFF"/>
                </a:solidFill>
                <a:latin typeface="Calibri"/>
              </a:rPr>
              <a:t>CPR Data </a:t>
            </a:r>
            <a:r>
              <a:rPr dirty="0">
                <a:solidFill>
                  <a:srgbClr val="FFFFFF"/>
                </a:solidFill>
                <a:latin typeface="Calibri"/>
              </a:rPr>
              <a:t>reporting made public</a:t>
            </a:r>
          </a:p>
          <a:p>
            <a:r>
              <a:rPr dirty="0">
                <a:solidFill>
                  <a:srgbClr val="FFFFFF"/>
                </a:solidFill>
                <a:latin typeface="Calibri"/>
              </a:rPr>
              <a:t>Monthly fellowship meetings, protocol reviews</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7702" y="3779108"/>
            <a:ext cx="3321137" cy="1749263"/>
          </a:xfrm>
          <a:prstGeom prst="rect">
            <a:avLst/>
          </a:prstGeom>
        </p:spPr>
      </p:pic>
      <p:pic>
        <p:nvPicPr>
          <p:cNvPr id="5" name="Picture 4">
            <a:extLst>
              <a:ext uri="{FF2B5EF4-FFF2-40B4-BE49-F238E27FC236}">
                <a16:creationId xmlns:a16="http://schemas.microsoft.com/office/drawing/2014/main" id="{BA35796A-613E-BCAF-02FB-96D25FEF41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8839" y="3779108"/>
            <a:ext cx="2669348" cy="174926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Future Commitments</a:t>
            </a:r>
          </a:p>
        </p:txBody>
      </p:sp>
      <p:sp>
        <p:nvSpPr>
          <p:cNvPr id="3" name="Content Placeholder 2"/>
          <p:cNvSpPr>
            <a:spLocks noGrp="1"/>
          </p:cNvSpPr>
          <p:nvPr>
            <p:ph idx="1"/>
          </p:nvPr>
        </p:nvSpPr>
        <p:spPr>
          <a:xfrm>
            <a:off x="1009911" y="1181365"/>
            <a:ext cx="7124178" cy="3771636"/>
          </a:xfrm>
        </p:spPr>
        <p:txBody>
          <a:bodyPr/>
          <a:lstStyle/>
          <a:p>
            <a:r>
              <a:rPr dirty="0">
                <a:solidFill>
                  <a:srgbClr val="FFFFFF"/>
                </a:solidFill>
                <a:latin typeface="Calibri"/>
              </a:rPr>
              <a:t>Expand AEDs to all buses and </a:t>
            </a:r>
            <a:r>
              <a:rPr lang="en-US" dirty="0">
                <a:solidFill>
                  <a:srgbClr val="FFFFFF"/>
                </a:solidFill>
                <a:latin typeface="Calibri"/>
              </a:rPr>
              <a:t>some </a:t>
            </a:r>
            <a:r>
              <a:rPr dirty="0">
                <a:solidFill>
                  <a:srgbClr val="FFFFFF"/>
                </a:solidFill>
                <a:latin typeface="Calibri"/>
              </a:rPr>
              <a:t>police units</a:t>
            </a:r>
          </a:p>
          <a:p>
            <a:r>
              <a:rPr dirty="0">
                <a:solidFill>
                  <a:srgbClr val="FFFFFF"/>
                </a:solidFill>
                <a:latin typeface="Calibri"/>
              </a:rPr>
              <a:t>100% CPR trained city workforce</a:t>
            </a:r>
          </a:p>
          <a:p>
            <a:r>
              <a:rPr dirty="0">
                <a:solidFill>
                  <a:srgbClr val="FFFFFF"/>
                </a:solidFill>
                <a:latin typeface="Calibri"/>
              </a:rPr>
              <a:t>CPR growth in </a:t>
            </a:r>
            <a:r>
              <a:rPr lang="en-US" dirty="0">
                <a:solidFill>
                  <a:srgbClr val="FFFFFF"/>
                </a:solidFill>
                <a:latin typeface="Calibri"/>
              </a:rPr>
              <a:t>targeted communities</a:t>
            </a:r>
          </a:p>
          <a:p>
            <a:endParaRPr dirty="0">
              <a:solidFill>
                <a:srgbClr val="FFFFFF"/>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684" y="3474894"/>
            <a:ext cx="2828921" cy="211748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6930" y="3474894"/>
            <a:ext cx="1998386" cy="2116809"/>
          </a:xfrm>
          <a:prstGeom prst="rect">
            <a:avLst/>
          </a:prstGeom>
        </p:spPr>
      </p:pic>
      <p:pic>
        <p:nvPicPr>
          <p:cNvPr id="7" name="Picture 6" descr="A map of a city&#10;&#10;AI-generated content may be incorrect.">
            <a:extLst>
              <a:ext uri="{FF2B5EF4-FFF2-40B4-BE49-F238E27FC236}">
                <a16:creationId xmlns:a16="http://schemas.microsoft.com/office/drawing/2014/main" id="{7616B290-ACCA-8A7B-8CE5-3B9A8C0E658D}"/>
              </a:ext>
            </a:extLst>
          </p:cNvPr>
          <p:cNvPicPr>
            <a:picLocks noChangeAspect="1"/>
          </p:cNvPicPr>
          <p:nvPr/>
        </p:nvPicPr>
        <p:blipFill>
          <a:blip r:embed="rId4"/>
          <a:srcRect t="30871" b="23577"/>
          <a:stretch>
            <a:fillRect/>
          </a:stretch>
        </p:blipFill>
        <p:spPr>
          <a:xfrm>
            <a:off x="2923618" y="2775472"/>
            <a:ext cx="4043312" cy="26033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631519"/>
          </a:xfrm>
        </p:spPr>
        <p:txBody>
          <a:bodyPr/>
          <a:lstStyle/>
          <a:p>
            <a:r>
              <a:rPr sz="2667" b="1" dirty="0">
                <a:solidFill>
                  <a:srgbClr val="FFFFFF"/>
                </a:solidFill>
                <a:latin typeface="Calibri"/>
              </a:rPr>
              <a:t>Impact Snapshot</a:t>
            </a:r>
          </a:p>
        </p:txBody>
      </p:sp>
      <p:sp>
        <p:nvSpPr>
          <p:cNvPr id="3" name="Content Placeholder 2"/>
          <p:cNvSpPr>
            <a:spLocks noGrp="1"/>
          </p:cNvSpPr>
          <p:nvPr>
            <p:ph idx="1"/>
          </p:nvPr>
        </p:nvSpPr>
        <p:spPr>
          <a:xfrm>
            <a:off x="1143000" y="738736"/>
            <a:ext cx="6858000" cy="3771636"/>
          </a:xfrm>
        </p:spPr>
        <p:txBody>
          <a:bodyPr/>
          <a:lstStyle/>
          <a:p>
            <a:r>
              <a:rPr dirty="0">
                <a:solidFill>
                  <a:srgbClr val="FFFFFF"/>
                </a:solidFill>
                <a:latin typeface="Calibri"/>
              </a:rPr>
              <a:t>130,577 CPR-trained residents (2023–24)</a:t>
            </a:r>
          </a:p>
          <a:p>
            <a:r>
              <a:rPr lang="en-US" dirty="0">
                <a:solidFill>
                  <a:srgbClr val="FFFFFF"/>
                </a:solidFill>
                <a:latin typeface="Calibri"/>
              </a:rPr>
              <a:t>20</a:t>
            </a:r>
            <a:r>
              <a:rPr dirty="0">
                <a:solidFill>
                  <a:srgbClr val="FFFFFF"/>
                </a:solidFill>
                <a:latin typeface="Calibri"/>
              </a:rPr>
              <a:t>+ published studies from Detroit</a:t>
            </a:r>
            <a:r>
              <a:rPr lang="en-US" dirty="0">
                <a:solidFill>
                  <a:srgbClr val="FFFFFF"/>
                </a:solidFill>
                <a:latin typeface="Calibri"/>
              </a:rPr>
              <a:t> CPR Data</a:t>
            </a:r>
            <a:endParaRPr dirty="0">
              <a:solidFill>
                <a:srgbClr val="FFFFFF"/>
              </a:solidFill>
              <a:latin typeface="Calibri"/>
            </a:endParaRPr>
          </a:p>
          <a:p>
            <a:r>
              <a:rPr lang="en-US" dirty="0">
                <a:solidFill>
                  <a:srgbClr val="FFFFFF"/>
                </a:solidFill>
                <a:latin typeface="Calibri"/>
              </a:rPr>
              <a:t>600</a:t>
            </a:r>
            <a:r>
              <a:rPr dirty="0">
                <a:solidFill>
                  <a:srgbClr val="FFFFFF"/>
                </a:solidFill>
                <a:latin typeface="Calibri"/>
              </a:rPr>
              <a:t>+ AEDs mapped</a:t>
            </a:r>
          </a:p>
          <a:p>
            <a:r>
              <a:rPr dirty="0" err="1">
                <a:solidFill>
                  <a:srgbClr val="FFFFFF"/>
                </a:solidFill>
                <a:latin typeface="Calibri"/>
              </a:rPr>
              <a:t>PulsePoint</a:t>
            </a:r>
            <a:r>
              <a:rPr lang="en-US" dirty="0">
                <a:solidFill>
                  <a:srgbClr val="FFFFFF"/>
                </a:solidFill>
                <a:latin typeface="Calibri"/>
              </a:rPr>
              <a:t> Campaign</a:t>
            </a:r>
            <a:endParaRPr dirty="0">
              <a:solidFill>
                <a:srgbClr val="FFFFFF"/>
              </a:solidFill>
              <a:latin typeface="Calibri"/>
            </a:endParaRPr>
          </a:p>
          <a:p>
            <a:r>
              <a:rPr lang="en-US" dirty="0">
                <a:solidFill>
                  <a:srgbClr val="FFFFFF"/>
                </a:solidFill>
                <a:latin typeface="Calibri"/>
              </a:rPr>
              <a:t>5</a:t>
            </a:r>
            <a:r>
              <a:rPr dirty="0">
                <a:solidFill>
                  <a:srgbClr val="FFFFFF"/>
                </a:solidFill>
                <a:latin typeface="Calibri"/>
              </a:rPr>
              <a:t>0+ partnerships citywide</a:t>
            </a:r>
            <a:endParaRPr lang="en-US" dirty="0">
              <a:solidFill>
                <a:srgbClr val="FFFFFF"/>
              </a:solidFill>
              <a:latin typeface="Calibri"/>
            </a:endParaRPr>
          </a:p>
          <a:p>
            <a:r>
              <a:rPr lang="en-US" dirty="0">
                <a:solidFill>
                  <a:srgbClr val="FFFFFF"/>
                </a:solidFill>
                <a:latin typeface="Calibri"/>
              </a:rPr>
              <a:t>Increased CPR </a:t>
            </a:r>
            <a:endParaRPr dirty="0">
              <a:solidFill>
                <a:srgbClr val="FFFFFF"/>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393" y="3818562"/>
            <a:ext cx="1530173" cy="189643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7567" y="3818562"/>
            <a:ext cx="2644858" cy="189643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2425" y="3818562"/>
            <a:ext cx="3429575" cy="18964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534928"/>
          </a:xfrm>
        </p:spPr>
        <p:txBody>
          <a:bodyPr/>
          <a:lstStyle/>
          <a:p>
            <a:r>
              <a:rPr sz="2667" b="1" dirty="0">
                <a:solidFill>
                  <a:srgbClr val="FFFFFF"/>
                </a:solidFill>
                <a:latin typeface="Calibri"/>
              </a:rPr>
              <a:t>Final Takeaway</a:t>
            </a:r>
          </a:p>
        </p:txBody>
      </p:sp>
      <p:sp>
        <p:nvSpPr>
          <p:cNvPr id="3" name="Content Placeholder 2"/>
          <p:cNvSpPr>
            <a:spLocks noGrp="1"/>
          </p:cNvSpPr>
          <p:nvPr>
            <p:ph idx="1"/>
          </p:nvPr>
        </p:nvSpPr>
        <p:spPr>
          <a:xfrm>
            <a:off x="564776" y="902246"/>
            <a:ext cx="8229600" cy="3771636"/>
          </a:xfrm>
        </p:spPr>
        <p:txBody>
          <a:bodyPr/>
          <a:lstStyle/>
          <a:p>
            <a:r>
              <a:rPr lang="en-US" dirty="0">
                <a:solidFill>
                  <a:srgbClr val="FFFFFF"/>
                </a:solidFill>
                <a:latin typeface="Calibri"/>
              </a:rPr>
              <a:t>YOU CAN DO THIS</a:t>
            </a:r>
          </a:p>
          <a:p>
            <a:r>
              <a:rPr dirty="0">
                <a:solidFill>
                  <a:srgbClr val="FFFFFF"/>
                </a:solidFill>
                <a:latin typeface="Calibri"/>
              </a:rPr>
              <a:t>"You don’t become </a:t>
            </a:r>
            <a:r>
              <a:rPr dirty="0" err="1">
                <a:solidFill>
                  <a:srgbClr val="FFFFFF"/>
                </a:solidFill>
                <a:latin typeface="Calibri"/>
              </a:rPr>
              <a:t>HeartSafe</a:t>
            </a:r>
            <a:r>
              <a:rPr dirty="0">
                <a:solidFill>
                  <a:srgbClr val="FFFFFF"/>
                </a:solidFill>
                <a:latin typeface="Calibri"/>
              </a:rPr>
              <a:t> by accident. It takes leadership, data, relentless follow-through — and a community committed to saving lives."</a:t>
            </a:r>
            <a:r>
              <a:rPr lang="en-US" dirty="0">
                <a:solidFill>
                  <a:srgbClr val="FFFFFF"/>
                </a:solidFill>
                <a:latin typeface="Calibri"/>
              </a:rPr>
              <a:t> D Hiltz Citizen CPR Foundation</a:t>
            </a:r>
            <a:endParaRPr dirty="0">
              <a:solidFill>
                <a:srgbClr val="FFFFFF"/>
              </a:solidFill>
              <a:latin typeface="Calibri"/>
            </a:endParaRPr>
          </a:p>
        </p:txBody>
      </p:sp>
      <p:pic>
        <p:nvPicPr>
          <p:cNvPr id="4" name="Picture 3">
            <a:extLst>
              <a:ext uri="{FF2B5EF4-FFF2-40B4-BE49-F238E27FC236}">
                <a16:creationId xmlns:a16="http://schemas.microsoft.com/office/drawing/2014/main" id="{1CF1B73E-AA5B-9FB4-0ADA-0CFCE684B1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0631" y="4103164"/>
            <a:ext cx="2207114" cy="1440318"/>
          </a:xfrm>
          <a:prstGeom prst="rect">
            <a:avLst/>
          </a:prstGeom>
        </p:spPr>
      </p:pic>
      <p:pic>
        <p:nvPicPr>
          <p:cNvPr id="5" name="Picture 4">
            <a:extLst>
              <a:ext uri="{FF2B5EF4-FFF2-40B4-BE49-F238E27FC236}">
                <a16:creationId xmlns:a16="http://schemas.microsoft.com/office/drawing/2014/main" id="{5CB4ED7D-3971-BA67-88C1-891CBECF40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8808" y="4097329"/>
            <a:ext cx="2268728" cy="1445933"/>
          </a:xfrm>
          <a:prstGeom prst="rect">
            <a:avLst/>
          </a:prstGeom>
        </p:spPr>
      </p:pic>
      <p:pic>
        <p:nvPicPr>
          <p:cNvPr id="6" name="Picture 5">
            <a:extLst>
              <a:ext uri="{FF2B5EF4-FFF2-40B4-BE49-F238E27FC236}">
                <a16:creationId xmlns:a16="http://schemas.microsoft.com/office/drawing/2014/main" id="{4328C4E3-2C9C-C73D-AEE7-CF97A7A31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80839" y="4083647"/>
            <a:ext cx="2133998" cy="1459099"/>
          </a:xfrm>
          <a:prstGeom prst="rect">
            <a:avLst/>
          </a:prstGeom>
        </p:spPr>
      </p:pic>
      <p:sp>
        <p:nvSpPr>
          <p:cNvPr id="7" name="Rectangle 6">
            <a:extLst>
              <a:ext uri="{FF2B5EF4-FFF2-40B4-BE49-F238E27FC236}">
                <a16:creationId xmlns:a16="http://schemas.microsoft.com/office/drawing/2014/main" id="{9BE9DE2C-7F4C-055B-AA8A-1F88826B5131}"/>
              </a:ext>
            </a:extLst>
          </p:cNvPr>
          <p:cNvSpPr/>
          <p:nvPr/>
        </p:nvSpPr>
        <p:spPr>
          <a:xfrm>
            <a:off x="2898213" y="3150412"/>
            <a:ext cx="3190615" cy="7947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2DCB9BC2-FC09-97E9-36FE-15F55AC960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33561" y="3306749"/>
            <a:ext cx="2719917" cy="571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44630C-A3C1-BF35-D21F-8527081B65EC}"/>
              </a:ext>
            </a:extLst>
          </p:cNvPr>
          <p:cNvSpPr>
            <a:spLocks noGrp="1"/>
          </p:cNvSpPr>
          <p:nvPr>
            <p:ph type="title"/>
          </p:nvPr>
        </p:nvSpPr>
        <p:spPr/>
        <p:txBody>
          <a:bodyPr/>
          <a:lstStyle/>
          <a:p>
            <a:r>
              <a:rPr lang="en-US" dirty="0"/>
              <a:t>The 4 Minute Community</a:t>
            </a:r>
            <a:br>
              <a:rPr lang="en-US" dirty="0"/>
            </a:br>
            <a:r>
              <a:rPr lang="en-US" dirty="0"/>
              <a:t>Roadmap</a:t>
            </a:r>
            <a:endParaRPr lang="en-ZA" dirty="0"/>
          </a:p>
        </p:txBody>
      </p:sp>
      <p:sp>
        <p:nvSpPr>
          <p:cNvPr id="8" name="Content Placeholder 7">
            <a:extLst>
              <a:ext uri="{FF2B5EF4-FFF2-40B4-BE49-F238E27FC236}">
                <a16:creationId xmlns:a16="http://schemas.microsoft.com/office/drawing/2014/main" id="{DEE86786-13D8-DA36-B684-6F7369C9C940}"/>
              </a:ext>
            </a:extLst>
          </p:cNvPr>
          <p:cNvSpPr>
            <a:spLocks noGrp="1"/>
          </p:cNvSpPr>
          <p:nvPr>
            <p:ph sz="quarter" idx="10"/>
          </p:nvPr>
        </p:nvSpPr>
        <p:spPr/>
        <p:txBody>
          <a:bodyPr/>
          <a:lstStyle/>
          <a:p>
            <a:r>
              <a:rPr lang="en-ZA" sz="2059" dirty="0"/>
              <a:t>El Paso/Teller County, CO</a:t>
            </a:r>
          </a:p>
        </p:txBody>
      </p:sp>
      <p:sp>
        <p:nvSpPr>
          <p:cNvPr id="2" name="TextBox 1">
            <a:extLst>
              <a:ext uri="{FF2B5EF4-FFF2-40B4-BE49-F238E27FC236}">
                <a16:creationId xmlns:a16="http://schemas.microsoft.com/office/drawing/2014/main" id="{53191A8C-5FA7-53F0-CEDD-5D2AF5A0A595}"/>
              </a:ext>
            </a:extLst>
          </p:cNvPr>
          <p:cNvSpPr txBox="1"/>
          <p:nvPr/>
        </p:nvSpPr>
        <p:spPr>
          <a:xfrm>
            <a:off x="1504390" y="4328272"/>
            <a:ext cx="5454463" cy="1042978"/>
          </a:xfrm>
          <a:prstGeom prst="rect">
            <a:avLst/>
          </a:prstGeom>
          <a:noFill/>
        </p:spPr>
        <p:txBody>
          <a:bodyPr wrap="square" rtlCol="0">
            <a:spAutoFit/>
          </a:bodyPr>
          <a:lstStyle/>
          <a:p>
            <a:r>
              <a:rPr lang="en-US" sz="2059" dirty="0"/>
              <a:t>Stein Bronsky, MD</a:t>
            </a:r>
          </a:p>
          <a:p>
            <a:r>
              <a:rPr lang="en-US" sz="2059" dirty="0"/>
              <a:t>Gathering of The Eagles</a:t>
            </a:r>
          </a:p>
          <a:p>
            <a:r>
              <a:rPr lang="en-US" sz="2059" dirty="0"/>
              <a:t>June 12, 2025</a:t>
            </a:r>
          </a:p>
        </p:txBody>
      </p:sp>
    </p:spTree>
    <p:extLst>
      <p:ext uri="{BB962C8B-B14F-4D97-AF65-F5344CB8AC3E}">
        <p14:creationId xmlns:p14="http://schemas.microsoft.com/office/powerpoint/2010/main" val="687432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a:extLst>
            <a:ext uri="{FF2B5EF4-FFF2-40B4-BE49-F238E27FC236}">
              <a16:creationId xmlns:a16="http://schemas.microsoft.com/office/drawing/2014/main" id="{8A847EF7-1C09-D17C-F23C-D600FF3111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0FA17-89B9-B427-046B-2C6F07E4C09C}"/>
              </a:ext>
            </a:extLst>
          </p:cNvPr>
          <p:cNvSpPr>
            <a:spLocks noGrp="1"/>
          </p:cNvSpPr>
          <p:nvPr>
            <p:ph type="title"/>
          </p:nvPr>
        </p:nvSpPr>
        <p:spPr/>
        <p:txBody>
          <a:bodyPr/>
          <a:lstStyle/>
          <a:p>
            <a:endParaRPr lang="en-US" sz="2667" dirty="0">
              <a:solidFill>
                <a:srgbClr val="FFFFFF"/>
              </a:solidFill>
              <a:latin typeface="Calibri"/>
            </a:endParaRPr>
          </a:p>
        </p:txBody>
      </p:sp>
      <p:sp>
        <p:nvSpPr>
          <p:cNvPr id="3" name="Content Placeholder 2">
            <a:extLst>
              <a:ext uri="{FF2B5EF4-FFF2-40B4-BE49-F238E27FC236}">
                <a16:creationId xmlns:a16="http://schemas.microsoft.com/office/drawing/2014/main" id="{57EF2202-88E0-BE45-4CC3-F39C65266B57}"/>
              </a:ext>
            </a:extLst>
          </p:cNvPr>
          <p:cNvSpPr>
            <a:spLocks noGrp="1"/>
          </p:cNvSpPr>
          <p:nvPr>
            <p:ph idx="1"/>
          </p:nvPr>
        </p:nvSpPr>
        <p:spPr>
          <a:xfrm>
            <a:off x="1143000" y="1057679"/>
            <a:ext cx="6858000" cy="3771636"/>
          </a:xfrm>
        </p:spPr>
        <p:txBody>
          <a:bodyPr/>
          <a:lstStyle/>
          <a:p>
            <a:r>
              <a:rPr lang="en-US">
                <a:solidFill>
                  <a:srgbClr val="FFFFFF"/>
                </a:solidFill>
                <a:latin typeface="Calibri"/>
              </a:rPr>
              <a:t>What does it take to improve out comes?</a:t>
            </a:r>
          </a:p>
          <a:p>
            <a:r>
              <a:rPr lang="en-US">
                <a:solidFill>
                  <a:srgbClr val="FFFFFF"/>
                </a:solidFill>
                <a:latin typeface="Calibri"/>
              </a:rPr>
              <a:t>How can you get recognized for your efforts?</a:t>
            </a:r>
          </a:p>
          <a:p>
            <a:r>
              <a:rPr lang="en-US">
                <a:solidFill>
                  <a:srgbClr val="FFFFFF"/>
                </a:solidFill>
                <a:latin typeface="Calibri"/>
              </a:rPr>
              <a:t>What is needed to make change happen?</a:t>
            </a:r>
          </a:p>
          <a:p>
            <a:r>
              <a:rPr lang="en-US">
                <a:solidFill>
                  <a:srgbClr val="FFFFFF"/>
                </a:solidFill>
              </a:rPr>
              <a:t>https://citizencpr.org/heartsafe-community/</a:t>
            </a:r>
            <a:endParaRPr lang="en-US" dirty="0">
              <a:solidFill>
                <a:srgbClr val="FFFFFF"/>
              </a:solidFill>
              <a:latin typeface="Calibri"/>
            </a:endParaRPr>
          </a:p>
        </p:txBody>
      </p:sp>
      <p:pic>
        <p:nvPicPr>
          <p:cNvPr id="4" name="Picture 3">
            <a:extLst>
              <a:ext uri="{FF2B5EF4-FFF2-40B4-BE49-F238E27FC236}">
                <a16:creationId xmlns:a16="http://schemas.microsoft.com/office/drawing/2014/main" id="{5F41E44D-CFFA-9CA5-B3B3-716E6B3581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 y="3765071"/>
            <a:ext cx="1418942" cy="1949929"/>
          </a:xfrm>
          <a:prstGeom prst="rect">
            <a:avLst/>
          </a:prstGeom>
        </p:spPr>
      </p:pic>
      <p:pic>
        <p:nvPicPr>
          <p:cNvPr id="5" name="Picture 4">
            <a:extLst>
              <a:ext uri="{FF2B5EF4-FFF2-40B4-BE49-F238E27FC236}">
                <a16:creationId xmlns:a16="http://schemas.microsoft.com/office/drawing/2014/main" id="{72B9CAD7-4CD8-BA32-275A-D2BC53B651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0942" y="3765071"/>
            <a:ext cx="1525756" cy="1949929"/>
          </a:xfrm>
          <a:prstGeom prst="rect">
            <a:avLst/>
          </a:prstGeom>
        </p:spPr>
      </p:pic>
      <p:pic>
        <p:nvPicPr>
          <p:cNvPr id="6" name="Picture 5">
            <a:extLst>
              <a:ext uri="{FF2B5EF4-FFF2-40B4-BE49-F238E27FC236}">
                <a16:creationId xmlns:a16="http://schemas.microsoft.com/office/drawing/2014/main" id="{0069BF02-A463-A0A9-111F-03161F5ABB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6698" y="3765071"/>
            <a:ext cx="3038640" cy="1949929"/>
          </a:xfrm>
          <a:prstGeom prst="rect">
            <a:avLst/>
          </a:prstGeom>
        </p:spPr>
      </p:pic>
      <p:pic>
        <p:nvPicPr>
          <p:cNvPr id="7" name="Picture 6">
            <a:extLst>
              <a:ext uri="{FF2B5EF4-FFF2-40B4-BE49-F238E27FC236}">
                <a16:creationId xmlns:a16="http://schemas.microsoft.com/office/drawing/2014/main" id="{E0C02E27-7673-3CB3-4662-55DFA54B08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37260" y="3765071"/>
            <a:ext cx="1644740" cy="2128487"/>
          </a:xfrm>
          <a:prstGeom prst="rect">
            <a:avLst/>
          </a:prstGeom>
        </p:spPr>
      </p:pic>
    </p:spTree>
    <p:extLst>
      <p:ext uri="{BB962C8B-B14F-4D97-AF65-F5344CB8AC3E}">
        <p14:creationId xmlns:p14="http://schemas.microsoft.com/office/powerpoint/2010/main" val="2649649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3105d063b68_0_24"/>
          <p:cNvSpPr/>
          <p:nvPr/>
        </p:nvSpPr>
        <p:spPr>
          <a:xfrm>
            <a:off x="3277720" y="588309"/>
            <a:ext cx="4992221" cy="4391305"/>
          </a:xfrm>
          <a:prstGeom prst="rect">
            <a:avLst/>
          </a:prstGeom>
          <a:solidFill>
            <a:schemeClr val="accent4"/>
          </a:solidFill>
          <a:ln>
            <a:noFill/>
          </a:ln>
        </p:spPr>
        <p:txBody>
          <a:bodyPr spcFirstLastPara="1" wrap="square" lIns="55460" tIns="55460" rIns="55460" bIns="55460" anchor="ctr" anchorCtr="0">
            <a:noAutofit/>
          </a:bodyPr>
          <a:lstStyle/>
          <a:p>
            <a:pPr>
              <a:buClr>
                <a:srgbClr val="000000"/>
              </a:buClr>
              <a:buSzPts val="1400"/>
            </a:pPr>
            <a:endParaRPr sz="849">
              <a:solidFill>
                <a:srgbClr val="000000"/>
              </a:solidFill>
              <a:latin typeface="Arial"/>
              <a:ea typeface="Arial"/>
              <a:cs typeface="Arial"/>
              <a:sym typeface="Arial"/>
            </a:endParaRPr>
          </a:p>
        </p:txBody>
      </p:sp>
      <p:sp>
        <p:nvSpPr>
          <p:cNvPr id="122" name="Google Shape;122;g3105d063b68_0_24"/>
          <p:cNvSpPr/>
          <p:nvPr/>
        </p:nvSpPr>
        <p:spPr>
          <a:xfrm>
            <a:off x="5275844" y="2488564"/>
            <a:ext cx="2623136" cy="826213"/>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buClr>
                <a:srgbClr val="000000"/>
              </a:buClr>
              <a:buSzPts val="1800"/>
            </a:pPr>
            <a:endParaRPr sz="1092" dirty="0">
              <a:solidFill>
                <a:schemeClr val="lt1"/>
              </a:solidFill>
              <a:latin typeface="Arial"/>
              <a:ea typeface="Arial"/>
              <a:cs typeface="Arial"/>
              <a:sym typeface="Arial"/>
            </a:endParaRPr>
          </a:p>
        </p:txBody>
      </p:sp>
      <p:sp>
        <p:nvSpPr>
          <p:cNvPr id="123" name="Google Shape;123;g3105d063b68_0_24"/>
          <p:cNvSpPr txBox="1">
            <a:spLocks noGrp="1"/>
          </p:cNvSpPr>
          <p:nvPr>
            <p:ph type="body" idx="4294967295"/>
          </p:nvPr>
        </p:nvSpPr>
        <p:spPr>
          <a:xfrm>
            <a:off x="1338243" y="1561180"/>
            <a:ext cx="5806605" cy="348320"/>
          </a:xfrm>
          <a:prstGeom prst="rect">
            <a:avLst/>
          </a:prstGeom>
          <a:noFill/>
          <a:ln>
            <a:noFill/>
          </a:ln>
        </p:spPr>
        <p:txBody>
          <a:bodyPr spcFirstLastPara="1" vert="horz" wrap="square" lIns="0" tIns="27723" rIns="0" bIns="27723" rtlCol="0" anchor="t" anchorCtr="0">
            <a:noAutofit/>
          </a:bodyPr>
          <a:lstStyle/>
          <a:p>
            <a:pPr marL="0" indent="0">
              <a:lnSpc>
                <a:spcPct val="120000"/>
              </a:lnSpc>
              <a:spcBef>
                <a:spcPts val="0"/>
              </a:spcBef>
              <a:buClr>
                <a:schemeClr val="accent2"/>
              </a:buClr>
              <a:buSzPts val="1400"/>
              <a:buNone/>
            </a:pPr>
            <a:r>
              <a:rPr lang="en-US" sz="1176" b="1" dirty="0">
                <a:solidFill>
                  <a:schemeClr val="accent1"/>
                </a:solidFill>
                <a:latin typeface="DM Sans"/>
                <a:ea typeface="DM Sans"/>
                <a:cs typeface="DM Sans"/>
                <a:sym typeface="DM Sans"/>
              </a:rPr>
              <a:t>Some of them at least</a:t>
            </a:r>
            <a:endParaRPr sz="1176" b="1" dirty="0">
              <a:solidFill>
                <a:schemeClr val="accent1"/>
              </a:solidFill>
              <a:latin typeface="DM Sans"/>
              <a:ea typeface="DM Sans"/>
              <a:cs typeface="DM Sans"/>
              <a:sym typeface="DM Sans"/>
            </a:endParaRPr>
          </a:p>
        </p:txBody>
      </p:sp>
      <p:sp>
        <p:nvSpPr>
          <p:cNvPr id="124" name="Google Shape;124;g3105d063b68_0_24"/>
          <p:cNvSpPr txBox="1">
            <a:spLocks noGrp="1"/>
          </p:cNvSpPr>
          <p:nvPr>
            <p:ph type="title" idx="4294967295"/>
          </p:nvPr>
        </p:nvSpPr>
        <p:spPr>
          <a:xfrm>
            <a:off x="1318014" y="1127956"/>
            <a:ext cx="5806605" cy="500824"/>
          </a:xfrm>
          <a:prstGeom prst="rect">
            <a:avLst/>
          </a:prstGeom>
          <a:noFill/>
          <a:ln>
            <a:noFill/>
          </a:ln>
        </p:spPr>
        <p:txBody>
          <a:bodyPr spcFirstLastPara="1" vert="horz" wrap="square" lIns="0" tIns="27723" rIns="0" bIns="27723" rtlCol="0" anchor="ctr" anchorCtr="0">
            <a:noAutofit/>
          </a:bodyPr>
          <a:lstStyle/>
          <a:p>
            <a:pPr>
              <a:spcBef>
                <a:spcPts val="0"/>
              </a:spcBef>
              <a:buClr>
                <a:schemeClr val="accent2"/>
              </a:buClr>
              <a:buSzPts val="2800"/>
            </a:pPr>
            <a:r>
              <a:rPr lang="en-US" sz="2353" b="1" dirty="0">
                <a:latin typeface="DM Sans"/>
                <a:ea typeface="DM Sans"/>
                <a:cs typeface="DM Sans"/>
                <a:sym typeface="DM Sans"/>
              </a:rPr>
              <a:t>Questions:</a:t>
            </a:r>
            <a:endParaRPr sz="2353" b="1" dirty="0">
              <a:solidFill>
                <a:srgbClr val="FF5050"/>
              </a:solidFill>
              <a:latin typeface="DM Sans"/>
              <a:ea typeface="DM Sans"/>
              <a:cs typeface="DM Sans"/>
              <a:sym typeface="DM Sans"/>
            </a:endParaRPr>
          </a:p>
        </p:txBody>
      </p:sp>
      <p:sp>
        <p:nvSpPr>
          <p:cNvPr id="125" name="Google Shape;125;g3105d063b68_0_24"/>
          <p:cNvSpPr/>
          <p:nvPr/>
        </p:nvSpPr>
        <p:spPr>
          <a:xfrm>
            <a:off x="5275843" y="3590744"/>
            <a:ext cx="2623137" cy="826213"/>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buClr>
                <a:srgbClr val="000000"/>
              </a:buClr>
              <a:buSzPts val="1800"/>
            </a:pPr>
            <a:r>
              <a:rPr lang="en-US" sz="1324" dirty="0">
                <a:solidFill>
                  <a:srgbClr val="00293F"/>
                </a:solidFill>
                <a:latin typeface="DM Sans Medium"/>
                <a:ea typeface="DM Sans Medium"/>
                <a:cs typeface="DM Sans Medium"/>
                <a:sym typeface="DM Sans Medium"/>
              </a:rPr>
              <a:t>    Are we placing AEDs in the </a:t>
            </a:r>
          </a:p>
          <a:p>
            <a:pPr>
              <a:buClr>
                <a:srgbClr val="000000"/>
              </a:buClr>
              <a:buSzPts val="1800"/>
            </a:pPr>
            <a:r>
              <a:rPr lang="en-US" sz="1324" dirty="0">
                <a:solidFill>
                  <a:srgbClr val="00293F"/>
                </a:solidFill>
                <a:latin typeface="DM Sans Medium"/>
                <a:ea typeface="DM Sans Medium"/>
                <a:cs typeface="DM Sans Medium"/>
                <a:sym typeface="DM Sans Medium"/>
              </a:rPr>
              <a:t>    wrong locations?</a:t>
            </a:r>
            <a:endParaRPr sz="1324" dirty="0">
              <a:solidFill>
                <a:schemeClr val="lt1"/>
              </a:solidFill>
              <a:latin typeface="Arial"/>
              <a:ea typeface="Arial"/>
              <a:cs typeface="Arial"/>
              <a:sym typeface="Arial"/>
            </a:endParaRPr>
          </a:p>
        </p:txBody>
      </p:sp>
      <p:sp>
        <p:nvSpPr>
          <p:cNvPr id="129" name="Google Shape;129;g3105d063b68_0_24"/>
          <p:cNvSpPr/>
          <p:nvPr/>
        </p:nvSpPr>
        <p:spPr>
          <a:xfrm>
            <a:off x="5275843" y="1406845"/>
            <a:ext cx="2623136" cy="826213"/>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buClr>
                <a:srgbClr val="000000"/>
              </a:buClr>
              <a:buSzPts val="1800"/>
            </a:pPr>
            <a:endParaRPr sz="1092">
              <a:solidFill>
                <a:schemeClr val="lt1"/>
              </a:solidFill>
              <a:latin typeface="Arial"/>
              <a:ea typeface="Arial"/>
              <a:cs typeface="Arial"/>
              <a:sym typeface="Arial"/>
            </a:endParaRPr>
          </a:p>
        </p:txBody>
      </p:sp>
      <p:sp>
        <p:nvSpPr>
          <p:cNvPr id="130" name="Google Shape;130;g3105d063b68_0_24"/>
          <p:cNvSpPr txBox="1"/>
          <p:nvPr/>
        </p:nvSpPr>
        <p:spPr>
          <a:xfrm>
            <a:off x="5420249" y="1476732"/>
            <a:ext cx="2334326" cy="845666"/>
          </a:xfrm>
          <a:prstGeom prst="rect">
            <a:avLst/>
          </a:prstGeom>
          <a:noFill/>
          <a:ln>
            <a:noFill/>
          </a:ln>
        </p:spPr>
        <p:txBody>
          <a:bodyPr spcFirstLastPara="1" wrap="square" lIns="55460" tIns="55460" rIns="55460" bIns="55460" anchor="t" anchorCtr="0">
            <a:spAutoFit/>
          </a:bodyPr>
          <a:lstStyle/>
          <a:p>
            <a:pPr marL="77041">
              <a:lnSpc>
                <a:spcPct val="120000"/>
              </a:lnSpc>
              <a:buClr>
                <a:srgbClr val="00293F"/>
              </a:buClr>
              <a:buSzPts val="1600"/>
            </a:pPr>
            <a:r>
              <a:rPr lang="en-US" sz="1324" dirty="0">
                <a:solidFill>
                  <a:srgbClr val="00293F"/>
                </a:solidFill>
                <a:latin typeface="DM Sans Medium"/>
                <a:ea typeface="DM Sans Medium"/>
                <a:cs typeface="DM Sans Medium"/>
                <a:sym typeface="DM Sans Medium"/>
              </a:rPr>
              <a:t>Are we considering the barriers to using an AED?</a:t>
            </a:r>
          </a:p>
          <a:p>
            <a:pPr marL="77041">
              <a:lnSpc>
                <a:spcPct val="120000"/>
              </a:lnSpc>
              <a:buClr>
                <a:srgbClr val="00293F"/>
              </a:buClr>
              <a:buSzPts val="1600"/>
            </a:pPr>
            <a:endParaRPr lang="en-US" sz="1324" dirty="0">
              <a:solidFill>
                <a:srgbClr val="00293F"/>
              </a:solidFill>
              <a:latin typeface="DM Sans Medium"/>
              <a:ea typeface="DM Sans Medium"/>
              <a:cs typeface="DM Sans Medium"/>
              <a:sym typeface="DM Sans Medium"/>
            </a:endParaRPr>
          </a:p>
        </p:txBody>
      </p:sp>
      <p:sp>
        <p:nvSpPr>
          <p:cNvPr id="131" name="Google Shape;131;g3105d063b68_0_24"/>
          <p:cNvSpPr txBox="1"/>
          <p:nvPr/>
        </p:nvSpPr>
        <p:spPr>
          <a:xfrm>
            <a:off x="5486575" y="2521372"/>
            <a:ext cx="2334326" cy="1049439"/>
          </a:xfrm>
          <a:prstGeom prst="rect">
            <a:avLst/>
          </a:prstGeom>
          <a:noFill/>
          <a:ln>
            <a:noFill/>
          </a:ln>
        </p:spPr>
        <p:txBody>
          <a:bodyPr spcFirstLastPara="1" wrap="square" lIns="55460" tIns="55460" rIns="55460" bIns="55460" anchor="t" anchorCtr="0">
            <a:spAutoFit/>
          </a:bodyPr>
          <a:lstStyle/>
          <a:p>
            <a:pPr>
              <a:lnSpc>
                <a:spcPct val="115000"/>
              </a:lnSpc>
              <a:buClr>
                <a:srgbClr val="000000"/>
              </a:buClr>
              <a:buSzPts val="2000"/>
            </a:pPr>
            <a:r>
              <a:rPr lang="en-US" sz="1324" dirty="0">
                <a:solidFill>
                  <a:srgbClr val="00293F"/>
                </a:solidFill>
                <a:latin typeface="DM Sans Medium"/>
                <a:ea typeface="DM Sans Medium"/>
                <a:cs typeface="DM Sans Medium"/>
                <a:sym typeface="DM Sans Medium"/>
              </a:rPr>
              <a:t>Is it time to reassess whether AEDs are achieving their full potential?</a:t>
            </a:r>
          </a:p>
          <a:p>
            <a:pPr>
              <a:lnSpc>
                <a:spcPct val="115000"/>
              </a:lnSpc>
              <a:buClr>
                <a:srgbClr val="000000"/>
              </a:buClr>
              <a:buSzPts val="2000"/>
            </a:pPr>
            <a:endParaRPr sz="1324" dirty="0">
              <a:solidFill>
                <a:srgbClr val="FF5050"/>
              </a:solidFill>
              <a:latin typeface="DM Sans"/>
              <a:ea typeface="DM Sans"/>
              <a:cs typeface="DM Sans"/>
              <a:sym typeface="DM San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1B7099A-3AB4-6E09-B39A-4CDDE2256C8A}"/>
            </a:ext>
          </a:extLst>
        </p:cNvPr>
        <p:cNvGrpSpPr/>
        <p:nvPr/>
      </p:nvGrpSpPr>
      <p:grpSpPr>
        <a:xfrm>
          <a:off x="0" y="0"/>
          <a:ext cx="0" cy="0"/>
          <a:chOff x="0" y="0"/>
          <a:chExt cx="0" cy="0"/>
        </a:xfrm>
      </p:grpSpPr>
      <p:sp>
        <p:nvSpPr>
          <p:cNvPr id="121" name="Google Shape;121;g3105d063b68_0_24">
            <a:extLst>
              <a:ext uri="{FF2B5EF4-FFF2-40B4-BE49-F238E27FC236}">
                <a16:creationId xmlns:a16="http://schemas.microsoft.com/office/drawing/2014/main" id="{2226CFD8-A197-8BF6-EE7D-96C2FD8908EF}"/>
              </a:ext>
            </a:extLst>
          </p:cNvPr>
          <p:cNvSpPr/>
          <p:nvPr/>
        </p:nvSpPr>
        <p:spPr>
          <a:xfrm>
            <a:off x="4578369" y="546287"/>
            <a:ext cx="3691572" cy="4391305"/>
          </a:xfrm>
          <a:prstGeom prst="rect">
            <a:avLst/>
          </a:prstGeom>
          <a:solidFill>
            <a:schemeClr val="accent4"/>
          </a:solidFill>
          <a:ln>
            <a:noFill/>
          </a:ln>
        </p:spPr>
        <p:txBody>
          <a:bodyPr spcFirstLastPara="1" wrap="square" lIns="55460" tIns="55460" rIns="55460" bIns="55460" anchor="ctr" anchorCtr="0">
            <a:noAutofit/>
          </a:bodyPr>
          <a:lstStyle/>
          <a:p>
            <a:pPr algn="ctr">
              <a:buClr>
                <a:srgbClr val="000000"/>
              </a:buClr>
              <a:buSzPts val="1400"/>
            </a:pPr>
            <a:endParaRPr sz="849" dirty="0">
              <a:solidFill>
                <a:srgbClr val="000000"/>
              </a:solidFill>
              <a:latin typeface="Arial"/>
              <a:ea typeface="Arial"/>
              <a:cs typeface="Arial"/>
              <a:sym typeface="Arial"/>
            </a:endParaRPr>
          </a:p>
        </p:txBody>
      </p:sp>
      <p:sp>
        <p:nvSpPr>
          <p:cNvPr id="122" name="Google Shape;122;g3105d063b68_0_24">
            <a:extLst>
              <a:ext uri="{FF2B5EF4-FFF2-40B4-BE49-F238E27FC236}">
                <a16:creationId xmlns:a16="http://schemas.microsoft.com/office/drawing/2014/main" id="{1BA8F90D-37C8-2048-27F5-33CABF30AC99}"/>
              </a:ext>
            </a:extLst>
          </p:cNvPr>
          <p:cNvSpPr/>
          <p:nvPr/>
        </p:nvSpPr>
        <p:spPr>
          <a:xfrm>
            <a:off x="5275844" y="2488564"/>
            <a:ext cx="2623136" cy="826213"/>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lgn="ctr">
              <a:buClr>
                <a:srgbClr val="000000"/>
              </a:buClr>
              <a:buSzPts val="1800"/>
            </a:pPr>
            <a:endParaRPr sz="1092">
              <a:solidFill>
                <a:schemeClr val="lt1"/>
              </a:solidFill>
              <a:latin typeface="Arial"/>
              <a:ea typeface="Arial"/>
              <a:cs typeface="Arial"/>
              <a:sym typeface="Arial"/>
            </a:endParaRPr>
          </a:p>
        </p:txBody>
      </p:sp>
      <p:sp>
        <p:nvSpPr>
          <p:cNvPr id="123" name="Google Shape;123;g3105d063b68_0_24">
            <a:extLst>
              <a:ext uri="{FF2B5EF4-FFF2-40B4-BE49-F238E27FC236}">
                <a16:creationId xmlns:a16="http://schemas.microsoft.com/office/drawing/2014/main" id="{D94F366D-2C45-A9B6-FA54-3044CC453AB0}"/>
              </a:ext>
            </a:extLst>
          </p:cNvPr>
          <p:cNvSpPr txBox="1">
            <a:spLocks noGrp="1"/>
          </p:cNvSpPr>
          <p:nvPr>
            <p:ph type="body" idx="4294967295"/>
          </p:nvPr>
        </p:nvSpPr>
        <p:spPr>
          <a:xfrm>
            <a:off x="1323092" y="1535966"/>
            <a:ext cx="5806605" cy="348320"/>
          </a:xfrm>
          <a:prstGeom prst="rect">
            <a:avLst/>
          </a:prstGeom>
          <a:noFill/>
          <a:ln>
            <a:noFill/>
          </a:ln>
        </p:spPr>
        <p:txBody>
          <a:bodyPr spcFirstLastPara="1" vert="horz" wrap="square" lIns="0" tIns="27723" rIns="0" bIns="27723" rtlCol="0" anchor="t" anchorCtr="0">
            <a:noAutofit/>
          </a:bodyPr>
          <a:lstStyle/>
          <a:p>
            <a:pPr marL="0" indent="0">
              <a:lnSpc>
                <a:spcPct val="120000"/>
              </a:lnSpc>
              <a:spcBef>
                <a:spcPts val="0"/>
              </a:spcBef>
              <a:buClr>
                <a:schemeClr val="accent2"/>
              </a:buClr>
              <a:buSzPts val="1400"/>
              <a:buNone/>
            </a:pPr>
            <a:r>
              <a:rPr lang="en-US" sz="1092" b="1">
                <a:solidFill>
                  <a:schemeClr val="accent1"/>
                </a:solidFill>
                <a:latin typeface="DM Sans"/>
                <a:ea typeface="DM Sans"/>
                <a:cs typeface="DM Sans"/>
                <a:sym typeface="DM Sans"/>
              </a:rPr>
              <a:t>Despite a Proven Therapy</a:t>
            </a:r>
            <a:endParaRPr sz="1092" b="1">
              <a:solidFill>
                <a:schemeClr val="accent1"/>
              </a:solidFill>
              <a:latin typeface="DM Sans"/>
              <a:ea typeface="DM Sans"/>
              <a:cs typeface="DM Sans"/>
              <a:sym typeface="DM Sans"/>
            </a:endParaRPr>
          </a:p>
        </p:txBody>
      </p:sp>
      <p:sp>
        <p:nvSpPr>
          <p:cNvPr id="124" name="Google Shape;124;g3105d063b68_0_24">
            <a:extLst>
              <a:ext uri="{FF2B5EF4-FFF2-40B4-BE49-F238E27FC236}">
                <a16:creationId xmlns:a16="http://schemas.microsoft.com/office/drawing/2014/main" id="{2A7146F2-6AE6-5CFC-E743-BEA2778D78AA}"/>
              </a:ext>
            </a:extLst>
          </p:cNvPr>
          <p:cNvSpPr txBox="1">
            <a:spLocks noGrp="1"/>
          </p:cNvSpPr>
          <p:nvPr>
            <p:ph type="title" idx="4294967295"/>
          </p:nvPr>
        </p:nvSpPr>
        <p:spPr>
          <a:xfrm>
            <a:off x="1338243" y="778268"/>
            <a:ext cx="5806605" cy="500824"/>
          </a:xfrm>
          <a:prstGeom prst="rect">
            <a:avLst/>
          </a:prstGeom>
          <a:noFill/>
          <a:ln>
            <a:noFill/>
          </a:ln>
        </p:spPr>
        <p:txBody>
          <a:bodyPr spcFirstLastPara="1" vert="horz" wrap="square" lIns="0" tIns="27723" rIns="0" bIns="27723" rtlCol="0" anchor="ctr" anchorCtr="0">
            <a:noAutofit/>
          </a:bodyPr>
          <a:lstStyle/>
          <a:p>
            <a:pPr>
              <a:spcBef>
                <a:spcPts val="0"/>
              </a:spcBef>
              <a:buClr>
                <a:schemeClr val="accent2"/>
              </a:buClr>
              <a:buSzPts val="2800"/>
            </a:pPr>
            <a:r>
              <a:rPr lang="en-US" sz="1820" b="1" dirty="0">
                <a:latin typeface="DM Sans"/>
                <a:ea typeface="DM Sans"/>
                <a:cs typeface="DM Sans"/>
                <a:sym typeface="DM Sans"/>
              </a:rPr>
              <a:t>The Problem is Massive</a:t>
            </a:r>
            <a:endParaRPr sz="1820" b="1" dirty="0">
              <a:solidFill>
                <a:srgbClr val="FF5050"/>
              </a:solidFill>
              <a:latin typeface="DM Sans"/>
              <a:ea typeface="DM Sans"/>
              <a:cs typeface="DM Sans"/>
              <a:sym typeface="DM Sans"/>
            </a:endParaRPr>
          </a:p>
        </p:txBody>
      </p:sp>
      <p:sp>
        <p:nvSpPr>
          <p:cNvPr id="125" name="Google Shape;125;g3105d063b68_0_24">
            <a:extLst>
              <a:ext uri="{FF2B5EF4-FFF2-40B4-BE49-F238E27FC236}">
                <a16:creationId xmlns:a16="http://schemas.microsoft.com/office/drawing/2014/main" id="{8ECB8E57-C8B0-7C34-60D0-5927896CECD0}"/>
              </a:ext>
            </a:extLst>
          </p:cNvPr>
          <p:cNvSpPr/>
          <p:nvPr/>
        </p:nvSpPr>
        <p:spPr>
          <a:xfrm>
            <a:off x="5275844" y="3590744"/>
            <a:ext cx="2623136" cy="826213"/>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lgn="ctr">
              <a:buClr>
                <a:srgbClr val="000000"/>
              </a:buClr>
              <a:buSzPts val="1800"/>
            </a:pPr>
            <a:endParaRPr sz="1092">
              <a:solidFill>
                <a:schemeClr val="lt1"/>
              </a:solidFill>
              <a:latin typeface="Arial"/>
              <a:ea typeface="Arial"/>
              <a:cs typeface="Arial"/>
              <a:sym typeface="Arial"/>
            </a:endParaRPr>
          </a:p>
        </p:txBody>
      </p:sp>
      <p:sp>
        <p:nvSpPr>
          <p:cNvPr id="126" name="Google Shape;126;g3105d063b68_0_24">
            <a:extLst>
              <a:ext uri="{FF2B5EF4-FFF2-40B4-BE49-F238E27FC236}">
                <a16:creationId xmlns:a16="http://schemas.microsoft.com/office/drawing/2014/main" id="{E5DF6D4F-BBA0-26AF-40D9-30C78B67EF6A}"/>
              </a:ext>
            </a:extLst>
          </p:cNvPr>
          <p:cNvSpPr txBox="1"/>
          <p:nvPr/>
        </p:nvSpPr>
        <p:spPr>
          <a:xfrm>
            <a:off x="5436446" y="3680112"/>
            <a:ext cx="2230048" cy="670361"/>
          </a:xfrm>
          <a:prstGeom prst="rect">
            <a:avLst/>
          </a:prstGeom>
          <a:noFill/>
          <a:ln>
            <a:noFill/>
          </a:ln>
        </p:spPr>
        <p:txBody>
          <a:bodyPr spcFirstLastPara="1" wrap="square" lIns="55460" tIns="55460" rIns="55460" bIns="55460" anchor="t" anchorCtr="0">
            <a:spAutoFit/>
          </a:bodyPr>
          <a:lstStyle/>
          <a:p>
            <a:pPr>
              <a:lnSpc>
                <a:spcPct val="115000"/>
              </a:lnSpc>
              <a:buClr>
                <a:srgbClr val="000000"/>
              </a:buClr>
              <a:buSzPts val="2000"/>
            </a:pPr>
            <a:r>
              <a:rPr lang="en-US" sz="1213" dirty="0">
                <a:solidFill>
                  <a:schemeClr val="accent2"/>
                </a:solidFill>
                <a:latin typeface="DM Sans SemiBold"/>
                <a:ea typeface="DM Sans SemiBold"/>
                <a:cs typeface="DM Sans SemiBold"/>
                <a:sym typeface="DM Sans SemiBold"/>
              </a:rPr>
              <a:t>Proven Therapy</a:t>
            </a:r>
            <a:endParaRPr sz="1213" dirty="0">
              <a:solidFill>
                <a:schemeClr val="accent2"/>
              </a:solidFill>
              <a:latin typeface="DM Sans SemiBold"/>
              <a:ea typeface="DM Sans SemiBold"/>
              <a:cs typeface="DM Sans SemiBold"/>
              <a:sym typeface="DM Sans SemiBold"/>
            </a:endParaRPr>
          </a:p>
          <a:p>
            <a:pPr>
              <a:lnSpc>
                <a:spcPct val="115000"/>
              </a:lnSpc>
              <a:buClr>
                <a:srgbClr val="000000"/>
              </a:buClr>
              <a:buSzPts val="1600"/>
            </a:pPr>
            <a:r>
              <a:rPr lang="en-US" sz="971" dirty="0">
                <a:solidFill>
                  <a:srgbClr val="FF5050"/>
                </a:solidFill>
                <a:latin typeface="DM Sans"/>
                <a:ea typeface="DM Sans"/>
                <a:cs typeface="DM Sans"/>
                <a:sym typeface="DM Sans"/>
              </a:rPr>
              <a:t>Early defibrillation can increase survival to &gt;50%.</a:t>
            </a:r>
            <a:endParaRPr sz="971" dirty="0">
              <a:solidFill>
                <a:srgbClr val="FF5050"/>
              </a:solidFill>
              <a:latin typeface="DM Sans"/>
              <a:ea typeface="DM Sans"/>
              <a:cs typeface="DM Sans"/>
              <a:sym typeface="DM Sans"/>
            </a:endParaRPr>
          </a:p>
        </p:txBody>
      </p:sp>
      <p:pic>
        <p:nvPicPr>
          <p:cNvPr id="127" name="Google Shape;127;g3105d063b68_0_24">
            <a:extLst>
              <a:ext uri="{FF2B5EF4-FFF2-40B4-BE49-F238E27FC236}">
                <a16:creationId xmlns:a16="http://schemas.microsoft.com/office/drawing/2014/main" id="{9D8FB4E1-B621-D445-6212-87B1E377D00C}"/>
              </a:ext>
            </a:extLst>
          </p:cNvPr>
          <p:cNvPicPr preferRelativeResize="0"/>
          <p:nvPr/>
        </p:nvPicPr>
        <p:blipFill rotWithShape="1">
          <a:blip r:embed="rId3">
            <a:alphaModFix/>
          </a:blip>
          <a:srcRect/>
          <a:stretch/>
        </p:blipFill>
        <p:spPr>
          <a:xfrm>
            <a:off x="1323099" y="2514428"/>
            <a:ext cx="2918481" cy="2145705"/>
          </a:xfrm>
          <a:prstGeom prst="rect">
            <a:avLst/>
          </a:prstGeom>
          <a:noFill/>
          <a:ln>
            <a:noFill/>
          </a:ln>
        </p:spPr>
      </p:pic>
      <p:sp>
        <p:nvSpPr>
          <p:cNvPr id="128" name="Google Shape;128;g3105d063b68_0_24">
            <a:extLst>
              <a:ext uri="{FF2B5EF4-FFF2-40B4-BE49-F238E27FC236}">
                <a16:creationId xmlns:a16="http://schemas.microsoft.com/office/drawing/2014/main" id="{99B9F65A-0D8A-B4AA-D1D2-68CACB2AC43F}"/>
              </a:ext>
            </a:extLst>
          </p:cNvPr>
          <p:cNvSpPr txBox="1"/>
          <p:nvPr/>
        </p:nvSpPr>
        <p:spPr>
          <a:xfrm>
            <a:off x="1285922" y="2172325"/>
            <a:ext cx="2955624" cy="273073"/>
          </a:xfrm>
          <a:prstGeom prst="rect">
            <a:avLst/>
          </a:prstGeom>
          <a:noFill/>
          <a:ln>
            <a:noFill/>
          </a:ln>
        </p:spPr>
        <p:txBody>
          <a:bodyPr spcFirstLastPara="1" wrap="square" lIns="55460" tIns="55460" rIns="55460" bIns="55460" anchor="t" anchorCtr="0">
            <a:spAutoFit/>
          </a:bodyPr>
          <a:lstStyle/>
          <a:p>
            <a:pPr>
              <a:lnSpc>
                <a:spcPct val="115000"/>
              </a:lnSpc>
              <a:buClr>
                <a:srgbClr val="000000"/>
              </a:buClr>
              <a:buSzPts val="1500"/>
            </a:pPr>
            <a:r>
              <a:rPr lang="en-US" sz="910">
                <a:solidFill>
                  <a:srgbClr val="888888"/>
                </a:solidFill>
                <a:latin typeface="DM Sans SemiBold"/>
                <a:ea typeface="DM Sans SemiBold"/>
                <a:cs typeface="DM Sans SemiBold"/>
                <a:sym typeface="DM Sans SemiBold"/>
              </a:rPr>
              <a:t>Death from OHCA vs. 7 Cancers in 2020 in the U.S.</a:t>
            </a:r>
            <a:endParaRPr sz="910">
              <a:solidFill>
                <a:srgbClr val="888888"/>
              </a:solidFill>
              <a:latin typeface="DM Sans"/>
              <a:ea typeface="DM Sans"/>
              <a:cs typeface="DM Sans"/>
              <a:sym typeface="DM Sans"/>
            </a:endParaRPr>
          </a:p>
        </p:txBody>
      </p:sp>
      <p:sp>
        <p:nvSpPr>
          <p:cNvPr id="129" name="Google Shape;129;g3105d063b68_0_24">
            <a:extLst>
              <a:ext uri="{FF2B5EF4-FFF2-40B4-BE49-F238E27FC236}">
                <a16:creationId xmlns:a16="http://schemas.microsoft.com/office/drawing/2014/main" id="{4AAF8B1E-932F-6D3E-08FC-B44F81B4B978}"/>
              </a:ext>
            </a:extLst>
          </p:cNvPr>
          <p:cNvSpPr/>
          <p:nvPr/>
        </p:nvSpPr>
        <p:spPr>
          <a:xfrm>
            <a:off x="5275843" y="1406845"/>
            <a:ext cx="2623136" cy="826213"/>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lgn="ctr">
              <a:buClr>
                <a:srgbClr val="000000"/>
              </a:buClr>
              <a:buSzPts val="1800"/>
            </a:pPr>
            <a:endParaRPr sz="1092">
              <a:solidFill>
                <a:schemeClr val="lt1"/>
              </a:solidFill>
              <a:latin typeface="Arial"/>
              <a:ea typeface="Arial"/>
              <a:cs typeface="Arial"/>
              <a:sym typeface="Arial"/>
            </a:endParaRPr>
          </a:p>
        </p:txBody>
      </p:sp>
      <p:sp>
        <p:nvSpPr>
          <p:cNvPr id="130" name="Google Shape;130;g3105d063b68_0_24">
            <a:extLst>
              <a:ext uri="{FF2B5EF4-FFF2-40B4-BE49-F238E27FC236}">
                <a16:creationId xmlns:a16="http://schemas.microsoft.com/office/drawing/2014/main" id="{BB5E5D1A-B38C-02AB-8E03-8BD5AE0CD4CE}"/>
              </a:ext>
            </a:extLst>
          </p:cNvPr>
          <p:cNvSpPr txBox="1"/>
          <p:nvPr/>
        </p:nvSpPr>
        <p:spPr>
          <a:xfrm>
            <a:off x="5420249" y="1476733"/>
            <a:ext cx="2334326" cy="670361"/>
          </a:xfrm>
          <a:prstGeom prst="rect">
            <a:avLst/>
          </a:prstGeom>
          <a:noFill/>
          <a:ln>
            <a:noFill/>
          </a:ln>
        </p:spPr>
        <p:txBody>
          <a:bodyPr spcFirstLastPara="1" wrap="square" lIns="55460" tIns="55460" rIns="55460" bIns="55460" anchor="t" anchorCtr="0">
            <a:spAutoFit/>
          </a:bodyPr>
          <a:lstStyle/>
          <a:p>
            <a:pPr>
              <a:lnSpc>
                <a:spcPct val="115000"/>
              </a:lnSpc>
              <a:buClr>
                <a:srgbClr val="000000"/>
              </a:buClr>
              <a:buSzPts val="2000"/>
            </a:pPr>
            <a:r>
              <a:rPr lang="en-US" sz="1213" dirty="0">
                <a:solidFill>
                  <a:schemeClr val="accent2"/>
                </a:solidFill>
                <a:latin typeface="DM Sans SemiBold"/>
                <a:ea typeface="DM Sans SemiBold"/>
                <a:cs typeface="DM Sans SemiBold"/>
                <a:sym typeface="DM Sans SemiBold"/>
              </a:rPr>
              <a:t>Low Survival Rate Nationally</a:t>
            </a:r>
            <a:endParaRPr sz="1213" dirty="0">
              <a:solidFill>
                <a:schemeClr val="accent2"/>
              </a:solidFill>
              <a:latin typeface="DM Sans SemiBold"/>
              <a:ea typeface="DM Sans SemiBold"/>
              <a:cs typeface="DM Sans SemiBold"/>
              <a:sym typeface="DM Sans SemiBold"/>
            </a:endParaRPr>
          </a:p>
          <a:p>
            <a:pPr>
              <a:lnSpc>
                <a:spcPct val="115000"/>
              </a:lnSpc>
              <a:buClr>
                <a:srgbClr val="000000"/>
              </a:buClr>
              <a:buSzPts val="2000"/>
            </a:pPr>
            <a:r>
              <a:rPr lang="en-US" sz="971" dirty="0">
                <a:solidFill>
                  <a:schemeClr val="accent1"/>
                </a:solidFill>
                <a:latin typeface="DM Sans SemiBold"/>
                <a:ea typeface="DM Sans SemiBold"/>
                <a:cs typeface="DM Sans SemiBold"/>
                <a:sym typeface="DM Sans SemiBold"/>
              </a:rPr>
              <a:t>~10-12% of OHCA victims survive to hospital discharge</a:t>
            </a:r>
            <a:endParaRPr sz="971" dirty="0">
              <a:solidFill>
                <a:schemeClr val="accent1"/>
              </a:solidFill>
              <a:latin typeface="DM Sans SemiBold"/>
              <a:ea typeface="DM Sans SemiBold"/>
              <a:cs typeface="DM Sans SemiBold"/>
              <a:sym typeface="DM Sans SemiBold"/>
            </a:endParaRPr>
          </a:p>
        </p:txBody>
      </p:sp>
      <p:sp>
        <p:nvSpPr>
          <p:cNvPr id="131" name="Google Shape;131;g3105d063b68_0_24">
            <a:extLst>
              <a:ext uri="{FF2B5EF4-FFF2-40B4-BE49-F238E27FC236}">
                <a16:creationId xmlns:a16="http://schemas.microsoft.com/office/drawing/2014/main" id="{4043D269-A9BB-BB11-057F-FE2AACB156AB}"/>
              </a:ext>
            </a:extLst>
          </p:cNvPr>
          <p:cNvSpPr txBox="1"/>
          <p:nvPr/>
        </p:nvSpPr>
        <p:spPr>
          <a:xfrm>
            <a:off x="5436445" y="2691113"/>
            <a:ext cx="1925223" cy="498519"/>
          </a:xfrm>
          <a:prstGeom prst="rect">
            <a:avLst/>
          </a:prstGeom>
          <a:noFill/>
          <a:ln>
            <a:noFill/>
          </a:ln>
        </p:spPr>
        <p:txBody>
          <a:bodyPr spcFirstLastPara="1" wrap="square" lIns="55460" tIns="55460" rIns="55460" bIns="55460" anchor="t" anchorCtr="0">
            <a:spAutoFit/>
          </a:bodyPr>
          <a:lstStyle/>
          <a:p>
            <a:pPr>
              <a:lnSpc>
                <a:spcPct val="115000"/>
              </a:lnSpc>
              <a:buClr>
                <a:srgbClr val="000000"/>
              </a:buClr>
              <a:buSzPts val="2000"/>
            </a:pPr>
            <a:r>
              <a:rPr lang="en-US" sz="1213" dirty="0">
                <a:solidFill>
                  <a:schemeClr val="accent2"/>
                </a:solidFill>
                <a:latin typeface="DM Sans SemiBold"/>
                <a:ea typeface="DM Sans SemiBold"/>
                <a:cs typeface="DM Sans SemiBold"/>
                <a:sym typeface="DM Sans SemiBold"/>
              </a:rPr>
              <a:t>#1 Cause of Death</a:t>
            </a:r>
            <a:endParaRPr sz="1213" dirty="0">
              <a:solidFill>
                <a:schemeClr val="accent2"/>
              </a:solidFill>
              <a:latin typeface="DM Sans SemiBold"/>
              <a:ea typeface="DM Sans SemiBold"/>
              <a:cs typeface="DM Sans SemiBold"/>
              <a:sym typeface="DM Sans SemiBold"/>
            </a:endParaRPr>
          </a:p>
          <a:p>
            <a:pPr>
              <a:lnSpc>
                <a:spcPct val="115000"/>
              </a:lnSpc>
              <a:buClr>
                <a:srgbClr val="000000"/>
              </a:buClr>
              <a:buSzPts val="1600"/>
            </a:pPr>
            <a:r>
              <a:rPr lang="en-US" sz="971" dirty="0">
                <a:solidFill>
                  <a:srgbClr val="FF5050"/>
                </a:solidFill>
                <a:latin typeface="DM Sans"/>
                <a:ea typeface="DM Sans"/>
                <a:cs typeface="DM Sans"/>
                <a:sym typeface="DM Sans"/>
              </a:rPr>
              <a:t>for people over 40 years old</a:t>
            </a:r>
            <a:endParaRPr sz="971" dirty="0">
              <a:solidFill>
                <a:srgbClr val="FF5050"/>
              </a:solidFill>
              <a:latin typeface="DM Sans"/>
              <a:ea typeface="DM Sans"/>
              <a:cs typeface="DM Sans"/>
              <a:sym typeface="DM Sans"/>
            </a:endParaRPr>
          </a:p>
        </p:txBody>
      </p:sp>
    </p:spTree>
    <p:extLst>
      <p:ext uri="{BB962C8B-B14F-4D97-AF65-F5344CB8AC3E}">
        <p14:creationId xmlns:p14="http://schemas.microsoft.com/office/powerpoint/2010/main" val="2699614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3105d063b68_0_55"/>
          <p:cNvSpPr txBox="1">
            <a:spLocks noGrp="1"/>
          </p:cNvSpPr>
          <p:nvPr>
            <p:ph type="body" idx="1"/>
          </p:nvPr>
        </p:nvSpPr>
        <p:spPr>
          <a:xfrm>
            <a:off x="1323095" y="794178"/>
            <a:ext cx="5806605" cy="348320"/>
          </a:xfrm>
          <a:prstGeom prst="rect">
            <a:avLst/>
          </a:prstGeom>
          <a:noFill/>
          <a:ln>
            <a:noFill/>
          </a:ln>
        </p:spPr>
        <p:txBody>
          <a:bodyPr spcFirstLastPara="1" vert="horz" wrap="square" lIns="0" tIns="27723" rIns="0" bIns="27723" rtlCol="0" anchor="t" anchorCtr="0">
            <a:noAutofit/>
          </a:bodyPr>
          <a:lstStyle/>
          <a:p>
            <a:pPr marL="0" indent="0">
              <a:spcBef>
                <a:spcPts val="0"/>
              </a:spcBef>
            </a:pPr>
            <a:r>
              <a:rPr lang="en-US" sz="1092" b="1" dirty="0">
                <a:solidFill>
                  <a:schemeClr val="accent1"/>
                </a:solidFill>
                <a:latin typeface="DM Sans"/>
                <a:ea typeface="DM Sans"/>
                <a:cs typeface="DM Sans"/>
                <a:sym typeface="DM Sans"/>
              </a:rPr>
              <a:t>Despite A Lot of Effort</a:t>
            </a:r>
            <a:endParaRPr sz="1092" b="1" dirty="0">
              <a:solidFill>
                <a:schemeClr val="accent1"/>
              </a:solidFill>
              <a:latin typeface="DM Sans"/>
              <a:ea typeface="DM Sans"/>
              <a:cs typeface="DM Sans"/>
              <a:sym typeface="DM Sans"/>
            </a:endParaRPr>
          </a:p>
        </p:txBody>
      </p:sp>
      <p:sp>
        <p:nvSpPr>
          <p:cNvPr id="138" name="Google Shape;138;g3105d063b68_0_55"/>
          <p:cNvSpPr txBox="1">
            <a:spLocks noGrp="1"/>
          </p:cNvSpPr>
          <p:nvPr>
            <p:ph type="title"/>
          </p:nvPr>
        </p:nvSpPr>
        <p:spPr>
          <a:xfrm>
            <a:off x="1318014" y="317498"/>
            <a:ext cx="5806605" cy="574932"/>
          </a:xfrm>
          <a:prstGeom prst="rect">
            <a:avLst/>
          </a:prstGeom>
          <a:noFill/>
          <a:ln>
            <a:noFill/>
          </a:ln>
        </p:spPr>
        <p:txBody>
          <a:bodyPr spcFirstLastPara="1" vert="horz" wrap="square" lIns="0" tIns="27723" rIns="0" bIns="27723" rtlCol="0" anchor="ctr" anchorCtr="0">
            <a:noAutofit/>
          </a:bodyPr>
          <a:lstStyle/>
          <a:p>
            <a:pPr>
              <a:buSzPts val="2800"/>
            </a:pPr>
            <a:r>
              <a:rPr lang="en-US" sz="1820" b="1" dirty="0">
                <a:latin typeface="DM Sans"/>
                <a:ea typeface="DM Sans"/>
                <a:cs typeface="DM Sans"/>
                <a:sym typeface="DM Sans"/>
              </a:rPr>
              <a:t>Survival Rates Remain Stagnant</a:t>
            </a:r>
            <a:endParaRPr sz="1820" b="1" dirty="0">
              <a:solidFill>
                <a:srgbClr val="FF5050"/>
              </a:solidFill>
              <a:latin typeface="DM Sans"/>
              <a:ea typeface="DM Sans"/>
              <a:cs typeface="DM Sans"/>
              <a:sym typeface="DM Sans"/>
            </a:endParaRPr>
          </a:p>
        </p:txBody>
      </p:sp>
      <p:sp>
        <p:nvSpPr>
          <p:cNvPr id="139" name="Google Shape;139;g3105d063b68_0_55"/>
          <p:cNvSpPr/>
          <p:nvPr/>
        </p:nvSpPr>
        <p:spPr>
          <a:xfrm>
            <a:off x="1318013" y="1225925"/>
            <a:ext cx="6497785" cy="2668752"/>
          </a:xfrm>
          <a:prstGeom prst="roundRect">
            <a:avLst>
              <a:gd name="adj" fmla="val 2572"/>
            </a:avLst>
          </a:prstGeom>
          <a:solidFill>
            <a:schemeClr val="accent4"/>
          </a:solidFill>
          <a:ln>
            <a:noFill/>
          </a:ln>
        </p:spPr>
        <p:txBody>
          <a:bodyPr spcFirstLastPara="1" wrap="square" lIns="55460" tIns="27723" rIns="55460" bIns="27723" anchor="ctr" anchorCtr="0">
            <a:noAutofit/>
          </a:bodyPr>
          <a:lstStyle/>
          <a:p>
            <a:pPr algn="ctr">
              <a:buClr>
                <a:srgbClr val="000000"/>
              </a:buClr>
              <a:buSzPts val="1800"/>
            </a:pPr>
            <a:endParaRPr sz="1092" dirty="0">
              <a:solidFill>
                <a:schemeClr val="lt1"/>
              </a:solidFill>
              <a:latin typeface="Arial"/>
              <a:ea typeface="Arial"/>
              <a:cs typeface="Arial"/>
              <a:sym typeface="Arial"/>
            </a:endParaRPr>
          </a:p>
        </p:txBody>
      </p:sp>
      <p:pic>
        <p:nvPicPr>
          <p:cNvPr id="140" name="Google Shape;140;g3105d063b68_0_55"/>
          <p:cNvPicPr preferRelativeResize="0"/>
          <p:nvPr/>
        </p:nvPicPr>
        <p:blipFill rotWithShape="1">
          <a:blip r:embed="rId3">
            <a:alphaModFix/>
          </a:blip>
          <a:srcRect t="16323" b="11315"/>
          <a:stretch/>
        </p:blipFill>
        <p:spPr>
          <a:xfrm>
            <a:off x="3431366" y="1396203"/>
            <a:ext cx="4207010" cy="2397229"/>
          </a:xfrm>
          <a:prstGeom prst="rect">
            <a:avLst/>
          </a:prstGeom>
          <a:noFill/>
          <a:ln>
            <a:noFill/>
          </a:ln>
        </p:spPr>
      </p:pic>
      <p:sp>
        <p:nvSpPr>
          <p:cNvPr id="141" name="Google Shape;141;g3105d063b68_0_55"/>
          <p:cNvSpPr txBox="1"/>
          <p:nvPr/>
        </p:nvSpPr>
        <p:spPr>
          <a:xfrm>
            <a:off x="1676232" y="1475993"/>
            <a:ext cx="1924495" cy="480805"/>
          </a:xfrm>
          <a:prstGeom prst="rect">
            <a:avLst/>
          </a:prstGeom>
          <a:noFill/>
          <a:ln>
            <a:noFill/>
          </a:ln>
        </p:spPr>
        <p:txBody>
          <a:bodyPr spcFirstLastPara="1" wrap="square" lIns="55460" tIns="27723" rIns="55460" bIns="27723" anchor="t" anchorCtr="0">
            <a:noAutofit/>
          </a:bodyPr>
          <a:lstStyle/>
          <a:p>
            <a:pPr>
              <a:buClr>
                <a:schemeClr val="accent1"/>
              </a:buClr>
              <a:buSzPts val="2800"/>
            </a:pPr>
            <a:r>
              <a:rPr lang="en-US" sz="1765" b="1" dirty="0">
                <a:solidFill>
                  <a:schemeClr val="bg1"/>
                </a:solidFill>
                <a:latin typeface="DM Sans SemiBold"/>
                <a:ea typeface="DM Sans SemiBold"/>
                <a:cs typeface="DM Sans SemiBold"/>
                <a:sym typeface="DM Sans SemiBold"/>
              </a:rPr>
              <a:t>Epidemiology </a:t>
            </a:r>
            <a:endParaRPr sz="1765" b="1" dirty="0">
              <a:solidFill>
                <a:schemeClr val="bg1"/>
              </a:solidFill>
              <a:latin typeface="DM Sans SemiBold"/>
              <a:ea typeface="DM Sans SemiBold"/>
              <a:cs typeface="DM Sans SemiBold"/>
              <a:sym typeface="DM Sans SemiBold"/>
            </a:endParaRPr>
          </a:p>
          <a:p>
            <a:pPr>
              <a:buClr>
                <a:schemeClr val="accent1"/>
              </a:buClr>
              <a:buSzPts val="2800"/>
            </a:pPr>
            <a:r>
              <a:rPr lang="en-US" sz="1765" b="1" dirty="0">
                <a:solidFill>
                  <a:schemeClr val="bg1"/>
                </a:solidFill>
                <a:latin typeface="DM Sans SemiBold"/>
                <a:ea typeface="DM Sans SemiBold"/>
                <a:cs typeface="DM Sans SemiBold"/>
                <a:sym typeface="DM Sans SemiBold"/>
              </a:rPr>
              <a:t>of Survival</a:t>
            </a:r>
            <a:endParaRPr sz="1765" b="1" dirty="0">
              <a:solidFill>
                <a:schemeClr val="bg1"/>
              </a:solidFill>
              <a:latin typeface="DM Sans SemiBold"/>
              <a:ea typeface="DM Sans SemiBold"/>
              <a:cs typeface="DM Sans SemiBold"/>
              <a:sym typeface="DM Sans SemiBold"/>
            </a:endParaRPr>
          </a:p>
        </p:txBody>
      </p:sp>
      <p:sp>
        <p:nvSpPr>
          <p:cNvPr id="142" name="Google Shape;142;g3105d063b68_0_55"/>
          <p:cNvSpPr txBox="1"/>
          <p:nvPr/>
        </p:nvSpPr>
        <p:spPr>
          <a:xfrm flipH="1">
            <a:off x="1318012" y="3974467"/>
            <a:ext cx="6497784" cy="1656490"/>
          </a:xfrm>
          <a:prstGeom prst="rect">
            <a:avLst/>
          </a:prstGeom>
          <a:noFill/>
          <a:ln>
            <a:noFill/>
          </a:ln>
        </p:spPr>
        <p:txBody>
          <a:bodyPr spcFirstLastPara="1" wrap="square" lIns="0" tIns="0" rIns="0" bIns="0" anchor="ctr" anchorCtr="0">
            <a:noAutofit/>
          </a:bodyPr>
          <a:lstStyle/>
          <a:p>
            <a:pPr marL="210112" indent="-210112">
              <a:buFont typeface="Arial" panose="020B0604020202020204" pitchFamily="34" charset="0"/>
              <a:buChar char="•"/>
            </a:pPr>
            <a:r>
              <a:rPr lang="en-US" sz="1397" b="1" dirty="0"/>
              <a:t>Every minute </a:t>
            </a:r>
            <a:r>
              <a:rPr lang="en-US" sz="1397" dirty="0"/>
              <a:t>without defibrillation decreases survival by </a:t>
            </a:r>
            <a:r>
              <a:rPr lang="en-US" sz="1397" b="1" dirty="0"/>
              <a:t>7–10%.</a:t>
            </a:r>
          </a:p>
          <a:p>
            <a:pPr marL="210112" indent="-210112">
              <a:buFont typeface="Arial" panose="020B0604020202020204" pitchFamily="34" charset="0"/>
              <a:buChar char="•"/>
            </a:pPr>
            <a:endParaRPr lang="en-US" sz="1397" b="1" dirty="0"/>
          </a:p>
          <a:p>
            <a:pPr marL="210112" indent="-210112">
              <a:buFont typeface="Arial" panose="020B0604020202020204" pitchFamily="34" charset="0"/>
              <a:buChar char="•"/>
            </a:pPr>
            <a:r>
              <a:rPr lang="en-US" sz="1397" b="1" dirty="0"/>
              <a:t>AEDs used before EMS arrival </a:t>
            </a:r>
            <a:r>
              <a:rPr lang="en-US" sz="1397" dirty="0"/>
              <a:t>can x2 or x3 survival compared to waiting for EMS.</a:t>
            </a:r>
          </a:p>
          <a:p>
            <a:pPr marL="210112" indent="-210112">
              <a:buFont typeface="Arial" panose="020B0604020202020204" pitchFamily="34" charset="0"/>
              <a:buChar char="•"/>
            </a:pPr>
            <a:endParaRPr lang="en-US" sz="1397" dirty="0"/>
          </a:p>
          <a:p>
            <a:pPr marL="210112" indent="-210112">
              <a:buFont typeface="Arial" panose="020B0604020202020204" pitchFamily="34" charset="0"/>
              <a:buChar char="•"/>
            </a:pPr>
            <a:r>
              <a:rPr lang="en-US" sz="1397" b="1" dirty="0"/>
              <a:t>Bystander CPR + AED use: </a:t>
            </a:r>
            <a:r>
              <a:rPr lang="en-US" sz="1397" dirty="0"/>
              <a:t>Combined, this yields the </a:t>
            </a:r>
            <a:r>
              <a:rPr lang="en-US" sz="1397" b="1" dirty="0"/>
              <a:t>highest survival rates</a:t>
            </a:r>
          </a:p>
          <a:p>
            <a:pPr marL="546291" lvl="1" indent="-210112">
              <a:buFont typeface="Arial" panose="020B0604020202020204" pitchFamily="34" charset="0"/>
              <a:buChar char="•"/>
            </a:pPr>
            <a:r>
              <a:rPr lang="en-US" sz="1397" dirty="0"/>
              <a:t>often exceeding </a:t>
            </a:r>
            <a:r>
              <a:rPr lang="en-US" sz="1397" b="1" dirty="0"/>
              <a:t>50% </a:t>
            </a:r>
            <a:r>
              <a:rPr lang="en-US" sz="1397" dirty="0"/>
              <a:t>for witnessed VF/VT in public locations.</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g3105d063b68_0_105"/>
          <p:cNvPicPr preferRelativeResize="0"/>
          <p:nvPr/>
        </p:nvPicPr>
        <p:blipFill rotWithShape="1">
          <a:blip r:embed="rId3">
            <a:alphaModFix/>
          </a:blip>
          <a:srcRect t="20026" b="36152"/>
          <a:stretch/>
        </p:blipFill>
        <p:spPr>
          <a:xfrm>
            <a:off x="874059" y="1797830"/>
            <a:ext cx="7395882" cy="1812209"/>
          </a:xfrm>
          <a:prstGeom prst="rect">
            <a:avLst/>
          </a:prstGeom>
          <a:noFill/>
          <a:ln>
            <a:noFill/>
          </a:ln>
        </p:spPr>
      </p:pic>
      <p:sp>
        <p:nvSpPr>
          <p:cNvPr id="150" name="Google Shape;150;g3105d063b68_0_105"/>
          <p:cNvSpPr txBox="1">
            <a:spLocks noGrp="1"/>
          </p:cNvSpPr>
          <p:nvPr>
            <p:ph type="body" idx="1"/>
          </p:nvPr>
        </p:nvSpPr>
        <p:spPr>
          <a:xfrm>
            <a:off x="1323092" y="1535966"/>
            <a:ext cx="5806605" cy="348320"/>
          </a:xfrm>
          <a:prstGeom prst="rect">
            <a:avLst/>
          </a:prstGeom>
          <a:noFill/>
          <a:ln>
            <a:noFill/>
          </a:ln>
        </p:spPr>
        <p:txBody>
          <a:bodyPr spcFirstLastPara="1" vert="horz" wrap="square" lIns="0" tIns="27723" rIns="0" bIns="27723" rtlCol="0" anchor="t" anchorCtr="0">
            <a:noAutofit/>
          </a:bodyPr>
          <a:lstStyle/>
          <a:p>
            <a:pPr marL="0" indent="0">
              <a:spcBef>
                <a:spcPts val="0"/>
              </a:spcBef>
            </a:pPr>
            <a:r>
              <a:rPr lang="en-US" sz="1092" b="1">
                <a:solidFill>
                  <a:schemeClr val="accent1"/>
                </a:solidFill>
                <a:latin typeface="DM Sans"/>
                <a:ea typeface="DM Sans"/>
                <a:cs typeface="DM Sans"/>
                <a:sym typeface="DM Sans"/>
              </a:rPr>
              <a:t>Dismal Survival Rates</a:t>
            </a:r>
            <a:endParaRPr sz="1092" b="1">
              <a:solidFill>
                <a:schemeClr val="accent1"/>
              </a:solidFill>
              <a:latin typeface="DM Sans"/>
              <a:ea typeface="DM Sans"/>
              <a:cs typeface="DM Sans"/>
              <a:sym typeface="DM Sans"/>
            </a:endParaRPr>
          </a:p>
        </p:txBody>
      </p:sp>
      <p:sp>
        <p:nvSpPr>
          <p:cNvPr id="151" name="Google Shape;151;g3105d063b68_0_105"/>
          <p:cNvSpPr txBox="1">
            <a:spLocks noGrp="1"/>
          </p:cNvSpPr>
          <p:nvPr>
            <p:ph type="title"/>
          </p:nvPr>
        </p:nvSpPr>
        <p:spPr>
          <a:xfrm>
            <a:off x="1323094" y="1127956"/>
            <a:ext cx="5806605" cy="500824"/>
          </a:xfrm>
          <a:prstGeom prst="rect">
            <a:avLst/>
          </a:prstGeom>
          <a:noFill/>
          <a:ln>
            <a:noFill/>
          </a:ln>
        </p:spPr>
        <p:txBody>
          <a:bodyPr spcFirstLastPara="1" vert="horz" wrap="square" lIns="0" tIns="27723" rIns="0" bIns="27723" rtlCol="0" anchor="ctr" anchorCtr="0">
            <a:noAutofit/>
          </a:bodyPr>
          <a:lstStyle/>
          <a:p>
            <a:pPr>
              <a:buSzPts val="2800"/>
            </a:pPr>
            <a:r>
              <a:rPr lang="en-US" sz="1820" b="1">
                <a:latin typeface="DM Sans"/>
                <a:ea typeface="DM Sans"/>
                <a:cs typeface="DM Sans"/>
                <a:sym typeface="DM Sans"/>
              </a:rPr>
              <a:t>OHCA Response Chain is Broken</a:t>
            </a:r>
            <a:endParaRPr sz="1820" b="1">
              <a:solidFill>
                <a:srgbClr val="FF5050"/>
              </a:solidFill>
              <a:latin typeface="DM Sans"/>
              <a:ea typeface="DM Sans"/>
              <a:cs typeface="DM Sans"/>
              <a:sym typeface="DM Sans"/>
            </a:endParaRPr>
          </a:p>
        </p:txBody>
      </p:sp>
      <p:sp>
        <p:nvSpPr>
          <p:cNvPr id="152" name="Google Shape;152;g3105d063b68_0_105"/>
          <p:cNvSpPr txBox="1">
            <a:spLocks noGrp="1"/>
          </p:cNvSpPr>
          <p:nvPr>
            <p:ph type="sldNum" idx="4294967295"/>
          </p:nvPr>
        </p:nvSpPr>
        <p:spPr>
          <a:xfrm>
            <a:off x="4865853" y="4633283"/>
            <a:ext cx="3179647" cy="221476"/>
          </a:xfrm>
          <a:prstGeom prst="rect">
            <a:avLst/>
          </a:prstGeom>
          <a:noFill/>
          <a:ln>
            <a:noFill/>
          </a:ln>
        </p:spPr>
        <p:txBody>
          <a:bodyPr spcFirstLastPara="1" vert="horz" wrap="square" lIns="0" tIns="27723" rIns="0" bIns="27723" rtlCol="0" anchor="ctr" anchorCtr="0">
            <a:noAutofit/>
          </a:bodyPr>
          <a:lstStyle/>
          <a:p>
            <a:pPr>
              <a:buSzPts val="700"/>
            </a:pPr>
            <a:endParaRPr dirty="0">
              <a:solidFill>
                <a:srgbClr val="AEABAB"/>
              </a:solidFill>
            </a:endParaRPr>
          </a:p>
        </p:txBody>
      </p:sp>
      <p:sp>
        <p:nvSpPr>
          <p:cNvPr id="153" name="Google Shape;153;g3105d063b68_0_105"/>
          <p:cNvSpPr/>
          <p:nvPr/>
        </p:nvSpPr>
        <p:spPr>
          <a:xfrm>
            <a:off x="874059" y="3666425"/>
            <a:ext cx="7395882" cy="826213"/>
          </a:xfrm>
          <a:prstGeom prst="rect">
            <a:avLst/>
          </a:prstGeom>
          <a:solidFill>
            <a:schemeClr val="accent4"/>
          </a:solidFill>
          <a:ln>
            <a:noFill/>
          </a:ln>
        </p:spPr>
        <p:txBody>
          <a:bodyPr spcFirstLastPara="1" wrap="square" lIns="55460" tIns="55460" rIns="55460" bIns="55460" anchor="ctr" anchorCtr="0">
            <a:noAutofit/>
          </a:bodyPr>
          <a:lstStyle/>
          <a:p>
            <a:pPr algn="ctr">
              <a:buClr>
                <a:srgbClr val="000000"/>
              </a:buClr>
              <a:buSzPts val="1400"/>
            </a:pPr>
            <a:endParaRPr sz="849">
              <a:solidFill>
                <a:srgbClr val="000000"/>
              </a:solidFill>
              <a:latin typeface="Arial"/>
              <a:ea typeface="Arial"/>
              <a:cs typeface="Arial"/>
              <a:sym typeface="Arial"/>
            </a:endParaRPr>
          </a:p>
        </p:txBody>
      </p:sp>
      <p:sp>
        <p:nvSpPr>
          <p:cNvPr id="154" name="Google Shape;154;g3105d063b68_0_105"/>
          <p:cNvSpPr/>
          <p:nvPr/>
        </p:nvSpPr>
        <p:spPr>
          <a:xfrm>
            <a:off x="1712722" y="3807066"/>
            <a:ext cx="2623136" cy="568522"/>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lgn="ctr">
              <a:buClr>
                <a:srgbClr val="000000"/>
              </a:buClr>
              <a:buSzPts val="1800"/>
            </a:pPr>
            <a:endParaRPr sz="1092">
              <a:solidFill>
                <a:schemeClr val="lt1"/>
              </a:solidFill>
              <a:latin typeface="Arial"/>
              <a:ea typeface="Arial"/>
              <a:cs typeface="Arial"/>
              <a:sym typeface="Arial"/>
            </a:endParaRPr>
          </a:p>
        </p:txBody>
      </p:sp>
      <p:sp>
        <p:nvSpPr>
          <p:cNvPr id="155" name="Google Shape;155;g3105d063b68_0_105"/>
          <p:cNvSpPr txBox="1"/>
          <p:nvPr/>
        </p:nvSpPr>
        <p:spPr>
          <a:xfrm>
            <a:off x="1975055" y="3844224"/>
            <a:ext cx="2098473" cy="498519"/>
          </a:xfrm>
          <a:prstGeom prst="rect">
            <a:avLst/>
          </a:prstGeom>
          <a:noFill/>
          <a:ln>
            <a:noFill/>
          </a:ln>
        </p:spPr>
        <p:txBody>
          <a:bodyPr spcFirstLastPara="1" wrap="square" lIns="55460" tIns="55460" rIns="55460" bIns="55460" anchor="t" anchorCtr="0">
            <a:spAutoFit/>
          </a:bodyPr>
          <a:lstStyle/>
          <a:p>
            <a:pPr>
              <a:lnSpc>
                <a:spcPct val="115000"/>
              </a:lnSpc>
              <a:buClr>
                <a:schemeClr val="dk1"/>
              </a:buClr>
              <a:buSzPts val="1100"/>
            </a:pPr>
            <a:r>
              <a:rPr lang="en-US" sz="971">
                <a:solidFill>
                  <a:schemeClr val="accent2"/>
                </a:solidFill>
                <a:latin typeface="DM Sans"/>
                <a:ea typeface="DM Sans"/>
                <a:cs typeface="DM Sans"/>
                <a:sym typeface="DM Sans"/>
              </a:rPr>
              <a:t>Survival rates have remained</a:t>
            </a:r>
            <a:endParaRPr sz="971">
              <a:solidFill>
                <a:schemeClr val="accent2"/>
              </a:solidFill>
              <a:latin typeface="DM Sans"/>
              <a:ea typeface="DM Sans"/>
              <a:cs typeface="DM Sans"/>
              <a:sym typeface="DM Sans"/>
            </a:endParaRPr>
          </a:p>
          <a:p>
            <a:pPr>
              <a:lnSpc>
                <a:spcPct val="115000"/>
              </a:lnSpc>
              <a:buClr>
                <a:schemeClr val="dk1"/>
              </a:buClr>
              <a:buSzPts val="2000"/>
            </a:pPr>
            <a:r>
              <a:rPr lang="en-US" sz="1213">
                <a:solidFill>
                  <a:schemeClr val="accent2"/>
                </a:solidFill>
                <a:latin typeface="DM Sans SemiBold"/>
                <a:ea typeface="DM Sans SemiBold"/>
                <a:cs typeface="DM Sans SemiBold"/>
                <a:sym typeface="DM Sans SemiBold"/>
              </a:rPr>
              <a:t>unchanged for decades.</a:t>
            </a:r>
            <a:endParaRPr sz="1213">
              <a:solidFill>
                <a:schemeClr val="accent2"/>
              </a:solidFill>
              <a:latin typeface="DM Sans SemiBold"/>
              <a:ea typeface="DM Sans SemiBold"/>
              <a:cs typeface="DM Sans SemiBold"/>
              <a:sym typeface="DM Sans SemiBold"/>
            </a:endParaRPr>
          </a:p>
        </p:txBody>
      </p:sp>
      <p:sp>
        <p:nvSpPr>
          <p:cNvPr id="156" name="Google Shape;156;g3105d063b68_0_105"/>
          <p:cNvSpPr/>
          <p:nvPr/>
        </p:nvSpPr>
        <p:spPr>
          <a:xfrm>
            <a:off x="4865846" y="3807067"/>
            <a:ext cx="2623136" cy="568522"/>
          </a:xfrm>
          <a:prstGeom prst="roundRect">
            <a:avLst>
              <a:gd name="adj" fmla="val 2572"/>
            </a:avLst>
          </a:prstGeom>
          <a:solidFill>
            <a:schemeClr val="lt1"/>
          </a:solidFill>
          <a:ln>
            <a:noFill/>
          </a:ln>
        </p:spPr>
        <p:txBody>
          <a:bodyPr spcFirstLastPara="1" wrap="square" lIns="55460" tIns="27723" rIns="55460" bIns="27723" anchor="ctr" anchorCtr="0">
            <a:noAutofit/>
          </a:bodyPr>
          <a:lstStyle/>
          <a:p>
            <a:pPr algn="ctr">
              <a:buClr>
                <a:srgbClr val="000000"/>
              </a:buClr>
              <a:buSzPts val="1800"/>
            </a:pPr>
            <a:endParaRPr sz="1092">
              <a:solidFill>
                <a:schemeClr val="lt1"/>
              </a:solidFill>
              <a:latin typeface="Arial"/>
              <a:ea typeface="Arial"/>
              <a:cs typeface="Arial"/>
              <a:sym typeface="Arial"/>
            </a:endParaRPr>
          </a:p>
        </p:txBody>
      </p:sp>
      <p:sp>
        <p:nvSpPr>
          <p:cNvPr id="157" name="Google Shape;157;g3105d063b68_0_105"/>
          <p:cNvSpPr txBox="1"/>
          <p:nvPr/>
        </p:nvSpPr>
        <p:spPr>
          <a:xfrm>
            <a:off x="5214802" y="3844217"/>
            <a:ext cx="1925223" cy="498519"/>
          </a:xfrm>
          <a:prstGeom prst="rect">
            <a:avLst/>
          </a:prstGeom>
          <a:noFill/>
          <a:ln>
            <a:noFill/>
          </a:ln>
        </p:spPr>
        <p:txBody>
          <a:bodyPr spcFirstLastPara="1" wrap="square" lIns="55460" tIns="55460" rIns="55460" bIns="55460" anchor="t" anchorCtr="0">
            <a:spAutoFit/>
          </a:bodyPr>
          <a:lstStyle/>
          <a:p>
            <a:pPr>
              <a:lnSpc>
                <a:spcPct val="115000"/>
              </a:lnSpc>
              <a:buClr>
                <a:srgbClr val="000000"/>
              </a:buClr>
              <a:buSzPts val="2000"/>
            </a:pPr>
            <a:r>
              <a:rPr lang="en-US" sz="971">
                <a:solidFill>
                  <a:schemeClr val="accent2"/>
                </a:solidFill>
                <a:latin typeface="DM Sans"/>
                <a:ea typeface="DM Sans"/>
                <a:cs typeface="DM Sans"/>
                <a:sym typeface="DM Sans"/>
              </a:rPr>
              <a:t>70-80% of OHCA occur in the</a:t>
            </a:r>
            <a:endParaRPr sz="971">
              <a:solidFill>
                <a:schemeClr val="accent2"/>
              </a:solidFill>
              <a:latin typeface="DM Sans"/>
              <a:ea typeface="DM Sans"/>
              <a:cs typeface="DM Sans"/>
              <a:sym typeface="DM Sans"/>
            </a:endParaRPr>
          </a:p>
          <a:p>
            <a:pPr>
              <a:lnSpc>
                <a:spcPct val="115000"/>
              </a:lnSpc>
              <a:buClr>
                <a:schemeClr val="dk1"/>
              </a:buClr>
              <a:buSzPts val="2000"/>
            </a:pPr>
            <a:r>
              <a:rPr lang="en-US" sz="1213">
                <a:solidFill>
                  <a:schemeClr val="accent2"/>
                </a:solidFill>
                <a:latin typeface="DM Sans SemiBold"/>
                <a:ea typeface="DM Sans SemiBold"/>
                <a:cs typeface="DM Sans SemiBold"/>
                <a:sym typeface="DM Sans SemiBold"/>
              </a:rPr>
              <a:t>residential setting</a:t>
            </a:r>
            <a:endParaRPr sz="971">
              <a:solidFill>
                <a:schemeClr val="accent2"/>
              </a:solidFill>
              <a:latin typeface="DM Sans"/>
              <a:ea typeface="DM Sans"/>
              <a:cs typeface="DM Sans"/>
              <a:sym typeface="DM Sans"/>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A754B-CEC1-214A-2AAA-40BED6993556}"/>
              </a:ext>
            </a:extLst>
          </p:cNvPr>
          <p:cNvSpPr/>
          <p:nvPr/>
        </p:nvSpPr>
        <p:spPr>
          <a:xfrm>
            <a:off x="2218765" y="0"/>
            <a:ext cx="3553865" cy="5715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3" name="object 3">
            <a:extLst>
              <a:ext uri="{FF2B5EF4-FFF2-40B4-BE49-F238E27FC236}">
                <a16:creationId xmlns:a16="http://schemas.microsoft.com/office/drawing/2014/main" id="{5EB12A8E-1DA7-A19D-33B3-0B61D30DFD52}"/>
              </a:ext>
            </a:extLst>
          </p:cNvPr>
          <p:cNvSpPr txBox="1"/>
          <p:nvPr/>
        </p:nvSpPr>
        <p:spPr>
          <a:xfrm>
            <a:off x="2629647" y="2467162"/>
            <a:ext cx="3002601" cy="778871"/>
          </a:xfrm>
          <a:prstGeom prst="rect">
            <a:avLst/>
          </a:prstGeom>
        </p:spPr>
        <p:txBody>
          <a:bodyPr vert="horz" wrap="square" lIns="0" tIns="9338" rIns="0" bIns="0" rtlCol="0">
            <a:spAutoFit/>
          </a:bodyPr>
          <a:lstStyle/>
          <a:p>
            <a:pPr marL="9338" marR="3735">
              <a:spcBef>
                <a:spcPts val="74"/>
              </a:spcBef>
            </a:pPr>
            <a:r>
              <a:rPr sz="2500" b="1" spc="-22" dirty="0">
                <a:solidFill>
                  <a:srgbClr val="FFFFFF"/>
                </a:solidFill>
                <a:latin typeface="+mj-lt"/>
                <a:cs typeface="Trebuchet MS"/>
              </a:rPr>
              <a:t>Definitions</a:t>
            </a:r>
            <a:r>
              <a:rPr sz="2500" b="1" spc="-121" dirty="0">
                <a:solidFill>
                  <a:srgbClr val="FFFFFF"/>
                </a:solidFill>
                <a:latin typeface="+mj-lt"/>
                <a:cs typeface="Trebuchet MS"/>
              </a:rPr>
              <a:t> </a:t>
            </a:r>
            <a:r>
              <a:rPr sz="2500" b="1" spc="-356" dirty="0">
                <a:solidFill>
                  <a:srgbClr val="FFFFFF"/>
                </a:solidFill>
                <a:latin typeface="+mj-lt"/>
                <a:cs typeface="Trebuchet MS"/>
              </a:rPr>
              <a:t>&amp; </a:t>
            </a:r>
            <a:r>
              <a:rPr sz="2500" b="1" spc="48" dirty="0">
                <a:solidFill>
                  <a:srgbClr val="FFFFFF"/>
                </a:solidFill>
                <a:latin typeface="+mj-lt"/>
                <a:cs typeface="Trebuchet MS"/>
              </a:rPr>
              <a:t>Methodology</a:t>
            </a:r>
            <a:endParaRPr sz="2500" dirty="0">
              <a:latin typeface="+mj-lt"/>
              <a:cs typeface="Trebuchet MS"/>
            </a:endParaRPr>
          </a:p>
        </p:txBody>
      </p:sp>
      <p:sp>
        <p:nvSpPr>
          <p:cNvPr id="5" name="Oval 4">
            <a:extLst>
              <a:ext uri="{FF2B5EF4-FFF2-40B4-BE49-F238E27FC236}">
                <a16:creationId xmlns:a16="http://schemas.microsoft.com/office/drawing/2014/main" id="{961E1E11-D722-6DD2-C113-3A81A763A235}"/>
              </a:ext>
            </a:extLst>
          </p:cNvPr>
          <p:cNvSpPr/>
          <p:nvPr/>
        </p:nvSpPr>
        <p:spPr>
          <a:xfrm>
            <a:off x="2662074" y="1300373"/>
            <a:ext cx="827513" cy="827513"/>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6" name="object 5">
            <a:extLst>
              <a:ext uri="{FF2B5EF4-FFF2-40B4-BE49-F238E27FC236}">
                <a16:creationId xmlns:a16="http://schemas.microsoft.com/office/drawing/2014/main" id="{06DC197E-1CAB-8337-CED1-785C40608C63}"/>
              </a:ext>
            </a:extLst>
          </p:cNvPr>
          <p:cNvSpPr txBox="1">
            <a:spLocks/>
          </p:cNvSpPr>
          <p:nvPr/>
        </p:nvSpPr>
        <p:spPr>
          <a:xfrm>
            <a:off x="2639909" y="1450398"/>
            <a:ext cx="805346" cy="575290"/>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53228" algn="ctr">
              <a:lnSpc>
                <a:spcPct val="100000"/>
              </a:lnSpc>
              <a:spcBef>
                <a:spcPts val="74"/>
              </a:spcBef>
            </a:pPr>
            <a:r>
              <a:rPr lang="en-ZA" sz="3677" dirty="0">
                <a:solidFill>
                  <a:srgbClr val="FFFFFF"/>
                </a:solidFill>
                <a:latin typeface="+mj-lt"/>
                <a:cs typeface="Gill Sans MT"/>
              </a:rPr>
              <a:t>01</a:t>
            </a:r>
            <a:endParaRPr lang="en-ZA" sz="3677" dirty="0">
              <a:latin typeface="+mj-lt"/>
              <a:cs typeface="Gill Sans MT"/>
            </a:endParaRPr>
          </a:p>
        </p:txBody>
      </p:sp>
    </p:spTree>
    <p:extLst>
      <p:ext uri="{BB962C8B-B14F-4D97-AF65-F5344CB8AC3E}">
        <p14:creationId xmlns:p14="http://schemas.microsoft.com/office/powerpoint/2010/main" val="2328730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9F85220-37A2-9820-1177-D937C7334F68}"/>
              </a:ext>
            </a:extLst>
          </p:cNvPr>
          <p:cNvSpPr txBox="1"/>
          <p:nvPr/>
        </p:nvSpPr>
        <p:spPr>
          <a:xfrm>
            <a:off x="1200897" y="2353936"/>
            <a:ext cx="1919264" cy="1002730"/>
          </a:xfrm>
          <a:prstGeom prst="rect">
            <a:avLst/>
          </a:prstGeom>
        </p:spPr>
        <p:txBody>
          <a:bodyPr vert="horz" wrap="square" lIns="0" tIns="7004" rIns="0" bIns="0" rtlCol="0">
            <a:spAutoFit/>
          </a:bodyPr>
          <a:lstStyle/>
          <a:p>
            <a:pPr marL="9338" marR="3735">
              <a:lnSpc>
                <a:spcPct val="100400"/>
              </a:lnSpc>
              <a:spcBef>
                <a:spcPts val="55"/>
              </a:spcBef>
            </a:pPr>
            <a:r>
              <a:rPr sz="3235" b="1" spc="-118" dirty="0">
                <a:solidFill>
                  <a:srgbClr val="00293F"/>
                </a:solidFill>
                <a:latin typeface="+mj-lt"/>
                <a:cs typeface="Trebuchet MS"/>
              </a:rPr>
              <a:t>Table </a:t>
            </a:r>
            <a:r>
              <a:rPr sz="3235" b="1" spc="26" dirty="0">
                <a:solidFill>
                  <a:srgbClr val="00293F"/>
                </a:solidFill>
                <a:latin typeface="+mj-lt"/>
                <a:cs typeface="Trebuchet MS"/>
              </a:rPr>
              <a:t>of </a:t>
            </a:r>
            <a:r>
              <a:rPr sz="3235" b="1" spc="-7" dirty="0">
                <a:solidFill>
                  <a:srgbClr val="00293F"/>
                </a:solidFill>
                <a:latin typeface="+mj-lt"/>
                <a:cs typeface="Trebuchet MS"/>
              </a:rPr>
              <a:t>Contents</a:t>
            </a:r>
            <a:endParaRPr sz="3235" dirty="0">
              <a:latin typeface="+mj-lt"/>
              <a:cs typeface="Trebuchet MS"/>
            </a:endParaRPr>
          </a:p>
        </p:txBody>
      </p:sp>
      <p:sp>
        <p:nvSpPr>
          <p:cNvPr id="4" name="object 15">
            <a:extLst>
              <a:ext uri="{FF2B5EF4-FFF2-40B4-BE49-F238E27FC236}">
                <a16:creationId xmlns:a16="http://schemas.microsoft.com/office/drawing/2014/main" id="{EFEB945B-4D54-EFBF-09E0-B552E6261007}"/>
              </a:ext>
            </a:extLst>
          </p:cNvPr>
          <p:cNvSpPr txBox="1">
            <a:spLocks/>
          </p:cNvSpPr>
          <p:nvPr/>
        </p:nvSpPr>
        <p:spPr>
          <a:xfrm>
            <a:off x="4334061" y="1796451"/>
            <a:ext cx="3599704" cy="167806"/>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9338">
              <a:lnSpc>
                <a:spcPct val="100000"/>
              </a:lnSpc>
              <a:spcBef>
                <a:spcPts val="74"/>
              </a:spcBef>
            </a:pPr>
            <a:r>
              <a:rPr lang="en-ZA" sz="1029" spc="-7" dirty="0">
                <a:latin typeface="+mj-lt"/>
              </a:rPr>
              <a:t>Definitions</a:t>
            </a:r>
            <a:r>
              <a:rPr lang="en-ZA" sz="1029" spc="-66" dirty="0">
                <a:latin typeface="+mj-lt"/>
              </a:rPr>
              <a:t> </a:t>
            </a:r>
            <a:r>
              <a:rPr lang="en-ZA" sz="1029" spc="-136" dirty="0">
                <a:latin typeface="+mj-lt"/>
              </a:rPr>
              <a:t>&amp;</a:t>
            </a:r>
            <a:r>
              <a:rPr lang="en-ZA" sz="1029" spc="-22" dirty="0">
                <a:latin typeface="+mj-lt"/>
              </a:rPr>
              <a:t>  </a:t>
            </a:r>
            <a:r>
              <a:rPr lang="en-ZA" sz="1029" spc="-7" dirty="0">
                <a:latin typeface="+mj-lt"/>
              </a:rPr>
              <a:t>Methodology</a:t>
            </a:r>
            <a:endParaRPr lang="en-ZA" sz="1029" dirty="0">
              <a:latin typeface="+mj-lt"/>
            </a:endParaRPr>
          </a:p>
        </p:txBody>
      </p:sp>
      <p:sp>
        <p:nvSpPr>
          <p:cNvPr id="5" name="Oval 4">
            <a:extLst>
              <a:ext uri="{FF2B5EF4-FFF2-40B4-BE49-F238E27FC236}">
                <a16:creationId xmlns:a16="http://schemas.microsoft.com/office/drawing/2014/main" id="{DD39A357-C65E-CF0B-7CB2-C55AC04E642C}"/>
              </a:ext>
            </a:extLst>
          </p:cNvPr>
          <p:cNvSpPr/>
          <p:nvPr/>
        </p:nvSpPr>
        <p:spPr>
          <a:xfrm>
            <a:off x="3929817" y="1751074"/>
            <a:ext cx="258597" cy="2585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882" dirty="0">
                <a:latin typeface="+mj-lt"/>
              </a:rPr>
              <a:t>01</a:t>
            </a:r>
            <a:endParaRPr lang="en-ZA" sz="882" dirty="0">
              <a:latin typeface="+mj-lt"/>
            </a:endParaRPr>
          </a:p>
        </p:txBody>
      </p:sp>
      <p:sp>
        <p:nvSpPr>
          <p:cNvPr id="6" name="Oval 5">
            <a:extLst>
              <a:ext uri="{FF2B5EF4-FFF2-40B4-BE49-F238E27FC236}">
                <a16:creationId xmlns:a16="http://schemas.microsoft.com/office/drawing/2014/main" id="{A1324B5B-BF2A-0610-895A-C7B40AAAC79B}"/>
              </a:ext>
            </a:extLst>
          </p:cNvPr>
          <p:cNvSpPr/>
          <p:nvPr/>
        </p:nvSpPr>
        <p:spPr>
          <a:xfrm>
            <a:off x="3929817" y="2142911"/>
            <a:ext cx="258597" cy="2585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882" dirty="0">
                <a:latin typeface="+mj-lt"/>
              </a:rPr>
              <a:t>02</a:t>
            </a:r>
            <a:endParaRPr lang="en-ZA" sz="882" dirty="0">
              <a:latin typeface="+mj-lt"/>
            </a:endParaRPr>
          </a:p>
        </p:txBody>
      </p:sp>
      <p:sp>
        <p:nvSpPr>
          <p:cNvPr id="7" name="Oval 6">
            <a:extLst>
              <a:ext uri="{FF2B5EF4-FFF2-40B4-BE49-F238E27FC236}">
                <a16:creationId xmlns:a16="http://schemas.microsoft.com/office/drawing/2014/main" id="{20928638-3203-4D83-F023-E806FCA04507}"/>
              </a:ext>
            </a:extLst>
          </p:cNvPr>
          <p:cNvSpPr/>
          <p:nvPr/>
        </p:nvSpPr>
        <p:spPr>
          <a:xfrm>
            <a:off x="3929817" y="2534748"/>
            <a:ext cx="258597" cy="2585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882" dirty="0">
                <a:latin typeface="+mj-lt"/>
              </a:rPr>
              <a:t>03</a:t>
            </a:r>
            <a:endParaRPr lang="en-ZA" sz="882" dirty="0">
              <a:latin typeface="+mj-lt"/>
            </a:endParaRPr>
          </a:p>
        </p:txBody>
      </p:sp>
      <p:sp>
        <p:nvSpPr>
          <p:cNvPr id="8" name="Oval 7">
            <a:extLst>
              <a:ext uri="{FF2B5EF4-FFF2-40B4-BE49-F238E27FC236}">
                <a16:creationId xmlns:a16="http://schemas.microsoft.com/office/drawing/2014/main" id="{E535632A-1595-88DF-A714-573816ADD1AE}"/>
              </a:ext>
            </a:extLst>
          </p:cNvPr>
          <p:cNvSpPr/>
          <p:nvPr/>
        </p:nvSpPr>
        <p:spPr>
          <a:xfrm>
            <a:off x="3929817" y="2926585"/>
            <a:ext cx="258597" cy="2585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882" dirty="0">
                <a:latin typeface="+mj-lt"/>
              </a:rPr>
              <a:t>04</a:t>
            </a:r>
            <a:endParaRPr lang="en-ZA" sz="882" dirty="0">
              <a:latin typeface="+mj-lt"/>
            </a:endParaRPr>
          </a:p>
        </p:txBody>
      </p:sp>
      <p:sp>
        <p:nvSpPr>
          <p:cNvPr id="9" name="Oval 8">
            <a:extLst>
              <a:ext uri="{FF2B5EF4-FFF2-40B4-BE49-F238E27FC236}">
                <a16:creationId xmlns:a16="http://schemas.microsoft.com/office/drawing/2014/main" id="{9FE56CC0-D837-C3E8-EC5A-554CC07FA548}"/>
              </a:ext>
            </a:extLst>
          </p:cNvPr>
          <p:cNvSpPr/>
          <p:nvPr/>
        </p:nvSpPr>
        <p:spPr>
          <a:xfrm>
            <a:off x="3929817" y="3318421"/>
            <a:ext cx="258597" cy="25859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882" dirty="0">
                <a:latin typeface="+mj-lt"/>
              </a:rPr>
              <a:t>05</a:t>
            </a:r>
            <a:endParaRPr lang="en-ZA" sz="882" dirty="0">
              <a:latin typeface="+mj-lt"/>
            </a:endParaRPr>
          </a:p>
        </p:txBody>
      </p:sp>
      <p:sp>
        <p:nvSpPr>
          <p:cNvPr id="11" name="object 15">
            <a:extLst>
              <a:ext uri="{FF2B5EF4-FFF2-40B4-BE49-F238E27FC236}">
                <a16:creationId xmlns:a16="http://schemas.microsoft.com/office/drawing/2014/main" id="{37484B36-D680-4225-751D-5B55FDDCA617}"/>
              </a:ext>
            </a:extLst>
          </p:cNvPr>
          <p:cNvSpPr txBox="1">
            <a:spLocks/>
          </p:cNvSpPr>
          <p:nvPr/>
        </p:nvSpPr>
        <p:spPr>
          <a:xfrm>
            <a:off x="4334061" y="2181970"/>
            <a:ext cx="3599704" cy="167806"/>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9338">
              <a:lnSpc>
                <a:spcPct val="100000"/>
              </a:lnSpc>
              <a:spcBef>
                <a:spcPts val="74"/>
              </a:spcBef>
            </a:pPr>
            <a:r>
              <a:rPr lang="en-ZA" sz="1029" spc="-7" dirty="0">
                <a:latin typeface="+mj-lt"/>
              </a:rPr>
              <a:t>OHCA Data</a:t>
            </a:r>
            <a:endParaRPr lang="en-ZA" sz="1029" dirty="0">
              <a:latin typeface="+mj-lt"/>
            </a:endParaRPr>
          </a:p>
        </p:txBody>
      </p:sp>
      <p:sp>
        <p:nvSpPr>
          <p:cNvPr id="12" name="object 15">
            <a:extLst>
              <a:ext uri="{FF2B5EF4-FFF2-40B4-BE49-F238E27FC236}">
                <a16:creationId xmlns:a16="http://schemas.microsoft.com/office/drawing/2014/main" id="{04CE7E30-3656-D5A0-85CE-0966AFB435D6}"/>
              </a:ext>
            </a:extLst>
          </p:cNvPr>
          <p:cNvSpPr txBox="1">
            <a:spLocks/>
          </p:cNvSpPr>
          <p:nvPr/>
        </p:nvSpPr>
        <p:spPr>
          <a:xfrm>
            <a:off x="4334061" y="2580125"/>
            <a:ext cx="3599704" cy="167806"/>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9338">
              <a:lnSpc>
                <a:spcPct val="100000"/>
              </a:lnSpc>
              <a:spcBef>
                <a:spcPts val="74"/>
              </a:spcBef>
            </a:pPr>
            <a:r>
              <a:rPr lang="en-ZA" sz="1029" spc="-7" dirty="0">
                <a:latin typeface="+mj-lt"/>
              </a:rPr>
              <a:t>OHCA Locations &amp; Demographics</a:t>
            </a:r>
            <a:endParaRPr lang="en-ZA" sz="1029" dirty="0">
              <a:latin typeface="+mj-lt"/>
            </a:endParaRPr>
          </a:p>
        </p:txBody>
      </p:sp>
      <p:sp>
        <p:nvSpPr>
          <p:cNvPr id="13" name="object 15">
            <a:extLst>
              <a:ext uri="{FF2B5EF4-FFF2-40B4-BE49-F238E27FC236}">
                <a16:creationId xmlns:a16="http://schemas.microsoft.com/office/drawing/2014/main" id="{129929ED-D252-344C-E83D-E5044666CD89}"/>
              </a:ext>
            </a:extLst>
          </p:cNvPr>
          <p:cNvSpPr txBox="1">
            <a:spLocks/>
          </p:cNvSpPr>
          <p:nvPr/>
        </p:nvSpPr>
        <p:spPr>
          <a:xfrm>
            <a:off x="4334061" y="2971961"/>
            <a:ext cx="3599704" cy="167806"/>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9338">
              <a:lnSpc>
                <a:spcPct val="100000"/>
              </a:lnSpc>
              <a:spcBef>
                <a:spcPts val="74"/>
              </a:spcBef>
            </a:pPr>
            <a:r>
              <a:rPr lang="en-ZA" sz="1029" spc="-7" dirty="0">
                <a:latin typeface="+mj-lt"/>
              </a:rPr>
              <a:t>EMS Response &amp; AED Use</a:t>
            </a:r>
            <a:endParaRPr lang="en-ZA" sz="1029" dirty="0">
              <a:latin typeface="+mj-lt"/>
            </a:endParaRPr>
          </a:p>
        </p:txBody>
      </p:sp>
      <p:sp>
        <p:nvSpPr>
          <p:cNvPr id="14" name="object 15">
            <a:extLst>
              <a:ext uri="{FF2B5EF4-FFF2-40B4-BE49-F238E27FC236}">
                <a16:creationId xmlns:a16="http://schemas.microsoft.com/office/drawing/2014/main" id="{29B9D607-D992-39B7-CE94-47F4095DF5F6}"/>
              </a:ext>
            </a:extLst>
          </p:cNvPr>
          <p:cNvSpPr txBox="1">
            <a:spLocks/>
          </p:cNvSpPr>
          <p:nvPr/>
        </p:nvSpPr>
        <p:spPr>
          <a:xfrm>
            <a:off x="4334061" y="3363798"/>
            <a:ext cx="3599704" cy="167806"/>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9338">
              <a:lnSpc>
                <a:spcPct val="100000"/>
              </a:lnSpc>
              <a:spcBef>
                <a:spcPts val="74"/>
              </a:spcBef>
            </a:pPr>
            <a:r>
              <a:rPr lang="en-ZA" sz="1029" spc="-7" dirty="0">
                <a:latin typeface="+mj-lt"/>
              </a:rPr>
              <a:t>Next Steps</a:t>
            </a:r>
            <a:endParaRPr lang="en-ZA" sz="1029" dirty="0">
              <a:latin typeface="+mj-lt"/>
            </a:endParaRPr>
          </a:p>
        </p:txBody>
      </p:sp>
    </p:spTree>
    <p:extLst>
      <p:ext uri="{BB962C8B-B14F-4D97-AF65-F5344CB8AC3E}">
        <p14:creationId xmlns:p14="http://schemas.microsoft.com/office/powerpoint/2010/main" val="2052503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CA60C20-A4AE-E154-8DC7-D0EC221C8E76}"/>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6" name="Slide Number Placeholder 5">
            <a:extLst>
              <a:ext uri="{FF2B5EF4-FFF2-40B4-BE49-F238E27FC236}">
                <a16:creationId xmlns:a16="http://schemas.microsoft.com/office/drawing/2014/main" id="{C76CF480-AAFC-6338-E118-433C0A9A9B1B}"/>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26</a:t>
            </a:fld>
            <a:endParaRPr lang="en-US" dirty="0"/>
          </a:p>
        </p:txBody>
      </p:sp>
      <p:sp>
        <p:nvSpPr>
          <p:cNvPr id="4" name="Text Placeholder 3">
            <a:extLst>
              <a:ext uri="{FF2B5EF4-FFF2-40B4-BE49-F238E27FC236}">
                <a16:creationId xmlns:a16="http://schemas.microsoft.com/office/drawing/2014/main" id="{9C11416B-F5A2-B5F4-E8B4-E442089477B9}"/>
              </a:ext>
            </a:extLst>
          </p:cNvPr>
          <p:cNvSpPr>
            <a:spLocks noGrp="1"/>
          </p:cNvSpPr>
          <p:nvPr>
            <p:ph type="body" sz="quarter" idx="13"/>
          </p:nvPr>
        </p:nvSpPr>
        <p:spPr>
          <a:xfrm>
            <a:off x="1215837" y="1180120"/>
            <a:ext cx="6704853" cy="1677380"/>
          </a:xfrm>
        </p:spPr>
        <p:txBody>
          <a:bodyPr/>
          <a:lstStyle/>
          <a:p>
            <a:pPr marL="126067" indent="-126067">
              <a:spcBef>
                <a:spcPts val="0"/>
              </a:spcBef>
              <a:buFont typeface="Arial" panose="020B0604020202020204" pitchFamily="34" charset="0"/>
              <a:buChar char="•"/>
            </a:pPr>
            <a:r>
              <a:rPr lang="en-US" sz="1471" dirty="0"/>
              <a:t>Analyzed 1,557 unique OHCA shared for the period between September 2022 and September 2024. </a:t>
            </a:r>
          </a:p>
          <a:p>
            <a:pPr marL="495864" lvl="1" indent="-126067">
              <a:spcBef>
                <a:spcPts val="0"/>
              </a:spcBef>
              <a:buFont typeface="Arial" panose="020B0604020202020204" pitchFamily="34" charset="0"/>
              <a:buChar char="•"/>
            </a:pPr>
            <a:r>
              <a:rPr lang="en-US" sz="1471" dirty="0">
                <a:ea typeface="DM Sans"/>
                <a:cs typeface="DM Sans"/>
                <a:sym typeface="DM Sans"/>
              </a:rPr>
              <a:t>supplemented by the publicly available 2022 US Census Bureau data, which examines “median income” and “rate of poverty.”</a:t>
            </a:r>
          </a:p>
          <a:p>
            <a:pPr marL="495864" lvl="1" indent="-126067">
              <a:spcBef>
                <a:spcPts val="0"/>
              </a:spcBef>
              <a:buFont typeface="Arial" panose="020B0604020202020204" pitchFamily="34" charset="0"/>
              <a:buChar char="•"/>
            </a:pPr>
            <a:endParaRPr lang="en-US" sz="735" dirty="0">
              <a:ea typeface="DM Sans"/>
              <a:cs typeface="DM Sans"/>
              <a:sym typeface="DM Sans"/>
            </a:endParaRPr>
          </a:p>
          <a:p>
            <a:pPr marL="126067" indent="-126067">
              <a:spcBef>
                <a:spcPts val="882"/>
              </a:spcBef>
              <a:spcAft>
                <a:spcPts val="0"/>
              </a:spcAft>
              <a:buClr>
                <a:schemeClr val="dk1"/>
              </a:buClr>
              <a:buSzPts val="1400"/>
              <a:buFont typeface="Arial" panose="020B0604020202020204" pitchFamily="34" charset="0"/>
              <a:buChar char="•"/>
            </a:pPr>
            <a:r>
              <a:rPr lang="en-US" sz="1471" dirty="0">
                <a:ea typeface="DM Sans"/>
                <a:cs typeface="DM Sans"/>
                <a:sym typeface="DM Sans"/>
              </a:rPr>
              <a:t>Incidents from nursing homes, assisted living centers, police/jails, Hospitals and dialysis centers were omitted from the data set because we assume these locations are covered with AEDs and trained responders. </a:t>
            </a:r>
          </a:p>
          <a:p>
            <a:pPr marL="126067" indent="-126067">
              <a:spcBef>
                <a:spcPts val="882"/>
              </a:spcBef>
              <a:spcAft>
                <a:spcPts val="0"/>
              </a:spcAft>
              <a:buClr>
                <a:schemeClr val="dk1"/>
              </a:buClr>
              <a:buSzPts val="1400"/>
              <a:buFont typeface="Arial" panose="020B0604020202020204" pitchFamily="34" charset="0"/>
              <a:buChar char="•"/>
            </a:pPr>
            <a:endParaRPr lang="en-US" sz="735" dirty="0">
              <a:ea typeface="DM Sans"/>
              <a:cs typeface="DM Sans"/>
              <a:sym typeface="DM Sans"/>
            </a:endParaRPr>
          </a:p>
          <a:p>
            <a:pPr marL="126067" indent="-126067">
              <a:spcBef>
                <a:spcPts val="882"/>
              </a:spcBef>
              <a:spcAft>
                <a:spcPts val="0"/>
              </a:spcAft>
              <a:buClr>
                <a:schemeClr val="dk1"/>
              </a:buClr>
              <a:buSzPts val="1400"/>
              <a:buFont typeface="Arial" panose="020B0604020202020204" pitchFamily="34" charset="0"/>
              <a:buChar char="•"/>
            </a:pPr>
            <a:r>
              <a:rPr lang="en-US" sz="1471" dirty="0"/>
              <a:t>The data was obtained from </a:t>
            </a:r>
            <a:r>
              <a:rPr lang="en-US" sz="1471" dirty="0" err="1"/>
              <a:t>ePCR</a:t>
            </a:r>
            <a:r>
              <a:rPr lang="en-US" sz="1471" dirty="0"/>
              <a:t> software from all the transporting EMS agencies within two counties.</a:t>
            </a:r>
          </a:p>
          <a:p>
            <a:pPr marL="126067" indent="-126067">
              <a:spcBef>
                <a:spcPts val="882"/>
              </a:spcBef>
              <a:spcAft>
                <a:spcPts val="0"/>
              </a:spcAft>
              <a:buClr>
                <a:schemeClr val="dk1"/>
              </a:buClr>
              <a:buSzPts val="1400"/>
              <a:buFont typeface="Arial" panose="020B0604020202020204" pitchFamily="34" charset="0"/>
              <a:buChar char="•"/>
            </a:pPr>
            <a:endParaRPr lang="en-US" sz="735" dirty="0"/>
          </a:p>
          <a:p>
            <a:pPr marL="126067" indent="-126067">
              <a:spcBef>
                <a:spcPts val="882"/>
              </a:spcBef>
              <a:spcAft>
                <a:spcPts val="0"/>
              </a:spcAft>
              <a:buClr>
                <a:schemeClr val="dk1"/>
              </a:buClr>
              <a:buSzPts val="1400"/>
              <a:buFont typeface="Arial" panose="020B0604020202020204" pitchFamily="34" charset="0"/>
              <a:buChar char="•"/>
            </a:pPr>
            <a:r>
              <a:rPr lang="en-US" sz="1471" dirty="0">
                <a:ea typeface="DM Sans"/>
                <a:cs typeface="DM Sans"/>
                <a:sym typeface="DM Sans"/>
              </a:rPr>
              <a:t>We defined bystander AED use as any of the following data elements being inputted into the </a:t>
            </a:r>
            <a:r>
              <a:rPr lang="en-US" sz="1471" dirty="0" err="1">
                <a:ea typeface="DM Sans"/>
                <a:cs typeface="DM Sans"/>
                <a:sym typeface="DM Sans"/>
              </a:rPr>
              <a:t>ePCR</a:t>
            </a:r>
            <a:r>
              <a:rPr lang="en-US" sz="1471" dirty="0">
                <a:ea typeface="DM Sans"/>
                <a:cs typeface="DM Sans"/>
                <a:sym typeface="DM Sans"/>
              </a:rPr>
              <a:t>: “Family Member” and “Lay Person—Non-Family.”  </a:t>
            </a:r>
          </a:p>
          <a:p>
            <a:endParaRPr lang="en-US" sz="1471" dirty="0"/>
          </a:p>
        </p:txBody>
      </p:sp>
      <p:sp>
        <p:nvSpPr>
          <p:cNvPr id="2" name="Title 1">
            <a:extLst>
              <a:ext uri="{FF2B5EF4-FFF2-40B4-BE49-F238E27FC236}">
                <a16:creationId xmlns:a16="http://schemas.microsoft.com/office/drawing/2014/main" id="{99FE5DF5-F340-A2D8-34A3-D01ABEB05D88}"/>
              </a:ext>
            </a:extLst>
          </p:cNvPr>
          <p:cNvSpPr>
            <a:spLocks noGrp="1"/>
          </p:cNvSpPr>
          <p:nvPr>
            <p:ph type="ctrTitle"/>
          </p:nvPr>
        </p:nvSpPr>
        <p:spPr>
          <a:xfrm>
            <a:off x="1215839" y="342013"/>
            <a:ext cx="6704852" cy="502037"/>
          </a:xfrm>
        </p:spPr>
        <p:txBody>
          <a:bodyPr/>
          <a:lstStyle/>
          <a:p>
            <a:r>
              <a:rPr lang="en-US" dirty="0"/>
              <a:t>Data Analysis Overview</a:t>
            </a:r>
          </a:p>
        </p:txBody>
      </p:sp>
    </p:spTree>
    <p:extLst>
      <p:ext uri="{BB962C8B-B14F-4D97-AF65-F5344CB8AC3E}">
        <p14:creationId xmlns:p14="http://schemas.microsoft.com/office/powerpoint/2010/main" val="28140233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D54F82-FA45-ECCC-E86C-9CCA784338D3}"/>
              </a:ext>
            </a:extLst>
          </p:cNvPr>
          <p:cNvSpPr/>
          <p:nvPr/>
        </p:nvSpPr>
        <p:spPr>
          <a:xfrm>
            <a:off x="3570862" y="0"/>
            <a:ext cx="3553865" cy="5715000"/>
          </a:xfrm>
          <a:prstGeom prst="rect">
            <a:avLst/>
          </a:prstGeom>
          <a:solidFill>
            <a:srgbClr val="A2BA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dirty="0"/>
          </a:p>
        </p:txBody>
      </p:sp>
      <p:sp>
        <p:nvSpPr>
          <p:cNvPr id="4" name="object 3">
            <a:extLst>
              <a:ext uri="{FF2B5EF4-FFF2-40B4-BE49-F238E27FC236}">
                <a16:creationId xmlns:a16="http://schemas.microsoft.com/office/drawing/2014/main" id="{EE8D7748-E825-D4BF-DF8F-0EB7D3A3D087}"/>
              </a:ext>
            </a:extLst>
          </p:cNvPr>
          <p:cNvSpPr txBox="1"/>
          <p:nvPr/>
        </p:nvSpPr>
        <p:spPr>
          <a:xfrm>
            <a:off x="3981744" y="2467162"/>
            <a:ext cx="3002601" cy="394150"/>
          </a:xfrm>
          <a:prstGeom prst="rect">
            <a:avLst/>
          </a:prstGeom>
        </p:spPr>
        <p:txBody>
          <a:bodyPr vert="horz" wrap="square" lIns="0" tIns="9338" rIns="0" bIns="0" rtlCol="0">
            <a:spAutoFit/>
          </a:bodyPr>
          <a:lstStyle/>
          <a:p>
            <a:pPr marL="9338" marR="3735">
              <a:spcBef>
                <a:spcPts val="74"/>
              </a:spcBef>
            </a:pPr>
            <a:r>
              <a:rPr lang="en-ZA" sz="2500" b="1" spc="-22" dirty="0">
                <a:solidFill>
                  <a:srgbClr val="FFFFFF"/>
                </a:solidFill>
                <a:latin typeface="+mj-lt"/>
                <a:cs typeface="Trebuchet MS"/>
              </a:rPr>
              <a:t>OHCA Data</a:t>
            </a:r>
            <a:endParaRPr sz="2500" dirty="0">
              <a:latin typeface="+mj-lt"/>
              <a:cs typeface="Trebuchet MS"/>
            </a:endParaRPr>
          </a:p>
        </p:txBody>
      </p:sp>
      <p:sp>
        <p:nvSpPr>
          <p:cNvPr id="8" name="Oval 7">
            <a:extLst>
              <a:ext uri="{FF2B5EF4-FFF2-40B4-BE49-F238E27FC236}">
                <a16:creationId xmlns:a16="http://schemas.microsoft.com/office/drawing/2014/main" id="{029C0D24-9F3C-30E6-1574-DDF8B22BB898}"/>
              </a:ext>
            </a:extLst>
          </p:cNvPr>
          <p:cNvSpPr/>
          <p:nvPr/>
        </p:nvSpPr>
        <p:spPr>
          <a:xfrm>
            <a:off x="4014171" y="1300373"/>
            <a:ext cx="827513" cy="827513"/>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9" name="object 5">
            <a:extLst>
              <a:ext uri="{FF2B5EF4-FFF2-40B4-BE49-F238E27FC236}">
                <a16:creationId xmlns:a16="http://schemas.microsoft.com/office/drawing/2014/main" id="{CD52A5D8-94FE-C9D1-7DD5-741CCC7B52A1}"/>
              </a:ext>
            </a:extLst>
          </p:cNvPr>
          <p:cNvSpPr txBox="1">
            <a:spLocks/>
          </p:cNvSpPr>
          <p:nvPr/>
        </p:nvSpPr>
        <p:spPr>
          <a:xfrm>
            <a:off x="3992006" y="1450398"/>
            <a:ext cx="805346" cy="575290"/>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53228" algn="ctr">
              <a:lnSpc>
                <a:spcPct val="100000"/>
              </a:lnSpc>
              <a:spcBef>
                <a:spcPts val="74"/>
              </a:spcBef>
            </a:pPr>
            <a:r>
              <a:rPr lang="en-ZA" sz="3677" dirty="0">
                <a:solidFill>
                  <a:srgbClr val="FFFFFF"/>
                </a:solidFill>
                <a:latin typeface="+mj-lt"/>
                <a:cs typeface="Gill Sans MT"/>
              </a:rPr>
              <a:t>02</a:t>
            </a:r>
            <a:endParaRPr lang="en-ZA" sz="3677" dirty="0">
              <a:latin typeface="+mj-lt"/>
              <a:cs typeface="Gill Sans MT"/>
            </a:endParaRPr>
          </a:p>
        </p:txBody>
      </p:sp>
    </p:spTree>
    <p:extLst>
      <p:ext uri="{BB962C8B-B14F-4D97-AF65-F5344CB8AC3E}">
        <p14:creationId xmlns:p14="http://schemas.microsoft.com/office/powerpoint/2010/main" val="181152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CA60C20-A4AE-E154-8DC7-D0EC221C8E76}"/>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6" name="Slide Number Placeholder 5">
            <a:extLst>
              <a:ext uri="{FF2B5EF4-FFF2-40B4-BE49-F238E27FC236}">
                <a16:creationId xmlns:a16="http://schemas.microsoft.com/office/drawing/2014/main" id="{C76CF480-AAFC-6338-E118-433C0A9A9B1B}"/>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28</a:t>
            </a:fld>
            <a:endParaRPr lang="en-US" dirty="0"/>
          </a:p>
        </p:txBody>
      </p:sp>
      <p:sp>
        <p:nvSpPr>
          <p:cNvPr id="7" name="Title 6">
            <a:extLst>
              <a:ext uri="{FF2B5EF4-FFF2-40B4-BE49-F238E27FC236}">
                <a16:creationId xmlns:a16="http://schemas.microsoft.com/office/drawing/2014/main" id="{A76484B1-CF06-5D4D-A028-8724ACEF648F}"/>
              </a:ext>
            </a:extLst>
          </p:cNvPr>
          <p:cNvSpPr>
            <a:spLocks noGrp="1"/>
          </p:cNvSpPr>
          <p:nvPr>
            <p:ph type="ctrTitle"/>
          </p:nvPr>
        </p:nvSpPr>
        <p:spPr>
          <a:xfrm>
            <a:off x="1215839" y="342013"/>
            <a:ext cx="6704852" cy="502037"/>
          </a:xfrm>
        </p:spPr>
        <p:txBody>
          <a:bodyPr/>
          <a:lstStyle/>
          <a:p>
            <a:r>
              <a:rPr lang="en-US" dirty="0"/>
              <a:t>Demographics Summary</a:t>
            </a:r>
          </a:p>
        </p:txBody>
      </p:sp>
      <p:sp>
        <p:nvSpPr>
          <p:cNvPr id="8" name="Text Placeholder 7">
            <a:extLst>
              <a:ext uri="{FF2B5EF4-FFF2-40B4-BE49-F238E27FC236}">
                <a16:creationId xmlns:a16="http://schemas.microsoft.com/office/drawing/2014/main" id="{A79D1B57-F3C5-0F5B-7366-E84508F56573}"/>
              </a:ext>
            </a:extLst>
          </p:cNvPr>
          <p:cNvSpPr>
            <a:spLocks noGrp="1"/>
          </p:cNvSpPr>
          <p:nvPr>
            <p:ph type="body" sz="quarter" idx="13"/>
          </p:nvPr>
        </p:nvSpPr>
        <p:spPr>
          <a:xfrm>
            <a:off x="1215837" y="1187173"/>
            <a:ext cx="6704854" cy="774174"/>
          </a:xfrm>
        </p:spPr>
        <p:txBody>
          <a:bodyPr/>
          <a:lstStyle/>
          <a:p>
            <a:r>
              <a:rPr lang="en-US" dirty="0"/>
              <a:t>Percent male/female and average </a:t>
            </a:r>
            <a:br>
              <a:rPr lang="en-US" dirty="0"/>
            </a:br>
            <a:r>
              <a:rPr lang="en-US" dirty="0"/>
              <a:t>age range of OHCA victims</a:t>
            </a:r>
          </a:p>
        </p:txBody>
      </p:sp>
      <p:graphicFrame>
        <p:nvGraphicFramePr>
          <p:cNvPr id="10" name="object 15">
            <a:extLst>
              <a:ext uri="{FF2B5EF4-FFF2-40B4-BE49-F238E27FC236}">
                <a16:creationId xmlns:a16="http://schemas.microsoft.com/office/drawing/2014/main" id="{43C6AEA1-BBBE-621A-3AA2-01FDA3B8E6E5}"/>
              </a:ext>
            </a:extLst>
          </p:cNvPr>
          <p:cNvGraphicFramePr>
            <a:graphicFrameLocks noGrp="1"/>
          </p:cNvGraphicFramePr>
          <p:nvPr/>
        </p:nvGraphicFramePr>
        <p:xfrm>
          <a:off x="3535409" y="1187173"/>
          <a:ext cx="3373357" cy="630330"/>
        </p:xfrm>
        <a:graphic>
          <a:graphicData uri="http://schemas.openxmlformats.org/drawingml/2006/table">
            <a:tbl>
              <a:tblPr firstRow="1" bandRow="1">
                <a:tableStyleId>{2D5ABB26-0587-4C30-8999-92F81FD0307C}</a:tableStyleId>
              </a:tblPr>
              <a:tblGrid>
                <a:gridCol w="949435">
                  <a:extLst>
                    <a:ext uri="{9D8B030D-6E8A-4147-A177-3AD203B41FA5}">
                      <a16:colId xmlns:a16="http://schemas.microsoft.com/office/drawing/2014/main" val="20000"/>
                    </a:ext>
                  </a:extLst>
                </a:gridCol>
                <a:gridCol w="722157">
                  <a:extLst>
                    <a:ext uri="{9D8B030D-6E8A-4147-A177-3AD203B41FA5}">
                      <a16:colId xmlns:a16="http://schemas.microsoft.com/office/drawing/2014/main" val="20001"/>
                    </a:ext>
                  </a:extLst>
                </a:gridCol>
                <a:gridCol w="730457">
                  <a:extLst>
                    <a:ext uri="{9D8B030D-6E8A-4147-A177-3AD203B41FA5}">
                      <a16:colId xmlns:a16="http://schemas.microsoft.com/office/drawing/2014/main" val="20002"/>
                    </a:ext>
                  </a:extLst>
                </a:gridCol>
                <a:gridCol w="971308">
                  <a:extLst>
                    <a:ext uri="{9D8B030D-6E8A-4147-A177-3AD203B41FA5}">
                      <a16:colId xmlns:a16="http://schemas.microsoft.com/office/drawing/2014/main" val="20003"/>
                    </a:ext>
                  </a:extLst>
                </a:gridCol>
              </a:tblGrid>
              <a:tr h="210110">
                <a:tc>
                  <a:txBody>
                    <a:bodyPr/>
                    <a:lstStyle/>
                    <a:p>
                      <a:pPr marL="171450">
                        <a:lnSpc>
                          <a:spcPct val="100000"/>
                        </a:lnSpc>
                        <a:spcBef>
                          <a:spcPts val="455"/>
                        </a:spcBef>
                      </a:pPr>
                      <a:r>
                        <a:rPr sz="800" b="1" spc="-10" dirty="0">
                          <a:latin typeface="+mj-lt"/>
                          <a:cs typeface="Gill Sans MT"/>
                        </a:rPr>
                        <a:t>Gender</a:t>
                      </a:r>
                      <a:endParaRPr sz="800" dirty="0">
                        <a:latin typeface="+mj-lt"/>
                        <a:cs typeface="Gill Sans MT"/>
                      </a:endParaRPr>
                    </a:p>
                  </a:txBody>
                  <a:tcPr marL="0" marR="0" marT="42489" marB="0">
                    <a:lnL w="6350">
                      <a:solidFill>
                        <a:srgbClr val="BCBEC0"/>
                      </a:solidFill>
                      <a:prstDash val="solid"/>
                    </a:lnL>
                    <a:lnR w="6350">
                      <a:solidFill>
                        <a:srgbClr val="BCBEC0"/>
                      </a:solidFill>
                      <a:prstDash val="solid"/>
                    </a:lnR>
                    <a:lnT w="6350">
                      <a:solidFill>
                        <a:srgbClr val="BCBEC0"/>
                      </a:solidFill>
                      <a:prstDash val="solid"/>
                    </a:lnT>
                    <a:lnB w="6350">
                      <a:solidFill>
                        <a:srgbClr val="BCBEC0"/>
                      </a:solidFill>
                      <a:prstDash val="solid"/>
                    </a:lnB>
                    <a:solidFill>
                      <a:srgbClr val="EAEAEA"/>
                    </a:solidFill>
                  </a:tcPr>
                </a:tc>
                <a:tc>
                  <a:txBody>
                    <a:bodyPr/>
                    <a:lstStyle/>
                    <a:p>
                      <a:pPr marL="0" indent="0" algn="ctr">
                        <a:lnSpc>
                          <a:spcPct val="100000"/>
                        </a:lnSpc>
                        <a:spcBef>
                          <a:spcPts val="455"/>
                        </a:spcBef>
                      </a:pPr>
                      <a:r>
                        <a:rPr lang="en-US" sz="800" b="1" spc="-10">
                          <a:latin typeface="+mj-lt"/>
                          <a:cs typeface="Gill Sans MT"/>
                        </a:rPr>
                        <a:t>Count</a:t>
                      </a:r>
                      <a:endParaRPr lang="en-US" sz="800" dirty="0">
                        <a:latin typeface="+mj-lt"/>
                        <a:cs typeface="Gill Sans MT"/>
                      </a:endParaRPr>
                    </a:p>
                  </a:txBody>
                  <a:tcPr marL="0" marR="0" marT="42489" marB="0">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rgbClr val="EAEAEA"/>
                    </a:solidFill>
                  </a:tcPr>
                </a:tc>
                <a:tc>
                  <a:txBody>
                    <a:bodyPr/>
                    <a:lstStyle/>
                    <a:p>
                      <a:pPr marL="0" indent="0" algn="ctr">
                        <a:lnSpc>
                          <a:spcPct val="100000"/>
                        </a:lnSpc>
                        <a:spcBef>
                          <a:spcPts val="455"/>
                        </a:spcBef>
                      </a:pPr>
                      <a:r>
                        <a:rPr lang="en-US" sz="800" b="1" spc="-10" dirty="0">
                          <a:latin typeface="+mj-lt"/>
                          <a:cs typeface="Gill Sans MT"/>
                        </a:rPr>
                        <a:t>% of Total</a:t>
                      </a:r>
                      <a:endParaRPr sz="800" dirty="0">
                        <a:latin typeface="+mj-lt"/>
                        <a:cs typeface="Gill Sans MT"/>
                      </a:endParaRPr>
                    </a:p>
                  </a:txBody>
                  <a:tcPr marL="0" marR="0" marT="42489" marB="0">
                    <a:lnL w="6350" cap="flat" cmpd="sng" algn="ctr">
                      <a:solidFill>
                        <a:srgbClr val="BCBEC0"/>
                      </a:solidFill>
                      <a:prstDash val="solid"/>
                      <a:round/>
                      <a:headEnd type="none" w="med" len="med"/>
                      <a:tailEnd type="none" w="med" len="med"/>
                    </a:lnL>
                    <a:lnR w="6350">
                      <a:solidFill>
                        <a:srgbClr val="BCBEC0"/>
                      </a:solidFill>
                      <a:prstDash val="solid"/>
                    </a:lnR>
                    <a:lnT w="6350">
                      <a:solidFill>
                        <a:srgbClr val="BCBEC0"/>
                      </a:solidFill>
                      <a:prstDash val="solid"/>
                    </a:lnT>
                    <a:lnB w="6350" cap="flat" cmpd="sng" algn="ctr">
                      <a:solidFill>
                        <a:srgbClr val="BCBEC0"/>
                      </a:solidFill>
                      <a:prstDash val="solid"/>
                      <a:round/>
                      <a:headEnd type="none" w="med" len="med"/>
                      <a:tailEnd type="none" w="med" len="med"/>
                    </a:lnB>
                    <a:solidFill>
                      <a:srgbClr val="EAEAEA"/>
                    </a:solidFill>
                  </a:tcPr>
                </a:tc>
                <a:tc>
                  <a:txBody>
                    <a:bodyPr/>
                    <a:lstStyle/>
                    <a:p>
                      <a:pPr marL="0" indent="0" algn="ctr">
                        <a:lnSpc>
                          <a:spcPct val="100000"/>
                        </a:lnSpc>
                        <a:spcBef>
                          <a:spcPts val="455"/>
                        </a:spcBef>
                      </a:pPr>
                      <a:r>
                        <a:rPr lang="en-US" sz="800" b="1" spc="-10" dirty="0">
                          <a:latin typeface="+mj-lt"/>
                          <a:cs typeface="Gill Sans MT"/>
                        </a:rPr>
                        <a:t>Average Age</a:t>
                      </a:r>
                      <a:endParaRPr sz="800" dirty="0">
                        <a:latin typeface="+mj-lt"/>
                        <a:cs typeface="Gill Sans MT"/>
                      </a:endParaRPr>
                    </a:p>
                  </a:txBody>
                  <a:tcPr marL="0" marR="0" marT="42489" marB="0">
                    <a:lnL w="6350" cap="flat" cmpd="sng" algn="ctr">
                      <a:solidFill>
                        <a:srgbClr val="BCBEC0"/>
                      </a:solidFill>
                      <a:prstDash val="solid"/>
                      <a:round/>
                      <a:headEnd type="none" w="med" len="med"/>
                      <a:tailEnd type="none" w="med" len="med"/>
                    </a:lnL>
                    <a:lnR w="6350">
                      <a:solidFill>
                        <a:srgbClr val="BCBEC0"/>
                      </a:solidFill>
                      <a:prstDash val="solid"/>
                    </a:lnR>
                    <a:lnT w="6350">
                      <a:solidFill>
                        <a:srgbClr val="BCBEC0"/>
                      </a:solidFill>
                      <a:prstDash val="solid"/>
                    </a:lnT>
                    <a:lnB w="6350">
                      <a:solidFill>
                        <a:srgbClr val="BCBEC0"/>
                      </a:solidFill>
                      <a:prstDash val="solid"/>
                    </a:lnB>
                    <a:solidFill>
                      <a:srgbClr val="EAEAEA"/>
                    </a:solidFill>
                  </a:tcPr>
                </a:tc>
                <a:extLst>
                  <a:ext uri="{0D108BD9-81ED-4DB2-BD59-A6C34878D82A}">
                    <a16:rowId xmlns:a16="http://schemas.microsoft.com/office/drawing/2014/main" val="10000"/>
                  </a:ext>
                </a:extLst>
              </a:tr>
              <a:tr h="210110">
                <a:tc>
                  <a:txBody>
                    <a:bodyPr/>
                    <a:lstStyle/>
                    <a:p>
                      <a:pPr marL="171450">
                        <a:lnSpc>
                          <a:spcPct val="100000"/>
                        </a:lnSpc>
                        <a:spcBef>
                          <a:spcPts val="455"/>
                        </a:spcBef>
                      </a:pPr>
                      <a:r>
                        <a:rPr sz="800" spc="-20" dirty="0">
                          <a:latin typeface="+mn-lt"/>
                          <a:cs typeface="Lucida Sans"/>
                        </a:rPr>
                        <a:t>Male</a:t>
                      </a:r>
                      <a:endParaRPr sz="800">
                        <a:latin typeface="+mn-lt"/>
                        <a:cs typeface="Lucida Sans"/>
                      </a:endParaRPr>
                    </a:p>
                  </a:txBody>
                  <a:tcPr marL="0" marR="0" marT="42489" marB="0">
                    <a:lnL w="6350">
                      <a:solidFill>
                        <a:srgbClr val="BCBEC0"/>
                      </a:solidFill>
                      <a:prstDash val="solid"/>
                    </a:lnL>
                    <a:lnR w="6350">
                      <a:solidFill>
                        <a:srgbClr val="BCBEC0"/>
                      </a:solidFill>
                      <a:prstDash val="solid"/>
                    </a:lnR>
                    <a:lnT w="6350">
                      <a:solidFill>
                        <a:srgbClr val="BCBEC0"/>
                      </a:solidFill>
                      <a:prstDash val="solid"/>
                    </a:lnT>
                    <a:lnB w="6350">
                      <a:solidFill>
                        <a:srgbClr val="BCBEC0"/>
                      </a:solidFill>
                      <a:prstDash val="solid"/>
                    </a:lnB>
                  </a:tcPr>
                </a:tc>
                <a:tc>
                  <a:txBody>
                    <a:bodyPr/>
                    <a:lstStyle/>
                    <a:p>
                      <a:pPr marL="0" indent="0" algn="ctr">
                        <a:lnSpc>
                          <a:spcPct val="100000"/>
                        </a:lnSpc>
                        <a:spcBef>
                          <a:spcPts val="455"/>
                        </a:spcBef>
                      </a:pPr>
                      <a:r>
                        <a:rPr lang="en-US" sz="800" spc="-25" dirty="0">
                          <a:latin typeface="+mn-lt"/>
                          <a:cs typeface="Lucida Sans"/>
                        </a:rPr>
                        <a:t>959</a:t>
                      </a:r>
                      <a:endParaRPr lang="en-US" sz="800" dirty="0">
                        <a:latin typeface="+mn-lt"/>
                        <a:cs typeface="Lucida Sans"/>
                      </a:endParaRPr>
                    </a:p>
                  </a:txBody>
                  <a:tcPr marL="0" marR="0" marT="42489" marB="0">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0" indent="0" algn="ctr">
                        <a:lnSpc>
                          <a:spcPct val="100000"/>
                        </a:lnSpc>
                        <a:spcBef>
                          <a:spcPts val="455"/>
                        </a:spcBef>
                      </a:pPr>
                      <a:r>
                        <a:rPr lang="en-US" sz="800" strike="noStrike" spc="-20" dirty="0">
                          <a:latin typeface="+mn-lt"/>
                          <a:cs typeface="Lucida Sans"/>
                        </a:rPr>
                        <a:t>64</a:t>
                      </a:r>
                      <a:r>
                        <a:rPr lang="en-US" sz="800" spc="-20" dirty="0">
                          <a:latin typeface="+mn-lt"/>
                          <a:cs typeface="Lucida Sans"/>
                        </a:rPr>
                        <a:t>%</a:t>
                      </a:r>
                      <a:endParaRPr sz="800" dirty="0">
                        <a:latin typeface="+mn-lt"/>
                        <a:cs typeface="Lucida Sans"/>
                      </a:endParaRPr>
                    </a:p>
                  </a:txBody>
                  <a:tcPr marL="0" marR="0" marT="42489" marB="0">
                    <a:lnL w="6350" cap="flat" cmpd="sng" algn="ctr">
                      <a:solidFill>
                        <a:srgbClr val="BCBEC0"/>
                      </a:solidFill>
                      <a:prstDash val="solid"/>
                      <a:round/>
                      <a:headEnd type="none" w="med" len="med"/>
                      <a:tailEnd type="none" w="med" len="med"/>
                    </a:lnL>
                    <a:lnR w="6350">
                      <a:solidFill>
                        <a:srgbClr val="BCBEC0"/>
                      </a:solidFill>
                      <a:prstDash val="soli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0" indent="0" algn="ctr">
                        <a:lnSpc>
                          <a:spcPct val="100000"/>
                        </a:lnSpc>
                        <a:spcBef>
                          <a:spcPts val="455"/>
                        </a:spcBef>
                      </a:pPr>
                      <a:r>
                        <a:rPr lang="en-US" sz="800" spc="-20" dirty="0">
                          <a:latin typeface="+mn-lt"/>
                          <a:cs typeface="Lucida Sans"/>
                        </a:rPr>
                        <a:t>57</a:t>
                      </a:r>
                      <a:endParaRPr sz="800" dirty="0">
                        <a:latin typeface="+mn-lt"/>
                        <a:cs typeface="Lucida Sans"/>
                      </a:endParaRPr>
                    </a:p>
                  </a:txBody>
                  <a:tcPr marL="0" marR="0" marT="42489" marB="0">
                    <a:lnL w="6350" cap="flat" cmpd="sng" algn="ctr">
                      <a:solidFill>
                        <a:srgbClr val="BCBEC0"/>
                      </a:solidFill>
                      <a:prstDash val="solid"/>
                      <a:round/>
                      <a:headEnd type="none" w="med" len="med"/>
                      <a:tailEnd type="none" w="med" len="med"/>
                    </a:lnL>
                    <a:lnR w="6350">
                      <a:solidFill>
                        <a:srgbClr val="BCBEC0"/>
                      </a:solidFill>
                      <a:prstDash val="solid"/>
                    </a:lnR>
                    <a:lnT w="6350">
                      <a:solidFill>
                        <a:srgbClr val="BCBEC0"/>
                      </a:solidFill>
                      <a:prstDash val="solid"/>
                    </a:lnT>
                    <a:lnB w="6350">
                      <a:solidFill>
                        <a:srgbClr val="BCBEC0"/>
                      </a:solidFill>
                      <a:prstDash val="solid"/>
                    </a:lnB>
                  </a:tcPr>
                </a:tc>
                <a:extLst>
                  <a:ext uri="{0D108BD9-81ED-4DB2-BD59-A6C34878D82A}">
                    <a16:rowId xmlns:a16="http://schemas.microsoft.com/office/drawing/2014/main" val="10001"/>
                  </a:ext>
                </a:extLst>
              </a:tr>
              <a:tr h="210110">
                <a:tc>
                  <a:txBody>
                    <a:bodyPr/>
                    <a:lstStyle/>
                    <a:p>
                      <a:pPr marL="171450">
                        <a:lnSpc>
                          <a:spcPct val="100000"/>
                        </a:lnSpc>
                        <a:spcBef>
                          <a:spcPts val="455"/>
                        </a:spcBef>
                      </a:pPr>
                      <a:r>
                        <a:rPr sz="800" spc="-10" dirty="0">
                          <a:latin typeface="+mn-lt"/>
                          <a:cs typeface="Lucida Sans"/>
                        </a:rPr>
                        <a:t>Female</a:t>
                      </a:r>
                      <a:endParaRPr sz="800" dirty="0">
                        <a:latin typeface="+mn-lt"/>
                        <a:cs typeface="Lucida Sans"/>
                      </a:endParaRPr>
                    </a:p>
                  </a:txBody>
                  <a:tcPr marL="0" marR="0" marT="42489" marB="0">
                    <a:lnL w="6350">
                      <a:solidFill>
                        <a:srgbClr val="BCBEC0"/>
                      </a:solidFill>
                      <a:prstDash val="solid"/>
                    </a:lnL>
                    <a:lnR w="6350">
                      <a:solidFill>
                        <a:srgbClr val="BCBEC0"/>
                      </a:solidFill>
                      <a:prstDash val="solid"/>
                    </a:lnR>
                    <a:lnT w="6350">
                      <a:solidFill>
                        <a:srgbClr val="BCBEC0"/>
                      </a:solidFill>
                      <a:prstDash val="solid"/>
                    </a:lnT>
                    <a:lnB w="6350" cap="flat" cmpd="sng" algn="ctr">
                      <a:solidFill>
                        <a:srgbClr val="BCBEC0"/>
                      </a:solidFill>
                      <a:prstDash val="solid"/>
                      <a:round/>
                      <a:headEnd type="none" w="med" len="med"/>
                      <a:tailEnd type="none" w="med" len="med"/>
                    </a:lnB>
                  </a:tcPr>
                </a:tc>
                <a:tc>
                  <a:txBody>
                    <a:bodyPr/>
                    <a:lstStyle/>
                    <a:p>
                      <a:pPr marL="0" indent="0" algn="ctr">
                        <a:lnSpc>
                          <a:spcPct val="100000"/>
                        </a:lnSpc>
                        <a:spcBef>
                          <a:spcPts val="455"/>
                        </a:spcBef>
                      </a:pPr>
                      <a:r>
                        <a:rPr lang="en-US" sz="800" spc="-25" dirty="0">
                          <a:latin typeface="+mn-lt"/>
                          <a:cs typeface="Lucida Sans"/>
                        </a:rPr>
                        <a:t>543</a:t>
                      </a:r>
                      <a:endParaRPr lang="en-US" sz="800" dirty="0">
                        <a:latin typeface="+mn-lt"/>
                        <a:cs typeface="Lucida Sans"/>
                      </a:endParaRPr>
                    </a:p>
                  </a:txBody>
                  <a:tcPr marL="0" marR="0" marT="42489" marB="0">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tcPr>
                </a:tc>
                <a:tc>
                  <a:txBody>
                    <a:bodyPr/>
                    <a:lstStyle/>
                    <a:p>
                      <a:pPr marL="0" indent="0" algn="ctr">
                        <a:lnSpc>
                          <a:spcPct val="100000"/>
                        </a:lnSpc>
                        <a:spcBef>
                          <a:spcPts val="455"/>
                        </a:spcBef>
                      </a:pPr>
                      <a:r>
                        <a:rPr lang="en-US" sz="800" strike="noStrike" spc="-20" dirty="0">
                          <a:latin typeface="+mn-lt"/>
                          <a:cs typeface="Lucida Sans"/>
                        </a:rPr>
                        <a:t>36</a:t>
                      </a:r>
                      <a:r>
                        <a:rPr lang="en-US" sz="800" spc="-20" dirty="0">
                          <a:latin typeface="+mn-lt"/>
                          <a:cs typeface="Lucida Sans"/>
                        </a:rPr>
                        <a:t>%</a:t>
                      </a:r>
                      <a:endParaRPr sz="800" dirty="0">
                        <a:latin typeface="+mn-lt"/>
                        <a:cs typeface="Lucida Sans"/>
                      </a:endParaRPr>
                    </a:p>
                  </a:txBody>
                  <a:tcPr marL="0" marR="0" marT="42489" marB="0">
                    <a:lnL w="6350" cap="flat" cmpd="sng" algn="ctr">
                      <a:solidFill>
                        <a:srgbClr val="BCBEC0"/>
                      </a:solidFill>
                      <a:prstDash val="solid"/>
                      <a:round/>
                      <a:headEnd type="none" w="med" len="med"/>
                      <a:tailEnd type="none" w="med" len="med"/>
                    </a:lnL>
                    <a:lnR w="6350">
                      <a:solidFill>
                        <a:srgbClr val="BCBEC0"/>
                      </a:solidFill>
                      <a:prstDash val="soli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0" indent="0" algn="ctr">
                        <a:lnSpc>
                          <a:spcPct val="100000"/>
                        </a:lnSpc>
                        <a:spcBef>
                          <a:spcPts val="455"/>
                        </a:spcBef>
                      </a:pPr>
                      <a:r>
                        <a:rPr lang="en-US" sz="800" spc="-20" dirty="0">
                          <a:latin typeface="+mn-lt"/>
                          <a:cs typeface="Lucida Sans"/>
                        </a:rPr>
                        <a:t>58</a:t>
                      </a:r>
                      <a:endParaRPr sz="800" dirty="0">
                        <a:latin typeface="+mn-lt"/>
                        <a:cs typeface="Lucida Sans"/>
                      </a:endParaRPr>
                    </a:p>
                  </a:txBody>
                  <a:tcPr marL="0" marR="0" marT="42489" marB="0">
                    <a:lnL w="6350" cap="flat" cmpd="sng" algn="ctr">
                      <a:solidFill>
                        <a:srgbClr val="BCBEC0"/>
                      </a:solidFill>
                      <a:prstDash val="solid"/>
                      <a:round/>
                      <a:headEnd type="none" w="med" len="med"/>
                      <a:tailEnd type="none" w="med" len="med"/>
                    </a:lnL>
                    <a:lnR w="6350">
                      <a:solidFill>
                        <a:srgbClr val="BCBEC0"/>
                      </a:solidFill>
                      <a:prstDash val="solid"/>
                    </a:lnR>
                    <a:lnT w="6350">
                      <a:solidFill>
                        <a:srgbClr val="BCBEC0"/>
                      </a:solidFill>
                      <a:prstDash val="soli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 name="Straight Connector 2">
            <a:extLst>
              <a:ext uri="{FF2B5EF4-FFF2-40B4-BE49-F238E27FC236}">
                <a16:creationId xmlns:a16="http://schemas.microsoft.com/office/drawing/2014/main" id="{4C7E10E9-9FF5-E612-4436-6005D67424EA}"/>
              </a:ext>
            </a:extLst>
          </p:cNvPr>
          <p:cNvCxnSpPr>
            <a:cxnSpLocks/>
          </p:cNvCxnSpPr>
          <p:nvPr/>
        </p:nvCxnSpPr>
        <p:spPr>
          <a:xfrm>
            <a:off x="3732943" y="2115763"/>
            <a:ext cx="0" cy="3093126"/>
          </a:xfrm>
          <a:prstGeom prst="line">
            <a:avLst/>
          </a:prstGeom>
          <a:ln>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aph with different colored bars&#10;&#10;Description automatically generated">
            <a:extLst>
              <a:ext uri="{FF2B5EF4-FFF2-40B4-BE49-F238E27FC236}">
                <a16:creationId xmlns:a16="http://schemas.microsoft.com/office/drawing/2014/main" id="{D09B16EF-9F7A-725E-1077-9B679D256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172" y="2065723"/>
            <a:ext cx="2367339" cy="3126861"/>
          </a:xfrm>
          <a:prstGeom prst="rect">
            <a:avLst/>
          </a:prstGeom>
        </p:spPr>
      </p:pic>
      <p:pic>
        <p:nvPicPr>
          <p:cNvPr id="9" name="Picture 8" descr="A graph of a number of people&#10;&#10;Description automatically generated">
            <a:extLst>
              <a:ext uri="{FF2B5EF4-FFF2-40B4-BE49-F238E27FC236}">
                <a16:creationId xmlns:a16="http://schemas.microsoft.com/office/drawing/2014/main" id="{8D47A5B7-A089-B52E-D2CE-2370D21F7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904" y="1901450"/>
            <a:ext cx="3562393" cy="3341174"/>
          </a:xfrm>
          <a:prstGeom prst="rect">
            <a:avLst/>
          </a:prstGeom>
        </p:spPr>
      </p:pic>
    </p:spTree>
    <p:extLst>
      <p:ext uri="{BB962C8B-B14F-4D97-AF65-F5344CB8AC3E}">
        <p14:creationId xmlns:p14="http://schemas.microsoft.com/office/powerpoint/2010/main" val="3660514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EF6C63-4183-8884-3D3C-4DB39E403417}"/>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5B70AE07-F11F-CD68-D574-5270AB6E7C30}"/>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29</a:t>
            </a:fld>
            <a:endParaRPr lang="en-US" dirty="0"/>
          </a:p>
        </p:txBody>
      </p:sp>
      <p:sp>
        <p:nvSpPr>
          <p:cNvPr id="4" name="Title 3">
            <a:extLst>
              <a:ext uri="{FF2B5EF4-FFF2-40B4-BE49-F238E27FC236}">
                <a16:creationId xmlns:a16="http://schemas.microsoft.com/office/drawing/2014/main" id="{D9A6204D-2CD7-42DC-391C-685BA06DCCED}"/>
              </a:ext>
            </a:extLst>
          </p:cNvPr>
          <p:cNvSpPr>
            <a:spLocks noGrp="1"/>
          </p:cNvSpPr>
          <p:nvPr>
            <p:ph type="ctrTitle"/>
          </p:nvPr>
        </p:nvSpPr>
        <p:spPr>
          <a:xfrm>
            <a:off x="1215839" y="342013"/>
            <a:ext cx="6704852" cy="502037"/>
          </a:xfrm>
        </p:spPr>
        <p:txBody>
          <a:bodyPr/>
          <a:lstStyle/>
          <a:p>
            <a:r>
              <a:rPr lang="en-ZA" dirty="0"/>
              <a:t>Event Summary</a:t>
            </a:r>
          </a:p>
        </p:txBody>
      </p:sp>
      <p:sp>
        <p:nvSpPr>
          <p:cNvPr id="5" name="Text Placeholder 4">
            <a:extLst>
              <a:ext uri="{FF2B5EF4-FFF2-40B4-BE49-F238E27FC236}">
                <a16:creationId xmlns:a16="http://schemas.microsoft.com/office/drawing/2014/main" id="{F66C7C19-5972-A45E-AF58-A227EC331917}"/>
              </a:ext>
            </a:extLst>
          </p:cNvPr>
          <p:cNvSpPr>
            <a:spLocks noGrp="1"/>
          </p:cNvSpPr>
          <p:nvPr>
            <p:ph type="body" sz="quarter" idx="13"/>
          </p:nvPr>
        </p:nvSpPr>
        <p:spPr>
          <a:xfrm>
            <a:off x="1215837" y="1180119"/>
            <a:ext cx="6704854" cy="304271"/>
          </a:xfrm>
        </p:spPr>
        <p:txBody>
          <a:bodyPr/>
          <a:lstStyle/>
          <a:p>
            <a:r>
              <a:rPr lang="en-US" dirty="0"/>
              <a:t>Histogram of time suspected OHCA calls placed to 911</a:t>
            </a:r>
          </a:p>
        </p:txBody>
      </p:sp>
      <p:pic>
        <p:nvPicPr>
          <p:cNvPr id="7" name="Picture 6" descr="A graph of a number of bars&#10;&#10;Description automatically generated with medium confidence">
            <a:extLst>
              <a:ext uri="{FF2B5EF4-FFF2-40B4-BE49-F238E27FC236}">
                <a16:creationId xmlns:a16="http://schemas.microsoft.com/office/drawing/2014/main" id="{CA7CE59B-F001-3CC9-690B-6E423351B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193" y="1605211"/>
            <a:ext cx="4985872" cy="3767776"/>
          </a:xfrm>
          <a:prstGeom prst="rect">
            <a:avLst/>
          </a:prstGeom>
        </p:spPr>
      </p:pic>
    </p:spTree>
    <p:extLst>
      <p:ext uri="{BB962C8B-B14F-4D97-AF65-F5344CB8AC3E}">
        <p14:creationId xmlns:p14="http://schemas.microsoft.com/office/powerpoint/2010/main" val="1122507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93167"/>
            <a:ext cx="6858000" cy="752340"/>
          </a:xfrm>
        </p:spPr>
        <p:txBody>
          <a:bodyPr/>
          <a:lstStyle/>
          <a:p>
            <a:r>
              <a:rPr sz="2667" b="1" dirty="0">
                <a:solidFill>
                  <a:srgbClr val="FFFFFF"/>
                </a:solidFill>
                <a:latin typeface="Calibri"/>
              </a:rPr>
              <a:t>What is a </a:t>
            </a:r>
            <a:r>
              <a:rPr sz="2667" b="1" dirty="0" err="1">
                <a:solidFill>
                  <a:srgbClr val="FFFFFF"/>
                </a:solidFill>
                <a:latin typeface="Calibri"/>
              </a:rPr>
              <a:t>HeartSafe</a:t>
            </a:r>
            <a:r>
              <a:rPr sz="2667" b="1" dirty="0">
                <a:solidFill>
                  <a:srgbClr val="FFFFFF"/>
                </a:solidFill>
                <a:latin typeface="Calibri"/>
              </a:rPr>
              <a:t> Community?</a:t>
            </a:r>
          </a:p>
        </p:txBody>
      </p:sp>
      <p:sp>
        <p:nvSpPr>
          <p:cNvPr id="3" name="Content Placeholder 2"/>
          <p:cNvSpPr>
            <a:spLocks noGrp="1"/>
          </p:cNvSpPr>
          <p:nvPr>
            <p:ph idx="1"/>
          </p:nvPr>
        </p:nvSpPr>
        <p:spPr>
          <a:xfrm>
            <a:off x="1143000" y="971682"/>
            <a:ext cx="6858000" cy="3771636"/>
          </a:xfrm>
        </p:spPr>
        <p:txBody>
          <a:bodyPr/>
          <a:lstStyle/>
          <a:p>
            <a:r>
              <a:rPr dirty="0">
                <a:solidFill>
                  <a:srgbClr val="FFFFFF"/>
                </a:solidFill>
                <a:latin typeface="Calibri"/>
              </a:rPr>
              <a:t>A </a:t>
            </a:r>
            <a:r>
              <a:rPr dirty="0" err="1">
                <a:solidFill>
                  <a:srgbClr val="FFFFFF"/>
                </a:solidFill>
                <a:latin typeface="Calibri"/>
              </a:rPr>
              <a:t>HeartSafe</a:t>
            </a:r>
            <a:r>
              <a:rPr dirty="0">
                <a:solidFill>
                  <a:srgbClr val="FFFFFF"/>
                </a:solidFill>
                <a:latin typeface="Calibri"/>
              </a:rPr>
              <a:t> Community is a designation recognizing cities that prioritize sudden cardiac arrest survival</a:t>
            </a:r>
            <a:r>
              <a:rPr lang="en-US" dirty="0">
                <a:solidFill>
                  <a:srgbClr val="FFFFFF"/>
                </a:solidFill>
                <a:latin typeface="Calibri"/>
              </a:rPr>
              <a:t>.</a:t>
            </a:r>
            <a:endParaRPr dirty="0">
              <a:solidFill>
                <a:srgbClr val="FFFFFF"/>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32189" y="2632809"/>
            <a:ext cx="2742387" cy="1506903"/>
          </a:xfrm>
          <a:prstGeom prst="rect">
            <a:avLst/>
          </a:prstGeom>
        </p:spPr>
      </p:pic>
      <p:pic>
        <p:nvPicPr>
          <p:cNvPr id="5" name="Picture 3" descr="https://vandivergroup.sharedwork.com/servlet/download/docid/3975602/view/360_diagram_notag.png">
            <a:extLst>
              <a:ext uri="{FF2B5EF4-FFF2-40B4-BE49-F238E27FC236}">
                <a16:creationId xmlns:a16="http://schemas.microsoft.com/office/drawing/2014/main" id="{B87985CF-7034-4248-5383-7318E5CA0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84" y="2134116"/>
            <a:ext cx="5469515" cy="3352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30</a:t>
            </a:fld>
            <a:endParaRPr lang="en-US" dirty="0"/>
          </a:p>
        </p:txBody>
      </p:sp>
      <p:sp>
        <p:nvSpPr>
          <p:cNvPr id="4" name="Title 3">
            <a:extLst>
              <a:ext uri="{FF2B5EF4-FFF2-40B4-BE49-F238E27FC236}">
                <a16:creationId xmlns:a16="http://schemas.microsoft.com/office/drawing/2014/main" id="{8107EC27-3427-831D-B088-01908AB27F40}"/>
              </a:ext>
            </a:extLst>
          </p:cNvPr>
          <p:cNvSpPr>
            <a:spLocks noGrp="1"/>
          </p:cNvSpPr>
          <p:nvPr>
            <p:ph type="ctrTitle"/>
          </p:nvPr>
        </p:nvSpPr>
        <p:spPr>
          <a:xfrm>
            <a:off x="1215839" y="342013"/>
            <a:ext cx="6704852" cy="502037"/>
          </a:xfrm>
        </p:spPr>
        <p:txBody>
          <a:bodyPr/>
          <a:lstStyle/>
          <a:p>
            <a:r>
              <a:rPr lang="en-ZA" dirty="0"/>
              <a:t>Event Summary</a:t>
            </a:r>
          </a:p>
        </p:txBody>
      </p:sp>
      <p:sp>
        <p:nvSpPr>
          <p:cNvPr id="5" name="Text Placeholder 4">
            <a:extLst>
              <a:ext uri="{FF2B5EF4-FFF2-40B4-BE49-F238E27FC236}">
                <a16:creationId xmlns:a16="http://schemas.microsoft.com/office/drawing/2014/main" id="{38206CB2-27A3-5558-6AFA-4A1CA734A16D}"/>
              </a:ext>
            </a:extLst>
          </p:cNvPr>
          <p:cNvSpPr>
            <a:spLocks noGrp="1"/>
          </p:cNvSpPr>
          <p:nvPr>
            <p:ph type="body" sz="quarter" idx="13"/>
          </p:nvPr>
        </p:nvSpPr>
        <p:spPr>
          <a:xfrm>
            <a:off x="1215837" y="1180119"/>
            <a:ext cx="6704854" cy="749534"/>
          </a:xfrm>
        </p:spPr>
        <p:txBody>
          <a:bodyPr/>
          <a:lstStyle/>
          <a:p>
            <a:r>
              <a:rPr lang="en-US" sz="1324" dirty="0"/>
              <a:t>Average </a:t>
            </a:r>
            <a:r>
              <a:rPr lang="en-US" sz="1324" b="1" dirty="0"/>
              <a:t>total</a:t>
            </a:r>
            <a:r>
              <a:rPr lang="en-US" sz="1324" dirty="0"/>
              <a:t> response time (minutes) from Call to At Patient Side for each cohort, further broken down into key segments of a call.</a:t>
            </a:r>
            <a:endParaRPr lang="en-ZA" sz="1324" dirty="0"/>
          </a:p>
        </p:txBody>
      </p:sp>
      <p:graphicFrame>
        <p:nvGraphicFramePr>
          <p:cNvPr id="9" name="object 15">
            <a:extLst>
              <a:ext uri="{FF2B5EF4-FFF2-40B4-BE49-F238E27FC236}">
                <a16:creationId xmlns:a16="http://schemas.microsoft.com/office/drawing/2014/main" id="{153C5F47-63F5-ED24-ED4F-37C9625B5F1B}"/>
              </a:ext>
            </a:extLst>
          </p:cNvPr>
          <p:cNvGraphicFramePr>
            <a:graphicFrameLocks noGrp="1"/>
          </p:cNvGraphicFramePr>
          <p:nvPr/>
        </p:nvGraphicFramePr>
        <p:xfrm>
          <a:off x="1210235" y="2127265"/>
          <a:ext cx="6572250" cy="3049850"/>
        </p:xfrm>
        <a:graphic>
          <a:graphicData uri="http://schemas.openxmlformats.org/drawingml/2006/table">
            <a:tbl>
              <a:tblPr firstRow="1" bandRow="1">
                <a:tableStyleId>{2D5ABB26-0587-4C30-8999-92F81FD0307C}</a:tableStyleId>
              </a:tblPr>
              <a:tblGrid>
                <a:gridCol w="2621910">
                  <a:extLst>
                    <a:ext uri="{9D8B030D-6E8A-4147-A177-3AD203B41FA5}">
                      <a16:colId xmlns:a16="http://schemas.microsoft.com/office/drawing/2014/main" val="20000"/>
                    </a:ext>
                  </a:extLst>
                </a:gridCol>
                <a:gridCol w="2555989">
                  <a:extLst>
                    <a:ext uri="{9D8B030D-6E8A-4147-A177-3AD203B41FA5}">
                      <a16:colId xmlns:a16="http://schemas.microsoft.com/office/drawing/2014/main" val="20001"/>
                    </a:ext>
                  </a:extLst>
                </a:gridCol>
                <a:gridCol w="1394351">
                  <a:extLst>
                    <a:ext uri="{9D8B030D-6E8A-4147-A177-3AD203B41FA5}">
                      <a16:colId xmlns:a16="http://schemas.microsoft.com/office/drawing/2014/main" val="1765705354"/>
                    </a:ext>
                  </a:extLst>
                </a:gridCol>
              </a:tblGrid>
              <a:tr h="304985">
                <a:tc>
                  <a:txBody>
                    <a:bodyPr/>
                    <a:lstStyle/>
                    <a:p>
                      <a:pPr marL="171450">
                        <a:lnSpc>
                          <a:spcPct val="100000"/>
                        </a:lnSpc>
                        <a:spcBef>
                          <a:spcPts val="455"/>
                        </a:spcBef>
                      </a:pPr>
                      <a:endParaRPr sz="800" dirty="0">
                        <a:latin typeface="+mn-lt"/>
                        <a:cs typeface="Gill Sans MT"/>
                      </a:endParaRPr>
                    </a:p>
                  </a:txBody>
                  <a:tcPr marL="0" marR="0" marT="0" marB="0" anchor="ctr">
                    <a:lnL w="6350">
                      <a:solidFill>
                        <a:srgbClr val="BCBEC0"/>
                      </a:solidFill>
                      <a:prstDash val="solid"/>
                    </a:lnL>
                    <a:lnR w="6350">
                      <a:solidFill>
                        <a:srgbClr val="BCBEC0"/>
                      </a:solidFill>
                      <a:prstDash val="solid"/>
                    </a:lnR>
                    <a:lnT w="6350">
                      <a:solidFill>
                        <a:srgbClr val="BCBEC0"/>
                      </a:solidFill>
                      <a:prstDash val="solid"/>
                    </a:lnT>
                    <a:lnB w="6350">
                      <a:solidFill>
                        <a:srgbClr val="BCBEC0"/>
                      </a:solidFill>
                      <a:prstDash val="solid"/>
                    </a:lnB>
                    <a:solidFill>
                      <a:srgbClr val="EAEAEA"/>
                    </a:solidFill>
                  </a:tcPr>
                </a:tc>
                <a:tc gridSpan="2">
                  <a:txBody>
                    <a:bodyPr/>
                    <a:lstStyle/>
                    <a:p>
                      <a:pPr marL="170815" algn="l">
                        <a:lnSpc>
                          <a:spcPct val="100000"/>
                        </a:lnSpc>
                        <a:spcBef>
                          <a:spcPts val="455"/>
                        </a:spcBef>
                      </a:pPr>
                      <a:r>
                        <a:rPr lang="en-US" sz="800" b="1" spc="-10" dirty="0">
                          <a:latin typeface="+mj-lt"/>
                          <a:cs typeface="Gill Sans MT"/>
                        </a:rPr>
                        <a:t>Location Gen</a:t>
                      </a:r>
                      <a:endParaRPr sz="800" dirty="0">
                        <a:latin typeface="+mj-lt"/>
                        <a:cs typeface="Gill Sans MT"/>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rgbClr val="EAEAEA"/>
                    </a:solidFill>
                  </a:tcPr>
                </a:tc>
                <a:tc hMerge="1">
                  <a:txBody>
                    <a:bodyPr/>
                    <a:lstStyle/>
                    <a:p>
                      <a:pPr marL="171450" algn="ctr">
                        <a:lnSpc>
                          <a:spcPct val="100000"/>
                        </a:lnSpc>
                        <a:spcBef>
                          <a:spcPts val="455"/>
                        </a:spcBef>
                      </a:pPr>
                      <a:endParaRPr sz="1100" dirty="0">
                        <a:latin typeface="+mj-lt"/>
                        <a:cs typeface="Gill Sans MT"/>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solidFill>
                      <a:srgbClr val="EAEAEA"/>
                    </a:solidFill>
                  </a:tcPr>
                </a:tc>
                <a:extLst>
                  <a:ext uri="{0D108BD9-81ED-4DB2-BD59-A6C34878D82A}">
                    <a16:rowId xmlns:a16="http://schemas.microsoft.com/office/drawing/2014/main" val="10000"/>
                  </a:ext>
                </a:extLst>
              </a:tr>
              <a:tr h="304985">
                <a:tc rowSpan="3">
                  <a:txBody>
                    <a:bodyPr/>
                    <a:lstStyle/>
                    <a:p>
                      <a:pPr marL="171450">
                        <a:lnSpc>
                          <a:spcPct val="100000"/>
                        </a:lnSpc>
                        <a:spcBef>
                          <a:spcPts val="455"/>
                        </a:spcBef>
                      </a:pPr>
                      <a:r>
                        <a:rPr lang="en-US" sz="800" spc="-20" dirty="0">
                          <a:latin typeface="+mn-lt"/>
                          <a:cs typeface="Lucida Sans"/>
                        </a:rPr>
                        <a:t>Call to dispatch (average)</a:t>
                      </a:r>
                      <a:endParaRPr sz="800" dirty="0">
                        <a:latin typeface="+mn-lt"/>
                        <a:cs typeface="Lucida Sans"/>
                      </a:endParaRPr>
                    </a:p>
                  </a:txBody>
                  <a:tcPr marL="0" marR="0" marT="0" marB="0" anchor="ctr">
                    <a:lnL w="6350">
                      <a:solidFill>
                        <a:srgbClr val="BCBEC0"/>
                      </a:solidFill>
                      <a:prstDash val="solid"/>
                    </a:lnL>
                    <a:lnR w="6350">
                      <a:solidFill>
                        <a:srgbClr val="BCBEC0"/>
                      </a:solidFill>
                      <a:prstDash val="solid"/>
                    </a:lnR>
                    <a:lnT w="6350">
                      <a:solidFill>
                        <a:srgbClr val="BCBEC0"/>
                      </a:solidFill>
                      <a:prstDash val="solid"/>
                    </a:lnT>
                    <a:lnB w="6350">
                      <a:solidFill>
                        <a:srgbClr val="BCBEC0"/>
                      </a:solidFill>
                      <a:prstDash val="solid"/>
                    </a:lnB>
                  </a:tcPr>
                </a:tc>
                <a:tc>
                  <a:txBody>
                    <a:bodyPr/>
                    <a:lstStyle/>
                    <a:p>
                      <a:pPr marL="170815" algn="l">
                        <a:lnSpc>
                          <a:spcPct val="100000"/>
                        </a:lnSpc>
                        <a:spcBef>
                          <a:spcPts val="455"/>
                        </a:spcBef>
                      </a:pPr>
                      <a:r>
                        <a:rPr lang="en-US" sz="800" spc="-25" dirty="0">
                          <a:latin typeface="+mn-lt"/>
                          <a:cs typeface="Lucida Sans"/>
                        </a:rPr>
                        <a:t>Home/Residence</a:t>
                      </a:r>
                      <a:endParaRPr sz="8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171450" algn="ctr">
                        <a:lnSpc>
                          <a:spcPct val="100000"/>
                        </a:lnSpc>
                        <a:spcBef>
                          <a:spcPts val="455"/>
                        </a:spcBef>
                      </a:pPr>
                      <a:r>
                        <a:rPr lang="en-US" sz="800" dirty="0">
                          <a:latin typeface="+mn-lt"/>
                          <a:cs typeface="Lucida Sans"/>
                        </a:rPr>
                        <a:t>2.2</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10001"/>
                  </a:ext>
                </a:extLst>
              </a:tr>
              <a:tr h="304985">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a:solidFill>
                        <a:srgbClr val="BCBEC0"/>
                      </a:solidFill>
                      <a:prstDash val="solid"/>
                    </a:lnB>
                  </a:tcPr>
                </a:tc>
                <a:tc>
                  <a:txBody>
                    <a:bodyPr/>
                    <a:lstStyle/>
                    <a:p>
                      <a:pPr marL="170815" algn="l">
                        <a:lnSpc>
                          <a:spcPct val="100000"/>
                        </a:lnSpc>
                        <a:spcBef>
                          <a:spcPts val="455"/>
                        </a:spcBef>
                      </a:pPr>
                      <a:r>
                        <a:rPr lang="en-US" sz="800" dirty="0">
                          <a:latin typeface="+mn-lt"/>
                          <a:cs typeface="Lucida Sans"/>
                        </a:rPr>
                        <a:t>Other</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2.3</a:t>
                      </a: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23921080"/>
                  </a:ext>
                </a:extLst>
              </a:tr>
              <a:tr h="304985">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a:solidFill>
                        <a:srgbClr val="BCBEC0"/>
                      </a:solidFill>
                      <a:prstDash val="solid"/>
                    </a:lnB>
                    <a:noFill/>
                  </a:tcPr>
                </a:tc>
                <a:tc>
                  <a:txBody>
                    <a:bodyPr/>
                    <a:lstStyle/>
                    <a:p>
                      <a:pPr marL="170815" algn="l">
                        <a:lnSpc>
                          <a:spcPct val="100000"/>
                        </a:lnSpc>
                        <a:spcBef>
                          <a:spcPts val="455"/>
                        </a:spcBef>
                      </a:pPr>
                      <a:r>
                        <a:rPr lang="en-US" sz="800" dirty="0">
                          <a:latin typeface="+mn-lt"/>
                          <a:cs typeface="Lucida Sans"/>
                        </a:rPr>
                        <a:t>Unknown</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tc>
                  <a:txBody>
                    <a:bodyPr/>
                    <a:lstStyle/>
                    <a:p>
                      <a:pPr marL="171450" algn="ctr">
                        <a:lnSpc>
                          <a:spcPct val="100000"/>
                        </a:lnSpc>
                        <a:spcBef>
                          <a:spcPts val="455"/>
                        </a:spcBef>
                      </a:pPr>
                      <a:r>
                        <a:rPr lang="en-US" sz="800" dirty="0">
                          <a:latin typeface="+mn-lt"/>
                          <a:cs typeface="Lucida Sans"/>
                        </a:rPr>
                        <a:t>1.4</a:t>
                      </a: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noFill/>
                  </a:tcPr>
                </a:tc>
                <a:extLst>
                  <a:ext uri="{0D108BD9-81ED-4DB2-BD59-A6C34878D82A}">
                    <a16:rowId xmlns:a16="http://schemas.microsoft.com/office/drawing/2014/main" val="1568146612"/>
                  </a:ext>
                </a:extLst>
              </a:tr>
              <a:tr h="304985">
                <a:tc rowSpan="3">
                  <a:txBody>
                    <a:bodyPr/>
                    <a:lstStyle/>
                    <a:p>
                      <a:pPr marL="171450">
                        <a:lnSpc>
                          <a:spcPct val="100000"/>
                        </a:lnSpc>
                        <a:spcBef>
                          <a:spcPts val="455"/>
                        </a:spcBef>
                      </a:pPr>
                      <a:r>
                        <a:rPr lang="en-US" sz="800" spc="-10" dirty="0">
                          <a:latin typeface="+mn-lt"/>
                          <a:cs typeface="Lucida Sans"/>
                        </a:rPr>
                        <a:t>Dispatch to patient (average)</a:t>
                      </a:r>
                      <a:endParaRPr sz="8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tcPr>
                </a:tc>
                <a:tc>
                  <a:txBody>
                    <a:bodyPr/>
                    <a:lstStyle/>
                    <a:p>
                      <a:pPr marL="170815" algn="l">
                        <a:lnSpc>
                          <a:spcPct val="100000"/>
                        </a:lnSpc>
                        <a:spcBef>
                          <a:spcPts val="455"/>
                        </a:spcBef>
                      </a:pPr>
                      <a:r>
                        <a:rPr lang="en-US" sz="800" spc="-25" dirty="0">
                          <a:latin typeface="+mn-lt"/>
                          <a:cs typeface="Lucida Sans"/>
                        </a:rPr>
                        <a:t>Home/Residence</a:t>
                      </a:r>
                      <a:endParaRPr sz="8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9.1</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10002"/>
                  </a:ext>
                </a:extLst>
              </a:tr>
              <a:tr h="304985">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0815" algn="l">
                        <a:lnSpc>
                          <a:spcPct val="100000"/>
                        </a:lnSpc>
                        <a:spcBef>
                          <a:spcPts val="455"/>
                        </a:spcBef>
                      </a:pPr>
                      <a:r>
                        <a:rPr lang="en-US" sz="800" dirty="0">
                          <a:latin typeface="+mn-lt"/>
                          <a:cs typeface="Lucida Sans"/>
                        </a:rPr>
                        <a:t>Other</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8.1</a:t>
                      </a: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6605081"/>
                  </a:ext>
                </a:extLst>
              </a:tr>
              <a:tr h="304985">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0815" algn="l">
                        <a:lnSpc>
                          <a:spcPct val="100000"/>
                        </a:lnSpc>
                        <a:spcBef>
                          <a:spcPts val="455"/>
                        </a:spcBef>
                      </a:pPr>
                      <a:r>
                        <a:rPr lang="en-US" sz="800" dirty="0">
                          <a:latin typeface="+mn-lt"/>
                          <a:cs typeface="Lucida Sans"/>
                        </a:rPr>
                        <a:t>Unknown</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solidFill>
                  </a:tcPr>
                </a:tc>
                <a:tc>
                  <a:txBody>
                    <a:bodyPr/>
                    <a:lstStyle/>
                    <a:p>
                      <a:pPr marL="171450" algn="ctr">
                        <a:lnSpc>
                          <a:spcPct val="100000"/>
                        </a:lnSpc>
                        <a:spcBef>
                          <a:spcPts val="455"/>
                        </a:spcBef>
                      </a:pPr>
                      <a:r>
                        <a:rPr lang="en-US" sz="800" dirty="0">
                          <a:latin typeface="+mn-lt"/>
                          <a:cs typeface="Lucida Sans"/>
                        </a:rPr>
                        <a:t>6.7</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solidFill>
                  </a:tcPr>
                </a:tc>
                <a:extLst>
                  <a:ext uri="{0D108BD9-81ED-4DB2-BD59-A6C34878D82A}">
                    <a16:rowId xmlns:a16="http://schemas.microsoft.com/office/drawing/2014/main" val="442109534"/>
                  </a:ext>
                </a:extLst>
              </a:tr>
              <a:tr h="304985">
                <a:tc rowSpan="3">
                  <a:txBody>
                    <a:bodyPr/>
                    <a:lstStyle/>
                    <a:p>
                      <a:pPr marL="171450">
                        <a:lnSpc>
                          <a:spcPct val="100000"/>
                        </a:lnSpc>
                        <a:spcBef>
                          <a:spcPts val="455"/>
                        </a:spcBef>
                      </a:pPr>
                      <a:r>
                        <a:rPr lang="en-ZA" sz="800" dirty="0">
                          <a:latin typeface="+mn-lt"/>
                          <a:cs typeface="Lucida Sans"/>
                        </a:rPr>
                        <a:t>Total overall (average)</a:t>
                      </a:r>
                      <a:endParaRPr sz="8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170815" algn="l">
                        <a:lnSpc>
                          <a:spcPct val="100000"/>
                        </a:lnSpc>
                        <a:spcBef>
                          <a:spcPts val="455"/>
                        </a:spcBef>
                      </a:pPr>
                      <a:r>
                        <a:rPr lang="en-US" sz="800" spc="-25" dirty="0">
                          <a:latin typeface="+mn-lt"/>
                          <a:cs typeface="Lucida Sans"/>
                        </a:rPr>
                        <a:t>Home/Residence</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10.8</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317596377"/>
                  </a:ext>
                </a:extLst>
              </a:tr>
              <a:tr h="304985">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170815" algn="l">
                        <a:lnSpc>
                          <a:spcPct val="100000"/>
                        </a:lnSpc>
                        <a:spcBef>
                          <a:spcPts val="455"/>
                        </a:spcBef>
                      </a:pPr>
                      <a:r>
                        <a:rPr lang="en-US" sz="800" dirty="0">
                          <a:latin typeface="+mn-lt"/>
                          <a:cs typeface="Lucida Sans"/>
                        </a:rPr>
                        <a:t>Other</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10.0</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6701244"/>
                  </a:ext>
                </a:extLst>
              </a:tr>
              <a:tr h="304985">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chemeClr val="bg1"/>
                    </a:solidFill>
                  </a:tcPr>
                </a:tc>
                <a:tc>
                  <a:txBody>
                    <a:bodyPr/>
                    <a:lstStyle/>
                    <a:p>
                      <a:pPr marL="170815" algn="l">
                        <a:lnSpc>
                          <a:spcPct val="100000"/>
                        </a:lnSpc>
                        <a:spcBef>
                          <a:spcPts val="455"/>
                        </a:spcBef>
                      </a:pPr>
                      <a:r>
                        <a:rPr lang="en-US" sz="800" dirty="0">
                          <a:latin typeface="+mn-lt"/>
                          <a:cs typeface="Lucida Sans"/>
                        </a:rPr>
                        <a:t>Unknown</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chemeClr val="bg1"/>
                    </a:solidFill>
                  </a:tcPr>
                </a:tc>
                <a:tc>
                  <a:txBody>
                    <a:bodyPr/>
                    <a:lstStyle/>
                    <a:p>
                      <a:pPr marL="171450" algn="ctr">
                        <a:lnSpc>
                          <a:spcPct val="100000"/>
                        </a:lnSpc>
                        <a:spcBef>
                          <a:spcPts val="455"/>
                        </a:spcBef>
                      </a:pPr>
                      <a:r>
                        <a:rPr lang="en-US" sz="800" dirty="0">
                          <a:latin typeface="+mn-lt"/>
                          <a:cs typeface="Lucida Sans"/>
                        </a:rPr>
                        <a:t>8.1</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a:solidFill>
                        <a:srgbClr val="BCBEC0"/>
                      </a:solidFill>
                      <a:prstDash val="solid"/>
                    </a:lnB>
                    <a:solidFill>
                      <a:schemeClr val="bg1"/>
                    </a:solidFill>
                  </a:tcPr>
                </a:tc>
                <a:extLst>
                  <a:ext uri="{0D108BD9-81ED-4DB2-BD59-A6C34878D82A}">
                    <a16:rowId xmlns:a16="http://schemas.microsoft.com/office/drawing/2014/main" val="2200769143"/>
                  </a:ext>
                </a:extLst>
              </a:tr>
            </a:tbl>
          </a:graphicData>
        </a:graphic>
      </p:graphicFrame>
    </p:spTree>
    <p:extLst>
      <p:ext uri="{BB962C8B-B14F-4D97-AF65-F5344CB8AC3E}">
        <p14:creationId xmlns:p14="http://schemas.microsoft.com/office/powerpoint/2010/main" val="877644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dirty="0"/>
              <a:t>P</a:t>
            </a:r>
            <a:fld id="{A18E8C89-C4C8-420C-BF7E-F2AF0EB8F341}" type="slidenum">
              <a:rPr lang="en-US" smtClean="0"/>
              <a:pPr/>
              <a:t>31</a:t>
            </a:fld>
            <a:endParaRPr lang="en-US" dirty="0"/>
          </a:p>
        </p:txBody>
      </p:sp>
      <p:sp>
        <p:nvSpPr>
          <p:cNvPr id="4" name="Title 3">
            <a:extLst>
              <a:ext uri="{FF2B5EF4-FFF2-40B4-BE49-F238E27FC236}">
                <a16:creationId xmlns:a16="http://schemas.microsoft.com/office/drawing/2014/main" id="{8107EC27-3427-831D-B088-01908AB27F40}"/>
              </a:ext>
            </a:extLst>
          </p:cNvPr>
          <p:cNvSpPr>
            <a:spLocks noGrp="1"/>
          </p:cNvSpPr>
          <p:nvPr>
            <p:ph type="ctrTitle"/>
          </p:nvPr>
        </p:nvSpPr>
        <p:spPr>
          <a:xfrm>
            <a:off x="1215839" y="342013"/>
            <a:ext cx="6704852" cy="502037"/>
          </a:xfrm>
        </p:spPr>
        <p:txBody>
          <a:bodyPr/>
          <a:lstStyle/>
          <a:p>
            <a:r>
              <a:rPr lang="en-ZA" dirty="0"/>
              <a:t>Event Summary</a:t>
            </a:r>
          </a:p>
        </p:txBody>
      </p:sp>
      <p:sp>
        <p:nvSpPr>
          <p:cNvPr id="5" name="Text Placeholder 4">
            <a:extLst>
              <a:ext uri="{FF2B5EF4-FFF2-40B4-BE49-F238E27FC236}">
                <a16:creationId xmlns:a16="http://schemas.microsoft.com/office/drawing/2014/main" id="{38206CB2-27A3-5558-6AFA-4A1CA734A16D}"/>
              </a:ext>
            </a:extLst>
          </p:cNvPr>
          <p:cNvSpPr>
            <a:spLocks noGrp="1"/>
          </p:cNvSpPr>
          <p:nvPr>
            <p:ph type="body" sz="quarter" idx="13"/>
          </p:nvPr>
        </p:nvSpPr>
        <p:spPr>
          <a:xfrm>
            <a:off x="1215837" y="1180119"/>
            <a:ext cx="6704854" cy="1677381"/>
          </a:xfrm>
        </p:spPr>
        <p:txBody>
          <a:bodyPr/>
          <a:lstStyle/>
          <a:p>
            <a:r>
              <a:rPr lang="en-US" dirty="0"/>
              <a:t>Location of SCA</a:t>
            </a:r>
            <a:endParaRPr lang="en-ZA" dirty="0"/>
          </a:p>
        </p:txBody>
      </p:sp>
      <p:graphicFrame>
        <p:nvGraphicFramePr>
          <p:cNvPr id="10" name="object 15">
            <a:extLst>
              <a:ext uri="{FF2B5EF4-FFF2-40B4-BE49-F238E27FC236}">
                <a16:creationId xmlns:a16="http://schemas.microsoft.com/office/drawing/2014/main" id="{A52A9B72-CE7E-BDE9-93E7-D12119C6C2A8}"/>
              </a:ext>
            </a:extLst>
          </p:cNvPr>
          <p:cNvGraphicFramePr>
            <a:graphicFrameLocks noGrp="1"/>
          </p:cNvGraphicFramePr>
          <p:nvPr/>
        </p:nvGraphicFramePr>
        <p:xfrm>
          <a:off x="1210236" y="1862210"/>
          <a:ext cx="2288394" cy="677790"/>
        </p:xfrm>
        <a:graphic>
          <a:graphicData uri="http://schemas.openxmlformats.org/drawingml/2006/table">
            <a:tbl>
              <a:tblPr firstRow="1" bandRow="1">
                <a:tableStyleId>{2D5ABB26-0587-4C30-8999-92F81FD0307C}</a:tableStyleId>
              </a:tblPr>
              <a:tblGrid>
                <a:gridCol w="648810">
                  <a:extLst>
                    <a:ext uri="{9D8B030D-6E8A-4147-A177-3AD203B41FA5}">
                      <a16:colId xmlns:a16="http://schemas.microsoft.com/office/drawing/2014/main" val="20000"/>
                    </a:ext>
                  </a:extLst>
                </a:gridCol>
                <a:gridCol w="819792">
                  <a:extLst>
                    <a:ext uri="{9D8B030D-6E8A-4147-A177-3AD203B41FA5}">
                      <a16:colId xmlns:a16="http://schemas.microsoft.com/office/drawing/2014/main" val="20001"/>
                    </a:ext>
                  </a:extLst>
                </a:gridCol>
                <a:gridCol w="819792">
                  <a:extLst>
                    <a:ext uri="{9D8B030D-6E8A-4147-A177-3AD203B41FA5}">
                      <a16:colId xmlns:a16="http://schemas.microsoft.com/office/drawing/2014/main" val="20002"/>
                    </a:ext>
                  </a:extLst>
                </a:gridCol>
              </a:tblGrid>
              <a:tr h="378501">
                <a:tc>
                  <a:txBody>
                    <a:bodyPr/>
                    <a:lstStyle/>
                    <a:p>
                      <a:pPr marL="0" indent="0" algn="ctr">
                        <a:lnSpc>
                          <a:spcPct val="100000"/>
                        </a:lnSpc>
                        <a:spcBef>
                          <a:spcPts val="455"/>
                        </a:spcBef>
                      </a:pPr>
                      <a:r>
                        <a:rPr lang="en-US" sz="800" b="1" spc="-10" dirty="0">
                          <a:latin typeface="+mj-lt"/>
                          <a:cs typeface="Gill Sans MT"/>
                        </a:rPr>
                        <a:t>Home /</a:t>
                      </a:r>
                      <a:br>
                        <a:rPr lang="en-US" sz="800" b="1" spc="-10" dirty="0">
                          <a:latin typeface="+mj-lt"/>
                          <a:cs typeface="Gill Sans MT"/>
                        </a:rPr>
                      </a:br>
                      <a:r>
                        <a:rPr lang="en-US" sz="800" b="1" spc="-10" dirty="0">
                          <a:latin typeface="+mj-lt"/>
                          <a:cs typeface="Gill Sans MT"/>
                        </a:rPr>
                        <a:t>Residence</a:t>
                      </a:r>
                      <a:endParaRPr sz="800" b="1" dirty="0">
                        <a:latin typeface="+mj-lt"/>
                        <a:cs typeface="Gill Sans MT"/>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rgbClr val="EAEAEA"/>
                    </a:solidFill>
                  </a:tcPr>
                </a:tc>
                <a:tc>
                  <a:txBody>
                    <a:bodyPr/>
                    <a:lstStyle/>
                    <a:p>
                      <a:pPr marL="0" indent="0" algn="ctr">
                        <a:lnSpc>
                          <a:spcPct val="100000"/>
                        </a:lnSpc>
                        <a:spcBef>
                          <a:spcPts val="455"/>
                        </a:spcBef>
                      </a:pPr>
                      <a:r>
                        <a:rPr lang="en-US" sz="800" b="1" spc="-10" dirty="0">
                          <a:latin typeface="+mj-lt"/>
                          <a:cs typeface="Gill Sans MT"/>
                        </a:rPr>
                        <a:t>Other</a:t>
                      </a:r>
                      <a:endParaRPr sz="800" b="1" dirty="0">
                        <a:latin typeface="+mj-lt"/>
                        <a:cs typeface="Gill Sans MT"/>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rgbClr val="EAEAEA"/>
                    </a:solidFill>
                  </a:tcPr>
                </a:tc>
                <a:tc>
                  <a:txBody>
                    <a:bodyPr/>
                    <a:lstStyle/>
                    <a:p>
                      <a:pPr marL="0" indent="0" algn="ctr">
                        <a:lnSpc>
                          <a:spcPct val="100000"/>
                        </a:lnSpc>
                        <a:spcBef>
                          <a:spcPts val="455"/>
                        </a:spcBef>
                      </a:pPr>
                      <a:r>
                        <a:rPr lang="en-US" sz="800" b="1" spc="-10" dirty="0">
                          <a:latin typeface="+mj-lt"/>
                          <a:cs typeface="Gill Sans MT"/>
                        </a:rPr>
                        <a:t>Unknown</a:t>
                      </a:r>
                      <a:endParaRPr sz="800" b="1" dirty="0">
                        <a:latin typeface="+mj-lt"/>
                        <a:cs typeface="Gill Sans MT"/>
                      </a:endParaRPr>
                    </a:p>
                  </a:txBody>
                  <a:tcPr marL="0" marR="0" marT="0" marB="0" anchor="ctr">
                    <a:lnL w="6350" cap="flat" cmpd="sng" algn="ctr">
                      <a:solidFill>
                        <a:srgbClr val="BCBEC0"/>
                      </a:solidFill>
                      <a:prstDash val="solid"/>
                      <a:round/>
                      <a:headEnd type="none" w="med" len="med"/>
                      <a:tailEnd type="none" w="med" len="med"/>
                    </a:lnL>
                    <a:lnR w="6350">
                      <a:solidFill>
                        <a:srgbClr val="BCBEC0"/>
                      </a:solidFill>
                      <a:prstDash val="solid"/>
                    </a:lnR>
                    <a:lnT w="6350">
                      <a:solidFill>
                        <a:srgbClr val="BCBEC0"/>
                      </a:solidFill>
                      <a:prstDash val="solid"/>
                    </a:lnT>
                    <a:lnB w="6350">
                      <a:solidFill>
                        <a:srgbClr val="BCBEC0"/>
                      </a:solidFill>
                      <a:prstDash val="solid"/>
                    </a:lnB>
                    <a:solidFill>
                      <a:srgbClr val="EAEAEA"/>
                    </a:solidFill>
                  </a:tcPr>
                </a:tc>
                <a:extLst>
                  <a:ext uri="{0D108BD9-81ED-4DB2-BD59-A6C34878D82A}">
                    <a16:rowId xmlns:a16="http://schemas.microsoft.com/office/drawing/2014/main" val="10000"/>
                  </a:ext>
                </a:extLst>
              </a:tr>
              <a:tr h="299289">
                <a:tc>
                  <a:txBody>
                    <a:bodyPr/>
                    <a:lstStyle/>
                    <a:p>
                      <a:pPr marL="0" indent="0" algn="ctr">
                        <a:lnSpc>
                          <a:spcPct val="100000"/>
                        </a:lnSpc>
                        <a:spcBef>
                          <a:spcPts val="455"/>
                        </a:spcBef>
                      </a:pPr>
                      <a:r>
                        <a:rPr lang="en-US" sz="1200" b="1" spc="-25" dirty="0">
                          <a:solidFill>
                            <a:srgbClr val="FF0000"/>
                          </a:solidFill>
                          <a:latin typeface="+mn-lt"/>
                          <a:cs typeface="Lucida Sans"/>
                        </a:rPr>
                        <a:t>1,205</a:t>
                      </a:r>
                      <a:endParaRPr sz="1200" b="1" dirty="0">
                        <a:solidFill>
                          <a:srgbClr val="FF0000"/>
                        </a:solidFill>
                        <a:latin typeface="+mn-lt"/>
                        <a:cs typeface="Lucida Sans"/>
                      </a:endParaRPr>
                    </a:p>
                  </a:txBody>
                  <a:tcPr marL="0" marR="0" marT="42489"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0" indent="0" algn="ctr">
                        <a:lnSpc>
                          <a:spcPct val="100000"/>
                        </a:lnSpc>
                        <a:spcBef>
                          <a:spcPts val="455"/>
                        </a:spcBef>
                      </a:pPr>
                      <a:r>
                        <a:rPr lang="en-US" sz="800" spc="-20" dirty="0">
                          <a:latin typeface="+mn-lt"/>
                          <a:cs typeface="Lucida Sans"/>
                        </a:rPr>
                        <a:t>345</a:t>
                      </a:r>
                      <a:endParaRPr sz="800" dirty="0">
                        <a:latin typeface="+mn-lt"/>
                        <a:cs typeface="Lucida Sans"/>
                      </a:endParaRPr>
                    </a:p>
                  </a:txBody>
                  <a:tcPr marL="0" marR="0" marT="42489"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0" indent="0" algn="ctr">
                        <a:lnSpc>
                          <a:spcPct val="100000"/>
                        </a:lnSpc>
                        <a:spcBef>
                          <a:spcPts val="455"/>
                        </a:spcBef>
                      </a:pPr>
                      <a:r>
                        <a:rPr lang="en-US" sz="800" spc="-20" dirty="0">
                          <a:latin typeface="+mn-lt"/>
                          <a:cs typeface="Lucida Sans"/>
                        </a:rPr>
                        <a:t>7</a:t>
                      </a:r>
                      <a:endParaRPr sz="800" dirty="0">
                        <a:latin typeface="+mn-lt"/>
                        <a:cs typeface="Lucida Sans"/>
                      </a:endParaRPr>
                    </a:p>
                  </a:txBody>
                  <a:tcPr marL="0" marR="0" marT="42489" marB="0" anchor="ctr">
                    <a:lnL w="6350" cap="flat" cmpd="sng" algn="ctr">
                      <a:solidFill>
                        <a:srgbClr val="BCBEC0"/>
                      </a:solidFill>
                      <a:prstDash val="solid"/>
                      <a:round/>
                      <a:headEnd type="none" w="med" len="med"/>
                      <a:tailEnd type="none" w="med" len="med"/>
                    </a:lnL>
                    <a:lnR w="6350">
                      <a:solidFill>
                        <a:srgbClr val="BCBEC0"/>
                      </a:solidFill>
                      <a:prstDash val="solid"/>
                    </a:lnR>
                    <a:lnT w="6350">
                      <a:solidFill>
                        <a:srgbClr val="BCBEC0"/>
                      </a:solidFill>
                      <a:prstDash val="solid"/>
                    </a:lnT>
                    <a:lnB w="6350">
                      <a:solidFill>
                        <a:srgbClr val="BCBEC0"/>
                      </a:solidFill>
                      <a:prstDash val="solid"/>
                    </a:lnB>
                  </a:tcPr>
                </a:tc>
                <a:extLst>
                  <a:ext uri="{0D108BD9-81ED-4DB2-BD59-A6C34878D82A}">
                    <a16:rowId xmlns:a16="http://schemas.microsoft.com/office/drawing/2014/main" val="10001"/>
                  </a:ext>
                </a:extLst>
              </a:tr>
            </a:tbl>
          </a:graphicData>
        </a:graphic>
      </p:graphicFrame>
      <p:pic>
        <p:nvPicPr>
          <p:cNvPr id="8" name="Picture 7" descr="A graph of a bar&#10;&#10;Description automatically generated">
            <a:extLst>
              <a:ext uri="{FF2B5EF4-FFF2-40B4-BE49-F238E27FC236}">
                <a16:creationId xmlns:a16="http://schemas.microsoft.com/office/drawing/2014/main" id="{AE2B023C-8C9A-6A96-F4B3-099C0249C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263" y="844050"/>
            <a:ext cx="2860660" cy="4396941"/>
          </a:xfrm>
          <a:prstGeom prst="rect">
            <a:avLst/>
          </a:prstGeom>
        </p:spPr>
      </p:pic>
    </p:spTree>
    <p:extLst>
      <p:ext uri="{BB962C8B-B14F-4D97-AF65-F5344CB8AC3E}">
        <p14:creationId xmlns:p14="http://schemas.microsoft.com/office/powerpoint/2010/main" val="356329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dirty="0"/>
              <a:t>P</a:t>
            </a:r>
            <a:fld id="{A18E8C89-C4C8-420C-BF7E-F2AF0EB8F341}" type="slidenum">
              <a:rPr lang="en-US" smtClean="0"/>
              <a:pPr/>
              <a:t>32</a:t>
            </a:fld>
            <a:endParaRPr lang="en-US" dirty="0"/>
          </a:p>
        </p:txBody>
      </p:sp>
      <p:sp>
        <p:nvSpPr>
          <p:cNvPr id="4" name="Title 3">
            <a:extLst>
              <a:ext uri="{FF2B5EF4-FFF2-40B4-BE49-F238E27FC236}">
                <a16:creationId xmlns:a16="http://schemas.microsoft.com/office/drawing/2014/main" id="{8107EC27-3427-831D-B088-01908AB27F40}"/>
              </a:ext>
            </a:extLst>
          </p:cNvPr>
          <p:cNvSpPr>
            <a:spLocks noGrp="1"/>
          </p:cNvSpPr>
          <p:nvPr>
            <p:ph type="ctrTitle"/>
          </p:nvPr>
        </p:nvSpPr>
        <p:spPr>
          <a:xfrm>
            <a:off x="1215839" y="342013"/>
            <a:ext cx="6704852" cy="502037"/>
          </a:xfrm>
        </p:spPr>
        <p:txBody>
          <a:bodyPr/>
          <a:lstStyle/>
          <a:p>
            <a:r>
              <a:rPr lang="en-ZA" dirty="0"/>
              <a:t>Event Summary</a:t>
            </a:r>
          </a:p>
        </p:txBody>
      </p:sp>
      <p:sp>
        <p:nvSpPr>
          <p:cNvPr id="5" name="Text Placeholder 4">
            <a:extLst>
              <a:ext uri="{FF2B5EF4-FFF2-40B4-BE49-F238E27FC236}">
                <a16:creationId xmlns:a16="http://schemas.microsoft.com/office/drawing/2014/main" id="{38206CB2-27A3-5558-6AFA-4A1CA734A16D}"/>
              </a:ext>
            </a:extLst>
          </p:cNvPr>
          <p:cNvSpPr>
            <a:spLocks noGrp="1"/>
          </p:cNvSpPr>
          <p:nvPr>
            <p:ph type="body" sz="quarter" idx="13"/>
          </p:nvPr>
        </p:nvSpPr>
        <p:spPr>
          <a:xfrm>
            <a:off x="1215837" y="1180119"/>
            <a:ext cx="6704854" cy="304271"/>
          </a:xfrm>
        </p:spPr>
        <p:txBody>
          <a:bodyPr/>
          <a:lstStyle/>
          <a:p>
            <a:r>
              <a:rPr lang="en-US" dirty="0"/>
              <a:t>Location of OHCA</a:t>
            </a:r>
            <a:endParaRPr lang="en-ZA" dirty="0"/>
          </a:p>
        </p:txBody>
      </p:sp>
      <p:pic>
        <p:nvPicPr>
          <p:cNvPr id="7" name="Picture 6" descr="A graph of a number of locations&#10;&#10;Description automatically generated">
            <a:extLst>
              <a:ext uri="{FF2B5EF4-FFF2-40B4-BE49-F238E27FC236}">
                <a16:creationId xmlns:a16="http://schemas.microsoft.com/office/drawing/2014/main" id="{BC86DAE3-C189-41D5-42D7-D1C3C72B4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069" y="1180120"/>
            <a:ext cx="5715000" cy="4050646"/>
          </a:xfrm>
          <a:prstGeom prst="rect">
            <a:avLst/>
          </a:prstGeom>
        </p:spPr>
      </p:pic>
    </p:spTree>
    <p:extLst>
      <p:ext uri="{BB962C8B-B14F-4D97-AF65-F5344CB8AC3E}">
        <p14:creationId xmlns:p14="http://schemas.microsoft.com/office/powerpoint/2010/main" val="231066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A754B-CEC1-214A-2AAA-40BED6993556}"/>
              </a:ext>
            </a:extLst>
          </p:cNvPr>
          <p:cNvSpPr/>
          <p:nvPr/>
        </p:nvSpPr>
        <p:spPr>
          <a:xfrm>
            <a:off x="2891120" y="0"/>
            <a:ext cx="3553865" cy="5715000"/>
          </a:xfrm>
          <a:prstGeom prst="rect">
            <a:avLst/>
          </a:prstGeom>
          <a:solidFill>
            <a:srgbClr val="4F74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dirty="0"/>
          </a:p>
        </p:txBody>
      </p:sp>
      <p:sp>
        <p:nvSpPr>
          <p:cNvPr id="3" name="object 3">
            <a:extLst>
              <a:ext uri="{FF2B5EF4-FFF2-40B4-BE49-F238E27FC236}">
                <a16:creationId xmlns:a16="http://schemas.microsoft.com/office/drawing/2014/main" id="{5EB12A8E-1DA7-A19D-33B3-0B61D30DFD52}"/>
              </a:ext>
            </a:extLst>
          </p:cNvPr>
          <p:cNvSpPr txBox="1"/>
          <p:nvPr/>
        </p:nvSpPr>
        <p:spPr>
          <a:xfrm>
            <a:off x="3302002" y="2467162"/>
            <a:ext cx="3002601" cy="778871"/>
          </a:xfrm>
          <a:prstGeom prst="rect">
            <a:avLst/>
          </a:prstGeom>
        </p:spPr>
        <p:txBody>
          <a:bodyPr vert="horz" wrap="square" lIns="0" tIns="9338" rIns="0" bIns="0" rtlCol="0">
            <a:spAutoFit/>
          </a:bodyPr>
          <a:lstStyle/>
          <a:p>
            <a:pPr marL="9338" marR="3735">
              <a:spcBef>
                <a:spcPts val="74"/>
              </a:spcBef>
            </a:pPr>
            <a:r>
              <a:rPr lang="en-ZA" sz="2500" b="1" spc="-22" dirty="0">
                <a:solidFill>
                  <a:srgbClr val="FFFFFF"/>
                </a:solidFill>
                <a:latin typeface="+mj-lt"/>
                <a:cs typeface="Trebuchet MS"/>
              </a:rPr>
              <a:t>OHCA Locations </a:t>
            </a:r>
            <a:br>
              <a:rPr lang="en-ZA" sz="2500" b="1" spc="-22" dirty="0">
                <a:solidFill>
                  <a:srgbClr val="FFFFFF"/>
                </a:solidFill>
                <a:latin typeface="+mj-lt"/>
                <a:cs typeface="Trebuchet MS"/>
              </a:rPr>
            </a:br>
            <a:r>
              <a:rPr lang="en-ZA" sz="2500" b="1" spc="-22" dirty="0">
                <a:solidFill>
                  <a:srgbClr val="FFFFFF"/>
                </a:solidFill>
                <a:latin typeface="+mj-lt"/>
                <a:cs typeface="Trebuchet MS"/>
              </a:rPr>
              <a:t>&amp; Demographics</a:t>
            </a:r>
            <a:endParaRPr sz="2500" dirty="0">
              <a:latin typeface="+mj-lt"/>
              <a:cs typeface="Trebuchet MS"/>
            </a:endParaRPr>
          </a:p>
        </p:txBody>
      </p:sp>
      <p:sp>
        <p:nvSpPr>
          <p:cNvPr id="5" name="Oval 4">
            <a:extLst>
              <a:ext uri="{FF2B5EF4-FFF2-40B4-BE49-F238E27FC236}">
                <a16:creationId xmlns:a16="http://schemas.microsoft.com/office/drawing/2014/main" id="{961E1E11-D722-6DD2-C113-3A81A763A235}"/>
              </a:ext>
            </a:extLst>
          </p:cNvPr>
          <p:cNvSpPr/>
          <p:nvPr/>
        </p:nvSpPr>
        <p:spPr>
          <a:xfrm>
            <a:off x="3334429" y="1300373"/>
            <a:ext cx="827513" cy="827513"/>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6" name="object 5">
            <a:extLst>
              <a:ext uri="{FF2B5EF4-FFF2-40B4-BE49-F238E27FC236}">
                <a16:creationId xmlns:a16="http://schemas.microsoft.com/office/drawing/2014/main" id="{06DC197E-1CAB-8337-CED1-785C40608C63}"/>
              </a:ext>
            </a:extLst>
          </p:cNvPr>
          <p:cNvSpPr txBox="1">
            <a:spLocks/>
          </p:cNvSpPr>
          <p:nvPr/>
        </p:nvSpPr>
        <p:spPr>
          <a:xfrm>
            <a:off x="3312264" y="1450398"/>
            <a:ext cx="805346" cy="575290"/>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53228" algn="ctr">
              <a:lnSpc>
                <a:spcPct val="100000"/>
              </a:lnSpc>
              <a:spcBef>
                <a:spcPts val="74"/>
              </a:spcBef>
            </a:pPr>
            <a:r>
              <a:rPr lang="en-ZA" sz="3677" dirty="0">
                <a:solidFill>
                  <a:srgbClr val="FFFFFF"/>
                </a:solidFill>
                <a:latin typeface="+mj-lt"/>
                <a:cs typeface="Gill Sans MT"/>
              </a:rPr>
              <a:t>03</a:t>
            </a:r>
            <a:endParaRPr lang="en-ZA" sz="3677" dirty="0">
              <a:latin typeface="+mj-lt"/>
              <a:cs typeface="Gill Sans MT"/>
            </a:endParaRPr>
          </a:p>
        </p:txBody>
      </p:sp>
    </p:spTree>
    <p:extLst>
      <p:ext uri="{BB962C8B-B14F-4D97-AF65-F5344CB8AC3E}">
        <p14:creationId xmlns:p14="http://schemas.microsoft.com/office/powerpoint/2010/main" val="323984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34</a:t>
            </a:fld>
            <a:endParaRPr lang="en-US" dirty="0"/>
          </a:p>
        </p:txBody>
      </p:sp>
      <p:sp>
        <p:nvSpPr>
          <p:cNvPr id="13" name="Subtitle 12">
            <a:extLst>
              <a:ext uri="{FF2B5EF4-FFF2-40B4-BE49-F238E27FC236}">
                <a16:creationId xmlns:a16="http://schemas.microsoft.com/office/drawing/2014/main" id="{D4A16EAF-2788-0B1B-7916-65CF9E52A79F}"/>
              </a:ext>
            </a:extLst>
          </p:cNvPr>
          <p:cNvSpPr>
            <a:spLocks noGrp="1"/>
          </p:cNvSpPr>
          <p:nvPr>
            <p:ph type="subTitle" idx="1"/>
          </p:nvPr>
        </p:nvSpPr>
        <p:spPr>
          <a:xfrm>
            <a:off x="1215837" y="1413239"/>
            <a:ext cx="6704853" cy="304271"/>
          </a:xfrm>
        </p:spPr>
        <p:txBody>
          <a:bodyPr/>
          <a:lstStyle/>
          <a:p>
            <a:r>
              <a:rPr lang="en-ZA" dirty="0"/>
              <a:t>All OHCA Locations</a:t>
            </a:r>
          </a:p>
          <a:p>
            <a:endParaRPr lang="en-ZA" dirty="0"/>
          </a:p>
        </p:txBody>
      </p:sp>
      <p:sp>
        <p:nvSpPr>
          <p:cNvPr id="5" name="Text Placeholder 4">
            <a:extLst>
              <a:ext uri="{FF2B5EF4-FFF2-40B4-BE49-F238E27FC236}">
                <a16:creationId xmlns:a16="http://schemas.microsoft.com/office/drawing/2014/main" id="{38206CB2-27A3-5558-6AFA-4A1CA734A16D}"/>
              </a:ext>
            </a:extLst>
          </p:cNvPr>
          <p:cNvSpPr>
            <a:spLocks noGrp="1"/>
          </p:cNvSpPr>
          <p:nvPr>
            <p:ph type="body" sz="quarter" idx="13"/>
          </p:nvPr>
        </p:nvSpPr>
        <p:spPr>
          <a:xfrm>
            <a:off x="1215836" y="2129403"/>
            <a:ext cx="6704854" cy="1677381"/>
          </a:xfrm>
        </p:spPr>
        <p:txBody>
          <a:bodyPr/>
          <a:lstStyle/>
          <a:p>
            <a:r>
              <a:rPr lang="en-ZA" sz="1324" b="1" dirty="0"/>
              <a:t>Combined square miles: 2,689</a:t>
            </a:r>
          </a:p>
          <a:p>
            <a:endParaRPr lang="en-ZA" sz="1324" b="1" dirty="0"/>
          </a:p>
          <a:p>
            <a:r>
              <a:rPr lang="en-ZA" sz="1324" b="1" dirty="0"/>
              <a:t>Combined population: 777,634</a:t>
            </a:r>
          </a:p>
        </p:txBody>
      </p:sp>
      <p:pic>
        <p:nvPicPr>
          <p:cNvPr id="7" name="Picture 6">
            <a:extLst>
              <a:ext uri="{FF2B5EF4-FFF2-40B4-BE49-F238E27FC236}">
                <a16:creationId xmlns:a16="http://schemas.microsoft.com/office/drawing/2014/main" id="{69AC607E-9C61-F4E8-1A9E-7D5FBF354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869" y="672353"/>
            <a:ext cx="4370294" cy="4370294"/>
          </a:xfrm>
          <a:prstGeom prst="rect">
            <a:avLst/>
          </a:prstGeom>
        </p:spPr>
      </p:pic>
    </p:spTree>
    <p:extLst>
      <p:ext uri="{BB962C8B-B14F-4D97-AF65-F5344CB8AC3E}">
        <p14:creationId xmlns:p14="http://schemas.microsoft.com/office/powerpoint/2010/main" val="2997766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35</a:t>
            </a:fld>
            <a:endParaRPr lang="en-US" dirty="0"/>
          </a:p>
        </p:txBody>
      </p:sp>
      <p:sp>
        <p:nvSpPr>
          <p:cNvPr id="13" name="Subtitle 12">
            <a:extLst>
              <a:ext uri="{FF2B5EF4-FFF2-40B4-BE49-F238E27FC236}">
                <a16:creationId xmlns:a16="http://schemas.microsoft.com/office/drawing/2014/main" id="{D4A16EAF-2788-0B1B-7916-65CF9E52A79F}"/>
              </a:ext>
            </a:extLst>
          </p:cNvPr>
          <p:cNvSpPr>
            <a:spLocks noGrp="1"/>
          </p:cNvSpPr>
          <p:nvPr>
            <p:ph type="subTitle" idx="1"/>
          </p:nvPr>
        </p:nvSpPr>
        <p:spPr>
          <a:xfrm>
            <a:off x="1215837" y="1413239"/>
            <a:ext cx="6704853" cy="304271"/>
          </a:xfrm>
        </p:spPr>
        <p:txBody>
          <a:bodyPr/>
          <a:lstStyle/>
          <a:p>
            <a:r>
              <a:rPr lang="en-ZA" dirty="0"/>
              <a:t>All OHCA Locations</a:t>
            </a:r>
          </a:p>
        </p:txBody>
      </p:sp>
      <p:sp>
        <p:nvSpPr>
          <p:cNvPr id="5" name="Text Placeholder 4">
            <a:extLst>
              <a:ext uri="{FF2B5EF4-FFF2-40B4-BE49-F238E27FC236}">
                <a16:creationId xmlns:a16="http://schemas.microsoft.com/office/drawing/2014/main" id="{38206CB2-27A3-5558-6AFA-4A1CA734A16D}"/>
              </a:ext>
            </a:extLst>
          </p:cNvPr>
          <p:cNvSpPr>
            <a:spLocks noGrp="1"/>
          </p:cNvSpPr>
          <p:nvPr>
            <p:ph type="body" sz="quarter" idx="13"/>
          </p:nvPr>
        </p:nvSpPr>
        <p:spPr>
          <a:xfrm>
            <a:off x="1216072" y="2095267"/>
            <a:ext cx="2163386" cy="1095114"/>
          </a:xfrm>
        </p:spPr>
        <p:txBody>
          <a:bodyPr/>
          <a:lstStyle/>
          <a:p>
            <a:endParaRPr lang="en-ZA" dirty="0"/>
          </a:p>
        </p:txBody>
      </p:sp>
      <p:pic>
        <p:nvPicPr>
          <p:cNvPr id="6" name="Picture 5">
            <a:extLst>
              <a:ext uri="{FF2B5EF4-FFF2-40B4-BE49-F238E27FC236}">
                <a16:creationId xmlns:a16="http://schemas.microsoft.com/office/drawing/2014/main" id="{7F1314E1-5E8E-5BE8-9677-5FB1E2853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634" y="672353"/>
            <a:ext cx="4370294" cy="4370294"/>
          </a:xfrm>
          <a:prstGeom prst="rect">
            <a:avLst/>
          </a:prstGeom>
        </p:spPr>
      </p:pic>
    </p:spTree>
    <p:extLst>
      <p:ext uri="{BB962C8B-B14F-4D97-AF65-F5344CB8AC3E}">
        <p14:creationId xmlns:p14="http://schemas.microsoft.com/office/powerpoint/2010/main" val="99856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A4CA48-1424-DEC5-F015-906902EA8725}"/>
              </a:ext>
            </a:extLst>
          </p:cNvPr>
          <p:cNvSpPr/>
          <p:nvPr/>
        </p:nvSpPr>
        <p:spPr>
          <a:xfrm>
            <a:off x="1215837" y="613514"/>
            <a:ext cx="444988" cy="3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24"/>
          </a:p>
        </p:txBody>
      </p:sp>
      <p:sp>
        <p:nvSpPr>
          <p:cNvPr id="7" name="Subtitle 2">
            <a:extLst>
              <a:ext uri="{FF2B5EF4-FFF2-40B4-BE49-F238E27FC236}">
                <a16:creationId xmlns:a16="http://schemas.microsoft.com/office/drawing/2014/main" id="{9535FCF8-795D-E880-1B6A-362644E55C33}"/>
              </a:ext>
            </a:extLst>
          </p:cNvPr>
          <p:cNvSpPr txBox="1">
            <a:spLocks/>
          </p:cNvSpPr>
          <p:nvPr/>
        </p:nvSpPr>
        <p:spPr>
          <a:xfrm>
            <a:off x="1215837" y="764070"/>
            <a:ext cx="6704853" cy="304271"/>
          </a:xfrm>
          <a:prstGeom prst="rect">
            <a:avLst/>
          </a:prstGeom>
        </p:spPr>
        <p:txBody>
          <a:bodyPr lIns="0" rIns="0">
            <a:noAutofit/>
          </a:bodyPr>
          <a:lstStyle>
            <a:lvl1pPr marL="0" indent="0" algn="l" defTabSz="1005840" rtl="0" eaLnBrk="1" latinLnBrk="0" hangingPunct="1">
              <a:lnSpc>
                <a:spcPct val="100000"/>
              </a:lnSpc>
              <a:spcBef>
                <a:spcPts val="0"/>
              </a:spcBef>
              <a:buFont typeface="Arial" panose="020B0604020202020204" pitchFamily="34" charset="0"/>
              <a:buNone/>
              <a:defRPr sz="1800" kern="1200">
                <a:solidFill>
                  <a:schemeClr val="tx1"/>
                </a:solidFill>
                <a:latin typeface="Modern Era Bold" panose="02000000000000000000" pitchFamily="2" charset="0"/>
                <a:ea typeface="+mn-ea"/>
                <a:cs typeface="+mn-cs"/>
              </a:defRPr>
            </a:lvl1pPr>
            <a:lvl2pPr marL="502920" indent="0" algn="ctr" defTabSz="1005840" rtl="0" eaLnBrk="1" latinLnBrk="0" hangingPunct="1">
              <a:lnSpc>
                <a:spcPct val="90000"/>
              </a:lnSpc>
              <a:spcBef>
                <a:spcPts val="550"/>
              </a:spcBef>
              <a:buFont typeface="Arial" panose="020B0604020202020204" pitchFamily="34" charset="0"/>
              <a:buNone/>
              <a:defRPr sz="2200" kern="1200">
                <a:solidFill>
                  <a:schemeClr val="tx1"/>
                </a:solidFill>
                <a:latin typeface="Modern Era" panose="02000000000000000000" pitchFamily="2" charset="0"/>
                <a:ea typeface="+mn-ea"/>
                <a:cs typeface="+mn-cs"/>
              </a:defRPr>
            </a:lvl2pPr>
            <a:lvl3pPr marL="1005840" indent="0" algn="ctr" defTabSz="1005840" rtl="0" eaLnBrk="1" latinLnBrk="0" hangingPunct="1">
              <a:lnSpc>
                <a:spcPct val="90000"/>
              </a:lnSpc>
              <a:spcBef>
                <a:spcPts val="550"/>
              </a:spcBef>
              <a:buFont typeface="Arial" panose="020B0604020202020204" pitchFamily="34" charset="0"/>
              <a:buNone/>
              <a:defRPr sz="1980" kern="1200">
                <a:solidFill>
                  <a:schemeClr val="tx1"/>
                </a:solidFill>
                <a:latin typeface="Modern Era" panose="02000000000000000000" pitchFamily="2" charset="0"/>
                <a:ea typeface="+mn-ea"/>
                <a:cs typeface="+mn-cs"/>
              </a:defRPr>
            </a:lvl3pPr>
            <a:lvl4pPr marL="15087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odern Era" panose="02000000000000000000" pitchFamily="2" charset="0"/>
                <a:ea typeface="+mn-ea"/>
                <a:cs typeface="+mn-cs"/>
              </a:defRPr>
            </a:lvl4pPr>
            <a:lvl5pPr marL="201168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odern Era" panose="02000000000000000000" pitchFamily="2" charset="0"/>
                <a:ea typeface="+mn-ea"/>
                <a:cs typeface="+mn-cs"/>
              </a:defRPr>
            </a:lvl5pPr>
            <a:lvl6pPr marL="251460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6pPr>
            <a:lvl7pPr marL="301752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7pPr>
            <a:lvl8pPr marL="352044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8pPr>
            <a:lvl9pPr marL="4023360" indent="0" algn="ctr" defTabSz="1005840" rtl="0" eaLnBrk="1" latinLnBrk="0" hangingPunct="1">
              <a:lnSpc>
                <a:spcPct val="90000"/>
              </a:lnSpc>
              <a:spcBef>
                <a:spcPts val="550"/>
              </a:spcBef>
              <a:buFont typeface="Arial" panose="020B0604020202020204" pitchFamily="34" charset="0"/>
              <a:buNone/>
              <a:defRPr sz="1760" kern="1200">
                <a:solidFill>
                  <a:schemeClr val="tx1"/>
                </a:solidFill>
                <a:latin typeface="+mn-lt"/>
                <a:ea typeface="+mn-ea"/>
                <a:cs typeface="+mn-cs"/>
              </a:defRPr>
            </a:lvl9pPr>
          </a:lstStyle>
          <a:p>
            <a:r>
              <a:rPr lang="en-US" sz="1324" dirty="0"/>
              <a:t>OHCA Locations – </a:t>
            </a:r>
          </a:p>
          <a:p>
            <a:r>
              <a:rPr lang="en-US" sz="1324" dirty="0"/>
              <a:t>Home vs. Other</a:t>
            </a:r>
          </a:p>
        </p:txBody>
      </p:sp>
      <p:sp>
        <p:nvSpPr>
          <p:cNvPr id="9" name="Text Placeholder 4">
            <a:extLst>
              <a:ext uri="{FF2B5EF4-FFF2-40B4-BE49-F238E27FC236}">
                <a16:creationId xmlns:a16="http://schemas.microsoft.com/office/drawing/2014/main" id="{FAB3E798-C3BB-D34B-AA9A-B23C6C470991}"/>
              </a:ext>
            </a:extLst>
          </p:cNvPr>
          <p:cNvSpPr txBox="1">
            <a:spLocks/>
          </p:cNvSpPr>
          <p:nvPr/>
        </p:nvSpPr>
        <p:spPr>
          <a:xfrm>
            <a:off x="1216072" y="1492468"/>
            <a:ext cx="6239968" cy="370027"/>
          </a:xfrm>
          <a:prstGeom prst="rect">
            <a:avLst/>
          </a:prstGeom>
        </p:spPr>
        <p:txBody>
          <a:bodyPr lIns="0" tIns="0" rIns="0" bIns="0"/>
          <a:lstStyle>
            <a:lvl1pPr marL="251460" indent="-251460" algn="l" defTabSz="1005840" rtl="0" eaLnBrk="1" latinLnBrk="0" hangingPunct="1">
              <a:lnSpc>
                <a:spcPct val="90000"/>
              </a:lnSpc>
              <a:spcBef>
                <a:spcPts val="1100"/>
              </a:spcBef>
              <a:buFont typeface="Arial" panose="020B0604020202020204" pitchFamily="34" charset="0"/>
              <a:buChar char="•"/>
              <a:defRPr sz="2000" kern="1200">
                <a:solidFill>
                  <a:schemeClr val="tx1"/>
                </a:solidFill>
                <a:latin typeface="Modern Era" panose="02000000000000000000" pitchFamily="2" charset="0"/>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1800" kern="1200">
                <a:solidFill>
                  <a:schemeClr val="tx1"/>
                </a:solidFill>
                <a:latin typeface="Modern Era" panose="02000000000000000000" pitchFamily="2" charset="0"/>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1600" kern="1200">
                <a:solidFill>
                  <a:schemeClr val="tx1"/>
                </a:solidFill>
                <a:latin typeface="Modern Era" panose="02000000000000000000" pitchFamily="2" charset="0"/>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400" kern="1200">
                <a:solidFill>
                  <a:schemeClr val="tx1"/>
                </a:solidFill>
                <a:latin typeface="Modern Era" panose="02000000000000000000" pitchFamily="2" charset="0"/>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400" kern="1200">
                <a:solidFill>
                  <a:schemeClr val="tx1"/>
                </a:solidFill>
                <a:latin typeface="Modern Era" panose="02000000000000000000" pitchFamily="2" charset="0"/>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buNone/>
            </a:pPr>
            <a:r>
              <a:rPr lang="en-US" sz="1471" b="1" dirty="0"/>
              <a:t>77%</a:t>
            </a:r>
            <a:r>
              <a:rPr lang="en-US" sz="1471" dirty="0"/>
              <a:t> </a:t>
            </a:r>
            <a:r>
              <a:rPr lang="en-US" sz="1471" b="1" dirty="0"/>
              <a:t>of OHCA occurred in the home</a:t>
            </a:r>
            <a:r>
              <a:rPr lang="en-US" sz="1471" dirty="0"/>
              <a:t>, with the next largest cohort being street/highway at 9.5% of OHCA. </a:t>
            </a:r>
            <a:endParaRPr lang="en-ZA" sz="1471" dirty="0"/>
          </a:p>
        </p:txBody>
      </p:sp>
      <p:sp>
        <p:nvSpPr>
          <p:cNvPr id="11" name="Footer Placeholder 1">
            <a:extLst>
              <a:ext uri="{FF2B5EF4-FFF2-40B4-BE49-F238E27FC236}">
                <a16:creationId xmlns:a16="http://schemas.microsoft.com/office/drawing/2014/main" id="{DC532133-4412-27AB-E775-77EEF99C08CA}"/>
              </a:ext>
            </a:extLst>
          </p:cNvPr>
          <p:cNvSpPr>
            <a:spLocks noGrp="1"/>
          </p:cNvSpPr>
          <p:nvPr>
            <p:ph type="ftr" sz="quarter" idx="11"/>
          </p:nvPr>
        </p:nvSpPr>
        <p:spPr>
          <a:xfrm>
            <a:off x="464820" y="7203865"/>
            <a:ext cx="3394710" cy="413808"/>
          </a:xfrm>
          <a:prstGeom prst="rect">
            <a:avLst/>
          </a:prstGeom>
        </p:spPr>
        <p:txBody>
          <a:bodyPr vert="horz" lIns="0" tIns="45720" rIns="0" bIns="45720" rtlCol="0" anchor="ctr">
            <a:noAutofit/>
          </a:bodyPr>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4 Minute City Roadmap</a:t>
            </a:r>
            <a:endParaRPr lang="en-US" dirty="0"/>
          </a:p>
        </p:txBody>
      </p:sp>
      <p:sp>
        <p:nvSpPr>
          <p:cNvPr id="12" name="Slide Number Placeholder 2">
            <a:extLst>
              <a:ext uri="{FF2B5EF4-FFF2-40B4-BE49-F238E27FC236}">
                <a16:creationId xmlns:a16="http://schemas.microsoft.com/office/drawing/2014/main" id="{40576571-BEC5-366D-36C4-896C8AAA03DC}"/>
              </a:ext>
            </a:extLst>
          </p:cNvPr>
          <p:cNvSpPr>
            <a:spLocks noGrp="1"/>
          </p:cNvSpPr>
          <p:nvPr>
            <p:ph type="sldNum" sz="quarter" idx="12"/>
          </p:nvPr>
        </p:nvSpPr>
        <p:spPr>
          <a:xfrm>
            <a:off x="7320280" y="7212573"/>
            <a:ext cx="2263140" cy="413808"/>
          </a:xfrm>
          <a:prstGeom prst="rect">
            <a:avLst/>
          </a:prstGeom>
        </p:spPr>
        <p:txBody>
          <a:bodyPr vert="horz" lIns="0" tIns="45720" rIns="0" bIns="45720" rtlCol="0" anchor="ctr">
            <a:noAutofit/>
          </a:bodyP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P</a:t>
            </a:r>
            <a:fld id="{A18E8C89-C4C8-420C-BF7E-F2AF0EB8F341}" type="slidenum">
              <a:rPr lang="en-US" smtClean="0"/>
              <a:pPr/>
              <a:t>36</a:t>
            </a:fld>
            <a:endParaRPr lang="en-US" dirty="0"/>
          </a:p>
        </p:txBody>
      </p:sp>
      <p:pic>
        <p:nvPicPr>
          <p:cNvPr id="4" name="Picture 3">
            <a:extLst>
              <a:ext uri="{FF2B5EF4-FFF2-40B4-BE49-F238E27FC236}">
                <a16:creationId xmlns:a16="http://schemas.microsoft.com/office/drawing/2014/main" id="{A44602E6-2ECE-CF34-3C42-648EE765C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8650" y="1951909"/>
            <a:ext cx="3262040" cy="3262040"/>
          </a:xfrm>
          <a:prstGeom prst="rect">
            <a:avLst/>
          </a:prstGeom>
        </p:spPr>
      </p:pic>
      <p:pic>
        <p:nvPicPr>
          <p:cNvPr id="14" name="Picture 13">
            <a:extLst>
              <a:ext uri="{FF2B5EF4-FFF2-40B4-BE49-F238E27FC236}">
                <a16:creationId xmlns:a16="http://schemas.microsoft.com/office/drawing/2014/main" id="{D4E5503E-F9D6-9289-4AAC-82EBED6F1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310" y="1951909"/>
            <a:ext cx="3262040" cy="3262040"/>
          </a:xfrm>
          <a:prstGeom prst="rect">
            <a:avLst/>
          </a:prstGeom>
        </p:spPr>
      </p:pic>
    </p:spTree>
    <p:extLst>
      <p:ext uri="{BB962C8B-B14F-4D97-AF65-F5344CB8AC3E}">
        <p14:creationId xmlns:p14="http://schemas.microsoft.com/office/powerpoint/2010/main" val="4257200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BAC6-04A7-6299-5391-0C11D5F6ABE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B057ED-7A40-C895-CDBB-06972E431970}"/>
              </a:ext>
            </a:extLst>
          </p:cNvPr>
          <p:cNvSpPr>
            <a:spLocks noGrp="1"/>
          </p:cNvSpPr>
          <p:nvPr>
            <p:ph type="ftr" sz="quarter" idx="11"/>
          </p:nvPr>
        </p:nvSpPr>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E3A337BF-3C01-90CE-742E-8166DE50CA36}"/>
              </a:ext>
            </a:extLst>
          </p:cNvPr>
          <p:cNvSpPr>
            <a:spLocks noGrp="1"/>
          </p:cNvSpPr>
          <p:nvPr>
            <p:ph type="sldNum" sz="quarter" idx="12"/>
          </p:nvPr>
        </p:nvSpPr>
        <p:spPr/>
        <p:txBody>
          <a:bodyPr/>
          <a:lstStyle/>
          <a:p>
            <a:r>
              <a:rPr lang="en-US"/>
              <a:t>P</a:t>
            </a:r>
            <a:fld id="{A18E8C89-C4C8-420C-BF7E-F2AF0EB8F341}" type="slidenum">
              <a:rPr lang="en-US" smtClean="0"/>
              <a:pPr/>
              <a:t>37</a:t>
            </a:fld>
            <a:endParaRPr lang="en-US" dirty="0"/>
          </a:p>
        </p:txBody>
      </p:sp>
      <p:sp>
        <p:nvSpPr>
          <p:cNvPr id="13" name="Subtitle 12">
            <a:extLst>
              <a:ext uri="{FF2B5EF4-FFF2-40B4-BE49-F238E27FC236}">
                <a16:creationId xmlns:a16="http://schemas.microsoft.com/office/drawing/2014/main" id="{C33EE242-90E2-088E-7EF5-2CC46ECD1FE8}"/>
              </a:ext>
            </a:extLst>
          </p:cNvPr>
          <p:cNvSpPr>
            <a:spLocks noGrp="1"/>
          </p:cNvSpPr>
          <p:nvPr>
            <p:ph type="subTitle" idx="1"/>
          </p:nvPr>
        </p:nvSpPr>
        <p:spPr/>
        <p:txBody>
          <a:bodyPr/>
          <a:lstStyle/>
          <a:p>
            <a:r>
              <a:rPr lang="en-US" dirty="0"/>
              <a:t>OHCA Rate per</a:t>
            </a:r>
          </a:p>
          <a:p>
            <a:r>
              <a:rPr lang="en-US" dirty="0"/>
              <a:t>1K population.</a:t>
            </a:r>
            <a:endParaRPr lang="en-ZA" dirty="0"/>
          </a:p>
        </p:txBody>
      </p:sp>
      <p:pic>
        <p:nvPicPr>
          <p:cNvPr id="6" name="Picture 5">
            <a:extLst>
              <a:ext uri="{FF2B5EF4-FFF2-40B4-BE49-F238E27FC236}">
                <a16:creationId xmlns:a16="http://schemas.microsoft.com/office/drawing/2014/main" id="{55D07744-0586-D973-819C-A4994E878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869" y="672353"/>
            <a:ext cx="4370294" cy="4370294"/>
          </a:xfrm>
          <a:prstGeom prst="rect">
            <a:avLst/>
          </a:prstGeom>
        </p:spPr>
      </p:pic>
    </p:spTree>
    <p:extLst>
      <p:ext uri="{BB962C8B-B14F-4D97-AF65-F5344CB8AC3E}">
        <p14:creationId xmlns:p14="http://schemas.microsoft.com/office/powerpoint/2010/main" val="2710388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p:txBody>
          <a:bodyPr/>
          <a:lstStyle/>
          <a:p>
            <a:r>
              <a:rPr lang="en-US"/>
              <a:t>P</a:t>
            </a:r>
            <a:fld id="{A18E8C89-C4C8-420C-BF7E-F2AF0EB8F341}" type="slidenum">
              <a:rPr lang="en-US" smtClean="0"/>
              <a:pPr/>
              <a:t>38</a:t>
            </a:fld>
            <a:endParaRPr lang="en-US" dirty="0"/>
          </a:p>
        </p:txBody>
      </p:sp>
      <p:sp>
        <p:nvSpPr>
          <p:cNvPr id="13" name="Subtitle 12">
            <a:extLst>
              <a:ext uri="{FF2B5EF4-FFF2-40B4-BE49-F238E27FC236}">
                <a16:creationId xmlns:a16="http://schemas.microsoft.com/office/drawing/2014/main" id="{D4A16EAF-2788-0B1B-7916-65CF9E52A79F}"/>
              </a:ext>
            </a:extLst>
          </p:cNvPr>
          <p:cNvSpPr>
            <a:spLocks noGrp="1"/>
          </p:cNvSpPr>
          <p:nvPr>
            <p:ph type="subTitle" idx="1"/>
          </p:nvPr>
        </p:nvSpPr>
        <p:spPr/>
        <p:txBody>
          <a:bodyPr/>
          <a:lstStyle/>
          <a:p>
            <a:r>
              <a:rPr lang="en-US" dirty="0"/>
              <a:t>OHCA Rates and</a:t>
            </a:r>
          </a:p>
          <a:p>
            <a:r>
              <a:rPr lang="en-US" dirty="0"/>
              <a:t>Median Income</a:t>
            </a:r>
            <a:endParaRPr lang="en-ZA" dirty="0"/>
          </a:p>
        </p:txBody>
      </p:sp>
      <p:pic>
        <p:nvPicPr>
          <p:cNvPr id="5" name="Picture 4">
            <a:extLst>
              <a:ext uri="{FF2B5EF4-FFF2-40B4-BE49-F238E27FC236}">
                <a16:creationId xmlns:a16="http://schemas.microsoft.com/office/drawing/2014/main" id="{A3F9C63C-7813-D209-D5F4-4670597A0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869" y="672353"/>
            <a:ext cx="4370294" cy="4370294"/>
          </a:xfrm>
          <a:prstGeom prst="rect">
            <a:avLst/>
          </a:prstGeom>
        </p:spPr>
      </p:pic>
    </p:spTree>
    <p:extLst>
      <p:ext uri="{BB962C8B-B14F-4D97-AF65-F5344CB8AC3E}">
        <p14:creationId xmlns:p14="http://schemas.microsoft.com/office/powerpoint/2010/main" val="1084858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p:txBody>
          <a:bodyPr/>
          <a:lstStyle/>
          <a:p>
            <a:r>
              <a:rPr lang="en-US"/>
              <a:t>P</a:t>
            </a:r>
            <a:fld id="{A18E8C89-C4C8-420C-BF7E-F2AF0EB8F341}" type="slidenum">
              <a:rPr lang="en-US" smtClean="0"/>
              <a:pPr/>
              <a:t>39</a:t>
            </a:fld>
            <a:endParaRPr lang="en-US" dirty="0"/>
          </a:p>
        </p:txBody>
      </p:sp>
      <p:sp>
        <p:nvSpPr>
          <p:cNvPr id="13" name="Subtitle 12">
            <a:extLst>
              <a:ext uri="{FF2B5EF4-FFF2-40B4-BE49-F238E27FC236}">
                <a16:creationId xmlns:a16="http://schemas.microsoft.com/office/drawing/2014/main" id="{D4A16EAF-2788-0B1B-7916-65CF9E52A79F}"/>
              </a:ext>
            </a:extLst>
          </p:cNvPr>
          <p:cNvSpPr>
            <a:spLocks noGrp="1"/>
          </p:cNvSpPr>
          <p:nvPr>
            <p:ph type="subTitle" idx="1"/>
          </p:nvPr>
        </p:nvSpPr>
        <p:spPr/>
        <p:txBody>
          <a:bodyPr/>
          <a:lstStyle/>
          <a:p>
            <a:r>
              <a:rPr lang="en-US" dirty="0"/>
              <a:t>OHCA Rates and Percentage</a:t>
            </a:r>
          </a:p>
          <a:p>
            <a:r>
              <a:rPr lang="en-US" dirty="0"/>
              <a:t>of Population in Poverty</a:t>
            </a:r>
            <a:endParaRPr lang="en-ZA" dirty="0"/>
          </a:p>
        </p:txBody>
      </p:sp>
      <p:pic>
        <p:nvPicPr>
          <p:cNvPr id="5" name="Picture 4">
            <a:extLst>
              <a:ext uri="{FF2B5EF4-FFF2-40B4-BE49-F238E27FC236}">
                <a16:creationId xmlns:a16="http://schemas.microsoft.com/office/drawing/2014/main" id="{1131E385-A0B5-E81F-F79C-54B17142F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869" y="672353"/>
            <a:ext cx="4370294" cy="4370294"/>
          </a:xfrm>
          <a:prstGeom prst="rect">
            <a:avLst/>
          </a:prstGeom>
        </p:spPr>
      </p:pic>
    </p:spTree>
    <p:extLst>
      <p:ext uri="{BB962C8B-B14F-4D97-AF65-F5344CB8AC3E}">
        <p14:creationId xmlns:p14="http://schemas.microsoft.com/office/powerpoint/2010/main" val="2010011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048E-61E6-6FDE-4AA7-D4B444270521}"/>
              </a:ext>
            </a:extLst>
          </p:cNvPr>
          <p:cNvSpPr>
            <a:spLocks noGrp="1"/>
          </p:cNvSpPr>
          <p:nvPr>
            <p:ph type="title"/>
          </p:nvPr>
        </p:nvSpPr>
        <p:spPr/>
        <p:txBody>
          <a:bodyPr/>
          <a:lstStyle/>
          <a:p>
            <a:pPr algn="ctr"/>
            <a:r>
              <a:rPr lang="en-US" dirty="0"/>
              <a:t>Criteria for heart safe community: </a:t>
            </a:r>
            <a:br>
              <a:rPr lang="en-US" dirty="0"/>
            </a:br>
            <a:r>
              <a:rPr lang="en-US" dirty="0"/>
              <a:t>where we were in 2020</a:t>
            </a:r>
          </a:p>
        </p:txBody>
      </p:sp>
      <p:graphicFrame>
        <p:nvGraphicFramePr>
          <p:cNvPr id="4" name="Table 4">
            <a:extLst>
              <a:ext uri="{FF2B5EF4-FFF2-40B4-BE49-F238E27FC236}">
                <a16:creationId xmlns:a16="http://schemas.microsoft.com/office/drawing/2014/main" id="{3A0A4479-4441-B1B7-AD7D-65E6010CE572}"/>
              </a:ext>
            </a:extLst>
          </p:cNvPr>
          <p:cNvGraphicFramePr>
            <a:graphicFrameLocks noGrp="1"/>
          </p:cNvGraphicFramePr>
          <p:nvPr>
            <p:ph sz="quarter" idx="13"/>
          </p:nvPr>
        </p:nvGraphicFramePr>
        <p:xfrm>
          <a:off x="982869" y="1110790"/>
          <a:ext cx="7288696" cy="3772468"/>
        </p:xfrm>
        <a:graphic>
          <a:graphicData uri="http://schemas.openxmlformats.org/drawingml/2006/table">
            <a:tbl>
              <a:tblPr firstRow="1" bandRow="1">
                <a:tableStyleId>{5C22544A-7EE6-4342-B048-85BDC9FD1C3A}</a:tableStyleId>
              </a:tblPr>
              <a:tblGrid>
                <a:gridCol w="3644348">
                  <a:extLst>
                    <a:ext uri="{9D8B030D-6E8A-4147-A177-3AD203B41FA5}">
                      <a16:colId xmlns:a16="http://schemas.microsoft.com/office/drawing/2014/main" val="4136545618"/>
                    </a:ext>
                  </a:extLst>
                </a:gridCol>
                <a:gridCol w="3644348">
                  <a:extLst>
                    <a:ext uri="{9D8B030D-6E8A-4147-A177-3AD203B41FA5}">
                      <a16:colId xmlns:a16="http://schemas.microsoft.com/office/drawing/2014/main" val="725807057"/>
                    </a:ext>
                  </a:extLst>
                </a:gridCol>
              </a:tblGrid>
              <a:tr h="269462">
                <a:tc>
                  <a:txBody>
                    <a:bodyPr/>
                    <a:lstStyle/>
                    <a:p>
                      <a:r>
                        <a:rPr lang="en-US" sz="1300" dirty="0"/>
                        <a:t>Requirement </a:t>
                      </a:r>
                    </a:p>
                  </a:txBody>
                  <a:tcPr marL="66261" marR="66261" marT="33131" marB="33131"/>
                </a:tc>
                <a:tc>
                  <a:txBody>
                    <a:bodyPr/>
                    <a:lstStyle/>
                    <a:p>
                      <a:r>
                        <a:rPr lang="en-US" sz="1300" dirty="0"/>
                        <a:t>STATUS</a:t>
                      </a:r>
                    </a:p>
                  </a:txBody>
                  <a:tcPr marL="66261" marR="66261" marT="33131" marB="33131"/>
                </a:tc>
                <a:extLst>
                  <a:ext uri="{0D108BD9-81ED-4DB2-BD59-A6C34878D82A}">
                    <a16:rowId xmlns:a16="http://schemas.microsoft.com/office/drawing/2014/main" val="3260892645"/>
                  </a:ext>
                </a:extLst>
              </a:tr>
              <a:tr h="269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2"/>
                          </a:solidFill>
                        </a:rPr>
                        <a:t>Lead Organization </a:t>
                      </a:r>
                    </a:p>
                  </a:txBody>
                  <a:tcPr marL="66261" marR="66261" marT="33131" marB="33131"/>
                </a:tc>
                <a:tc>
                  <a:txBody>
                    <a:bodyPr/>
                    <a:lstStyle/>
                    <a:p>
                      <a:r>
                        <a:rPr lang="en-US" sz="1300" dirty="0">
                          <a:solidFill>
                            <a:schemeClr val="tx2"/>
                          </a:solidFill>
                        </a:rPr>
                        <a:t>DFD</a:t>
                      </a:r>
                    </a:p>
                  </a:txBody>
                  <a:tcPr marL="66261" marR="66261" marT="33131" marB="33131"/>
                </a:tc>
                <a:extLst>
                  <a:ext uri="{0D108BD9-81ED-4DB2-BD59-A6C34878D82A}">
                    <a16:rowId xmlns:a16="http://schemas.microsoft.com/office/drawing/2014/main" val="897872161"/>
                  </a:ext>
                </a:extLst>
              </a:tr>
              <a:tr h="2694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2"/>
                          </a:solidFill>
                        </a:rPr>
                        <a:t>Cardiac Arrest Data System</a:t>
                      </a:r>
                    </a:p>
                  </a:txBody>
                  <a:tcPr marL="66261" marR="66261" marT="33131" marB="33131"/>
                </a:tc>
                <a:tc>
                  <a:txBody>
                    <a:bodyPr/>
                    <a:lstStyle/>
                    <a:p>
                      <a:r>
                        <a:rPr lang="en-US" sz="1300" dirty="0">
                          <a:solidFill>
                            <a:schemeClr val="tx2"/>
                          </a:solidFill>
                        </a:rPr>
                        <a:t>In Place since 2004, CARES</a:t>
                      </a:r>
                    </a:p>
                  </a:txBody>
                  <a:tcPr marL="66261" marR="66261" marT="33131" marB="33131"/>
                </a:tc>
                <a:extLst>
                  <a:ext uri="{0D108BD9-81ED-4DB2-BD59-A6C34878D82A}">
                    <a16:rowId xmlns:a16="http://schemas.microsoft.com/office/drawing/2014/main" val="947501782"/>
                  </a:ext>
                </a:extLst>
              </a:tr>
              <a:tr h="269462">
                <a:tc>
                  <a:txBody>
                    <a:bodyPr/>
                    <a:lstStyle/>
                    <a:p>
                      <a:r>
                        <a:rPr lang="en-US" sz="1300" dirty="0">
                          <a:solidFill>
                            <a:schemeClr val="tx2"/>
                          </a:solidFill>
                        </a:rPr>
                        <a:t>Community Training</a:t>
                      </a:r>
                    </a:p>
                  </a:txBody>
                  <a:tcPr marL="66261" marR="66261" marT="33131" marB="33131"/>
                </a:tc>
                <a:tc>
                  <a:txBody>
                    <a:bodyPr/>
                    <a:lstStyle/>
                    <a:p>
                      <a:r>
                        <a:rPr lang="en-US" sz="1300" dirty="0">
                          <a:solidFill>
                            <a:schemeClr val="tx2"/>
                          </a:solidFill>
                        </a:rPr>
                        <a:t>Ongoing </a:t>
                      </a:r>
                    </a:p>
                  </a:txBody>
                  <a:tcPr marL="66261" marR="66261" marT="33131" marB="33131"/>
                </a:tc>
                <a:extLst>
                  <a:ext uri="{0D108BD9-81ED-4DB2-BD59-A6C34878D82A}">
                    <a16:rowId xmlns:a16="http://schemas.microsoft.com/office/drawing/2014/main" val="1495389982"/>
                  </a:ext>
                </a:extLst>
              </a:tr>
              <a:tr h="269462">
                <a:tc>
                  <a:txBody>
                    <a:bodyPr/>
                    <a:lstStyle/>
                    <a:p>
                      <a:r>
                        <a:rPr lang="en-US" sz="1300" dirty="0">
                          <a:solidFill>
                            <a:schemeClr val="tx2"/>
                          </a:solidFill>
                        </a:rPr>
                        <a:t>Recognition of Community Responders</a:t>
                      </a:r>
                    </a:p>
                  </a:txBody>
                  <a:tcPr marL="66261" marR="66261" marT="33131" marB="33131"/>
                </a:tc>
                <a:tc>
                  <a:txBody>
                    <a:bodyPr/>
                    <a:lstStyle/>
                    <a:p>
                      <a:r>
                        <a:rPr lang="en-US" sz="1300" dirty="0">
                          <a:solidFill>
                            <a:schemeClr val="tx2"/>
                          </a:solidFill>
                        </a:rPr>
                        <a:t>Ongoing, Recent Events</a:t>
                      </a:r>
                    </a:p>
                  </a:txBody>
                  <a:tcPr marL="66261" marR="66261" marT="33131" marB="33131"/>
                </a:tc>
                <a:extLst>
                  <a:ext uri="{0D108BD9-81ED-4DB2-BD59-A6C34878D82A}">
                    <a16:rowId xmlns:a16="http://schemas.microsoft.com/office/drawing/2014/main" val="3776813659"/>
                  </a:ext>
                </a:extLst>
              </a:tr>
              <a:tr h="269462">
                <a:tc>
                  <a:txBody>
                    <a:bodyPr/>
                    <a:lstStyle/>
                    <a:p>
                      <a:r>
                        <a:rPr lang="en-US" sz="1300" dirty="0">
                          <a:solidFill>
                            <a:schemeClr val="tx2"/>
                          </a:solidFill>
                        </a:rPr>
                        <a:t>Public Awareness</a:t>
                      </a:r>
                    </a:p>
                  </a:txBody>
                  <a:tcPr marL="66261" marR="66261" marT="33131" marB="33131"/>
                </a:tc>
                <a:tc>
                  <a:txBody>
                    <a:bodyPr/>
                    <a:lstStyle/>
                    <a:p>
                      <a:r>
                        <a:rPr lang="en-US" sz="1300" dirty="0">
                          <a:solidFill>
                            <a:schemeClr val="tx2"/>
                          </a:solidFill>
                        </a:rPr>
                        <a:t>Education, CPR training, Partnership</a:t>
                      </a:r>
                    </a:p>
                  </a:txBody>
                  <a:tcPr marL="66261" marR="66261" marT="33131" marB="33131"/>
                </a:tc>
                <a:extLst>
                  <a:ext uri="{0D108BD9-81ED-4DB2-BD59-A6C34878D82A}">
                    <a16:rowId xmlns:a16="http://schemas.microsoft.com/office/drawing/2014/main" val="1410527356"/>
                  </a:ext>
                </a:extLst>
              </a:tr>
              <a:tr h="269462">
                <a:tc>
                  <a:txBody>
                    <a:bodyPr/>
                    <a:lstStyle/>
                    <a:p>
                      <a:r>
                        <a:rPr lang="en-US" sz="1300" dirty="0">
                          <a:solidFill>
                            <a:schemeClr val="tx2"/>
                          </a:solidFill>
                        </a:rPr>
                        <a:t>911 CPR Coaching</a:t>
                      </a:r>
                    </a:p>
                  </a:txBody>
                  <a:tcPr marL="66261" marR="66261" marT="33131" marB="33131"/>
                </a:tc>
                <a:tc>
                  <a:txBody>
                    <a:bodyPr/>
                    <a:lstStyle/>
                    <a:p>
                      <a:r>
                        <a:rPr lang="en-US" sz="1300" dirty="0">
                          <a:solidFill>
                            <a:schemeClr val="tx2"/>
                          </a:solidFill>
                        </a:rPr>
                        <a:t>Currently Part of Our Call Taker Training and QA</a:t>
                      </a:r>
                    </a:p>
                  </a:txBody>
                  <a:tcPr marL="66261" marR="66261" marT="33131" marB="33131"/>
                </a:tc>
                <a:extLst>
                  <a:ext uri="{0D108BD9-81ED-4DB2-BD59-A6C34878D82A}">
                    <a16:rowId xmlns:a16="http://schemas.microsoft.com/office/drawing/2014/main" val="4241859647"/>
                  </a:ext>
                </a:extLst>
              </a:tr>
              <a:tr h="269462">
                <a:tc>
                  <a:txBody>
                    <a:bodyPr/>
                    <a:lstStyle/>
                    <a:p>
                      <a:r>
                        <a:rPr lang="en-US" sz="1300" dirty="0">
                          <a:solidFill>
                            <a:schemeClr val="tx2"/>
                          </a:solidFill>
                        </a:rPr>
                        <a:t>Emergency Response Plans</a:t>
                      </a:r>
                    </a:p>
                  </a:txBody>
                  <a:tcPr marL="66261" marR="66261" marT="33131" marB="33131"/>
                </a:tc>
                <a:tc>
                  <a:txBody>
                    <a:bodyPr/>
                    <a:lstStyle/>
                    <a:p>
                      <a:r>
                        <a:rPr lang="en-US" sz="1300" dirty="0">
                          <a:solidFill>
                            <a:schemeClr val="tx2"/>
                          </a:solidFill>
                        </a:rPr>
                        <a:t>GAP: NEEDS to be confirmed and collected, </a:t>
                      </a:r>
                    </a:p>
                  </a:txBody>
                  <a:tcPr marL="66261" marR="66261" marT="33131" marB="33131"/>
                </a:tc>
                <a:extLst>
                  <a:ext uri="{0D108BD9-81ED-4DB2-BD59-A6C34878D82A}">
                    <a16:rowId xmlns:a16="http://schemas.microsoft.com/office/drawing/2014/main" val="1806842293"/>
                  </a:ext>
                </a:extLst>
              </a:tr>
              <a:tr h="269462">
                <a:tc>
                  <a:txBody>
                    <a:bodyPr/>
                    <a:lstStyle/>
                    <a:p>
                      <a:r>
                        <a:rPr lang="en-US" sz="1300" dirty="0">
                          <a:solidFill>
                            <a:schemeClr val="tx2"/>
                          </a:solidFill>
                        </a:rPr>
                        <a:t>Community AEDs</a:t>
                      </a:r>
                    </a:p>
                  </a:txBody>
                  <a:tcPr marL="66261" marR="66261" marT="33131" marB="33131"/>
                </a:tc>
                <a:tc>
                  <a:txBody>
                    <a:bodyPr/>
                    <a:lstStyle/>
                    <a:p>
                      <a:r>
                        <a:rPr lang="en-US" sz="1300" dirty="0">
                          <a:solidFill>
                            <a:schemeClr val="tx2"/>
                          </a:solidFill>
                        </a:rPr>
                        <a:t>Continue to expand</a:t>
                      </a:r>
                    </a:p>
                  </a:txBody>
                  <a:tcPr marL="66261" marR="66261" marT="33131" marB="33131"/>
                </a:tc>
                <a:extLst>
                  <a:ext uri="{0D108BD9-81ED-4DB2-BD59-A6C34878D82A}">
                    <a16:rowId xmlns:a16="http://schemas.microsoft.com/office/drawing/2014/main" val="1596814742"/>
                  </a:ext>
                </a:extLst>
              </a:tr>
              <a:tr h="269462">
                <a:tc>
                  <a:txBody>
                    <a:bodyPr/>
                    <a:lstStyle/>
                    <a:p>
                      <a:r>
                        <a:rPr lang="en-US" sz="1300" dirty="0">
                          <a:solidFill>
                            <a:schemeClr val="tx2"/>
                          </a:solidFill>
                        </a:rPr>
                        <a:t>AED Registry</a:t>
                      </a:r>
                    </a:p>
                  </a:txBody>
                  <a:tcPr marL="66261" marR="66261" marT="33131" marB="33131"/>
                </a:tc>
                <a:tc>
                  <a:txBody>
                    <a:bodyPr/>
                    <a:lstStyle/>
                    <a:p>
                      <a:r>
                        <a:rPr lang="en-US" sz="1300" dirty="0">
                          <a:solidFill>
                            <a:schemeClr val="tx2"/>
                          </a:solidFill>
                        </a:rPr>
                        <a:t>GAP: NEEDS to be established, </a:t>
                      </a:r>
                    </a:p>
                  </a:txBody>
                  <a:tcPr marL="66261" marR="66261" marT="33131" marB="33131"/>
                </a:tc>
                <a:extLst>
                  <a:ext uri="{0D108BD9-81ED-4DB2-BD59-A6C34878D82A}">
                    <a16:rowId xmlns:a16="http://schemas.microsoft.com/office/drawing/2014/main" val="1608349104"/>
                  </a:ext>
                </a:extLst>
              </a:tr>
              <a:tr h="269462">
                <a:tc>
                  <a:txBody>
                    <a:bodyPr/>
                    <a:lstStyle/>
                    <a:p>
                      <a:r>
                        <a:rPr lang="en-US" sz="1300" dirty="0">
                          <a:solidFill>
                            <a:schemeClr val="tx2"/>
                          </a:solidFill>
                        </a:rPr>
                        <a:t>First Responder AED</a:t>
                      </a:r>
                    </a:p>
                  </a:txBody>
                  <a:tcPr marL="66261" marR="66261" marT="33131" marB="33131"/>
                </a:tc>
                <a:tc>
                  <a:txBody>
                    <a:bodyPr/>
                    <a:lstStyle/>
                    <a:p>
                      <a:r>
                        <a:rPr lang="en-US" sz="1300" dirty="0">
                          <a:solidFill>
                            <a:schemeClr val="tx2"/>
                          </a:solidFill>
                        </a:rPr>
                        <a:t>DFD – mostly complete, DPD limited</a:t>
                      </a:r>
                    </a:p>
                  </a:txBody>
                  <a:tcPr marL="66261" marR="66261" marT="33131" marB="33131"/>
                </a:tc>
                <a:extLst>
                  <a:ext uri="{0D108BD9-81ED-4DB2-BD59-A6C34878D82A}">
                    <a16:rowId xmlns:a16="http://schemas.microsoft.com/office/drawing/2014/main" val="29629931"/>
                  </a:ext>
                </a:extLst>
              </a:tr>
              <a:tr h="269462">
                <a:tc>
                  <a:txBody>
                    <a:bodyPr/>
                    <a:lstStyle/>
                    <a:p>
                      <a:r>
                        <a:rPr lang="en-US" sz="1300" dirty="0">
                          <a:solidFill>
                            <a:schemeClr val="tx2"/>
                          </a:solidFill>
                        </a:rPr>
                        <a:t>High Performance CPR</a:t>
                      </a:r>
                    </a:p>
                  </a:txBody>
                  <a:tcPr marL="66261" marR="66261" marT="33131" marB="33131"/>
                </a:tc>
                <a:tc>
                  <a:txBody>
                    <a:bodyPr/>
                    <a:lstStyle/>
                    <a:p>
                      <a:r>
                        <a:rPr lang="en-US" sz="1300" dirty="0">
                          <a:solidFill>
                            <a:schemeClr val="tx2"/>
                          </a:solidFill>
                        </a:rPr>
                        <a:t>Training and Protocols in Place, just updated</a:t>
                      </a:r>
                    </a:p>
                  </a:txBody>
                  <a:tcPr marL="66261" marR="66261" marT="33131" marB="33131"/>
                </a:tc>
                <a:extLst>
                  <a:ext uri="{0D108BD9-81ED-4DB2-BD59-A6C34878D82A}">
                    <a16:rowId xmlns:a16="http://schemas.microsoft.com/office/drawing/2014/main" val="887824284"/>
                  </a:ext>
                </a:extLst>
              </a:tr>
              <a:tr h="269462">
                <a:tc>
                  <a:txBody>
                    <a:bodyPr/>
                    <a:lstStyle/>
                    <a:p>
                      <a:r>
                        <a:rPr lang="en-US" sz="1300" dirty="0">
                          <a:solidFill>
                            <a:schemeClr val="tx2"/>
                          </a:solidFill>
                        </a:rPr>
                        <a:t>Quality Improvement Project</a:t>
                      </a:r>
                    </a:p>
                  </a:txBody>
                  <a:tcPr marL="66261" marR="66261" marT="33131" marB="33131"/>
                </a:tc>
                <a:tc>
                  <a:txBody>
                    <a:bodyPr/>
                    <a:lstStyle/>
                    <a:p>
                      <a:r>
                        <a:rPr lang="en-US" sz="1300" dirty="0">
                          <a:solidFill>
                            <a:schemeClr val="tx2"/>
                          </a:solidFill>
                        </a:rPr>
                        <a:t>Ongoing</a:t>
                      </a:r>
                    </a:p>
                  </a:txBody>
                  <a:tcPr marL="66261" marR="66261" marT="33131" marB="33131"/>
                </a:tc>
                <a:extLst>
                  <a:ext uri="{0D108BD9-81ED-4DB2-BD59-A6C34878D82A}">
                    <a16:rowId xmlns:a16="http://schemas.microsoft.com/office/drawing/2014/main" val="2279738671"/>
                  </a:ext>
                </a:extLst>
              </a:tr>
              <a:tr h="269462">
                <a:tc>
                  <a:txBody>
                    <a:bodyPr/>
                    <a:lstStyle/>
                    <a:p>
                      <a:r>
                        <a:rPr lang="en-US" sz="1300" dirty="0">
                          <a:solidFill>
                            <a:schemeClr val="tx2"/>
                          </a:solidFill>
                        </a:rPr>
                        <a:t>Public Health Interventions</a:t>
                      </a:r>
                    </a:p>
                  </a:txBody>
                  <a:tcPr marL="66261" marR="66261" marT="33131" marB="33131"/>
                </a:tc>
                <a:tc>
                  <a:txBody>
                    <a:bodyPr/>
                    <a:lstStyle/>
                    <a:p>
                      <a:r>
                        <a:rPr lang="en-US" sz="1300" dirty="0">
                          <a:solidFill>
                            <a:schemeClr val="tx2"/>
                          </a:solidFill>
                        </a:rPr>
                        <a:t>Ongoing, DHD, community Partners</a:t>
                      </a:r>
                    </a:p>
                  </a:txBody>
                  <a:tcPr marL="66261" marR="66261" marT="33131" marB="33131"/>
                </a:tc>
                <a:extLst>
                  <a:ext uri="{0D108BD9-81ED-4DB2-BD59-A6C34878D82A}">
                    <a16:rowId xmlns:a16="http://schemas.microsoft.com/office/drawing/2014/main" val="1827930957"/>
                  </a:ext>
                </a:extLst>
              </a:tr>
            </a:tbl>
          </a:graphicData>
        </a:graphic>
      </p:graphicFrame>
    </p:spTree>
    <p:extLst>
      <p:ext uri="{BB962C8B-B14F-4D97-AF65-F5344CB8AC3E}">
        <p14:creationId xmlns:p14="http://schemas.microsoft.com/office/powerpoint/2010/main" val="3261873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40</a:t>
            </a:fld>
            <a:endParaRPr lang="en-US" dirty="0"/>
          </a:p>
        </p:txBody>
      </p:sp>
      <p:sp>
        <p:nvSpPr>
          <p:cNvPr id="13" name="Subtitle 12">
            <a:extLst>
              <a:ext uri="{FF2B5EF4-FFF2-40B4-BE49-F238E27FC236}">
                <a16:creationId xmlns:a16="http://schemas.microsoft.com/office/drawing/2014/main" id="{D4A16EAF-2788-0B1B-7916-65CF9E52A79F}"/>
              </a:ext>
            </a:extLst>
          </p:cNvPr>
          <p:cNvSpPr>
            <a:spLocks noGrp="1"/>
          </p:cNvSpPr>
          <p:nvPr>
            <p:ph type="subTitle" idx="1"/>
          </p:nvPr>
        </p:nvSpPr>
        <p:spPr>
          <a:xfrm>
            <a:off x="1215837" y="1176617"/>
            <a:ext cx="6704853" cy="304271"/>
          </a:xfrm>
        </p:spPr>
        <p:txBody>
          <a:bodyPr/>
          <a:lstStyle/>
          <a:p>
            <a:r>
              <a:rPr lang="en-US" dirty="0"/>
              <a:t>Day time population</a:t>
            </a:r>
            <a:endParaRPr lang="en-ZA" dirty="0"/>
          </a:p>
        </p:txBody>
      </p:sp>
      <p:pic>
        <p:nvPicPr>
          <p:cNvPr id="6" name="Picture 5">
            <a:extLst>
              <a:ext uri="{FF2B5EF4-FFF2-40B4-BE49-F238E27FC236}">
                <a16:creationId xmlns:a16="http://schemas.microsoft.com/office/drawing/2014/main" id="{1A746E2E-8D8F-D4D4-8A57-197EEFA11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396" y="672353"/>
            <a:ext cx="4370294" cy="4370294"/>
          </a:xfrm>
          <a:prstGeom prst="rect">
            <a:avLst/>
          </a:prstGeom>
        </p:spPr>
      </p:pic>
    </p:spTree>
    <p:extLst>
      <p:ext uri="{BB962C8B-B14F-4D97-AF65-F5344CB8AC3E}">
        <p14:creationId xmlns:p14="http://schemas.microsoft.com/office/powerpoint/2010/main" val="1014407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636B-58E4-BB02-297C-75F3DBC96062}"/>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16850A-0729-0ED1-E219-E67E65DEE64E}"/>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0D44934-1137-7D9D-2358-EEF2DD149866}"/>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41</a:t>
            </a:fld>
            <a:endParaRPr lang="en-US" dirty="0"/>
          </a:p>
        </p:txBody>
      </p:sp>
      <p:sp>
        <p:nvSpPr>
          <p:cNvPr id="13" name="Subtitle 12">
            <a:extLst>
              <a:ext uri="{FF2B5EF4-FFF2-40B4-BE49-F238E27FC236}">
                <a16:creationId xmlns:a16="http://schemas.microsoft.com/office/drawing/2014/main" id="{53BC82DC-C048-8E5A-9B21-74C8B6A2D83A}"/>
              </a:ext>
            </a:extLst>
          </p:cNvPr>
          <p:cNvSpPr>
            <a:spLocks noGrp="1"/>
          </p:cNvSpPr>
          <p:nvPr>
            <p:ph type="subTitle" idx="1"/>
          </p:nvPr>
        </p:nvSpPr>
        <p:spPr>
          <a:xfrm>
            <a:off x="1215837" y="1176617"/>
            <a:ext cx="6704853" cy="304271"/>
          </a:xfrm>
        </p:spPr>
        <p:txBody>
          <a:bodyPr/>
          <a:lstStyle/>
          <a:p>
            <a:r>
              <a:rPr lang="en-US" dirty="0"/>
              <a:t>Night time population</a:t>
            </a:r>
            <a:endParaRPr lang="en-ZA" dirty="0"/>
          </a:p>
        </p:txBody>
      </p:sp>
      <p:pic>
        <p:nvPicPr>
          <p:cNvPr id="5" name="Picture 4">
            <a:extLst>
              <a:ext uri="{FF2B5EF4-FFF2-40B4-BE49-F238E27FC236}">
                <a16:creationId xmlns:a16="http://schemas.microsoft.com/office/drawing/2014/main" id="{175F15D3-9932-F956-190E-571191F43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869" y="672353"/>
            <a:ext cx="4370294" cy="4370294"/>
          </a:xfrm>
          <a:prstGeom prst="rect">
            <a:avLst/>
          </a:prstGeom>
        </p:spPr>
      </p:pic>
    </p:spTree>
    <p:extLst>
      <p:ext uri="{BB962C8B-B14F-4D97-AF65-F5344CB8AC3E}">
        <p14:creationId xmlns:p14="http://schemas.microsoft.com/office/powerpoint/2010/main" val="1245707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B909B-544A-589B-9534-7BCB61943466}"/>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3CC89D-487E-430E-2998-C32747A0976D}"/>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EE2DF432-1179-0BC1-E6C7-6AB33E6D0686}"/>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42</a:t>
            </a:fld>
            <a:endParaRPr lang="en-US" dirty="0"/>
          </a:p>
        </p:txBody>
      </p:sp>
      <p:sp>
        <p:nvSpPr>
          <p:cNvPr id="13" name="Subtitle 12">
            <a:extLst>
              <a:ext uri="{FF2B5EF4-FFF2-40B4-BE49-F238E27FC236}">
                <a16:creationId xmlns:a16="http://schemas.microsoft.com/office/drawing/2014/main" id="{84B45ECD-8A80-1219-966D-90F8A55056DF}"/>
              </a:ext>
            </a:extLst>
          </p:cNvPr>
          <p:cNvSpPr>
            <a:spLocks noGrp="1"/>
          </p:cNvSpPr>
          <p:nvPr>
            <p:ph type="subTitle" idx="1"/>
          </p:nvPr>
        </p:nvSpPr>
        <p:spPr>
          <a:xfrm>
            <a:off x="1215837" y="1176617"/>
            <a:ext cx="6704853" cy="304271"/>
          </a:xfrm>
        </p:spPr>
        <p:txBody>
          <a:bodyPr/>
          <a:lstStyle/>
          <a:p>
            <a:r>
              <a:rPr lang="en-US" dirty="0"/>
              <a:t>Population Over 65</a:t>
            </a:r>
            <a:endParaRPr lang="en-ZA" dirty="0"/>
          </a:p>
        </p:txBody>
      </p:sp>
      <p:pic>
        <p:nvPicPr>
          <p:cNvPr id="6" name="Picture 5">
            <a:extLst>
              <a:ext uri="{FF2B5EF4-FFF2-40B4-BE49-F238E27FC236}">
                <a16:creationId xmlns:a16="http://schemas.microsoft.com/office/drawing/2014/main" id="{BFB2B74E-78AA-BA13-85DE-6B7E82BC8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869" y="672353"/>
            <a:ext cx="4370294" cy="4370294"/>
          </a:xfrm>
          <a:prstGeom prst="rect">
            <a:avLst/>
          </a:prstGeom>
        </p:spPr>
      </p:pic>
    </p:spTree>
    <p:extLst>
      <p:ext uri="{BB962C8B-B14F-4D97-AF65-F5344CB8AC3E}">
        <p14:creationId xmlns:p14="http://schemas.microsoft.com/office/powerpoint/2010/main" val="2253186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A754B-CEC1-214A-2AAA-40BED6993556}"/>
              </a:ext>
            </a:extLst>
          </p:cNvPr>
          <p:cNvSpPr/>
          <p:nvPr/>
        </p:nvSpPr>
        <p:spPr>
          <a:xfrm>
            <a:off x="2218765" y="0"/>
            <a:ext cx="3553865" cy="5715000"/>
          </a:xfrm>
          <a:prstGeom prst="rect">
            <a:avLst/>
          </a:prstGeom>
          <a:solidFill>
            <a:srgbClr val="CE6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3" name="object 3">
            <a:extLst>
              <a:ext uri="{FF2B5EF4-FFF2-40B4-BE49-F238E27FC236}">
                <a16:creationId xmlns:a16="http://schemas.microsoft.com/office/drawing/2014/main" id="{5EB12A8E-1DA7-A19D-33B3-0B61D30DFD52}"/>
              </a:ext>
            </a:extLst>
          </p:cNvPr>
          <p:cNvSpPr txBox="1"/>
          <p:nvPr/>
        </p:nvSpPr>
        <p:spPr>
          <a:xfrm>
            <a:off x="2629647" y="2467162"/>
            <a:ext cx="3002601" cy="791695"/>
          </a:xfrm>
          <a:prstGeom prst="rect">
            <a:avLst/>
          </a:prstGeom>
        </p:spPr>
        <p:txBody>
          <a:bodyPr vert="horz" wrap="square" lIns="0" tIns="9338" rIns="0" bIns="0" rtlCol="0">
            <a:spAutoFit/>
          </a:bodyPr>
          <a:lstStyle/>
          <a:p>
            <a:pPr marL="9338" marR="3735">
              <a:spcBef>
                <a:spcPts val="74"/>
              </a:spcBef>
            </a:pPr>
            <a:r>
              <a:rPr lang="en-ZA" sz="2500" b="1" spc="-22" dirty="0">
                <a:solidFill>
                  <a:srgbClr val="FFFFFF"/>
                </a:solidFill>
                <a:latin typeface="+mj-lt"/>
                <a:cs typeface="Trebuchet MS"/>
              </a:rPr>
              <a:t>EMS Response</a:t>
            </a:r>
          </a:p>
          <a:p>
            <a:pPr marL="9338" marR="3735">
              <a:spcBef>
                <a:spcPts val="74"/>
              </a:spcBef>
            </a:pPr>
            <a:r>
              <a:rPr lang="en-ZA" sz="2500" b="1" spc="-22" dirty="0">
                <a:solidFill>
                  <a:srgbClr val="FFFFFF"/>
                </a:solidFill>
                <a:latin typeface="+mj-lt"/>
                <a:cs typeface="Trebuchet MS"/>
              </a:rPr>
              <a:t>&amp; AED Use</a:t>
            </a:r>
            <a:endParaRPr sz="2500" dirty="0">
              <a:latin typeface="+mj-lt"/>
              <a:cs typeface="Trebuchet MS"/>
            </a:endParaRPr>
          </a:p>
        </p:txBody>
      </p:sp>
      <p:sp>
        <p:nvSpPr>
          <p:cNvPr id="5" name="Oval 4">
            <a:extLst>
              <a:ext uri="{FF2B5EF4-FFF2-40B4-BE49-F238E27FC236}">
                <a16:creationId xmlns:a16="http://schemas.microsoft.com/office/drawing/2014/main" id="{961E1E11-D722-6DD2-C113-3A81A763A235}"/>
              </a:ext>
            </a:extLst>
          </p:cNvPr>
          <p:cNvSpPr/>
          <p:nvPr/>
        </p:nvSpPr>
        <p:spPr>
          <a:xfrm>
            <a:off x="2662074" y="1300373"/>
            <a:ext cx="827513" cy="827513"/>
          </a:xfrm>
          <a:prstGeom prst="ellipse">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324"/>
          </a:p>
        </p:txBody>
      </p:sp>
      <p:sp>
        <p:nvSpPr>
          <p:cNvPr id="6" name="object 5">
            <a:extLst>
              <a:ext uri="{FF2B5EF4-FFF2-40B4-BE49-F238E27FC236}">
                <a16:creationId xmlns:a16="http://schemas.microsoft.com/office/drawing/2014/main" id="{06DC197E-1CAB-8337-CED1-785C40608C63}"/>
              </a:ext>
            </a:extLst>
          </p:cNvPr>
          <p:cNvSpPr txBox="1">
            <a:spLocks/>
          </p:cNvSpPr>
          <p:nvPr/>
        </p:nvSpPr>
        <p:spPr>
          <a:xfrm>
            <a:off x="2639909" y="1450398"/>
            <a:ext cx="805346" cy="575290"/>
          </a:xfrm>
          <a:prstGeom prst="rect">
            <a:avLst/>
          </a:prstGeom>
        </p:spPr>
        <p:txBody>
          <a:bodyPr vert="horz" wrap="square" lIns="0" tIns="9338" rIns="0" bIns="0" rtlCol="0">
            <a:spAutoFit/>
          </a:bodyPr>
          <a:lstStyle>
            <a:lvl1pPr algn="l" defTabSz="1005840" rtl="0" eaLnBrk="1" latinLnBrk="0" hangingPunct="1">
              <a:lnSpc>
                <a:spcPct val="90000"/>
              </a:lnSpc>
              <a:spcBef>
                <a:spcPct val="0"/>
              </a:spcBef>
              <a:buNone/>
              <a:defRPr sz="4840" kern="1200">
                <a:solidFill>
                  <a:schemeClr val="tx1"/>
                </a:solidFill>
                <a:latin typeface="Modern Era Bold" panose="02000000000000000000" pitchFamily="2" charset="0"/>
                <a:ea typeface="+mj-ea"/>
                <a:cs typeface="+mj-cs"/>
              </a:defRPr>
            </a:lvl1pPr>
          </a:lstStyle>
          <a:p>
            <a:pPr marL="53228" algn="ctr">
              <a:lnSpc>
                <a:spcPct val="100000"/>
              </a:lnSpc>
              <a:spcBef>
                <a:spcPts val="74"/>
              </a:spcBef>
            </a:pPr>
            <a:r>
              <a:rPr lang="en-ZA" sz="3677" dirty="0">
                <a:solidFill>
                  <a:srgbClr val="FFFFFF"/>
                </a:solidFill>
                <a:latin typeface="+mj-lt"/>
                <a:cs typeface="Gill Sans MT"/>
              </a:rPr>
              <a:t>04</a:t>
            </a:r>
            <a:endParaRPr lang="en-ZA" sz="3677" dirty="0">
              <a:latin typeface="+mj-lt"/>
              <a:cs typeface="Gill Sans MT"/>
            </a:endParaRPr>
          </a:p>
        </p:txBody>
      </p:sp>
    </p:spTree>
    <p:extLst>
      <p:ext uri="{BB962C8B-B14F-4D97-AF65-F5344CB8AC3E}">
        <p14:creationId xmlns:p14="http://schemas.microsoft.com/office/powerpoint/2010/main" val="3789518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09772-1174-82F0-2E02-7BF46301B6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D9DC0F5-7A6F-C6E7-F43C-E3378CC4C953}"/>
              </a:ext>
            </a:extLst>
          </p:cNvPr>
          <p:cNvSpPr>
            <a:spLocks noGrp="1"/>
          </p:cNvSpPr>
          <p:nvPr>
            <p:ph type="subTitle" idx="1"/>
          </p:nvPr>
        </p:nvSpPr>
        <p:spPr>
          <a:xfrm>
            <a:off x="1215837" y="1178552"/>
            <a:ext cx="6704853" cy="304271"/>
          </a:xfrm>
        </p:spPr>
        <p:txBody>
          <a:bodyPr/>
          <a:lstStyle/>
          <a:p>
            <a:r>
              <a:rPr lang="en-US" dirty="0"/>
              <a:t>What were the total </a:t>
            </a:r>
          </a:p>
          <a:p>
            <a:r>
              <a:rPr lang="en-US" dirty="0"/>
              <a:t>response times?</a:t>
            </a:r>
            <a:endParaRPr lang="en-ZA" dirty="0"/>
          </a:p>
        </p:txBody>
      </p:sp>
      <p:sp>
        <p:nvSpPr>
          <p:cNvPr id="4" name="Text Placeholder 3">
            <a:extLst>
              <a:ext uri="{FF2B5EF4-FFF2-40B4-BE49-F238E27FC236}">
                <a16:creationId xmlns:a16="http://schemas.microsoft.com/office/drawing/2014/main" id="{0491BE17-61E4-266D-836E-27507A20ABDE}"/>
              </a:ext>
            </a:extLst>
          </p:cNvPr>
          <p:cNvSpPr>
            <a:spLocks noGrp="1"/>
          </p:cNvSpPr>
          <p:nvPr>
            <p:ph type="body" sz="quarter" idx="13"/>
          </p:nvPr>
        </p:nvSpPr>
        <p:spPr>
          <a:xfrm>
            <a:off x="1215837" y="2095785"/>
            <a:ext cx="6704854" cy="1677381"/>
          </a:xfrm>
        </p:spPr>
        <p:txBody>
          <a:bodyPr/>
          <a:lstStyle/>
          <a:p>
            <a:pPr marL="133071" indent="-133071">
              <a:buFont typeface="Arial" panose="020B0604020202020204" pitchFamily="34" charset="0"/>
              <a:buChar char="•"/>
            </a:pPr>
            <a:r>
              <a:rPr lang="en-US" sz="1176" b="1" dirty="0"/>
              <a:t>11% </a:t>
            </a:r>
            <a:r>
              <a:rPr lang="en-US" sz="1176" dirty="0"/>
              <a:t>of OHCA had a response </a:t>
            </a:r>
            <a:br>
              <a:rPr lang="en-US" sz="1176" dirty="0"/>
            </a:br>
            <a:r>
              <a:rPr lang="en-US" sz="1176" dirty="0"/>
              <a:t>times 5 mins or less</a:t>
            </a:r>
          </a:p>
          <a:p>
            <a:pPr marL="133071" indent="-133071">
              <a:buFont typeface="Arial" panose="020B0604020202020204" pitchFamily="34" charset="0"/>
              <a:buChar char="•"/>
            </a:pPr>
            <a:endParaRPr lang="en-US" sz="1176" dirty="0"/>
          </a:p>
          <a:p>
            <a:pPr marL="133071" indent="-133071">
              <a:buFont typeface="Arial" panose="020B0604020202020204" pitchFamily="34" charset="0"/>
              <a:buChar char="•"/>
            </a:pPr>
            <a:r>
              <a:rPr lang="en-US" sz="1176" b="1" dirty="0"/>
              <a:t>60% </a:t>
            </a:r>
            <a:r>
              <a:rPr lang="en-US" sz="1176" dirty="0"/>
              <a:t>of OHCA had a response </a:t>
            </a:r>
            <a:br>
              <a:rPr lang="en-US" sz="1176" dirty="0"/>
            </a:br>
            <a:r>
              <a:rPr lang="en-US" sz="1176" dirty="0"/>
              <a:t>times between 5-10 mins</a:t>
            </a:r>
          </a:p>
          <a:p>
            <a:pPr marL="133071" indent="-133071">
              <a:buFont typeface="Arial" panose="020B0604020202020204" pitchFamily="34" charset="0"/>
              <a:buChar char="•"/>
            </a:pPr>
            <a:endParaRPr lang="en-US" sz="1176" dirty="0"/>
          </a:p>
          <a:p>
            <a:pPr marL="133071" indent="-133071">
              <a:buFont typeface="Arial" panose="020B0604020202020204" pitchFamily="34" charset="0"/>
              <a:buChar char="•"/>
            </a:pPr>
            <a:r>
              <a:rPr lang="en-US" sz="1176" b="1" dirty="0"/>
              <a:t>29% </a:t>
            </a:r>
            <a:r>
              <a:rPr lang="en-US" sz="1176" dirty="0"/>
              <a:t>of OHCA had a response </a:t>
            </a:r>
            <a:br>
              <a:rPr lang="en-US" sz="1176" dirty="0"/>
            </a:br>
            <a:r>
              <a:rPr lang="en-US" sz="1176" dirty="0"/>
              <a:t>times greater than 10 mins</a:t>
            </a:r>
          </a:p>
          <a:p>
            <a:pPr marL="133071" indent="-133071">
              <a:buFont typeface="Arial" panose="020B0604020202020204" pitchFamily="34" charset="0"/>
              <a:buChar char="•"/>
            </a:pPr>
            <a:endParaRPr lang="en-US" dirty="0"/>
          </a:p>
          <a:p>
            <a:pPr marL="210112" indent="-210112">
              <a:buFont typeface="Arial" panose="020B0604020202020204" pitchFamily="34" charset="0"/>
              <a:buChar char="•"/>
            </a:pPr>
            <a:endParaRPr lang="en-ZA" dirty="0"/>
          </a:p>
          <a:p>
            <a:pPr marL="210112" indent="-210112">
              <a:buFont typeface="Arial" panose="020B0604020202020204" pitchFamily="34" charset="0"/>
              <a:buChar char="•"/>
            </a:pPr>
            <a:endParaRPr lang="en-ZA" dirty="0"/>
          </a:p>
        </p:txBody>
      </p:sp>
      <p:sp>
        <p:nvSpPr>
          <p:cNvPr id="2" name="Footer Placeholder 1">
            <a:extLst>
              <a:ext uri="{FF2B5EF4-FFF2-40B4-BE49-F238E27FC236}">
                <a16:creationId xmlns:a16="http://schemas.microsoft.com/office/drawing/2014/main" id="{AF709826-D209-4CFA-3653-44123B498F7D}"/>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5" name="Slide Number Placeholder 2">
            <a:extLst>
              <a:ext uri="{FF2B5EF4-FFF2-40B4-BE49-F238E27FC236}">
                <a16:creationId xmlns:a16="http://schemas.microsoft.com/office/drawing/2014/main" id="{52F56EEB-2CE7-B07A-4010-F2C44F247A83}"/>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44</a:t>
            </a:fld>
            <a:endParaRPr lang="en-US" dirty="0"/>
          </a:p>
        </p:txBody>
      </p:sp>
      <p:sp>
        <p:nvSpPr>
          <p:cNvPr id="9" name="Title 3">
            <a:extLst>
              <a:ext uri="{FF2B5EF4-FFF2-40B4-BE49-F238E27FC236}">
                <a16:creationId xmlns:a16="http://schemas.microsoft.com/office/drawing/2014/main" id="{1015C596-587B-2AB5-A505-2CFC9F7BE2ED}"/>
              </a:ext>
            </a:extLst>
          </p:cNvPr>
          <p:cNvSpPr>
            <a:spLocks noGrp="1"/>
          </p:cNvSpPr>
          <p:nvPr>
            <p:ph type="ctrTitle"/>
          </p:nvPr>
        </p:nvSpPr>
        <p:spPr>
          <a:xfrm>
            <a:off x="1215839" y="342013"/>
            <a:ext cx="6704852" cy="502037"/>
          </a:xfrm>
        </p:spPr>
        <p:txBody>
          <a:bodyPr/>
          <a:lstStyle/>
          <a:p>
            <a:r>
              <a:rPr lang="en-ZA" dirty="0"/>
              <a:t>EMS Response Times</a:t>
            </a:r>
          </a:p>
        </p:txBody>
      </p:sp>
      <p:pic>
        <p:nvPicPr>
          <p:cNvPr id="6" name="Picture 5">
            <a:extLst>
              <a:ext uri="{FF2B5EF4-FFF2-40B4-BE49-F238E27FC236}">
                <a16:creationId xmlns:a16="http://schemas.microsoft.com/office/drawing/2014/main" id="{4BD35C52-27C3-6B49-46BA-353BE2B94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793" y="749329"/>
            <a:ext cx="4370294" cy="4370294"/>
          </a:xfrm>
          <a:prstGeom prst="rect">
            <a:avLst/>
          </a:prstGeom>
        </p:spPr>
      </p:pic>
    </p:spTree>
    <p:extLst>
      <p:ext uri="{BB962C8B-B14F-4D97-AF65-F5344CB8AC3E}">
        <p14:creationId xmlns:p14="http://schemas.microsoft.com/office/powerpoint/2010/main" val="689090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ACE6ADB-372B-3D12-AA08-CB1F207FB5E5}"/>
              </a:ext>
            </a:extLst>
          </p:cNvPr>
          <p:cNvSpPr>
            <a:spLocks noGrp="1"/>
          </p:cNvSpPr>
          <p:nvPr>
            <p:ph type="subTitle" idx="1"/>
          </p:nvPr>
        </p:nvSpPr>
        <p:spPr>
          <a:xfrm>
            <a:off x="1215837" y="1164468"/>
            <a:ext cx="6704853" cy="304271"/>
          </a:xfrm>
        </p:spPr>
        <p:txBody>
          <a:bodyPr/>
          <a:lstStyle/>
          <a:p>
            <a:r>
              <a:rPr lang="en-US" dirty="0"/>
              <a:t>What were the total </a:t>
            </a:r>
          </a:p>
          <a:p>
            <a:r>
              <a:rPr lang="en-US" dirty="0"/>
              <a:t>response times?</a:t>
            </a:r>
            <a:endParaRPr lang="en-ZA" dirty="0"/>
          </a:p>
        </p:txBody>
      </p:sp>
      <p:sp>
        <p:nvSpPr>
          <p:cNvPr id="4" name="Text Placeholder 3">
            <a:extLst>
              <a:ext uri="{FF2B5EF4-FFF2-40B4-BE49-F238E27FC236}">
                <a16:creationId xmlns:a16="http://schemas.microsoft.com/office/drawing/2014/main" id="{0693D8FC-DCAA-A2FB-02C6-7D50A08DDCD3}"/>
              </a:ext>
            </a:extLst>
          </p:cNvPr>
          <p:cNvSpPr>
            <a:spLocks noGrp="1"/>
          </p:cNvSpPr>
          <p:nvPr>
            <p:ph type="body" sz="quarter" idx="13"/>
          </p:nvPr>
        </p:nvSpPr>
        <p:spPr>
          <a:xfrm>
            <a:off x="1215837" y="2095785"/>
            <a:ext cx="6704854" cy="1677381"/>
          </a:xfrm>
        </p:spPr>
        <p:txBody>
          <a:bodyPr/>
          <a:lstStyle/>
          <a:p>
            <a:pPr marL="133071" indent="-133071">
              <a:buFont typeface="Arial" panose="020B0604020202020204" pitchFamily="34" charset="0"/>
              <a:buChar char="•"/>
            </a:pPr>
            <a:r>
              <a:rPr lang="en-US" sz="1176" b="1" dirty="0"/>
              <a:t>11% </a:t>
            </a:r>
            <a:r>
              <a:rPr lang="en-US" sz="1176" dirty="0"/>
              <a:t>of OHCA had a response </a:t>
            </a:r>
            <a:br>
              <a:rPr lang="en-US" sz="1176" dirty="0"/>
            </a:br>
            <a:r>
              <a:rPr lang="en-US" sz="1176" dirty="0"/>
              <a:t>times 5 mins or less</a:t>
            </a:r>
          </a:p>
          <a:p>
            <a:pPr marL="133071" indent="-133071">
              <a:buFont typeface="Arial" panose="020B0604020202020204" pitchFamily="34" charset="0"/>
              <a:buChar char="•"/>
            </a:pPr>
            <a:endParaRPr lang="en-US" sz="1176" dirty="0"/>
          </a:p>
          <a:p>
            <a:pPr marL="133071" indent="-133071">
              <a:buFont typeface="Arial" panose="020B0604020202020204" pitchFamily="34" charset="0"/>
              <a:buChar char="•"/>
            </a:pPr>
            <a:r>
              <a:rPr lang="en-US" sz="1176" b="1" dirty="0"/>
              <a:t>60% </a:t>
            </a:r>
            <a:r>
              <a:rPr lang="en-US" sz="1176" dirty="0"/>
              <a:t>of OHCA had a response </a:t>
            </a:r>
            <a:br>
              <a:rPr lang="en-US" sz="1176" dirty="0"/>
            </a:br>
            <a:r>
              <a:rPr lang="en-US" sz="1176" dirty="0"/>
              <a:t>times between 5-10 mins</a:t>
            </a:r>
          </a:p>
          <a:p>
            <a:endParaRPr lang="en-US" sz="1176" dirty="0"/>
          </a:p>
          <a:p>
            <a:pPr marL="133071" indent="-133071">
              <a:buFont typeface="Arial" panose="020B0604020202020204" pitchFamily="34" charset="0"/>
              <a:buChar char="•"/>
            </a:pPr>
            <a:r>
              <a:rPr lang="en-US" sz="1176" b="1" dirty="0"/>
              <a:t>29% </a:t>
            </a:r>
            <a:r>
              <a:rPr lang="en-US" sz="1176" dirty="0"/>
              <a:t>of OHCA had a response </a:t>
            </a:r>
            <a:br>
              <a:rPr lang="en-US" sz="1176" dirty="0"/>
            </a:br>
            <a:r>
              <a:rPr lang="en-US" sz="1176" dirty="0"/>
              <a:t>times greater than 10 mins</a:t>
            </a:r>
          </a:p>
          <a:p>
            <a:pPr marL="210112" indent="-210112">
              <a:buFont typeface="Arial" panose="020B0604020202020204" pitchFamily="34" charset="0"/>
              <a:buChar char="•"/>
            </a:pPr>
            <a:endParaRPr lang="en-ZA" sz="1176" dirty="0"/>
          </a:p>
        </p:txBody>
      </p:sp>
      <p:sp>
        <p:nvSpPr>
          <p:cNvPr id="2" name="Footer Placeholder 1">
            <a:extLst>
              <a:ext uri="{FF2B5EF4-FFF2-40B4-BE49-F238E27FC236}">
                <a16:creationId xmlns:a16="http://schemas.microsoft.com/office/drawing/2014/main" id="{7055ED72-89FC-DCAE-969E-20AC1713CDBE}"/>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5" name="Slide Number Placeholder 2">
            <a:extLst>
              <a:ext uri="{FF2B5EF4-FFF2-40B4-BE49-F238E27FC236}">
                <a16:creationId xmlns:a16="http://schemas.microsoft.com/office/drawing/2014/main" id="{FB8938F7-E6FF-DE8C-9350-F6A1CF53C2B5}"/>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45</a:t>
            </a:fld>
            <a:endParaRPr lang="en-US" dirty="0"/>
          </a:p>
        </p:txBody>
      </p:sp>
      <p:sp>
        <p:nvSpPr>
          <p:cNvPr id="9" name="Title 3">
            <a:extLst>
              <a:ext uri="{FF2B5EF4-FFF2-40B4-BE49-F238E27FC236}">
                <a16:creationId xmlns:a16="http://schemas.microsoft.com/office/drawing/2014/main" id="{5B124E04-30D3-F7CC-6F93-83D368F16371}"/>
              </a:ext>
            </a:extLst>
          </p:cNvPr>
          <p:cNvSpPr>
            <a:spLocks noGrp="1"/>
          </p:cNvSpPr>
          <p:nvPr>
            <p:ph type="ctrTitle"/>
          </p:nvPr>
        </p:nvSpPr>
        <p:spPr>
          <a:xfrm>
            <a:off x="1215839" y="342013"/>
            <a:ext cx="6704852" cy="502037"/>
          </a:xfrm>
        </p:spPr>
        <p:txBody>
          <a:bodyPr/>
          <a:lstStyle/>
          <a:p>
            <a:r>
              <a:rPr lang="en-ZA" dirty="0"/>
              <a:t>Total Response Times</a:t>
            </a:r>
          </a:p>
        </p:txBody>
      </p:sp>
      <p:pic>
        <p:nvPicPr>
          <p:cNvPr id="6" name="Picture 5" descr="A graph of a bar chart&#10;&#10;Description automatically generated with medium confidence">
            <a:extLst>
              <a:ext uri="{FF2B5EF4-FFF2-40B4-BE49-F238E27FC236}">
                <a16:creationId xmlns:a16="http://schemas.microsoft.com/office/drawing/2014/main" id="{9FE9E8B7-B8EC-5EA8-E2ED-98A5C77D7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672" y="593032"/>
            <a:ext cx="3405293" cy="4459313"/>
          </a:xfrm>
          <a:prstGeom prst="rect">
            <a:avLst/>
          </a:prstGeom>
        </p:spPr>
      </p:pic>
    </p:spTree>
    <p:extLst>
      <p:ext uri="{BB962C8B-B14F-4D97-AF65-F5344CB8AC3E}">
        <p14:creationId xmlns:p14="http://schemas.microsoft.com/office/powerpoint/2010/main" val="1574595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011CC1-AB53-1B2D-6FA1-64E812C68022}"/>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3" name="Slide Number Placeholder 2">
            <a:extLst>
              <a:ext uri="{FF2B5EF4-FFF2-40B4-BE49-F238E27FC236}">
                <a16:creationId xmlns:a16="http://schemas.microsoft.com/office/drawing/2014/main" id="{024A318E-4425-D63C-3A56-7E7E197314E7}"/>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46</a:t>
            </a:fld>
            <a:endParaRPr lang="en-US" dirty="0"/>
          </a:p>
        </p:txBody>
      </p:sp>
      <p:sp>
        <p:nvSpPr>
          <p:cNvPr id="4" name="Title 3">
            <a:extLst>
              <a:ext uri="{FF2B5EF4-FFF2-40B4-BE49-F238E27FC236}">
                <a16:creationId xmlns:a16="http://schemas.microsoft.com/office/drawing/2014/main" id="{8107EC27-3427-831D-B088-01908AB27F40}"/>
              </a:ext>
            </a:extLst>
          </p:cNvPr>
          <p:cNvSpPr>
            <a:spLocks noGrp="1"/>
          </p:cNvSpPr>
          <p:nvPr>
            <p:ph type="ctrTitle"/>
          </p:nvPr>
        </p:nvSpPr>
        <p:spPr>
          <a:xfrm>
            <a:off x="1215839" y="342013"/>
            <a:ext cx="6704852" cy="502037"/>
          </a:xfrm>
        </p:spPr>
        <p:txBody>
          <a:bodyPr/>
          <a:lstStyle/>
          <a:p>
            <a:r>
              <a:rPr lang="en-ZA" dirty="0"/>
              <a:t>Response Times &amp; Initial ECG Rhythm</a:t>
            </a:r>
          </a:p>
        </p:txBody>
      </p:sp>
      <p:graphicFrame>
        <p:nvGraphicFramePr>
          <p:cNvPr id="9" name="object 15">
            <a:extLst>
              <a:ext uri="{FF2B5EF4-FFF2-40B4-BE49-F238E27FC236}">
                <a16:creationId xmlns:a16="http://schemas.microsoft.com/office/drawing/2014/main" id="{153C5F47-63F5-ED24-ED4F-37C9625B5F1B}"/>
              </a:ext>
            </a:extLst>
          </p:cNvPr>
          <p:cNvGraphicFramePr>
            <a:graphicFrameLocks noGrp="1"/>
          </p:cNvGraphicFramePr>
          <p:nvPr/>
        </p:nvGraphicFramePr>
        <p:xfrm>
          <a:off x="1210235" y="1582645"/>
          <a:ext cx="6073587" cy="1752422"/>
        </p:xfrm>
        <a:graphic>
          <a:graphicData uri="http://schemas.openxmlformats.org/drawingml/2006/table">
            <a:tbl>
              <a:tblPr firstRow="1" bandRow="1">
                <a:tableStyleId>{2D5ABB26-0587-4C30-8999-92F81FD0307C}</a:tableStyleId>
              </a:tblPr>
              <a:tblGrid>
                <a:gridCol w="1998895">
                  <a:extLst>
                    <a:ext uri="{9D8B030D-6E8A-4147-A177-3AD203B41FA5}">
                      <a16:colId xmlns:a16="http://schemas.microsoft.com/office/drawing/2014/main" val="20000"/>
                    </a:ext>
                  </a:extLst>
                </a:gridCol>
                <a:gridCol w="1948638">
                  <a:extLst>
                    <a:ext uri="{9D8B030D-6E8A-4147-A177-3AD203B41FA5}">
                      <a16:colId xmlns:a16="http://schemas.microsoft.com/office/drawing/2014/main" val="20001"/>
                    </a:ext>
                  </a:extLst>
                </a:gridCol>
                <a:gridCol w="1063027">
                  <a:extLst>
                    <a:ext uri="{9D8B030D-6E8A-4147-A177-3AD203B41FA5}">
                      <a16:colId xmlns:a16="http://schemas.microsoft.com/office/drawing/2014/main" val="1765705354"/>
                    </a:ext>
                  </a:extLst>
                </a:gridCol>
                <a:gridCol w="1063027">
                  <a:extLst>
                    <a:ext uri="{9D8B030D-6E8A-4147-A177-3AD203B41FA5}">
                      <a16:colId xmlns:a16="http://schemas.microsoft.com/office/drawing/2014/main" val="3178308453"/>
                    </a:ext>
                  </a:extLst>
                </a:gridCol>
              </a:tblGrid>
              <a:tr h="250346">
                <a:tc>
                  <a:txBody>
                    <a:bodyPr/>
                    <a:lstStyle/>
                    <a:p>
                      <a:pPr marL="171450">
                        <a:lnSpc>
                          <a:spcPct val="100000"/>
                        </a:lnSpc>
                        <a:spcBef>
                          <a:spcPts val="455"/>
                        </a:spcBef>
                      </a:pPr>
                      <a:endParaRPr sz="800" dirty="0">
                        <a:latin typeface="+mn-lt"/>
                        <a:cs typeface="Gill Sans MT"/>
                      </a:endParaRPr>
                    </a:p>
                  </a:txBody>
                  <a:tcPr marL="0" marR="0" marT="0" marB="0" anchor="ctr">
                    <a:lnL w="6350">
                      <a:solidFill>
                        <a:srgbClr val="BCBEC0"/>
                      </a:solidFill>
                      <a:prstDash val="solid"/>
                    </a:lnL>
                    <a:lnR w="6350">
                      <a:solidFill>
                        <a:srgbClr val="BCBEC0"/>
                      </a:solidFill>
                      <a:prstDash val="solid"/>
                    </a:lnR>
                    <a:lnT w="6350">
                      <a:solidFill>
                        <a:srgbClr val="BCBEC0"/>
                      </a:solidFill>
                      <a:prstDash val="solid"/>
                    </a:lnT>
                    <a:lnB w="6350">
                      <a:solidFill>
                        <a:srgbClr val="BCBEC0"/>
                      </a:solidFill>
                      <a:prstDash val="solid"/>
                    </a:lnB>
                    <a:solidFill>
                      <a:srgbClr val="EAEAEA"/>
                    </a:solidFill>
                  </a:tcPr>
                </a:tc>
                <a:tc>
                  <a:txBody>
                    <a:bodyPr/>
                    <a:lstStyle/>
                    <a:p>
                      <a:pPr marL="170815" algn="l">
                        <a:lnSpc>
                          <a:spcPct val="100000"/>
                        </a:lnSpc>
                        <a:spcBef>
                          <a:spcPts val="455"/>
                        </a:spcBef>
                      </a:pPr>
                      <a:r>
                        <a:rPr lang="en-US" sz="800" b="1" spc="-10" dirty="0">
                          <a:latin typeface="+mj-lt"/>
                          <a:cs typeface="Gill Sans MT"/>
                        </a:rPr>
                        <a:t>Initial ECG Rhythm</a:t>
                      </a:r>
                      <a:endParaRPr sz="800" dirty="0">
                        <a:latin typeface="+mj-lt"/>
                        <a:cs typeface="Gill Sans MT"/>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solidFill>
                      <a:srgbClr val="EAEAEA"/>
                    </a:solidFill>
                  </a:tcPr>
                </a:tc>
                <a:tc>
                  <a:txBody>
                    <a:bodyPr/>
                    <a:lstStyle/>
                    <a:p>
                      <a:pPr marL="171450" algn="ctr">
                        <a:lnSpc>
                          <a:spcPct val="100000"/>
                        </a:lnSpc>
                        <a:spcBef>
                          <a:spcPts val="455"/>
                        </a:spcBef>
                      </a:pPr>
                      <a:r>
                        <a:rPr lang="en-US" sz="800" dirty="0">
                          <a:latin typeface="+mj-lt"/>
                          <a:cs typeface="Gill Sans MT"/>
                        </a:rPr>
                        <a:t>Count</a:t>
                      </a:r>
                      <a:endParaRPr sz="800" dirty="0">
                        <a:latin typeface="+mj-lt"/>
                        <a:cs typeface="Gill Sans MT"/>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solidFill>
                      <a:srgbClr val="EAEAEA"/>
                    </a:solidFill>
                  </a:tcPr>
                </a:tc>
                <a:tc>
                  <a:txBody>
                    <a:bodyPr/>
                    <a:lstStyle/>
                    <a:p>
                      <a:pPr marL="171450" algn="ctr">
                        <a:lnSpc>
                          <a:spcPct val="100000"/>
                        </a:lnSpc>
                        <a:spcBef>
                          <a:spcPts val="455"/>
                        </a:spcBef>
                      </a:pPr>
                      <a:r>
                        <a:rPr lang="en-US" sz="800" dirty="0">
                          <a:latin typeface="+mj-lt"/>
                          <a:cs typeface="Gill Sans MT"/>
                        </a:rPr>
                        <a:t>%</a:t>
                      </a:r>
                      <a:endParaRPr sz="800" dirty="0">
                        <a:latin typeface="+mj-lt"/>
                        <a:cs typeface="Gill Sans MT"/>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solidFill>
                      <a:srgbClr val="EAEAEA"/>
                    </a:solidFill>
                  </a:tcPr>
                </a:tc>
                <a:extLst>
                  <a:ext uri="{0D108BD9-81ED-4DB2-BD59-A6C34878D82A}">
                    <a16:rowId xmlns:a16="http://schemas.microsoft.com/office/drawing/2014/main" val="10000"/>
                  </a:ext>
                </a:extLst>
              </a:tr>
              <a:tr h="250346">
                <a:tc rowSpan="2">
                  <a:txBody>
                    <a:bodyPr/>
                    <a:lstStyle/>
                    <a:p>
                      <a:pPr marL="171450">
                        <a:lnSpc>
                          <a:spcPct val="100000"/>
                        </a:lnSpc>
                        <a:spcBef>
                          <a:spcPts val="455"/>
                        </a:spcBef>
                      </a:pPr>
                      <a:r>
                        <a:rPr lang="en-US" sz="800" spc="-20" dirty="0">
                          <a:latin typeface="+mn-lt"/>
                          <a:cs typeface="Lucida Sans"/>
                        </a:rPr>
                        <a:t>Less than 5 minutes</a:t>
                      </a:r>
                      <a:endParaRPr sz="800" dirty="0">
                        <a:latin typeface="+mn-lt"/>
                        <a:cs typeface="Lucida Sans"/>
                      </a:endParaRPr>
                    </a:p>
                  </a:txBody>
                  <a:tcPr marL="0" marR="0" marT="0" marB="0" anchor="ctr">
                    <a:lnL w="6350">
                      <a:solidFill>
                        <a:srgbClr val="BCBEC0"/>
                      </a:solidFill>
                      <a:prstDash val="solid"/>
                    </a:lnL>
                    <a:lnR w="6350">
                      <a:solidFill>
                        <a:srgbClr val="BCBEC0"/>
                      </a:solidFill>
                      <a:prstDash val="solid"/>
                    </a:lnR>
                    <a:lnT w="6350">
                      <a:solidFill>
                        <a:srgbClr val="BCBEC0"/>
                      </a:solidFill>
                      <a:prstDash val="solid"/>
                    </a:lnT>
                    <a:lnB w="6350">
                      <a:solidFill>
                        <a:srgbClr val="BCBEC0"/>
                      </a:solidFill>
                      <a:prstDash val="solid"/>
                    </a:lnB>
                  </a:tcPr>
                </a:tc>
                <a:tc>
                  <a:txBody>
                    <a:bodyPr/>
                    <a:lstStyle/>
                    <a:p>
                      <a:pPr marL="170815" algn="l">
                        <a:lnSpc>
                          <a:spcPct val="100000"/>
                        </a:lnSpc>
                        <a:spcBef>
                          <a:spcPts val="455"/>
                        </a:spcBef>
                      </a:pPr>
                      <a:r>
                        <a:rPr lang="en-US" sz="800" spc="-25" dirty="0">
                          <a:latin typeface="+mn-lt"/>
                          <a:cs typeface="Lucida Sans"/>
                        </a:rPr>
                        <a:t>Shockable</a:t>
                      </a: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171450" algn="ctr">
                        <a:lnSpc>
                          <a:spcPct val="100000"/>
                        </a:lnSpc>
                        <a:spcBef>
                          <a:spcPts val="455"/>
                        </a:spcBef>
                      </a:pPr>
                      <a:r>
                        <a:rPr lang="en-US" sz="800" dirty="0">
                          <a:latin typeface="+mn-lt"/>
                          <a:cs typeface="Lucida Sans"/>
                        </a:rPr>
                        <a:t>16</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19%</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10001"/>
                  </a:ext>
                </a:extLst>
              </a:tr>
              <a:tr h="250346">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a:solidFill>
                        <a:srgbClr val="BCBEC0"/>
                      </a:solidFill>
                      <a:prstDash val="solid"/>
                    </a:lnB>
                  </a:tcPr>
                </a:tc>
                <a:tc>
                  <a:txBody>
                    <a:bodyPr/>
                    <a:lstStyle/>
                    <a:p>
                      <a:pPr marL="170815" algn="l">
                        <a:lnSpc>
                          <a:spcPct val="100000"/>
                        </a:lnSpc>
                        <a:spcBef>
                          <a:spcPts val="455"/>
                        </a:spcBef>
                      </a:pPr>
                      <a:r>
                        <a:rPr lang="en-US" sz="800" spc="-25" dirty="0">
                          <a:latin typeface="+mn-lt"/>
                          <a:cs typeface="Lucida Sans"/>
                        </a:rPr>
                        <a:t>Unshockable</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68</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81%</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23921080"/>
                  </a:ext>
                </a:extLst>
              </a:tr>
              <a:tr h="250346">
                <a:tc rowSpan="2">
                  <a:txBody>
                    <a:bodyPr/>
                    <a:lstStyle/>
                    <a:p>
                      <a:pPr marL="171450">
                        <a:lnSpc>
                          <a:spcPct val="100000"/>
                        </a:lnSpc>
                        <a:spcBef>
                          <a:spcPts val="455"/>
                        </a:spcBef>
                      </a:pPr>
                      <a:r>
                        <a:rPr lang="en-US" sz="800" spc="-10" dirty="0">
                          <a:latin typeface="+mn-lt"/>
                          <a:cs typeface="Lucida Sans"/>
                        </a:rPr>
                        <a:t>5-9 minutes</a:t>
                      </a:r>
                      <a:endParaRPr sz="8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0815" algn="l">
                        <a:lnSpc>
                          <a:spcPct val="100000"/>
                        </a:lnSpc>
                        <a:spcBef>
                          <a:spcPts val="455"/>
                        </a:spcBef>
                      </a:pPr>
                      <a:r>
                        <a:rPr lang="en-US" sz="800" spc="-25" dirty="0">
                          <a:latin typeface="+mn-lt"/>
                          <a:cs typeface="Lucida Sans"/>
                        </a:rPr>
                        <a:t>Shockable</a:t>
                      </a: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121</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16%</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10002"/>
                  </a:ext>
                </a:extLst>
              </a:tr>
              <a:tr h="250346">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0815" algn="l">
                        <a:lnSpc>
                          <a:spcPct val="100000"/>
                        </a:lnSpc>
                        <a:spcBef>
                          <a:spcPts val="455"/>
                        </a:spcBef>
                      </a:pPr>
                      <a:r>
                        <a:rPr lang="en-US" sz="800" spc="-25" dirty="0">
                          <a:latin typeface="+mn-lt"/>
                          <a:cs typeface="Lucida Sans"/>
                        </a:rPr>
                        <a:t>Unshockable</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637</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84%</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46605081"/>
                  </a:ext>
                </a:extLst>
              </a:tr>
              <a:tr h="250346">
                <a:tc rowSpan="2">
                  <a:txBody>
                    <a:bodyPr/>
                    <a:lstStyle/>
                    <a:p>
                      <a:pPr marL="171450">
                        <a:lnSpc>
                          <a:spcPct val="100000"/>
                        </a:lnSpc>
                        <a:spcBef>
                          <a:spcPts val="455"/>
                        </a:spcBef>
                      </a:pPr>
                      <a:r>
                        <a:rPr lang="en-ZA" sz="800" dirty="0">
                          <a:latin typeface="+mn-lt"/>
                          <a:cs typeface="Lucida Sans"/>
                        </a:rPr>
                        <a:t>Above 9 minutes</a:t>
                      </a:r>
                      <a:endParaRPr sz="8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a:solidFill>
                        <a:srgbClr val="BCBEC0"/>
                      </a:solidFill>
                      <a:prstDash val="solid"/>
                    </a:lnB>
                  </a:tcPr>
                </a:tc>
                <a:tc>
                  <a:txBody>
                    <a:bodyPr/>
                    <a:lstStyle/>
                    <a:p>
                      <a:pPr marL="170815" algn="l">
                        <a:lnSpc>
                          <a:spcPct val="100000"/>
                        </a:lnSpc>
                        <a:spcBef>
                          <a:spcPts val="455"/>
                        </a:spcBef>
                      </a:pPr>
                      <a:r>
                        <a:rPr lang="en-US" sz="800" spc="-25" dirty="0">
                          <a:latin typeface="+mn-lt"/>
                          <a:cs typeface="Lucida Sans"/>
                        </a:rPr>
                        <a:t>Shockable</a:t>
                      </a: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88</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tc>
                  <a:txBody>
                    <a:bodyPr/>
                    <a:lstStyle/>
                    <a:p>
                      <a:pPr marL="171450" algn="ctr">
                        <a:lnSpc>
                          <a:spcPct val="100000"/>
                        </a:lnSpc>
                        <a:spcBef>
                          <a:spcPts val="455"/>
                        </a:spcBef>
                      </a:pPr>
                      <a:r>
                        <a:rPr lang="en-US" sz="800" dirty="0">
                          <a:latin typeface="+mn-lt"/>
                          <a:cs typeface="Lucida Sans"/>
                        </a:rPr>
                        <a:t>16%</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tcPr>
                </a:tc>
                <a:extLst>
                  <a:ext uri="{0D108BD9-81ED-4DB2-BD59-A6C34878D82A}">
                    <a16:rowId xmlns:a16="http://schemas.microsoft.com/office/drawing/2014/main" val="317596377"/>
                  </a:ext>
                </a:extLst>
              </a:tr>
              <a:tr h="250346">
                <a:tc vMerge="1">
                  <a:txBody>
                    <a:bodyPr/>
                    <a:lstStyle/>
                    <a:p>
                      <a:pPr marL="171450">
                        <a:lnSpc>
                          <a:spcPct val="100000"/>
                        </a:lnSpc>
                        <a:spcBef>
                          <a:spcPts val="455"/>
                        </a:spcBef>
                      </a:pPr>
                      <a:endParaRPr sz="1100" dirty="0">
                        <a:latin typeface="+mn-lt"/>
                        <a:cs typeface="Lucida Sans"/>
                      </a:endParaRPr>
                    </a:p>
                  </a:txBody>
                  <a:tcPr marL="0" marR="0" marT="0" marB="0" anchor="ctr">
                    <a:lnL w="6350">
                      <a:solidFill>
                        <a:srgbClr val="BCBEC0"/>
                      </a:solidFill>
                      <a:prstDash val="solid"/>
                    </a:lnL>
                    <a:lnR w="6350" cap="flat" cmpd="sng" algn="ctr">
                      <a:solidFill>
                        <a:srgbClr val="BCBEC0"/>
                      </a:solidFill>
                      <a:prstDash val="solid"/>
                      <a:round/>
                      <a:headEnd type="none" w="med" len="med"/>
                      <a:tailEnd type="none" w="med" len="med"/>
                    </a:lnR>
                    <a:lnT w="6350">
                      <a:solidFill>
                        <a:srgbClr val="BCBEC0"/>
                      </a:solidFill>
                      <a:prstDash val="solid"/>
                    </a:lnT>
                    <a:lnB w="6350">
                      <a:solidFill>
                        <a:srgbClr val="BCBEC0"/>
                      </a:solidFill>
                      <a:prstDash val="solid"/>
                    </a:lnB>
                  </a:tcPr>
                </a:tc>
                <a:tc>
                  <a:txBody>
                    <a:bodyPr/>
                    <a:lstStyle/>
                    <a:p>
                      <a:pPr marL="170815" algn="l">
                        <a:lnSpc>
                          <a:spcPct val="100000"/>
                        </a:lnSpc>
                        <a:spcBef>
                          <a:spcPts val="455"/>
                        </a:spcBef>
                      </a:pPr>
                      <a:r>
                        <a:rPr lang="en-US" sz="800" spc="-25" dirty="0">
                          <a:latin typeface="+mn-lt"/>
                          <a:cs typeface="Lucida Sans"/>
                        </a:rPr>
                        <a:t>Unshockable</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a:solidFill>
                        <a:srgbClr val="BCBEC0"/>
                      </a:solidFill>
                      <a:prstDash val="soli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454</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tc>
                  <a:txBody>
                    <a:bodyPr/>
                    <a:lstStyle/>
                    <a:p>
                      <a:pPr marL="171450" algn="ctr">
                        <a:lnSpc>
                          <a:spcPct val="100000"/>
                        </a:lnSpc>
                        <a:spcBef>
                          <a:spcPts val="455"/>
                        </a:spcBef>
                      </a:pPr>
                      <a:r>
                        <a:rPr lang="en-US" sz="800" dirty="0">
                          <a:latin typeface="+mn-lt"/>
                          <a:cs typeface="Lucida Sans"/>
                        </a:rPr>
                        <a:t>84%</a:t>
                      </a:r>
                      <a:endParaRPr sz="800" dirty="0">
                        <a:latin typeface="+mn-lt"/>
                        <a:cs typeface="Lucida Sans"/>
                      </a:endParaRPr>
                    </a:p>
                  </a:txBody>
                  <a:tcPr marL="0" marR="0" marT="0" marB="0" anchor="ctr">
                    <a:lnL w="6350" cap="flat" cmpd="sng" algn="ctr">
                      <a:solidFill>
                        <a:srgbClr val="BCBEC0"/>
                      </a:solidFill>
                      <a:prstDash val="solid"/>
                      <a:round/>
                      <a:headEnd type="none" w="med" len="med"/>
                      <a:tailEnd type="none" w="med" len="med"/>
                    </a:lnL>
                    <a:lnR w="6350" cap="flat" cmpd="sng" algn="ctr">
                      <a:solidFill>
                        <a:srgbClr val="BCBEC0"/>
                      </a:solidFill>
                      <a:prstDash val="solid"/>
                      <a:round/>
                      <a:headEnd type="none" w="med" len="med"/>
                      <a:tailEnd type="none" w="med" len="med"/>
                    </a:lnR>
                    <a:lnT w="6350" cap="flat" cmpd="sng" algn="ctr">
                      <a:solidFill>
                        <a:srgbClr val="BCBEC0"/>
                      </a:solidFill>
                      <a:prstDash val="solid"/>
                      <a:round/>
                      <a:headEnd type="none" w="med" len="med"/>
                      <a:tailEnd type="none" w="med" len="med"/>
                    </a:lnT>
                    <a:lnB w="6350" cap="flat" cmpd="sng" algn="ctr">
                      <a:solidFill>
                        <a:srgbClr val="BCBEC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6701244"/>
                  </a:ext>
                </a:extLst>
              </a:tr>
            </a:tbl>
          </a:graphicData>
        </a:graphic>
      </p:graphicFrame>
    </p:spTree>
    <p:extLst>
      <p:ext uri="{BB962C8B-B14F-4D97-AF65-F5344CB8AC3E}">
        <p14:creationId xmlns:p14="http://schemas.microsoft.com/office/powerpoint/2010/main" val="78047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A4B-8742-1F93-00B8-95AD9138EA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449941A-4DE6-F429-FBBE-12EB8D07BED1}"/>
              </a:ext>
            </a:extLst>
          </p:cNvPr>
          <p:cNvSpPr>
            <a:spLocks noGrp="1"/>
          </p:cNvSpPr>
          <p:nvPr>
            <p:ph type="subTitle" idx="1"/>
          </p:nvPr>
        </p:nvSpPr>
        <p:spPr>
          <a:xfrm>
            <a:off x="1215837" y="1181711"/>
            <a:ext cx="1779130" cy="1752193"/>
          </a:xfrm>
        </p:spPr>
        <p:txBody>
          <a:bodyPr/>
          <a:lstStyle/>
          <a:p>
            <a:r>
              <a:rPr lang="en-US" sz="1765" b="1" dirty="0"/>
              <a:t>AED applied by </a:t>
            </a:r>
          </a:p>
          <a:p>
            <a:r>
              <a:rPr lang="en-US" sz="1765" b="1" dirty="0"/>
              <a:t>a bystander for 1.5% of total OHCA in data set. </a:t>
            </a:r>
          </a:p>
          <a:p>
            <a:endParaRPr lang="en-US" b="1" dirty="0"/>
          </a:p>
          <a:p>
            <a:endParaRPr lang="en-US" b="1" dirty="0"/>
          </a:p>
          <a:p>
            <a:endParaRPr lang="en-ZA" b="1" dirty="0"/>
          </a:p>
        </p:txBody>
      </p:sp>
      <p:sp>
        <p:nvSpPr>
          <p:cNvPr id="2" name="Footer Placeholder 1">
            <a:extLst>
              <a:ext uri="{FF2B5EF4-FFF2-40B4-BE49-F238E27FC236}">
                <a16:creationId xmlns:a16="http://schemas.microsoft.com/office/drawing/2014/main" id="{247D632E-DC07-0835-4B03-9F7593A67457}"/>
              </a:ext>
            </a:extLst>
          </p:cNvPr>
          <p:cNvSpPr>
            <a:spLocks noGrp="1"/>
          </p:cNvSpPr>
          <p:nvPr>
            <p:ph type="ftr" sz="quarter" idx="11"/>
          </p:nvPr>
        </p:nvSpPr>
        <p:spPr>
          <a:xfrm>
            <a:off x="1215838" y="5296959"/>
            <a:ext cx="2496110" cy="304271"/>
          </a:xfrm>
        </p:spPr>
        <p:txBody>
          <a:bodyPr/>
          <a:lstStyle/>
          <a:p>
            <a:r>
              <a:rPr lang="en-US" dirty="0"/>
              <a:t>4 Minute Community Roadmap</a:t>
            </a:r>
          </a:p>
        </p:txBody>
      </p:sp>
      <p:sp>
        <p:nvSpPr>
          <p:cNvPr id="5" name="Slide Number Placeholder 2">
            <a:extLst>
              <a:ext uri="{FF2B5EF4-FFF2-40B4-BE49-F238E27FC236}">
                <a16:creationId xmlns:a16="http://schemas.microsoft.com/office/drawing/2014/main" id="{BF554620-8C8B-1E39-C0B9-46C826895D7A}"/>
              </a:ext>
            </a:extLst>
          </p:cNvPr>
          <p:cNvSpPr>
            <a:spLocks noGrp="1"/>
          </p:cNvSpPr>
          <p:nvPr>
            <p:ph type="sldNum" sz="quarter" idx="12"/>
          </p:nvPr>
        </p:nvSpPr>
        <p:spPr>
          <a:xfrm>
            <a:off x="6256617" y="5303362"/>
            <a:ext cx="1664074" cy="304271"/>
          </a:xfrm>
        </p:spPr>
        <p:txBody>
          <a:bodyPr/>
          <a:lstStyle/>
          <a:p>
            <a:r>
              <a:rPr lang="en-US"/>
              <a:t>P</a:t>
            </a:r>
            <a:fld id="{A18E8C89-C4C8-420C-BF7E-F2AF0EB8F341}" type="slidenum">
              <a:rPr lang="en-US" smtClean="0"/>
              <a:pPr/>
              <a:t>47</a:t>
            </a:fld>
            <a:endParaRPr lang="en-US" dirty="0"/>
          </a:p>
        </p:txBody>
      </p:sp>
      <p:sp>
        <p:nvSpPr>
          <p:cNvPr id="9" name="Title 3">
            <a:extLst>
              <a:ext uri="{FF2B5EF4-FFF2-40B4-BE49-F238E27FC236}">
                <a16:creationId xmlns:a16="http://schemas.microsoft.com/office/drawing/2014/main" id="{BDE45A9A-ABDB-9D95-23F8-8E477CB38916}"/>
              </a:ext>
            </a:extLst>
          </p:cNvPr>
          <p:cNvSpPr>
            <a:spLocks noGrp="1"/>
          </p:cNvSpPr>
          <p:nvPr>
            <p:ph type="ctrTitle"/>
          </p:nvPr>
        </p:nvSpPr>
        <p:spPr>
          <a:xfrm>
            <a:off x="1215839" y="342013"/>
            <a:ext cx="6704852" cy="502037"/>
          </a:xfrm>
        </p:spPr>
        <p:txBody>
          <a:bodyPr/>
          <a:lstStyle/>
          <a:p>
            <a:r>
              <a:rPr lang="en-ZA" dirty="0"/>
              <a:t>Existing AED Locations</a:t>
            </a:r>
          </a:p>
        </p:txBody>
      </p:sp>
      <p:pic>
        <p:nvPicPr>
          <p:cNvPr id="13" name="Picture 12">
            <a:extLst>
              <a:ext uri="{FF2B5EF4-FFF2-40B4-BE49-F238E27FC236}">
                <a16:creationId xmlns:a16="http://schemas.microsoft.com/office/drawing/2014/main" id="{8FCAF920-3B05-3A43-87BB-AF0334C42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967" y="773688"/>
            <a:ext cx="4370294" cy="4370294"/>
          </a:xfrm>
          <a:prstGeom prst="rect">
            <a:avLst/>
          </a:prstGeom>
        </p:spPr>
      </p:pic>
    </p:spTree>
    <p:extLst>
      <p:ext uri="{BB962C8B-B14F-4D97-AF65-F5344CB8AC3E}">
        <p14:creationId xmlns:p14="http://schemas.microsoft.com/office/powerpoint/2010/main" val="1158906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365DEA-CEE9-2B2A-3D9D-BC469E2B8E77}"/>
              </a:ext>
            </a:extLst>
          </p:cNvPr>
          <p:cNvSpPr>
            <a:spLocks noGrp="1"/>
          </p:cNvSpPr>
          <p:nvPr>
            <p:ph type="body" sz="quarter" idx="13"/>
          </p:nvPr>
        </p:nvSpPr>
        <p:spPr>
          <a:xfrm>
            <a:off x="1215837" y="1773714"/>
            <a:ext cx="6629065" cy="3064514"/>
          </a:xfrm>
          <a:ln/>
        </p:spPr>
        <p:style>
          <a:lnRef idx="1">
            <a:schemeClr val="accent5"/>
          </a:lnRef>
          <a:fillRef idx="2">
            <a:schemeClr val="accent5"/>
          </a:fillRef>
          <a:effectRef idx="1">
            <a:schemeClr val="accent5"/>
          </a:effectRef>
          <a:fontRef idx="minor">
            <a:schemeClr val="dk1"/>
          </a:fontRef>
        </p:style>
        <p:txBody>
          <a:bodyPr/>
          <a:lstStyle/>
          <a:p>
            <a:pPr marL="210112" indent="-210112">
              <a:buFont typeface="Arial" panose="020B0604020202020204" pitchFamily="34" charset="0"/>
              <a:buChar char="•"/>
            </a:pPr>
            <a:r>
              <a:rPr lang="en-US" sz="1471" b="1" dirty="0"/>
              <a:t>AEDs must have “smart tech” – </a:t>
            </a:r>
            <a:r>
              <a:rPr lang="en-US" sz="1471" b="1" dirty="0">
                <a:solidFill>
                  <a:schemeClr val="accent6">
                    <a:lumMod val="50000"/>
                  </a:schemeClr>
                </a:solidFill>
              </a:rPr>
              <a:t>comparison of traditional phone to smart phone</a:t>
            </a:r>
          </a:p>
          <a:p>
            <a:endParaRPr lang="en-US" sz="1471" b="1" dirty="0">
              <a:solidFill>
                <a:schemeClr val="accent6">
                  <a:lumMod val="50000"/>
                </a:schemeClr>
              </a:solidFill>
            </a:endParaRPr>
          </a:p>
          <a:p>
            <a:pPr marL="210112" indent="-210112">
              <a:buFont typeface="Arial" panose="020B0604020202020204" pitchFamily="34" charset="0"/>
              <a:buChar char="•"/>
            </a:pPr>
            <a:r>
              <a:rPr lang="en-US" sz="1471" b="1" dirty="0"/>
              <a:t>Also, AEDs must be:</a:t>
            </a:r>
          </a:p>
          <a:p>
            <a:pPr marL="579909" lvl="1" indent="-210112">
              <a:buFont typeface="Arial" panose="020B0604020202020204" pitchFamily="34" charset="0"/>
              <a:buChar char="•"/>
            </a:pPr>
            <a:r>
              <a:rPr lang="en-US" sz="1471" b="1" dirty="0">
                <a:solidFill>
                  <a:schemeClr val="accent1">
                    <a:lumMod val="75000"/>
                  </a:schemeClr>
                </a:solidFill>
              </a:rPr>
              <a:t>Accessible</a:t>
            </a:r>
            <a:r>
              <a:rPr lang="en-US" sz="1471" b="1" dirty="0"/>
              <a:t> – usable by the widest range of people, especially those with limited tech skills</a:t>
            </a:r>
          </a:p>
          <a:p>
            <a:pPr marL="579909" lvl="1" indent="-210112">
              <a:buFont typeface="Arial" panose="020B0604020202020204" pitchFamily="34" charset="0"/>
              <a:buChar char="•"/>
            </a:pPr>
            <a:r>
              <a:rPr lang="en-US" sz="1471" b="1" dirty="0">
                <a:solidFill>
                  <a:schemeClr val="accent1">
                    <a:lumMod val="75000"/>
                  </a:schemeClr>
                </a:solidFill>
              </a:rPr>
              <a:t>Approachable</a:t>
            </a:r>
            <a:r>
              <a:rPr lang="en-US" sz="1471" b="1" dirty="0"/>
              <a:t> – not intimidating; easy to use</a:t>
            </a:r>
          </a:p>
          <a:p>
            <a:pPr marL="579909" lvl="1" indent="-210112">
              <a:buFont typeface="Arial" panose="020B0604020202020204" pitchFamily="34" charset="0"/>
              <a:buChar char="•"/>
            </a:pPr>
            <a:r>
              <a:rPr lang="en-US" sz="1471" b="1" dirty="0">
                <a:solidFill>
                  <a:schemeClr val="accent1">
                    <a:lumMod val="75000"/>
                  </a:schemeClr>
                </a:solidFill>
              </a:rPr>
              <a:t>Intuitive</a:t>
            </a:r>
            <a:r>
              <a:rPr lang="en-US" sz="1471" b="1" dirty="0"/>
              <a:t> – easy to understand with little to no training</a:t>
            </a:r>
          </a:p>
          <a:p>
            <a:pPr marL="579909" lvl="1" indent="-210112">
              <a:buFont typeface="Arial" panose="020B0604020202020204" pitchFamily="34" charset="0"/>
              <a:buChar char="•"/>
            </a:pPr>
            <a:r>
              <a:rPr lang="en-US" sz="1471" b="1" dirty="0">
                <a:solidFill>
                  <a:schemeClr val="accent1">
                    <a:lumMod val="75000"/>
                  </a:schemeClr>
                </a:solidFill>
              </a:rPr>
              <a:t>Streamlined</a:t>
            </a:r>
            <a:r>
              <a:rPr lang="en-US" sz="1471" b="1" dirty="0"/>
              <a:t> – simplified and efficient</a:t>
            </a:r>
          </a:p>
          <a:p>
            <a:pPr marL="579909" lvl="1" indent="-210112">
              <a:buFont typeface="Arial" panose="020B0604020202020204" pitchFamily="34" charset="0"/>
              <a:buChar char="•"/>
            </a:pPr>
            <a:r>
              <a:rPr lang="en-US" sz="1471" b="1" dirty="0">
                <a:solidFill>
                  <a:schemeClr val="accent1">
                    <a:lumMod val="75000"/>
                  </a:schemeClr>
                </a:solidFill>
              </a:rPr>
              <a:t>Ergonomic </a:t>
            </a:r>
            <a:r>
              <a:rPr lang="en-US" sz="1471" b="1" dirty="0"/>
              <a:t>– physically and mentally comfortable to use</a:t>
            </a:r>
          </a:p>
          <a:p>
            <a:pPr marL="579909" lvl="1" indent="-210112">
              <a:buFont typeface="Arial" panose="020B0604020202020204" pitchFamily="34" charset="0"/>
              <a:buChar char="•"/>
            </a:pPr>
            <a:r>
              <a:rPr lang="en-US" sz="1471" b="1" dirty="0">
                <a:solidFill>
                  <a:schemeClr val="accent1">
                    <a:lumMod val="75000"/>
                  </a:schemeClr>
                </a:solidFill>
              </a:rPr>
              <a:t>Compact </a:t>
            </a:r>
            <a:r>
              <a:rPr lang="en-US" sz="1471" b="1" dirty="0"/>
              <a:t>– small enough that size is not a barrier for use</a:t>
            </a:r>
          </a:p>
          <a:p>
            <a:pPr lvl="1"/>
            <a:endParaRPr lang="en-US" sz="1471" b="1" dirty="0"/>
          </a:p>
          <a:p>
            <a:pPr lvl="1"/>
            <a:endParaRPr lang="en-US" sz="1471" b="1" dirty="0"/>
          </a:p>
          <a:p>
            <a:pPr lvl="1"/>
            <a:endParaRPr lang="en-US" sz="1471" b="1" dirty="0"/>
          </a:p>
          <a:p>
            <a:pPr marL="579909" lvl="1" indent="-210112">
              <a:buFont typeface="Arial" panose="020B0604020202020204" pitchFamily="34" charset="0"/>
              <a:buChar char="•"/>
            </a:pPr>
            <a:endParaRPr lang="en-US" sz="1471" b="1" dirty="0"/>
          </a:p>
          <a:p>
            <a:pPr marL="579909" lvl="1" indent="-210112">
              <a:buFont typeface="Arial" panose="020B0604020202020204" pitchFamily="34" charset="0"/>
              <a:buChar char="•"/>
            </a:pPr>
            <a:endParaRPr lang="en-US" sz="1471" dirty="0"/>
          </a:p>
        </p:txBody>
      </p:sp>
      <p:sp>
        <p:nvSpPr>
          <p:cNvPr id="4" name="Subtitle 3">
            <a:extLst>
              <a:ext uri="{FF2B5EF4-FFF2-40B4-BE49-F238E27FC236}">
                <a16:creationId xmlns:a16="http://schemas.microsoft.com/office/drawing/2014/main" id="{903B1C0D-2856-B330-8DCC-EFA2D5C4D8CA}"/>
              </a:ext>
            </a:extLst>
          </p:cNvPr>
          <p:cNvSpPr>
            <a:spLocks noGrp="1"/>
          </p:cNvSpPr>
          <p:nvPr>
            <p:ph type="subTitle" idx="1"/>
          </p:nvPr>
        </p:nvSpPr>
        <p:spPr/>
        <p:txBody>
          <a:bodyPr/>
          <a:lstStyle/>
          <a:p>
            <a:r>
              <a:rPr lang="en-US" sz="1471" b="1" dirty="0"/>
              <a:t>Deploy AEDs to places that the majority of OHCA occur – </a:t>
            </a:r>
            <a:r>
              <a:rPr lang="en-US" sz="1471" b="1" dirty="0">
                <a:solidFill>
                  <a:schemeClr val="accent1">
                    <a:lumMod val="75000"/>
                  </a:schemeClr>
                </a:solidFill>
              </a:rPr>
              <a:t>Residential </a:t>
            </a:r>
          </a:p>
          <a:p>
            <a:endParaRPr lang="en-US" dirty="0"/>
          </a:p>
        </p:txBody>
      </p:sp>
      <p:sp>
        <p:nvSpPr>
          <p:cNvPr id="6" name="Title 5">
            <a:extLst>
              <a:ext uri="{FF2B5EF4-FFF2-40B4-BE49-F238E27FC236}">
                <a16:creationId xmlns:a16="http://schemas.microsoft.com/office/drawing/2014/main" id="{02242E9D-4A48-FA1B-0006-868B140AE028}"/>
              </a:ext>
            </a:extLst>
          </p:cNvPr>
          <p:cNvSpPr>
            <a:spLocks noGrp="1"/>
          </p:cNvSpPr>
          <p:nvPr>
            <p:ph type="ctrTitle"/>
          </p:nvPr>
        </p:nvSpPr>
        <p:spPr/>
        <p:txBody>
          <a:bodyPr/>
          <a:lstStyle/>
          <a:p>
            <a:r>
              <a:rPr lang="en-US" dirty="0"/>
              <a:t>Goals for 4 Minute Community project </a:t>
            </a:r>
          </a:p>
        </p:txBody>
      </p:sp>
      <p:sp>
        <p:nvSpPr>
          <p:cNvPr id="7" name="Rectangle 6">
            <a:extLst>
              <a:ext uri="{FF2B5EF4-FFF2-40B4-BE49-F238E27FC236}">
                <a16:creationId xmlns:a16="http://schemas.microsoft.com/office/drawing/2014/main" id="{25FB22B6-2A55-50CF-7EA8-0DA1F6960A91}"/>
              </a:ext>
            </a:extLst>
          </p:cNvPr>
          <p:cNvSpPr/>
          <p:nvPr/>
        </p:nvSpPr>
        <p:spPr>
          <a:xfrm>
            <a:off x="1291626" y="1773715"/>
            <a:ext cx="6813473" cy="306451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324" dirty="0"/>
          </a:p>
        </p:txBody>
      </p:sp>
    </p:spTree>
    <p:extLst>
      <p:ext uri="{BB962C8B-B14F-4D97-AF65-F5344CB8AC3E}">
        <p14:creationId xmlns:p14="http://schemas.microsoft.com/office/powerpoint/2010/main" val="38228285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body" idx="1"/>
          </p:nvPr>
        </p:nvSpPr>
        <p:spPr>
          <a:xfrm>
            <a:off x="1323094" y="1438911"/>
            <a:ext cx="5806605" cy="280076"/>
          </a:xfrm>
          <a:prstGeom prst="rect">
            <a:avLst/>
          </a:prstGeom>
          <a:noFill/>
          <a:ln>
            <a:noFill/>
          </a:ln>
        </p:spPr>
        <p:txBody>
          <a:bodyPr spcFirstLastPara="1" vert="horz" wrap="square" lIns="0" tIns="27723" rIns="0" bIns="27723" rtlCol="0" anchor="t" anchorCtr="0">
            <a:noAutofit/>
          </a:bodyPr>
          <a:lstStyle/>
          <a:p>
            <a:pPr marL="0" indent="0"/>
            <a:r>
              <a:rPr lang="en-US" b="1">
                <a:solidFill>
                  <a:schemeClr val="accent1"/>
                </a:solidFill>
                <a:latin typeface="DM Sans"/>
                <a:ea typeface="DM Sans"/>
                <a:cs typeface="DM Sans"/>
                <a:sym typeface="DM Sans"/>
              </a:rPr>
              <a:t>Packed With New Features</a:t>
            </a:r>
            <a:endParaRPr b="1">
              <a:solidFill>
                <a:schemeClr val="accent1"/>
              </a:solidFill>
              <a:latin typeface="DM Sans"/>
              <a:ea typeface="DM Sans"/>
              <a:cs typeface="DM Sans"/>
              <a:sym typeface="DM Sans"/>
            </a:endParaRPr>
          </a:p>
          <a:p>
            <a:pPr marL="0" indent="0"/>
            <a:endParaRPr/>
          </a:p>
        </p:txBody>
      </p:sp>
      <p:sp>
        <p:nvSpPr>
          <p:cNvPr id="112" name="Google Shape;112;p1"/>
          <p:cNvSpPr txBox="1">
            <a:spLocks noGrp="1"/>
          </p:cNvSpPr>
          <p:nvPr>
            <p:ph type="title"/>
          </p:nvPr>
        </p:nvSpPr>
        <p:spPr>
          <a:xfrm>
            <a:off x="1323093" y="368564"/>
            <a:ext cx="5806605" cy="500824"/>
          </a:xfrm>
          <a:prstGeom prst="rect">
            <a:avLst/>
          </a:prstGeom>
          <a:noFill/>
          <a:ln>
            <a:noFill/>
          </a:ln>
        </p:spPr>
        <p:txBody>
          <a:bodyPr spcFirstLastPara="1" vert="horz" wrap="square" lIns="0" tIns="27723" rIns="0" bIns="27723" rtlCol="0" anchor="b" anchorCtr="0">
            <a:noAutofit/>
          </a:bodyPr>
          <a:lstStyle/>
          <a:p>
            <a:r>
              <a:rPr lang="en-US" sz="1638" b="1" dirty="0"/>
              <a:t>Modernized AEDs may bend the curve</a:t>
            </a:r>
            <a:endParaRPr sz="1638" b="1" dirty="0"/>
          </a:p>
        </p:txBody>
      </p:sp>
      <p:pic>
        <p:nvPicPr>
          <p:cNvPr id="113" name="Google Shape;113;p1"/>
          <p:cNvPicPr preferRelativeResize="0"/>
          <p:nvPr/>
        </p:nvPicPr>
        <p:blipFill rotWithShape="1">
          <a:blip r:embed="rId3">
            <a:alphaModFix/>
          </a:blip>
          <a:srcRect/>
          <a:stretch/>
        </p:blipFill>
        <p:spPr>
          <a:xfrm>
            <a:off x="5573445" y="1859426"/>
            <a:ext cx="1690035" cy="2136588"/>
          </a:xfrm>
          <a:prstGeom prst="rect">
            <a:avLst/>
          </a:prstGeom>
          <a:noFill/>
          <a:ln>
            <a:noFill/>
          </a:ln>
        </p:spPr>
      </p:pic>
      <p:sp>
        <p:nvSpPr>
          <p:cNvPr id="114" name="Google Shape;114;p1"/>
          <p:cNvSpPr/>
          <p:nvPr/>
        </p:nvSpPr>
        <p:spPr>
          <a:xfrm>
            <a:off x="874099" y="1007202"/>
            <a:ext cx="3850587" cy="4622426"/>
          </a:xfrm>
          <a:prstGeom prst="roundRect">
            <a:avLst>
              <a:gd name="adj" fmla="val 2572"/>
            </a:avLst>
          </a:prstGeom>
          <a:solidFill>
            <a:srgbClr val="F4F8FA"/>
          </a:solidFill>
          <a:ln>
            <a:noFill/>
          </a:ln>
        </p:spPr>
        <p:txBody>
          <a:bodyPr spcFirstLastPara="1" wrap="square" lIns="55460" tIns="27723" rIns="55460" bIns="27723" anchor="ctr" anchorCtr="0">
            <a:noAutofit/>
          </a:bodyPr>
          <a:lstStyle/>
          <a:p>
            <a:pPr algn="ctr">
              <a:buClr>
                <a:srgbClr val="000000"/>
              </a:buClr>
              <a:buSzPts val="1600"/>
            </a:pPr>
            <a:endParaRPr sz="971">
              <a:solidFill>
                <a:schemeClr val="accent2"/>
              </a:solidFill>
              <a:latin typeface="Arial"/>
              <a:ea typeface="Arial"/>
              <a:cs typeface="Arial"/>
              <a:sym typeface="Arial"/>
            </a:endParaRPr>
          </a:p>
        </p:txBody>
      </p:sp>
      <p:sp>
        <p:nvSpPr>
          <p:cNvPr id="115" name="Google Shape;115;p1"/>
          <p:cNvSpPr txBox="1"/>
          <p:nvPr/>
        </p:nvSpPr>
        <p:spPr>
          <a:xfrm>
            <a:off x="874059" y="1136672"/>
            <a:ext cx="3697941" cy="3571126"/>
          </a:xfrm>
          <a:prstGeom prst="rect">
            <a:avLst/>
          </a:prstGeom>
          <a:noFill/>
          <a:ln>
            <a:noFill/>
          </a:ln>
        </p:spPr>
        <p:txBody>
          <a:bodyPr spcFirstLastPara="1" wrap="square" lIns="0" tIns="27723" rIns="0" bIns="27723" anchor="t" anchorCtr="0">
            <a:noAutofit/>
          </a:bodyPr>
          <a:lstStyle/>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Ultra Portable – 2.1 </a:t>
            </a:r>
            <a:r>
              <a:rPr lang="en-US" sz="1176" dirty="0" err="1">
                <a:solidFill>
                  <a:srgbClr val="00293F"/>
                </a:solidFill>
                <a:latin typeface="DM Sans Medium"/>
                <a:ea typeface="DM Sans Medium"/>
                <a:cs typeface="DM Sans Medium"/>
                <a:sym typeface="DM Sans Medium"/>
              </a:rPr>
              <a:t>lbs</a:t>
            </a:r>
            <a:r>
              <a:rPr lang="en-US" sz="1176" dirty="0">
                <a:solidFill>
                  <a:srgbClr val="00293F"/>
                </a:solidFill>
                <a:latin typeface="DM Sans Medium"/>
                <a:ea typeface="DM Sans Medium"/>
                <a:cs typeface="DM Sans Medium"/>
                <a:sym typeface="DM Sans Medium"/>
              </a:rPr>
              <a:t>, Small Enough To Take Anywhere</a:t>
            </a:r>
            <a:endParaRPr sz="1176" dirty="0"/>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Modern Touchscreen - More Approachable</a:t>
            </a:r>
            <a:endParaRPr sz="1176" dirty="0"/>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Fully Connected – Wi-Fi, Cell, GPS</a:t>
            </a:r>
            <a:endParaRPr sz="1176" dirty="0"/>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Child Mode – Universal Pads</a:t>
            </a:r>
            <a:endParaRPr sz="1176" dirty="0">
              <a:solidFill>
                <a:srgbClr val="00293F"/>
              </a:solidFill>
              <a:latin typeface="DM Sans Medium"/>
              <a:ea typeface="DM Sans Medium"/>
              <a:cs typeface="DM Sans Medium"/>
              <a:sym typeface="DM Sans Medium"/>
            </a:endParaRPr>
          </a:p>
          <a:p>
            <a:pPr marL="250384" indent="-173343">
              <a:lnSpc>
                <a:spcPct val="120000"/>
              </a:lnSpc>
              <a:buClr>
                <a:srgbClr val="00293F"/>
              </a:buClr>
              <a:buSzPts val="1600"/>
              <a:buFont typeface="DM Sans Medium"/>
              <a:buChar char="•"/>
            </a:pPr>
            <a:r>
              <a:rPr lang="en-US" sz="1176" dirty="0">
                <a:solidFill>
                  <a:srgbClr val="00293F"/>
                </a:solidFill>
                <a:latin typeface="DM Sans Medium"/>
                <a:ea typeface="DM Sans Medium"/>
                <a:cs typeface="DM Sans Medium"/>
                <a:sym typeface="DM Sans Medium"/>
              </a:rPr>
              <a:t>Female Anatomy </a:t>
            </a:r>
            <a:endParaRPr sz="1176" dirty="0">
              <a:solidFill>
                <a:srgbClr val="00293F"/>
              </a:solidFill>
              <a:latin typeface="DM Sans Medium"/>
              <a:ea typeface="DM Sans Medium"/>
              <a:cs typeface="DM Sans Medium"/>
              <a:sym typeface="DM Sans Medium"/>
            </a:endParaRPr>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Quick Data Retrieval – Get Patient Data Immediately (providers and facilities)</a:t>
            </a:r>
            <a:endParaRPr sz="1176" dirty="0"/>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Rechargeable Battery – Reduce Cost of Ownership</a:t>
            </a:r>
            <a:endParaRPr sz="1176" dirty="0"/>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Dynamic Training – Can Train on Same Unit</a:t>
            </a:r>
            <a:endParaRPr sz="1176" dirty="0"/>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Espanol Button – Change Instructions to Spanish</a:t>
            </a:r>
          </a:p>
          <a:p>
            <a:pPr marL="250384" indent="-173343">
              <a:lnSpc>
                <a:spcPct val="120000"/>
              </a:lnSpc>
              <a:buClr>
                <a:srgbClr val="00293F"/>
              </a:buClr>
              <a:buSzPts val="1600"/>
              <a:buFont typeface="Arial"/>
              <a:buChar char="•"/>
            </a:pPr>
            <a:r>
              <a:rPr lang="en-US" sz="1176" dirty="0">
                <a:solidFill>
                  <a:srgbClr val="00293F"/>
                </a:solidFill>
                <a:latin typeface="DM Sans Medium"/>
                <a:sym typeface="DM Sans Medium"/>
              </a:rPr>
              <a:t>AED alerts when SCA nearby – customizable  </a:t>
            </a:r>
            <a:endParaRPr sz="1176" dirty="0"/>
          </a:p>
          <a:p>
            <a:pPr marL="250384" indent="-173343">
              <a:lnSpc>
                <a:spcPct val="120000"/>
              </a:lnSpc>
              <a:buClr>
                <a:srgbClr val="00293F"/>
              </a:buClr>
              <a:buSzPts val="1600"/>
              <a:buFont typeface="Arial"/>
              <a:buChar char="•"/>
            </a:pPr>
            <a:r>
              <a:rPr lang="en-US" sz="1176" dirty="0" err="1">
                <a:solidFill>
                  <a:srgbClr val="00293F"/>
                </a:solidFill>
                <a:latin typeface="DM Sans Medium"/>
                <a:ea typeface="DM Sans Medium"/>
                <a:cs typeface="DM Sans Medium"/>
                <a:sym typeface="DM Sans Medium"/>
              </a:rPr>
              <a:t>QuickRescue</a:t>
            </a:r>
            <a:r>
              <a:rPr lang="en-US" sz="1176" dirty="0">
                <a:solidFill>
                  <a:srgbClr val="00293F"/>
                </a:solidFill>
                <a:latin typeface="DM Sans Medium"/>
                <a:ea typeface="DM Sans Medium"/>
                <a:cs typeface="DM Sans Medium"/>
                <a:sym typeface="DM Sans Medium"/>
              </a:rPr>
              <a:t> – AED Calls 911 When Pads Are Applied</a:t>
            </a:r>
          </a:p>
          <a:p>
            <a:pPr marL="250384"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Self monitoring and reporting for maintenance</a:t>
            </a:r>
          </a:p>
          <a:p>
            <a:pPr marL="586563" lvl="1" indent="-173343">
              <a:lnSpc>
                <a:spcPct val="120000"/>
              </a:lnSpc>
              <a:buClr>
                <a:srgbClr val="00293F"/>
              </a:buClr>
              <a:buSzPts val="1600"/>
              <a:buFont typeface="Arial"/>
              <a:buChar char="•"/>
            </a:pPr>
            <a:r>
              <a:rPr lang="en-US" sz="1176" dirty="0">
                <a:solidFill>
                  <a:srgbClr val="00293F"/>
                </a:solidFill>
                <a:latin typeface="DM Sans Medium"/>
                <a:ea typeface="DM Sans Medium"/>
                <a:cs typeface="DM Sans Medium"/>
                <a:sym typeface="DM Sans Medium"/>
              </a:rPr>
              <a:t>Takes place of expensive monitoring programs </a:t>
            </a:r>
            <a:endParaRPr sz="1176" dirty="0">
              <a:solidFill>
                <a:srgbClr val="00293F"/>
              </a:solidFill>
              <a:latin typeface="DM Sans Medium"/>
              <a:ea typeface="DM Sans Medium"/>
              <a:cs typeface="DM Sans Medium"/>
              <a:sym typeface="DM Sans Medium"/>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998F712D-33BF-8C10-4F9C-F892EDF08465}"/>
                  </a:ext>
                </a:extLst>
              </p14:cNvPr>
              <p14:cNvContentPartPr/>
              <p14:nvPr/>
            </p14:nvContentPartPr>
            <p14:xfrm>
              <a:off x="6605736" y="3512647"/>
              <a:ext cx="293029" cy="42618"/>
            </p14:xfrm>
          </p:contentPart>
        </mc:Choice>
        <mc:Fallback xmlns="">
          <p:pic>
            <p:nvPicPr>
              <p:cNvPr id="7" name="Ink 6">
                <a:extLst>
                  <a:ext uri="{FF2B5EF4-FFF2-40B4-BE49-F238E27FC236}">
                    <a16:creationId xmlns:a16="http://schemas.microsoft.com/office/drawing/2014/main" id="{998F712D-33BF-8C10-4F9C-F892EDF08465}"/>
                  </a:ext>
                </a:extLst>
              </p:cNvPr>
              <p:cNvPicPr/>
              <p:nvPr/>
            </p:nvPicPr>
            <p:blipFill>
              <a:blip r:embed="rId5"/>
              <a:stretch>
                <a:fillRect/>
              </a:stretch>
            </p:blipFill>
            <p:spPr>
              <a:xfrm>
                <a:off x="6515739" y="3333580"/>
                <a:ext cx="472662" cy="40039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3DAB9927-341E-E1BD-A472-16CF93DAA662}"/>
                  </a:ext>
                </a:extLst>
              </p14:cNvPr>
              <p14:cNvContentPartPr/>
              <p14:nvPr/>
            </p14:nvContentPartPr>
            <p14:xfrm>
              <a:off x="6630118" y="2289588"/>
              <a:ext cx="265" cy="265"/>
            </p14:xfrm>
          </p:contentPart>
        </mc:Choice>
        <mc:Fallback xmlns="">
          <p:pic>
            <p:nvPicPr>
              <p:cNvPr id="2" name="Ink 1">
                <a:extLst>
                  <a:ext uri="{FF2B5EF4-FFF2-40B4-BE49-F238E27FC236}">
                    <a16:creationId xmlns:a16="http://schemas.microsoft.com/office/drawing/2014/main" id="{3DAB9927-341E-E1BD-A472-16CF93DAA662}"/>
                  </a:ext>
                </a:extLst>
              </p:cNvPr>
              <p:cNvPicPr/>
              <p:nvPr/>
            </p:nvPicPr>
            <p:blipFill>
              <a:blip r:embed="rId7"/>
              <a:stretch>
                <a:fillRect/>
              </a:stretch>
            </p:blipFill>
            <p:spPr>
              <a:xfrm>
                <a:off x="6603618" y="2236588"/>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5D79F813-E0E7-F8CE-B267-97E337307BD2}"/>
                  </a:ext>
                </a:extLst>
              </p14:cNvPr>
              <p14:cNvContentPartPr/>
              <p14:nvPr/>
            </p14:nvContentPartPr>
            <p14:xfrm>
              <a:off x="6581412" y="2259676"/>
              <a:ext cx="265" cy="265"/>
            </p14:xfrm>
          </p:contentPart>
        </mc:Choice>
        <mc:Fallback xmlns="">
          <p:pic>
            <p:nvPicPr>
              <p:cNvPr id="3" name="Ink 2">
                <a:extLst>
                  <a:ext uri="{FF2B5EF4-FFF2-40B4-BE49-F238E27FC236}">
                    <a16:creationId xmlns:a16="http://schemas.microsoft.com/office/drawing/2014/main" id="{5D79F813-E0E7-F8CE-B267-97E337307BD2}"/>
                  </a:ext>
                </a:extLst>
              </p:cNvPr>
              <p:cNvPicPr/>
              <p:nvPr/>
            </p:nvPicPr>
            <p:blipFill>
              <a:blip r:embed="rId7"/>
              <a:stretch>
                <a:fillRect/>
              </a:stretch>
            </p:blipFill>
            <p:spPr>
              <a:xfrm>
                <a:off x="6554912" y="2206676"/>
                <a:ext cx="53000" cy="1060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Lead Agency and Community Team</a:t>
            </a:r>
          </a:p>
        </p:txBody>
      </p:sp>
      <p:sp>
        <p:nvSpPr>
          <p:cNvPr id="3" name="Content Placeholder 2"/>
          <p:cNvSpPr>
            <a:spLocks noGrp="1"/>
          </p:cNvSpPr>
          <p:nvPr>
            <p:ph idx="1"/>
          </p:nvPr>
        </p:nvSpPr>
        <p:spPr/>
        <p:txBody>
          <a:bodyPr/>
          <a:lstStyle/>
          <a:p>
            <a:r>
              <a:rPr dirty="0">
                <a:solidFill>
                  <a:srgbClr val="FFFFFF"/>
                </a:solidFill>
                <a:latin typeface="Calibri"/>
              </a:rPr>
              <a:t>Lead: Detroit Fire Department</a:t>
            </a:r>
          </a:p>
          <a:p>
            <a:r>
              <a:rPr dirty="0">
                <a:solidFill>
                  <a:srgbClr val="FFFFFF"/>
                </a:solidFill>
                <a:latin typeface="Calibri"/>
              </a:rPr>
              <a:t>Over </a:t>
            </a:r>
            <a:r>
              <a:rPr lang="en-US" dirty="0">
                <a:solidFill>
                  <a:srgbClr val="FFFFFF"/>
                </a:solidFill>
                <a:latin typeface="Calibri"/>
              </a:rPr>
              <a:t>5</a:t>
            </a:r>
            <a:r>
              <a:rPr dirty="0">
                <a:solidFill>
                  <a:srgbClr val="FFFFFF"/>
                </a:solidFill>
                <a:latin typeface="Calibri"/>
              </a:rPr>
              <a:t>0 community partners:</a:t>
            </a:r>
          </a:p>
          <a:p>
            <a:r>
              <a:rPr dirty="0">
                <a:solidFill>
                  <a:srgbClr val="FFFFFF"/>
                </a:solidFill>
                <a:latin typeface="Calibri"/>
              </a:rPr>
              <a:t>Health Systems: Henry Ford, </a:t>
            </a:r>
            <a:r>
              <a:rPr dirty="0" err="1">
                <a:solidFill>
                  <a:srgbClr val="FFFFFF"/>
                </a:solidFill>
                <a:latin typeface="Calibri"/>
              </a:rPr>
              <a:t>Corewell</a:t>
            </a:r>
            <a:r>
              <a:rPr dirty="0">
                <a:solidFill>
                  <a:srgbClr val="FFFFFF"/>
                </a:solidFill>
                <a:latin typeface="Calibri"/>
              </a:rPr>
              <a:t>, DMC, Ascension</a:t>
            </a:r>
          </a:p>
          <a:p>
            <a:r>
              <a:rPr dirty="0">
                <a:solidFill>
                  <a:srgbClr val="FFFFFF"/>
                </a:solidFill>
                <a:latin typeface="Calibri"/>
              </a:rPr>
              <a:t>Government: Mayor’s Office, DEMCA, State of Michigan</a:t>
            </a:r>
          </a:p>
          <a:p>
            <a:r>
              <a:rPr dirty="0">
                <a:solidFill>
                  <a:srgbClr val="FFFFFF"/>
                </a:solidFill>
                <a:latin typeface="Calibri"/>
              </a:rPr>
              <a:t>Community: </a:t>
            </a:r>
            <a:r>
              <a:rPr lang="en-US" dirty="0">
                <a:solidFill>
                  <a:srgbClr val="FFFFFF"/>
                </a:solidFill>
                <a:latin typeface="Calibri"/>
              </a:rPr>
              <a:t>Wayne State, </a:t>
            </a:r>
            <a:r>
              <a:rPr dirty="0">
                <a:solidFill>
                  <a:srgbClr val="FFFFFF"/>
                </a:solidFill>
                <a:latin typeface="Calibri"/>
              </a:rPr>
              <a:t>Schools, Churches, Businesses, News Outlets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5346" y="3796617"/>
            <a:ext cx="1916655" cy="191665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a:spLocks noGrp="1"/>
          </p:cNvSpPr>
          <p:nvPr>
            <p:ph type="sldNum" idx="4294967295"/>
          </p:nvPr>
        </p:nvSpPr>
        <p:spPr>
          <a:xfrm>
            <a:off x="4865853" y="4633283"/>
            <a:ext cx="3179647" cy="221476"/>
          </a:xfrm>
          <a:prstGeom prst="rect">
            <a:avLst/>
          </a:prstGeom>
          <a:noFill/>
          <a:ln>
            <a:noFill/>
          </a:ln>
        </p:spPr>
        <p:txBody>
          <a:bodyPr spcFirstLastPara="1" vert="horz" wrap="square" lIns="0" tIns="27723" rIns="0" bIns="27723" rtlCol="0" anchor="ctr" anchorCtr="0">
            <a:noAutofit/>
          </a:bodyPr>
          <a:lstStyle/>
          <a:p>
            <a:pPr>
              <a:buSzPts val="700"/>
            </a:pPr>
            <a:endParaRPr lang="en-US" dirty="0">
              <a:solidFill>
                <a:srgbClr val="AEABAB"/>
              </a:solidFill>
            </a:endParaRPr>
          </a:p>
        </p:txBody>
      </p:sp>
      <p:sp>
        <p:nvSpPr>
          <p:cNvPr id="174" name="Google Shape;174;p11"/>
          <p:cNvSpPr txBox="1">
            <a:spLocks noGrp="1"/>
          </p:cNvSpPr>
          <p:nvPr>
            <p:ph type="title"/>
          </p:nvPr>
        </p:nvSpPr>
        <p:spPr>
          <a:xfrm>
            <a:off x="1323093" y="1127958"/>
            <a:ext cx="6590051" cy="800554"/>
          </a:xfrm>
          <a:prstGeom prst="rect">
            <a:avLst/>
          </a:prstGeom>
          <a:noFill/>
          <a:ln>
            <a:noFill/>
          </a:ln>
        </p:spPr>
        <p:txBody>
          <a:bodyPr spcFirstLastPara="1" vert="horz" wrap="square" lIns="0" tIns="27723" rIns="0" bIns="27723" rtlCol="0" anchor="ctr" anchorCtr="0">
            <a:noAutofit/>
          </a:bodyPr>
          <a:lstStyle/>
          <a:p>
            <a:pPr>
              <a:buSzPts val="2800"/>
            </a:pPr>
            <a:r>
              <a:rPr lang="en-US" sz="1820" b="1">
                <a:latin typeface="DM Sans"/>
                <a:ea typeface="DM Sans"/>
                <a:cs typeface="DM Sans"/>
                <a:sym typeface="DM Sans"/>
              </a:rPr>
              <a:t>The New Approach:</a:t>
            </a:r>
            <a:endParaRPr sz="1820" b="1">
              <a:latin typeface="DM Sans"/>
              <a:ea typeface="DM Sans"/>
              <a:cs typeface="DM Sans"/>
              <a:sym typeface="DM Sans"/>
            </a:endParaRPr>
          </a:p>
          <a:p>
            <a:pPr>
              <a:buSzPts val="2800"/>
            </a:pPr>
            <a:r>
              <a:rPr lang="en-US" sz="1092" b="1">
                <a:latin typeface="DM Sans"/>
                <a:ea typeface="DM Sans"/>
                <a:cs typeface="DM Sans"/>
                <a:sym typeface="DM Sans"/>
              </a:rPr>
              <a:t>Strategically Deployed AEDs That Tell You </a:t>
            </a:r>
            <a:r>
              <a:rPr lang="en-US" sz="1092" b="1">
                <a:solidFill>
                  <a:schemeClr val="accent1"/>
                </a:solidFill>
                <a:latin typeface="DM Sans"/>
                <a:ea typeface="DM Sans"/>
                <a:cs typeface="DM Sans"/>
                <a:sym typeface="DM Sans"/>
              </a:rPr>
              <a:t>When and Where They Are Needed</a:t>
            </a:r>
            <a:endParaRPr sz="1092" b="1">
              <a:solidFill>
                <a:schemeClr val="accent1"/>
              </a:solidFill>
              <a:latin typeface="DM Sans"/>
              <a:ea typeface="DM Sans"/>
              <a:cs typeface="DM Sans"/>
              <a:sym typeface="DM Sans"/>
            </a:endParaRPr>
          </a:p>
          <a:p>
            <a:pPr>
              <a:buSzPts val="2800"/>
            </a:pPr>
            <a:endParaRPr sz="1213" b="1">
              <a:latin typeface="DM Sans"/>
              <a:ea typeface="DM Sans"/>
              <a:cs typeface="DM Sans"/>
              <a:sym typeface="DM Sans"/>
            </a:endParaRPr>
          </a:p>
        </p:txBody>
      </p:sp>
      <p:pic>
        <p:nvPicPr>
          <p:cNvPr id="175" name="Google Shape;175;p11"/>
          <p:cNvPicPr preferRelativeResize="0"/>
          <p:nvPr/>
        </p:nvPicPr>
        <p:blipFill rotWithShape="1">
          <a:blip r:embed="rId3">
            <a:alphaModFix/>
          </a:blip>
          <a:srcRect l="24421" t="38991" r="4685" b="13333"/>
          <a:stretch/>
        </p:blipFill>
        <p:spPr>
          <a:xfrm>
            <a:off x="4352997" y="2141108"/>
            <a:ext cx="3628605" cy="2279549"/>
          </a:xfrm>
          <a:prstGeom prst="rect">
            <a:avLst/>
          </a:prstGeom>
          <a:noFill/>
          <a:ln>
            <a:noFill/>
          </a:ln>
        </p:spPr>
      </p:pic>
      <p:pic>
        <p:nvPicPr>
          <p:cNvPr id="176" name="Google Shape;176;p11"/>
          <p:cNvPicPr preferRelativeResize="0"/>
          <p:nvPr/>
        </p:nvPicPr>
        <p:blipFill rotWithShape="1">
          <a:blip r:embed="rId4">
            <a:alphaModFix/>
          </a:blip>
          <a:srcRect l="14069" t="11482" r="10407" b="13316"/>
          <a:stretch/>
        </p:blipFill>
        <p:spPr>
          <a:xfrm>
            <a:off x="1323092" y="1889588"/>
            <a:ext cx="2794521" cy="2782601"/>
          </a:xfrm>
          <a:prstGeom prst="rect">
            <a:avLst/>
          </a:prstGeom>
          <a:noFill/>
          <a:ln>
            <a:noFill/>
          </a:ln>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2B4D66A-2DBC-FB08-EB7C-9F7A71313AAE}"/>
                  </a:ext>
                </a:extLst>
              </p14:cNvPr>
              <p14:cNvContentPartPr/>
              <p14:nvPr/>
            </p14:nvContentPartPr>
            <p14:xfrm>
              <a:off x="2411735" y="4102412"/>
              <a:ext cx="437824" cy="125206"/>
            </p14:xfrm>
          </p:contentPart>
        </mc:Choice>
        <mc:Fallback xmlns="">
          <p:pic>
            <p:nvPicPr>
              <p:cNvPr id="3" name="Ink 2">
                <a:extLst>
                  <a:ext uri="{FF2B5EF4-FFF2-40B4-BE49-F238E27FC236}">
                    <a16:creationId xmlns:a16="http://schemas.microsoft.com/office/drawing/2014/main" id="{A2B4D66A-2DBC-FB08-EB7C-9F7A71313AAE}"/>
                  </a:ext>
                </a:extLst>
              </p:cNvPr>
              <p:cNvPicPr/>
              <p:nvPr/>
            </p:nvPicPr>
            <p:blipFill>
              <a:blip r:embed="rId6"/>
              <a:stretch>
                <a:fillRect/>
              </a:stretch>
            </p:blipFill>
            <p:spPr>
              <a:xfrm>
                <a:off x="2375730" y="4030455"/>
                <a:ext cx="509474" cy="26876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93F9E0DE-2846-6DD6-A12A-354996F1424B}"/>
                  </a:ext>
                </a:extLst>
              </p14:cNvPr>
              <p14:cNvContentPartPr/>
              <p14:nvPr/>
            </p14:nvContentPartPr>
            <p14:xfrm>
              <a:off x="2420206" y="2562882"/>
              <a:ext cx="265" cy="265"/>
            </p14:xfrm>
          </p:contentPart>
        </mc:Choice>
        <mc:Fallback xmlns="">
          <p:pic>
            <p:nvPicPr>
              <p:cNvPr id="2" name="Ink 1">
                <a:extLst>
                  <a:ext uri="{FF2B5EF4-FFF2-40B4-BE49-F238E27FC236}">
                    <a16:creationId xmlns:a16="http://schemas.microsoft.com/office/drawing/2014/main" id="{93F9E0DE-2846-6DD6-A12A-354996F1424B}"/>
                  </a:ext>
                </a:extLst>
              </p:cNvPr>
              <p:cNvPicPr/>
              <p:nvPr/>
            </p:nvPicPr>
            <p:blipFill>
              <a:blip r:embed="rId8"/>
              <a:stretch>
                <a:fillRect/>
              </a:stretch>
            </p:blipFill>
            <p:spPr>
              <a:xfrm>
                <a:off x="2393706" y="2509882"/>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B94E1C0F-0894-5AAC-47B4-DD02099E33D9}"/>
                  </a:ext>
                </a:extLst>
              </p14:cNvPr>
              <p14:cNvContentPartPr/>
              <p14:nvPr/>
            </p14:nvContentPartPr>
            <p14:xfrm>
              <a:off x="2400728" y="2610073"/>
              <a:ext cx="265" cy="265"/>
            </p14:xfrm>
          </p:contentPart>
        </mc:Choice>
        <mc:Fallback xmlns="">
          <p:pic>
            <p:nvPicPr>
              <p:cNvPr id="7" name="Ink 6">
                <a:extLst>
                  <a:ext uri="{FF2B5EF4-FFF2-40B4-BE49-F238E27FC236}">
                    <a16:creationId xmlns:a16="http://schemas.microsoft.com/office/drawing/2014/main" id="{B94E1C0F-0894-5AAC-47B4-DD02099E33D9}"/>
                  </a:ext>
                </a:extLst>
              </p:cNvPr>
              <p:cNvPicPr/>
              <p:nvPr/>
            </p:nvPicPr>
            <p:blipFill>
              <a:blip r:embed="rId8"/>
              <a:stretch>
                <a:fillRect/>
              </a:stretch>
            </p:blipFill>
            <p:spPr>
              <a:xfrm>
                <a:off x="2374228" y="2557073"/>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AB31DFCB-09DA-FC6C-FE2F-F4C1C24B638E}"/>
                  </a:ext>
                </a:extLst>
              </p14:cNvPr>
              <p14:cNvContentPartPr/>
              <p14:nvPr/>
            </p14:nvContentPartPr>
            <p14:xfrm>
              <a:off x="2433551" y="2596044"/>
              <a:ext cx="265" cy="265"/>
            </p14:xfrm>
          </p:contentPart>
        </mc:Choice>
        <mc:Fallback xmlns="">
          <p:pic>
            <p:nvPicPr>
              <p:cNvPr id="8" name="Ink 7">
                <a:extLst>
                  <a:ext uri="{FF2B5EF4-FFF2-40B4-BE49-F238E27FC236}">
                    <a16:creationId xmlns:a16="http://schemas.microsoft.com/office/drawing/2014/main" id="{AB31DFCB-09DA-FC6C-FE2F-F4C1C24B638E}"/>
                  </a:ext>
                </a:extLst>
              </p:cNvPr>
              <p:cNvPicPr/>
              <p:nvPr/>
            </p:nvPicPr>
            <p:blipFill>
              <a:blip r:embed="rId8"/>
              <a:stretch>
                <a:fillRect/>
              </a:stretch>
            </p:blipFill>
            <p:spPr>
              <a:xfrm>
                <a:off x="2407051" y="2543044"/>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B38A18E9-0817-1046-727C-77781AEB1997}"/>
                  </a:ext>
                </a:extLst>
              </p14:cNvPr>
              <p14:cNvContentPartPr/>
              <p14:nvPr/>
            </p14:nvContentPartPr>
            <p14:xfrm>
              <a:off x="2330581" y="2544691"/>
              <a:ext cx="265" cy="265"/>
            </p14:xfrm>
          </p:contentPart>
        </mc:Choice>
        <mc:Fallback xmlns="">
          <p:pic>
            <p:nvPicPr>
              <p:cNvPr id="13" name="Ink 12">
                <a:extLst>
                  <a:ext uri="{FF2B5EF4-FFF2-40B4-BE49-F238E27FC236}">
                    <a16:creationId xmlns:a16="http://schemas.microsoft.com/office/drawing/2014/main" id="{B38A18E9-0817-1046-727C-77781AEB1997}"/>
                  </a:ext>
                </a:extLst>
              </p:cNvPr>
              <p:cNvPicPr/>
              <p:nvPr/>
            </p:nvPicPr>
            <p:blipFill>
              <a:blip r:embed="rId8"/>
              <a:stretch>
                <a:fillRect/>
              </a:stretch>
            </p:blipFill>
            <p:spPr>
              <a:xfrm>
                <a:off x="2304081" y="2491691"/>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83EB39E7-3339-45EB-9E2D-E81D1CF2D043}"/>
                  </a:ext>
                </a:extLst>
              </p14:cNvPr>
              <p14:cNvContentPartPr/>
              <p14:nvPr/>
            </p14:nvContentPartPr>
            <p14:xfrm>
              <a:off x="2360492" y="2582015"/>
              <a:ext cx="15618" cy="265"/>
            </p14:xfrm>
          </p:contentPart>
        </mc:Choice>
        <mc:Fallback xmlns="">
          <p:pic>
            <p:nvPicPr>
              <p:cNvPr id="14" name="Ink 13">
                <a:extLst>
                  <a:ext uri="{FF2B5EF4-FFF2-40B4-BE49-F238E27FC236}">
                    <a16:creationId xmlns:a16="http://schemas.microsoft.com/office/drawing/2014/main" id="{83EB39E7-3339-45EB-9E2D-E81D1CF2D043}"/>
                  </a:ext>
                </a:extLst>
              </p:cNvPr>
              <p:cNvPicPr/>
              <p:nvPr/>
            </p:nvPicPr>
            <p:blipFill>
              <a:blip r:embed="rId13"/>
              <a:stretch>
                <a:fillRect/>
              </a:stretch>
            </p:blipFill>
            <p:spPr>
              <a:xfrm>
                <a:off x="2324997" y="2529015"/>
                <a:ext cx="86254"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97552840-6578-ADD7-BF1C-F44C2ED2D40A}"/>
                  </a:ext>
                </a:extLst>
              </p14:cNvPr>
              <p14:cNvContentPartPr/>
              <p14:nvPr/>
            </p14:nvContentPartPr>
            <p14:xfrm>
              <a:off x="2325022" y="2582015"/>
              <a:ext cx="5824" cy="265"/>
            </p14:xfrm>
          </p:contentPart>
        </mc:Choice>
        <mc:Fallback xmlns="">
          <p:pic>
            <p:nvPicPr>
              <p:cNvPr id="15" name="Ink 14">
                <a:extLst>
                  <a:ext uri="{FF2B5EF4-FFF2-40B4-BE49-F238E27FC236}">
                    <a16:creationId xmlns:a16="http://schemas.microsoft.com/office/drawing/2014/main" id="{97552840-6578-ADD7-BF1C-F44C2ED2D40A}"/>
                  </a:ext>
                </a:extLst>
              </p:cNvPr>
              <p:cNvPicPr/>
              <p:nvPr/>
            </p:nvPicPr>
            <p:blipFill>
              <a:blip r:embed="rId15"/>
              <a:stretch>
                <a:fillRect/>
              </a:stretch>
            </p:blipFill>
            <p:spPr>
              <a:xfrm>
                <a:off x="2288622" y="2529015"/>
                <a:ext cx="7826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EFD2FAA9-B430-13BA-D70E-87A399E989E1}"/>
                  </a:ext>
                </a:extLst>
              </p14:cNvPr>
              <p14:cNvContentPartPr/>
              <p14:nvPr/>
            </p14:nvContentPartPr>
            <p14:xfrm>
              <a:off x="2386882" y="2595853"/>
              <a:ext cx="265" cy="265"/>
            </p14:xfrm>
          </p:contentPart>
        </mc:Choice>
        <mc:Fallback xmlns="">
          <p:pic>
            <p:nvPicPr>
              <p:cNvPr id="16" name="Ink 15">
                <a:extLst>
                  <a:ext uri="{FF2B5EF4-FFF2-40B4-BE49-F238E27FC236}">
                    <a16:creationId xmlns:a16="http://schemas.microsoft.com/office/drawing/2014/main" id="{EFD2FAA9-B430-13BA-D70E-87A399E989E1}"/>
                  </a:ext>
                </a:extLst>
              </p:cNvPr>
              <p:cNvPicPr/>
              <p:nvPr/>
            </p:nvPicPr>
            <p:blipFill>
              <a:blip r:embed="rId8"/>
              <a:stretch>
                <a:fillRect/>
              </a:stretch>
            </p:blipFill>
            <p:spPr>
              <a:xfrm>
                <a:off x="2360382" y="2542853"/>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CC2284DF-4BE5-1393-F741-06F668F659C8}"/>
                  </a:ext>
                </a:extLst>
              </p14:cNvPr>
              <p14:cNvContentPartPr/>
              <p14:nvPr/>
            </p14:nvContentPartPr>
            <p14:xfrm>
              <a:off x="2341882" y="2603265"/>
              <a:ext cx="265" cy="265"/>
            </p14:xfrm>
          </p:contentPart>
        </mc:Choice>
        <mc:Fallback xmlns="">
          <p:pic>
            <p:nvPicPr>
              <p:cNvPr id="17" name="Ink 16">
                <a:extLst>
                  <a:ext uri="{FF2B5EF4-FFF2-40B4-BE49-F238E27FC236}">
                    <a16:creationId xmlns:a16="http://schemas.microsoft.com/office/drawing/2014/main" id="{CC2284DF-4BE5-1393-F741-06F668F659C8}"/>
                  </a:ext>
                </a:extLst>
              </p:cNvPr>
              <p:cNvPicPr/>
              <p:nvPr/>
            </p:nvPicPr>
            <p:blipFill>
              <a:blip r:embed="rId8"/>
              <a:stretch>
                <a:fillRect/>
              </a:stretch>
            </p:blipFill>
            <p:spPr>
              <a:xfrm>
                <a:off x="2315382" y="2550265"/>
                <a:ext cx="53000" cy="10600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049EDF-3BE1-604D-E7D4-1C52FF83C280}"/>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4254696C-56C2-C845-81D0-FA13C2829ADB}"/>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4040326-40B1-E360-65CF-E1444AE43FDB}"/>
              </a:ext>
            </a:extLst>
          </p:cNvPr>
          <p:cNvSpPr>
            <a:spLocks noGrp="1"/>
          </p:cNvSpPr>
          <p:nvPr>
            <p:ph type="body" idx="2"/>
          </p:nvPr>
        </p:nvSpPr>
        <p:spPr/>
        <p:txBody>
          <a:bodyPr/>
          <a:lstStyle/>
          <a:p>
            <a:endParaRPr lang="en-US" dirty="0"/>
          </a:p>
        </p:txBody>
      </p:sp>
      <p:pic>
        <p:nvPicPr>
          <p:cNvPr id="8" name="Screen Recording 7">
            <a:hlinkClick r:id="" action="ppaction://media"/>
            <a:extLst>
              <a:ext uri="{FF2B5EF4-FFF2-40B4-BE49-F238E27FC236}">
                <a16:creationId xmlns:a16="http://schemas.microsoft.com/office/drawing/2014/main" id="{17EBF825-AD1B-7437-A1D6-ABFC5DAE3C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952500"/>
            <a:ext cx="5715000" cy="3810000"/>
          </a:xfrm>
          <a:prstGeom prst="rect">
            <a:avLst/>
          </a:prstGeom>
        </p:spPr>
      </p:pic>
    </p:spTree>
    <p:extLst>
      <p:ext uri="{BB962C8B-B14F-4D97-AF65-F5344CB8AC3E}">
        <p14:creationId xmlns:p14="http://schemas.microsoft.com/office/powerpoint/2010/main" val="4289723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C7941E-8742-D6A8-1360-CD30A9D566C6}"/>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5DAC68BC-65BE-9662-7013-0330356C0C97}"/>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E8273628-E138-C358-34F2-8A4595709CC4}"/>
              </a:ext>
            </a:extLst>
          </p:cNvPr>
          <p:cNvSpPr>
            <a:spLocks noGrp="1"/>
          </p:cNvSpPr>
          <p:nvPr>
            <p:ph type="body" idx="2"/>
          </p:nvPr>
        </p:nvSpPr>
        <p:spPr/>
        <p:txBody>
          <a:bodyPr/>
          <a:lstStyle/>
          <a:p>
            <a:endParaRPr lang="en-US" dirty="0"/>
          </a:p>
        </p:txBody>
      </p:sp>
      <p:graphicFrame>
        <p:nvGraphicFramePr>
          <p:cNvPr id="5" name="Object 4">
            <a:extLst>
              <a:ext uri="{FF2B5EF4-FFF2-40B4-BE49-F238E27FC236}">
                <a16:creationId xmlns:a16="http://schemas.microsoft.com/office/drawing/2014/main" id="{52E33488-F120-63D9-EF74-03106A9968DE}"/>
              </a:ext>
            </a:extLst>
          </p:cNvPr>
          <p:cNvGraphicFramePr>
            <a:graphicFrameLocks noChangeAspect="1"/>
          </p:cNvGraphicFramePr>
          <p:nvPr/>
        </p:nvGraphicFramePr>
        <p:xfrm>
          <a:off x="1193427" y="112597"/>
          <a:ext cx="6765551" cy="6485970"/>
        </p:xfrm>
        <a:graphic>
          <a:graphicData uri="http://schemas.openxmlformats.org/presentationml/2006/ole">
            <mc:AlternateContent xmlns:mc="http://schemas.openxmlformats.org/markup-compatibility/2006">
              <mc:Choice xmlns:v="urn:schemas-microsoft-com:vml" Requires="v">
                <p:oleObj name="Acrobat Document" r:id="rId2" imgW="3886052" imgH="5029200" progId="AcroExch.Document.DC">
                  <p:embed/>
                </p:oleObj>
              </mc:Choice>
              <mc:Fallback>
                <p:oleObj name="Acrobat Document" r:id="rId2" imgW="3886052" imgH="5029200" progId="AcroExch.Document.DC">
                  <p:embed/>
                  <p:pic>
                    <p:nvPicPr>
                      <p:cNvPr id="5" name="Object 4">
                        <a:extLst>
                          <a:ext uri="{FF2B5EF4-FFF2-40B4-BE49-F238E27FC236}">
                            <a16:creationId xmlns:a16="http://schemas.microsoft.com/office/drawing/2014/main" id="{52E33488-F120-63D9-EF74-03106A9968DE}"/>
                          </a:ext>
                        </a:extLst>
                      </p:cNvPr>
                      <p:cNvPicPr/>
                      <p:nvPr/>
                    </p:nvPicPr>
                    <p:blipFill>
                      <a:blip r:embed="rId3"/>
                      <a:stretch>
                        <a:fillRect/>
                      </a:stretch>
                    </p:blipFill>
                    <p:spPr>
                      <a:xfrm>
                        <a:off x="1193427" y="112597"/>
                        <a:ext cx="6765551" cy="648597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C3E27A8D-DA7E-6195-E531-2090DDCBA89D}"/>
                  </a:ext>
                </a:extLst>
              </p14:cNvPr>
              <p14:cNvContentPartPr/>
              <p14:nvPr/>
            </p14:nvContentPartPr>
            <p14:xfrm>
              <a:off x="6366107" y="424309"/>
              <a:ext cx="453176" cy="14824"/>
            </p14:xfrm>
          </p:contentPart>
        </mc:Choice>
        <mc:Fallback xmlns="">
          <p:pic>
            <p:nvPicPr>
              <p:cNvPr id="7" name="Ink 6">
                <a:extLst>
                  <a:ext uri="{FF2B5EF4-FFF2-40B4-BE49-F238E27FC236}">
                    <a16:creationId xmlns:a16="http://schemas.microsoft.com/office/drawing/2014/main" id="{C3E27A8D-DA7E-6195-E531-2090DDCBA89D}"/>
                  </a:ext>
                </a:extLst>
              </p:cNvPr>
              <p:cNvPicPr/>
              <p:nvPr/>
            </p:nvPicPr>
            <p:blipFill>
              <a:blip r:embed="rId5"/>
              <a:stretch>
                <a:fillRect/>
              </a:stretch>
            </p:blipFill>
            <p:spPr>
              <a:xfrm>
                <a:off x="6330141" y="351997"/>
                <a:ext cx="524749" cy="15908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736D0413-305F-6CE5-FEA8-16E006D9D2C5}"/>
                  </a:ext>
                </a:extLst>
              </p14:cNvPr>
              <p14:cNvContentPartPr/>
              <p14:nvPr/>
            </p14:nvContentPartPr>
            <p14:xfrm>
              <a:off x="6174989" y="403133"/>
              <a:ext cx="693794" cy="7676"/>
            </p14:xfrm>
          </p:contentPart>
        </mc:Choice>
        <mc:Fallback xmlns="">
          <p:pic>
            <p:nvPicPr>
              <p:cNvPr id="8" name="Ink 7">
                <a:extLst>
                  <a:ext uri="{FF2B5EF4-FFF2-40B4-BE49-F238E27FC236}">
                    <a16:creationId xmlns:a16="http://schemas.microsoft.com/office/drawing/2014/main" id="{736D0413-305F-6CE5-FEA8-16E006D9D2C5}"/>
                  </a:ext>
                </a:extLst>
              </p:cNvPr>
              <p:cNvPicPr/>
              <p:nvPr/>
            </p:nvPicPr>
            <p:blipFill>
              <a:blip r:embed="rId7"/>
              <a:stretch>
                <a:fillRect/>
              </a:stretch>
            </p:blipFill>
            <p:spPr>
              <a:xfrm>
                <a:off x="6138985" y="333351"/>
                <a:ext cx="765442" cy="14689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D74AB46-66C0-7BBA-F24A-79D0B704C2EE}"/>
                  </a:ext>
                </a:extLst>
              </p14:cNvPr>
              <p14:cNvContentPartPr/>
              <p14:nvPr/>
            </p14:nvContentPartPr>
            <p14:xfrm>
              <a:off x="6372989" y="445486"/>
              <a:ext cx="265" cy="265"/>
            </p14:xfrm>
          </p:contentPart>
        </mc:Choice>
        <mc:Fallback xmlns="">
          <p:pic>
            <p:nvPicPr>
              <p:cNvPr id="9" name="Ink 8">
                <a:extLst>
                  <a:ext uri="{FF2B5EF4-FFF2-40B4-BE49-F238E27FC236}">
                    <a16:creationId xmlns:a16="http://schemas.microsoft.com/office/drawing/2014/main" id="{1D74AB46-66C0-7BBA-F24A-79D0B704C2EE}"/>
                  </a:ext>
                </a:extLst>
              </p:cNvPr>
              <p:cNvPicPr/>
              <p:nvPr/>
            </p:nvPicPr>
            <p:blipFill>
              <a:blip r:embed="rId9"/>
              <a:stretch>
                <a:fillRect/>
              </a:stretch>
            </p:blipFill>
            <p:spPr>
              <a:xfrm>
                <a:off x="6346489" y="392486"/>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C5E5BDC4-937F-2734-CEFA-5C742695435F}"/>
                  </a:ext>
                </a:extLst>
              </p14:cNvPr>
              <p14:cNvContentPartPr/>
              <p14:nvPr/>
            </p14:nvContentPartPr>
            <p14:xfrm>
              <a:off x="6372989" y="445486"/>
              <a:ext cx="265" cy="265"/>
            </p14:xfrm>
          </p:contentPart>
        </mc:Choice>
        <mc:Fallback xmlns="">
          <p:pic>
            <p:nvPicPr>
              <p:cNvPr id="10" name="Ink 9">
                <a:extLst>
                  <a:ext uri="{FF2B5EF4-FFF2-40B4-BE49-F238E27FC236}">
                    <a16:creationId xmlns:a16="http://schemas.microsoft.com/office/drawing/2014/main" id="{C5E5BDC4-937F-2734-CEFA-5C742695435F}"/>
                  </a:ext>
                </a:extLst>
              </p:cNvPr>
              <p:cNvPicPr/>
              <p:nvPr/>
            </p:nvPicPr>
            <p:blipFill>
              <a:blip r:embed="rId9"/>
              <a:stretch>
                <a:fillRect/>
              </a:stretch>
            </p:blipFill>
            <p:spPr>
              <a:xfrm>
                <a:off x="6346489" y="392486"/>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47280936-3959-745F-CAEF-B6CDF1B26A6F}"/>
                  </a:ext>
                </a:extLst>
              </p14:cNvPr>
              <p14:cNvContentPartPr/>
              <p14:nvPr/>
            </p14:nvContentPartPr>
            <p14:xfrm>
              <a:off x="6372989" y="445486"/>
              <a:ext cx="265" cy="265"/>
            </p14:xfrm>
          </p:contentPart>
        </mc:Choice>
        <mc:Fallback xmlns="">
          <p:pic>
            <p:nvPicPr>
              <p:cNvPr id="11" name="Ink 10">
                <a:extLst>
                  <a:ext uri="{FF2B5EF4-FFF2-40B4-BE49-F238E27FC236}">
                    <a16:creationId xmlns:a16="http://schemas.microsoft.com/office/drawing/2014/main" id="{47280936-3959-745F-CAEF-B6CDF1B26A6F}"/>
                  </a:ext>
                </a:extLst>
              </p:cNvPr>
              <p:cNvPicPr/>
              <p:nvPr/>
            </p:nvPicPr>
            <p:blipFill>
              <a:blip r:embed="rId9"/>
              <a:stretch>
                <a:fillRect/>
              </a:stretch>
            </p:blipFill>
            <p:spPr>
              <a:xfrm>
                <a:off x="6346489" y="392486"/>
                <a:ext cx="53000" cy="10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4799198-BA4C-1307-1C3E-4789A23E42C2}"/>
                  </a:ext>
                </a:extLst>
              </p14:cNvPr>
              <p14:cNvContentPartPr/>
              <p14:nvPr/>
            </p14:nvContentPartPr>
            <p14:xfrm>
              <a:off x="6372989" y="445486"/>
              <a:ext cx="265" cy="265"/>
            </p14:xfrm>
          </p:contentPart>
        </mc:Choice>
        <mc:Fallback xmlns="">
          <p:pic>
            <p:nvPicPr>
              <p:cNvPr id="12" name="Ink 11">
                <a:extLst>
                  <a:ext uri="{FF2B5EF4-FFF2-40B4-BE49-F238E27FC236}">
                    <a16:creationId xmlns:a16="http://schemas.microsoft.com/office/drawing/2014/main" id="{84799198-BA4C-1307-1C3E-4789A23E42C2}"/>
                  </a:ext>
                </a:extLst>
              </p:cNvPr>
              <p:cNvPicPr/>
              <p:nvPr/>
            </p:nvPicPr>
            <p:blipFill>
              <a:blip r:embed="rId9"/>
              <a:stretch>
                <a:fillRect/>
              </a:stretch>
            </p:blipFill>
            <p:spPr>
              <a:xfrm>
                <a:off x="6346489" y="392486"/>
                <a:ext cx="53000" cy="106000"/>
              </a:xfrm>
              <a:prstGeom prst="rect">
                <a:avLst/>
              </a:prstGeom>
            </p:spPr>
          </p:pic>
        </mc:Fallback>
      </mc:AlternateContent>
      <p:sp>
        <p:nvSpPr>
          <p:cNvPr id="15" name="Rectangle 14">
            <a:extLst>
              <a:ext uri="{FF2B5EF4-FFF2-40B4-BE49-F238E27FC236}">
                <a16:creationId xmlns:a16="http://schemas.microsoft.com/office/drawing/2014/main" id="{6405A74B-C5F9-BD1B-D2C4-1FFA7C4A06BF}"/>
              </a:ext>
            </a:extLst>
          </p:cNvPr>
          <p:cNvSpPr/>
          <p:nvPr/>
        </p:nvSpPr>
        <p:spPr>
          <a:xfrm>
            <a:off x="6868784" y="219045"/>
            <a:ext cx="862553" cy="3046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24"/>
          </a:p>
        </p:txBody>
      </p:sp>
    </p:spTree>
    <p:extLst>
      <p:ext uri="{BB962C8B-B14F-4D97-AF65-F5344CB8AC3E}">
        <p14:creationId xmlns:p14="http://schemas.microsoft.com/office/powerpoint/2010/main" val="3450009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A1F89-AC46-AD5C-92E8-4DAF6A067213}"/>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FA2E848A-6C27-B7A2-4AE7-2574834CD0D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3E57EDF1-E8D5-BDF0-2D96-5EC746408D04}"/>
              </a:ext>
            </a:extLst>
          </p:cNvPr>
          <p:cNvSpPr>
            <a:spLocks noGrp="1"/>
          </p:cNvSpPr>
          <p:nvPr>
            <p:ph type="body" idx="2"/>
          </p:nvPr>
        </p:nvSpPr>
        <p:spPr/>
        <p:txBody>
          <a:bodyPr/>
          <a:lstStyle/>
          <a:p>
            <a:endParaRPr lang="en-US"/>
          </a:p>
        </p:txBody>
      </p:sp>
      <p:pic>
        <p:nvPicPr>
          <p:cNvPr id="6" name="Picture 5" descr="A picture containing chart&#10;&#10;AI-generated content may be incorrect.">
            <a:extLst>
              <a:ext uri="{FF2B5EF4-FFF2-40B4-BE49-F238E27FC236}">
                <a16:creationId xmlns:a16="http://schemas.microsoft.com/office/drawing/2014/main" id="{3A28BE4F-3CAA-D9AC-DEF8-A0C44ABED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059" y="314970"/>
            <a:ext cx="7395882" cy="5085061"/>
          </a:xfrm>
          <a:prstGeom prst="rect">
            <a:avLst/>
          </a:prstGeom>
        </p:spPr>
      </p:pic>
    </p:spTree>
    <p:extLst>
      <p:ext uri="{BB962C8B-B14F-4D97-AF65-F5344CB8AC3E}">
        <p14:creationId xmlns:p14="http://schemas.microsoft.com/office/powerpoint/2010/main" val="910630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3" name="Google Shape;183;p6" descr="Intelligent Response"/>
          <p:cNvPicPr preferRelativeResize="0"/>
          <p:nvPr/>
        </p:nvPicPr>
        <p:blipFill rotWithShape="1">
          <a:blip r:embed="rId3">
            <a:alphaModFix/>
          </a:blip>
          <a:srcRect/>
          <a:stretch/>
        </p:blipFill>
        <p:spPr>
          <a:xfrm>
            <a:off x="1111135" y="1847359"/>
            <a:ext cx="6882242" cy="2771768"/>
          </a:xfrm>
          <a:prstGeom prst="rect">
            <a:avLst/>
          </a:prstGeom>
          <a:noFill/>
          <a:ln>
            <a:noFill/>
          </a:ln>
        </p:spPr>
      </p:pic>
      <p:sp>
        <p:nvSpPr>
          <p:cNvPr id="184" name="Google Shape;184;p6"/>
          <p:cNvSpPr/>
          <p:nvPr/>
        </p:nvSpPr>
        <p:spPr>
          <a:xfrm>
            <a:off x="3959459" y="2488225"/>
            <a:ext cx="1452169" cy="1071988"/>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55460" tIns="27723" rIns="55460" bIns="27723" anchor="ctr" anchorCtr="0">
            <a:noAutofit/>
          </a:bodyPr>
          <a:lstStyle/>
          <a:p>
            <a:pPr algn="ctr"/>
            <a:endParaRPr sz="849">
              <a:solidFill>
                <a:schemeClr val="lt1"/>
              </a:solidFill>
              <a:latin typeface="Arial"/>
              <a:ea typeface="Arial"/>
              <a:cs typeface="Arial"/>
              <a:sym typeface="Arial"/>
            </a:endParaRPr>
          </a:p>
        </p:txBody>
      </p:sp>
      <p:pic>
        <p:nvPicPr>
          <p:cNvPr id="185" name="Google Shape;185;p6" descr="A red square sign with white text"/>
          <p:cNvPicPr preferRelativeResize="0"/>
          <p:nvPr/>
        </p:nvPicPr>
        <p:blipFill rotWithShape="1">
          <a:blip r:embed="rId4">
            <a:alphaModFix/>
          </a:blip>
          <a:srcRect l="4406" t="5843" r="4655" b="5766"/>
          <a:stretch/>
        </p:blipFill>
        <p:spPr>
          <a:xfrm>
            <a:off x="3927078" y="2466410"/>
            <a:ext cx="1250353" cy="1215335"/>
          </a:xfrm>
          <a:prstGeom prst="rect">
            <a:avLst/>
          </a:prstGeom>
          <a:noFill/>
          <a:ln>
            <a:noFill/>
          </a:ln>
        </p:spPr>
      </p:pic>
      <p:sp>
        <p:nvSpPr>
          <p:cNvPr id="186" name="Google Shape;186;p6"/>
          <p:cNvSpPr txBox="1">
            <a:spLocks noGrp="1"/>
          </p:cNvSpPr>
          <p:nvPr>
            <p:ph type="body" idx="1"/>
          </p:nvPr>
        </p:nvSpPr>
        <p:spPr>
          <a:xfrm>
            <a:off x="1323094" y="1494073"/>
            <a:ext cx="5806605" cy="417035"/>
          </a:xfrm>
          <a:prstGeom prst="rect">
            <a:avLst/>
          </a:prstGeom>
          <a:noFill/>
          <a:ln>
            <a:noFill/>
          </a:ln>
        </p:spPr>
        <p:txBody>
          <a:bodyPr spcFirstLastPara="1" vert="horz" wrap="square" lIns="0" tIns="27723" rIns="0" bIns="27723" rtlCol="0" anchor="t" anchorCtr="0">
            <a:noAutofit/>
          </a:bodyPr>
          <a:lstStyle/>
          <a:p>
            <a:pPr marL="0" indent="0">
              <a:spcBef>
                <a:spcPts val="0"/>
              </a:spcBef>
            </a:pPr>
            <a:r>
              <a:rPr lang="en-US" sz="1092" b="1">
                <a:solidFill>
                  <a:schemeClr val="accent1"/>
                </a:solidFill>
                <a:latin typeface="DM Sans"/>
                <a:ea typeface="DM Sans"/>
                <a:cs typeface="DM Sans"/>
                <a:sym typeface="DM Sans"/>
              </a:rPr>
              <a:t>A Holistic Approach to Out of Hospital Cardiac Arrest Management</a:t>
            </a:r>
            <a:endParaRPr sz="1092" b="1">
              <a:solidFill>
                <a:schemeClr val="accent1"/>
              </a:solidFill>
              <a:latin typeface="DM Sans"/>
              <a:ea typeface="DM Sans"/>
              <a:cs typeface="DM Sans"/>
              <a:sym typeface="DM Sans"/>
            </a:endParaRPr>
          </a:p>
        </p:txBody>
      </p:sp>
      <p:sp>
        <p:nvSpPr>
          <p:cNvPr id="187" name="Google Shape;187;p6"/>
          <p:cNvSpPr txBox="1">
            <a:spLocks noGrp="1"/>
          </p:cNvSpPr>
          <p:nvPr>
            <p:ph type="title"/>
          </p:nvPr>
        </p:nvSpPr>
        <p:spPr>
          <a:xfrm>
            <a:off x="1323094" y="1127956"/>
            <a:ext cx="5806605" cy="500824"/>
          </a:xfrm>
          <a:prstGeom prst="rect">
            <a:avLst/>
          </a:prstGeom>
          <a:noFill/>
          <a:ln>
            <a:noFill/>
          </a:ln>
        </p:spPr>
        <p:txBody>
          <a:bodyPr spcFirstLastPara="1" vert="horz" wrap="square" lIns="0" tIns="27723" rIns="0" bIns="27723" rtlCol="0" anchor="ctr" anchorCtr="0">
            <a:noAutofit/>
          </a:bodyPr>
          <a:lstStyle/>
          <a:p>
            <a:pPr>
              <a:buSzPts val="2800"/>
            </a:pPr>
            <a:r>
              <a:rPr lang="en-US" sz="1820" b="1" dirty="0">
                <a:latin typeface="DM Sans"/>
                <a:ea typeface="DM Sans"/>
                <a:cs typeface="DM Sans"/>
                <a:sym typeface="DM Sans"/>
              </a:rPr>
              <a:t>The 4 Minute Community</a:t>
            </a:r>
            <a:endParaRPr sz="1820" b="1" dirty="0">
              <a:solidFill>
                <a:srgbClr val="FF5050"/>
              </a:solidFill>
              <a:latin typeface="DM Sans"/>
              <a:ea typeface="DM Sans"/>
              <a:cs typeface="DM Sans"/>
              <a:sym typeface="DM Sans"/>
            </a:endParaRPr>
          </a:p>
        </p:txBody>
      </p:sp>
      <p:sp>
        <p:nvSpPr>
          <p:cNvPr id="188" name="Google Shape;188;p6"/>
          <p:cNvSpPr/>
          <p:nvPr/>
        </p:nvSpPr>
        <p:spPr>
          <a:xfrm>
            <a:off x="6040789" y="1986511"/>
            <a:ext cx="1452169" cy="37394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55460" tIns="27723" rIns="55460" bIns="27723" anchor="ctr" anchorCtr="0">
            <a:noAutofit/>
          </a:bodyPr>
          <a:lstStyle/>
          <a:p>
            <a:pPr algn="ctr"/>
            <a:endParaRPr sz="849">
              <a:solidFill>
                <a:schemeClr val="lt1"/>
              </a:solidFill>
              <a:latin typeface="Arial"/>
              <a:ea typeface="Arial"/>
              <a:cs typeface="Arial"/>
              <a:sym typeface="Arial"/>
            </a:endParaRPr>
          </a:p>
        </p:txBody>
      </p:sp>
      <p:sp>
        <p:nvSpPr>
          <p:cNvPr id="189" name="Google Shape;189;p6"/>
          <p:cNvSpPr txBox="1"/>
          <p:nvPr/>
        </p:nvSpPr>
        <p:spPr>
          <a:xfrm>
            <a:off x="5948137" y="1875108"/>
            <a:ext cx="2257199" cy="627529"/>
          </a:xfrm>
          <a:prstGeom prst="rect">
            <a:avLst/>
          </a:prstGeom>
          <a:noFill/>
          <a:ln>
            <a:noFill/>
          </a:ln>
        </p:spPr>
        <p:txBody>
          <a:bodyPr spcFirstLastPara="1" wrap="square" lIns="55460" tIns="55460" rIns="55460" bIns="55460" anchor="t" anchorCtr="0">
            <a:spAutoFit/>
          </a:bodyPr>
          <a:lstStyle/>
          <a:p>
            <a:pPr>
              <a:lnSpc>
                <a:spcPct val="115000"/>
              </a:lnSpc>
              <a:buClr>
                <a:schemeClr val="dk1"/>
              </a:buClr>
              <a:buSzPts val="1100"/>
            </a:pPr>
            <a:r>
              <a:rPr lang="en-US" sz="971">
                <a:solidFill>
                  <a:schemeClr val="accent2"/>
                </a:solidFill>
                <a:latin typeface="DM Sans"/>
                <a:ea typeface="DM Sans"/>
                <a:cs typeface="DM Sans"/>
                <a:sym typeface="DM Sans"/>
              </a:rPr>
              <a:t>AEDs placed in traditional PAD setting, plus residential setting with CARE Team, can be alerted by 911</a:t>
            </a:r>
            <a:endParaRPr sz="971">
              <a:solidFill>
                <a:schemeClr val="accent2"/>
              </a:solidFill>
              <a:latin typeface="DM Sans"/>
              <a:ea typeface="DM Sans"/>
              <a:cs typeface="DM Sans"/>
              <a:sym typeface="DM San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0B64DC90-1974-D2F8-2301-4B62B81B324F}"/>
                  </a:ext>
                </a:extLst>
              </p14:cNvPr>
              <p14:cNvContentPartPr/>
              <p14:nvPr/>
            </p14:nvContentPartPr>
            <p14:xfrm>
              <a:off x="3986206" y="3159794"/>
              <a:ext cx="947382" cy="76765"/>
            </p14:xfrm>
          </p:contentPart>
        </mc:Choice>
        <mc:Fallback xmlns="">
          <p:pic>
            <p:nvPicPr>
              <p:cNvPr id="3" name="Ink 2">
                <a:extLst>
                  <a:ext uri="{FF2B5EF4-FFF2-40B4-BE49-F238E27FC236}">
                    <a16:creationId xmlns:a16="http://schemas.microsoft.com/office/drawing/2014/main" id="{0B64DC90-1974-D2F8-2301-4B62B81B324F}"/>
                  </a:ext>
                </a:extLst>
              </p:cNvPr>
              <p:cNvPicPr/>
              <p:nvPr/>
            </p:nvPicPr>
            <p:blipFill>
              <a:blip r:embed="rId6"/>
              <a:stretch>
                <a:fillRect/>
              </a:stretch>
            </p:blipFill>
            <p:spPr>
              <a:xfrm>
                <a:off x="3896253" y="2979594"/>
                <a:ext cx="1126928" cy="43680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A1F19F5-34AA-57E3-31BE-8F1B9A319175}"/>
                  </a:ext>
                </a:extLst>
              </p14:cNvPr>
              <p14:cNvContentPartPr/>
              <p14:nvPr/>
            </p14:nvContentPartPr>
            <p14:xfrm>
              <a:off x="2563412" y="1129500"/>
              <a:ext cx="3236294" cy="2330471"/>
            </p14:xfrm>
          </p:contentPart>
        </mc:Choice>
        <mc:Fallback xmlns="">
          <p:pic>
            <p:nvPicPr>
              <p:cNvPr id="4" name="Ink 3">
                <a:extLst>
                  <a:ext uri="{FF2B5EF4-FFF2-40B4-BE49-F238E27FC236}">
                    <a16:creationId xmlns:a16="http://schemas.microsoft.com/office/drawing/2014/main" id="{8A1F19F5-34AA-57E3-31BE-8F1B9A319175}"/>
                  </a:ext>
                </a:extLst>
              </p:cNvPr>
              <p:cNvPicPr/>
              <p:nvPr/>
            </p:nvPicPr>
            <p:blipFill>
              <a:blip r:embed="rId8"/>
              <a:stretch>
                <a:fillRect/>
              </a:stretch>
            </p:blipFill>
            <p:spPr>
              <a:xfrm>
                <a:off x="2473415" y="949541"/>
                <a:ext cx="3415928" cy="2690029"/>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178EC7FC-4113-9C25-E690-C2DD846844F7}"/>
                  </a:ext>
                </a:extLst>
              </p14:cNvPr>
              <p14:cNvContentPartPr/>
              <p14:nvPr/>
            </p14:nvContentPartPr>
            <p14:xfrm>
              <a:off x="2823882" y="386470"/>
              <a:ext cx="265" cy="265"/>
            </p14:xfrm>
          </p:contentPart>
        </mc:Choice>
        <mc:Fallback xmlns="">
          <p:pic>
            <p:nvPicPr>
              <p:cNvPr id="5" name="Ink 4">
                <a:extLst>
                  <a:ext uri="{FF2B5EF4-FFF2-40B4-BE49-F238E27FC236}">
                    <a16:creationId xmlns:a16="http://schemas.microsoft.com/office/drawing/2014/main" id="{178EC7FC-4113-9C25-E690-C2DD846844F7}"/>
                  </a:ext>
                </a:extLst>
              </p:cNvPr>
              <p:cNvPicPr/>
              <p:nvPr/>
            </p:nvPicPr>
            <p:blipFill>
              <a:blip r:embed="rId10"/>
              <a:stretch>
                <a:fillRect/>
              </a:stretch>
            </p:blipFill>
            <p:spPr>
              <a:xfrm>
                <a:off x="2757632" y="253970"/>
                <a:ext cx="132500" cy="265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6189CCB4-037E-DD2C-F6CF-6F0A5A935E9E}"/>
                  </a:ext>
                </a:extLst>
              </p14:cNvPr>
              <p14:cNvContentPartPr/>
              <p14:nvPr/>
            </p14:nvContentPartPr>
            <p14:xfrm>
              <a:off x="4101353" y="3462618"/>
              <a:ext cx="882794" cy="529"/>
            </p14:xfrm>
          </p:contentPart>
        </mc:Choice>
        <mc:Fallback xmlns="">
          <p:pic>
            <p:nvPicPr>
              <p:cNvPr id="9" name="Ink 8">
                <a:extLst>
                  <a:ext uri="{FF2B5EF4-FFF2-40B4-BE49-F238E27FC236}">
                    <a16:creationId xmlns:a16="http://schemas.microsoft.com/office/drawing/2014/main" id="{6189CCB4-037E-DD2C-F6CF-6F0A5A935E9E}"/>
                  </a:ext>
                </a:extLst>
              </p:cNvPr>
              <p:cNvPicPr/>
              <p:nvPr/>
            </p:nvPicPr>
            <p:blipFill>
              <a:blip r:embed="rId12"/>
              <a:stretch>
                <a:fillRect/>
              </a:stretch>
            </p:blipFill>
            <p:spPr>
              <a:xfrm>
                <a:off x="4065350" y="3356818"/>
                <a:ext cx="954440" cy="211600"/>
              </a:xfrm>
              <a:prstGeom prst="rect">
                <a:avLst/>
              </a:prstGeom>
            </p:spPr>
          </p:pic>
        </mc:Fallback>
      </mc:AlternateContent>
      <p:sp>
        <p:nvSpPr>
          <p:cNvPr id="2" name="TextBox 1">
            <a:extLst>
              <a:ext uri="{FF2B5EF4-FFF2-40B4-BE49-F238E27FC236}">
                <a16:creationId xmlns:a16="http://schemas.microsoft.com/office/drawing/2014/main" id="{95D0BB42-C424-00A0-C275-F1E6B9B60877}"/>
              </a:ext>
            </a:extLst>
          </p:cNvPr>
          <p:cNvSpPr txBox="1"/>
          <p:nvPr/>
        </p:nvSpPr>
        <p:spPr>
          <a:xfrm>
            <a:off x="1323093" y="4837705"/>
            <a:ext cx="6055096" cy="318677"/>
          </a:xfrm>
          <a:prstGeom prst="rect">
            <a:avLst/>
          </a:prstGeom>
          <a:noFill/>
        </p:spPr>
        <p:txBody>
          <a:bodyPr wrap="square" rtlCol="0">
            <a:spAutoFit/>
          </a:bodyPr>
          <a:lstStyle/>
          <a:p>
            <a:pPr algn="ctr"/>
            <a:r>
              <a:rPr lang="en-US" sz="1471" b="1" dirty="0">
                <a:solidFill>
                  <a:schemeClr val="accent3">
                    <a:lumMod val="75000"/>
                  </a:schemeClr>
                </a:solidFill>
              </a:rPr>
              <a:t>Stein Bronsky, MD – 719.362.6159 – eric.bronsky@coloradosprings.gov</a:t>
            </a:r>
          </a:p>
        </p:txBody>
      </p:sp>
      <p:sp>
        <p:nvSpPr>
          <p:cNvPr id="6" name="TextBox 5">
            <a:extLst>
              <a:ext uri="{FF2B5EF4-FFF2-40B4-BE49-F238E27FC236}">
                <a16:creationId xmlns:a16="http://schemas.microsoft.com/office/drawing/2014/main" id="{0115B74E-C69E-D532-14EC-01D8EDE380EC}"/>
              </a:ext>
            </a:extLst>
          </p:cNvPr>
          <p:cNvSpPr txBox="1"/>
          <p:nvPr/>
        </p:nvSpPr>
        <p:spPr>
          <a:xfrm>
            <a:off x="1323094" y="386471"/>
            <a:ext cx="5806605" cy="635430"/>
          </a:xfrm>
          <a:prstGeom prst="rect">
            <a:avLst/>
          </a:prstGeom>
          <a:noFill/>
        </p:spPr>
        <p:txBody>
          <a:bodyPr wrap="square" rtlCol="0">
            <a:spAutoFit/>
          </a:bodyPr>
          <a:lstStyle/>
          <a:p>
            <a:pPr algn="ctr"/>
            <a:r>
              <a:rPr lang="en-US" sz="3529" b="1" dirty="0">
                <a:solidFill>
                  <a:schemeClr val="accent3">
                    <a:lumMod val="75000"/>
                  </a:schemeClr>
                </a:solidFill>
              </a:rPr>
              <a:t>THANK YOU</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372A-82CC-CE5E-45DD-DBE25D3DA367}"/>
              </a:ext>
            </a:extLst>
          </p:cNvPr>
          <p:cNvPicPr>
            <a:picLocks noChangeAspect="1"/>
          </p:cNvPicPr>
          <p:nvPr/>
        </p:nvPicPr>
        <p:blipFill>
          <a:blip r:embed="rId2"/>
          <a:stretch>
            <a:fillRect/>
          </a:stretch>
        </p:blipFill>
        <p:spPr>
          <a:xfrm>
            <a:off x="2363932" y="0"/>
            <a:ext cx="4416136" cy="5715000"/>
          </a:xfrm>
          <a:prstGeom prst="rect">
            <a:avLst/>
          </a:prstGeom>
        </p:spPr>
      </p:pic>
    </p:spTree>
    <p:extLst>
      <p:ext uri="{BB962C8B-B14F-4D97-AF65-F5344CB8AC3E}">
        <p14:creationId xmlns:p14="http://schemas.microsoft.com/office/powerpoint/2010/main" val="1993656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Data Collection and CARES Registry</a:t>
            </a:r>
          </a:p>
        </p:txBody>
      </p:sp>
      <p:sp>
        <p:nvSpPr>
          <p:cNvPr id="3" name="Content Placeholder 2"/>
          <p:cNvSpPr>
            <a:spLocks noGrp="1"/>
          </p:cNvSpPr>
          <p:nvPr>
            <p:ph idx="1"/>
          </p:nvPr>
        </p:nvSpPr>
        <p:spPr>
          <a:xfrm>
            <a:off x="457200" y="1333500"/>
            <a:ext cx="4448287" cy="3771636"/>
          </a:xfrm>
        </p:spPr>
        <p:txBody>
          <a:bodyPr>
            <a:normAutofit fontScale="92500" lnSpcReduction="10000"/>
          </a:bodyPr>
          <a:lstStyle/>
          <a:p>
            <a:r>
              <a:rPr lang="en-US" dirty="0">
                <a:solidFill>
                  <a:srgbClr val="FFFFFF"/>
                </a:solidFill>
                <a:latin typeface="Calibri"/>
              </a:rPr>
              <a:t>Registry since 2003</a:t>
            </a:r>
          </a:p>
          <a:p>
            <a:r>
              <a:rPr lang="en-US" dirty="0">
                <a:solidFill>
                  <a:srgbClr val="FFFFFF"/>
                </a:solidFill>
                <a:latin typeface="Calibri"/>
              </a:rPr>
              <a:t>CARES since 2013</a:t>
            </a:r>
            <a:endParaRPr dirty="0">
              <a:solidFill>
                <a:srgbClr val="FFFFFF"/>
              </a:solidFill>
              <a:latin typeface="Calibri"/>
            </a:endParaRPr>
          </a:p>
          <a:p>
            <a:r>
              <a:rPr dirty="0">
                <a:solidFill>
                  <a:srgbClr val="FFFFFF"/>
                </a:solidFill>
                <a:latin typeface="Calibri"/>
              </a:rPr>
              <a:t>Daily review of EMS monitor/CPR device data</a:t>
            </a:r>
          </a:p>
          <a:p>
            <a:r>
              <a:rPr dirty="0">
                <a:solidFill>
                  <a:srgbClr val="FFFFFF"/>
                </a:solidFill>
                <a:latin typeface="Calibri"/>
              </a:rPr>
              <a:t>Weekly quality improvement meetings</a:t>
            </a:r>
          </a:p>
          <a:p>
            <a:r>
              <a:rPr dirty="0">
                <a:solidFill>
                  <a:srgbClr val="FFFFFF"/>
                </a:solidFill>
                <a:latin typeface="Calibri"/>
              </a:rPr>
              <a:t>911 audio reviewed for cardiac arrests</a:t>
            </a:r>
          </a:p>
          <a:p>
            <a:r>
              <a:rPr dirty="0">
                <a:solidFill>
                  <a:srgbClr val="FFFFFF"/>
                </a:solidFill>
                <a:latin typeface="Calibri"/>
              </a:rPr>
              <a:t>Data informs real change</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89575" y="1610331"/>
            <a:ext cx="3942272" cy="26281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2667" b="1" dirty="0">
                <a:solidFill>
                  <a:srgbClr val="FFFFFF"/>
                </a:solidFill>
                <a:latin typeface="Calibri"/>
              </a:rPr>
              <a:t>Public CPR Education</a:t>
            </a:r>
          </a:p>
        </p:txBody>
      </p:sp>
      <p:sp>
        <p:nvSpPr>
          <p:cNvPr id="3" name="Content Placeholder 2"/>
          <p:cNvSpPr>
            <a:spLocks noGrp="1"/>
          </p:cNvSpPr>
          <p:nvPr>
            <p:ph idx="1"/>
          </p:nvPr>
        </p:nvSpPr>
        <p:spPr>
          <a:xfrm>
            <a:off x="874059" y="1053802"/>
            <a:ext cx="6858000" cy="2693895"/>
          </a:xfrm>
        </p:spPr>
        <p:txBody>
          <a:bodyPr/>
          <a:lstStyle/>
          <a:p>
            <a:r>
              <a:rPr dirty="0">
                <a:solidFill>
                  <a:srgbClr val="FFFFFF"/>
                </a:solidFill>
                <a:latin typeface="Calibri"/>
              </a:rPr>
              <a:t>130,000+ trained in 1 year</a:t>
            </a:r>
          </a:p>
          <a:p>
            <a:r>
              <a:rPr dirty="0">
                <a:solidFill>
                  <a:srgbClr val="FFFFFF"/>
                </a:solidFill>
                <a:latin typeface="Calibri"/>
              </a:rPr>
              <a:t>AHA, Red Cross, DFD Hands-Only Training</a:t>
            </a:r>
          </a:p>
          <a:p>
            <a:r>
              <a:rPr dirty="0">
                <a:solidFill>
                  <a:srgbClr val="FFFFFF"/>
                </a:solidFill>
                <a:latin typeface="Calibri"/>
              </a:rPr>
              <a:t>Schools, Churches, City Employees, Recreation Centers</a:t>
            </a:r>
          </a:p>
          <a:p>
            <a:r>
              <a:rPr lang="en-US" dirty="0">
                <a:solidFill>
                  <a:srgbClr val="FFFFFF"/>
                </a:solidFill>
                <a:latin typeface="Calibri"/>
              </a:rPr>
              <a:t>Door to Door</a:t>
            </a:r>
            <a:endParaRPr dirty="0">
              <a:solidFill>
                <a:srgbClr val="FFFFFF"/>
              </a:solidFill>
              <a:latin typeface="Calibri"/>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2303" y="3747697"/>
            <a:ext cx="2666328" cy="1955522"/>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630" y="3861995"/>
            <a:ext cx="3682447" cy="1841224"/>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1866" y="3436280"/>
            <a:ext cx="1804934" cy="22669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111887"/>
            <a:ext cx="6858000" cy="952500"/>
          </a:xfrm>
        </p:spPr>
        <p:txBody>
          <a:bodyPr/>
          <a:lstStyle/>
          <a:p>
            <a:r>
              <a:rPr sz="2667" b="1" dirty="0">
                <a:solidFill>
                  <a:srgbClr val="FFFFFF"/>
                </a:solidFill>
                <a:latin typeface="Calibri"/>
              </a:rPr>
              <a:t>Hands-Only CPR Outreach</a:t>
            </a:r>
          </a:p>
        </p:txBody>
      </p:sp>
      <p:sp>
        <p:nvSpPr>
          <p:cNvPr id="3" name="Content Placeholder 2"/>
          <p:cNvSpPr>
            <a:spLocks noGrp="1"/>
          </p:cNvSpPr>
          <p:nvPr>
            <p:ph idx="1"/>
          </p:nvPr>
        </p:nvSpPr>
        <p:spPr>
          <a:xfrm>
            <a:off x="1143000" y="1073550"/>
            <a:ext cx="6858000" cy="3771636"/>
          </a:xfrm>
        </p:spPr>
        <p:txBody>
          <a:bodyPr/>
          <a:lstStyle/>
          <a:p>
            <a:r>
              <a:rPr dirty="0">
                <a:solidFill>
                  <a:srgbClr val="FFFFFF"/>
                </a:solidFill>
                <a:latin typeface="Calibri"/>
              </a:rPr>
              <a:t>Custom training video distributed to:</a:t>
            </a:r>
          </a:p>
          <a:p>
            <a:pPr lvl="1"/>
            <a:r>
              <a:rPr dirty="0">
                <a:solidFill>
                  <a:srgbClr val="FFFFFF"/>
                </a:solidFill>
                <a:latin typeface="Calibri"/>
              </a:rPr>
              <a:t>City employees</a:t>
            </a:r>
          </a:p>
          <a:p>
            <a:pPr lvl="1"/>
            <a:r>
              <a:rPr dirty="0">
                <a:solidFill>
                  <a:srgbClr val="FFFFFF"/>
                </a:solidFill>
                <a:latin typeface="Calibri"/>
              </a:rPr>
              <a:t>Churches</a:t>
            </a:r>
          </a:p>
          <a:p>
            <a:pPr lvl="1"/>
            <a:r>
              <a:rPr lang="en-US" dirty="0">
                <a:solidFill>
                  <a:srgbClr val="FFFFFF"/>
                </a:solidFill>
                <a:latin typeface="Calibri"/>
              </a:rPr>
              <a:t>Sporting Events</a:t>
            </a:r>
            <a:endParaRPr dirty="0">
              <a:solidFill>
                <a:srgbClr val="FFFFFF"/>
              </a:solidFill>
              <a:latin typeface="Calibri"/>
            </a:endParaRPr>
          </a:p>
          <a:p>
            <a:pPr lvl="1"/>
            <a:r>
              <a:rPr dirty="0">
                <a:solidFill>
                  <a:srgbClr val="FFFFFF"/>
                </a:solidFill>
                <a:latin typeface="Calibri"/>
              </a:rPr>
              <a:t>TV networks</a:t>
            </a:r>
          </a:p>
          <a:p>
            <a:pPr lvl="1"/>
            <a:r>
              <a:rPr dirty="0">
                <a:solidFill>
                  <a:srgbClr val="FFFFFF"/>
                </a:solidFill>
                <a:latin typeface="Calibri"/>
              </a:rPr>
              <a:t>Lifesavers events, schools, and more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7233" y="3984534"/>
            <a:ext cx="2190750" cy="172130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7983" y="3975371"/>
            <a:ext cx="2374848" cy="172130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2830" y="3966210"/>
            <a:ext cx="2468170" cy="17304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524170"/>
          </a:xfrm>
        </p:spPr>
        <p:txBody>
          <a:bodyPr/>
          <a:lstStyle/>
          <a:p>
            <a:r>
              <a:rPr sz="2667" b="1" dirty="0">
                <a:solidFill>
                  <a:srgbClr val="FFFFFF"/>
                </a:solidFill>
                <a:latin typeface="Calibri"/>
              </a:rPr>
              <a:t>AED Mapping and </a:t>
            </a:r>
            <a:r>
              <a:rPr sz="2667" b="1" dirty="0" err="1">
                <a:solidFill>
                  <a:srgbClr val="FFFFFF"/>
                </a:solidFill>
                <a:latin typeface="Calibri"/>
              </a:rPr>
              <a:t>PulsePoint</a:t>
            </a:r>
            <a:endParaRPr sz="2667" b="1" dirty="0">
              <a:solidFill>
                <a:srgbClr val="FFFFFF"/>
              </a:solidFill>
              <a:latin typeface="Calibri"/>
            </a:endParaRPr>
          </a:p>
        </p:txBody>
      </p:sp>
      <p:sp>
        <p:nvSpPr>
          <p:cNvPr id="3" name="Content Placeholder 2"/>
          <p:cNvSpPr>
            <a:spLocks noGrp="1"/>
          </p:cNvSpPr>
          <p:nvPr>
            <p:ph idx="1"/>
          </p:nvPr>
        </p:nvSpPr>
        <p:spPr>
          <a:xfrm>
            <a:off x="122634" y="753035"/>
            <a:ext cx="5559014" cy="3771636"/>
          </a:xfrm>
        </p:spPr>
        <p:txBody>
          <a:bodyPr/>
          <a:lstStyle/>
          <a:p>
            <a:r>
              <a:rPr dirty="0" err="1">
                <a:solidFill>
                  <a:srgbClr val="FFFFFF"/>
                </a:solidFill>
                <a:latin typeface="Calibri"/>
              </a:rPr>
              <a:t>PulsePoint</a:t>
            </a:r>
            <a:r>
              <a:rPr dirty="0">
                <a:solidFill>
                  <a:srgbClr val="FFFFFF"/>
                </a:solidFill>
                <a:latin typeface="Calibri"/>
              </a:rPr>
              <a:t> integrat</a:t>
            </a:r>
            <a:r>
              <a:rPr lang="en-US" dirty="0">
                <a:solidFill>
                  <a:srgbClr val="FFFFFF"/>
                </a:solidFill>
                <a:latin typeface="Calibri"/>
              </a:rPr>
              <a:t>ion</a:t>
            </a:r>
            <a:r>
              <a:rPr dirty="0">
                <a:solidFill>
                  <a:srgbClr val="FFFFFF"/>
                </a:solidFill>
                <a:latin typeface="Calibri"/>
              </a:rPr>
              <a:t> </a:t>
            </a:r>
            <a:r>
              <a:rPr lang="en-US" dirty="0">
                <a:solidFill>
                  <a:srgbClr val="FFFFFF"/>
                </a:solidFill>
                <a:latin typeface="Calibri"/>
              </a:rPr>
              <a:t>in</a:t>
            </a:r>
            <a:r>
              <a:rPr dirty="0">
                <a:solidFill>
                  <a:srgbClr val="FFFFFF"/>
                </a:solidFill>
                <a:latin typeface="Calibri"/>
              </a:rPr>
              <a:t> Detroit </a:t>
            </a:r>
          </a:p>
          <a:p>
            <a:pPr lvl="1"/>
            <a:r>
              <a:rPr lang="en-US" dirty="0">
                <a:solidFill>
                  <a:srgbClr val="FFFFFF"/>
                </a:solidFill>
                <a:latin typeface="Calibri"/>
              </a:rPr>
              <a:t>600+</a:t>
            </a:r>
            <a:r>
              <a:rPr dirty="0">
                <a:solidFill>
                  <a:srgbClr val="FFFFFF"/>
                </a:solidFill>
                <a:latin typeface="Calibri"/>
              </a:rPr>
              <a:t> AEDs mapped</a:t>
            </a:r>
          </a:p>
          <a:p>
            <a:pPr lvl="1"/>
            <a:r>
              <a:rPr dirty="0">
                <a:solidFill>
                  <a:srgbClr val="FFFFFF"/>
                </a:solidFill>
                <a:latin typeface="Calibri"/>
              </a:rPr>
              <a:t>AEDs placed in:</a:t>
            </a:r>
          </a:p>
          <a:p>
            <a:pPr lvl="1"/>
            <a:r>
              <a:rPr lang="en-US" dirty="0">
                <a:solidFill>
                  <a:srgbClr val="FFFFFF"/>
                </a:solidFill>
                <a:latin typeface="Calibri"/>
              </a:rPr>
              <a:t>Select </a:t>
            </a:r>
            <a:r>
              <a:rPr dirty="0">
                <a:solidFill>
                  <a:srgbClr val="FFFFFF"/>
                </a:solidFill>
                <a:latin typeface="Calibri"/>
              </a:rPr>
              <a:t>DPD units and precincts</a:t>
            </a:r>
          </a:p>
          <a:p>
            <a:pPr lvl="1"/>
            <a:r>
              <a:rPr lang="en-US" dirty="0">
                <a:solidFill>
                  <a:srgbClr val="FFFFFF"/>
                </a:solidFill>
                <a:latin typeface="Calibri"/>
              </a:rPr>
              <a:t>Select </a:t>
            </a:r>
            <a:r>
              <a:rPr dirty="0">
                <a:solidFill>
                  <a:srgbClr val="FFFFFF"/>
                </a:solidFill>
                <a:latin typeface="Calibri"/>
              </a:rPr>
              <a:t>DDOT buses</a:t>
            </a:r>
          </a:p>
          <a:p>
            <a:pPr lvl="1"/>
            <a:r>
              <a:rPr lang="en-US" dirty="0">
                <a:solidFill>
                  <a:srgbClr val="FFFFFF"/>
                </a:solidFill>
                <a:latin typeface="Calibri"/>
              </a:rPr>
              <a:t>Places could request</a:t>
            </a:r>
            <a:endParaRPr dirty="0">
              <a:solidFill>
                <a:srgbClr val="FFFFFF"/>
              </a:solidFill>
              <a:latin typeface="Calibri"/>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441" y="3719062"/>
            <a:ext cx="2497744" cy="176707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0097" y="3509937"/>
            <a:ext cx="3339720" cy="2185321"/>
          </a:xfrm>
          <a:prstGeom prst="rect">
            <a:avLst/>
          </a:prstGeom>
        </p:spPr>
      </p:pic>
      <p:pic>
        <p:nvPicPr>
          <p:cNvPr id="7" name="Picture 6" descr="A map of a city&#10;&#10;AI-generated content may be incorrect.">
            <a:extLst>
              <a:ext uri="{FF2B5EF4-FFF2-40B4-BE49-F238E27FC236}">
                <a16:creationId xmlns:a16="http://schemas.microsoft.com/office/drawing/2014/main" id="{4B5CB9E7-E97E-A226-DC76-0CE7952E5A6B}"/>
              </a:ext>
            </a:extLst>
          </p:cNvPr>
          <p:cNvPicPr>
            <a:picLocks noChangeAspect="1"/>
          </p:cNvPicPr>
          <p:nvPr/>
        </p:nvPicPr>
        <p:blipFill>
          <a:blip r:embed="rId5"/>
          <a:srcRect t="26353"/>
          <a:stretch>
            <a:fillRect/>
          </a:stretch>
        </p:blipFill>
        <p:spPr>
          <a:xfrm>
            <a:off x="5100688" y="1405472"/>
            <a:ext cx="4043312" cy="420892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1379</TotalTime>
  <Words>1905</Words>
  <Application>Microsoft Macintosh PowerPoint</Application>
  <PresentationFormat>On-screen Show (16:10)</PresentationFormat>
  <Paragraphs>388</Paragraphs>
  <Slides>55</Slides>
  <Notes>14</Notes>
  <HiddenSlides>9</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DM Sans</vt:lpstr>
      <vt:lpstr>DM Sans Medium</vt:lpstr>
      <vt:lpstr>DM Sans SemiBold</vt:lpstr>
      <vt:lpstr>Modern Era</vt:lpstr>
      <vt:lpstr>Modern Era Bold</vt:lpstr>
      <vt:lpstr>Office Theme</vt:lpstr>
      <vt:lpstr>Acrobat Document</vt:lpstr>
      <vt:lpstr>What You’ll Gain When You Maintain and Sustain the Chain? </vt:lpstr>
      <vt:lpstr>PowerPoint Presentation</vt:lpstr>
      <vt:lpstr>What is a HeartSafe Community?</vt:lpstr>
      <vt:lpstr>Criteria for heart safe community:  where we were in 2020</vt:lpstr>
      <vt:lpstr>Lead Agency and Community Team</vt:lpstr>
      <vt:lpstr>Data Collection and CARES Registry</vt:lpstr>
      <vt:lpstr>Public CPR Education</vt:lpstr>
      <vt:lpstr>Hands-Only CPR Outreach</vt:lpstr>
      <vt:lpstr>AED Mapping and PulsePoint</vt:lpstr>
      <vt:lpstr>Telecommunicator CPR (T-CPR)</vt:lpstr>
      <vt:lpstr>First Responder AED Programs</vt:lpstr>
      <vt:lpstr>Recognition and Celebration</vt:lpstr>
      <vt:lpstr>Emergency Action Plans (EAPs)</vt:lpstr>
      <vt:lpstr>Public Awareness Campaigns</vt:lpstr>
      <vt:lpstr>Sustainability and Accountability</vt:lpstr>
      <vt:lpstr>Future Commitments</vt:lpstr>
      <vt:lpstr>Impact Snapshot</vt:lpstr>
      <vt:lpstr>Final Takeaway</vt:lpstr>
      <vt:lpstr>The 4 Minute Community Roadmap</vt:lpstr>
      <vt:lpstr>Questions:</vt:lpstr>
      <vt:lpstr>The Problem is Massive</vt:lpstr>
      <vt:lpstr>Survival Rates Remain Stagnant</vt:lpstr>
      <vt:lpstr>OHCA Response Chain is Broken</vt:lpstr>
      <vt:lpstr>PowerPoint Presentation</vt:lpstr>
      <vt:lpstr>PowerPoint Presentation</vt:lpstr>
      <vt:lpstr>Data Analysis Overview</vt:lpstr>
      <vt:lpstr>PowerPoint Presentation</vt:lpstr>
      <vt:lpstr>Demographics Summary</vt:lpstr>
      <vt:lpstr>Event Summary</vt:lpstr>
      <vt:lpstr>Event Summary</vt:lpstr>
      <vt:lpstr>Event Summary</vt:lpstr>
      <vt:lpstr>Event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EMS Response Times</vt:lpstr>
      <vt:lpstr>Total Response Times</vt:lpstr>
      <vt:lpstr>Response Times &amp; Initial ECG Rhythm</vt:lpstr>
      <vt:lpstr>Existing AED Locations</vt:lpstr>
      <vt:lpstr>Goals for 4 Minute Community project </vt:lpstr>
      <vt:lpstr>Modernized AEDs may bend the curve</vt:lpstr>
      <vt:lpstr>The New Approach: Strategically Deployed AEDs That Tell You When and Where They Are Needed </vt:lpstr>
      <vt:lpstr>PowerPoint Presentation</vt:lpstr>
      <vt:lpstr>PowerPoint Presentation</vt:lpstr>
      <vt:lpstr>PowerPoint Presentation</vt:lpstr>
      <vt:lpstr>The 4 Minute Community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Detroit’s Journey to Becoming a HeartSafe Community</dc:title>
  <dc:subject/>
  <dc:creator>FORBESJ@detroitmi.gov</dc:creator>
  <cp:keywords/>
  <dc:description>generated using python-pptx</dc:description>
  <cp:lastModifiedBy>Chaddrick Johnson</cp:lastModifiedBy>
  <cp:revision>20</cp:revision>
  <dcterms:created xsi:type="dcterms:W3CDTF">2013-01-27T09:14:16Z</dcterms:created>
  <dcterms:modified xsi:type="dcterms:W3CDTF">2025-06-12T17:30:15Z</dcterms:modified>
  <cp:category/>
</cp:coreProperties>
</file>