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6"/>
  </p:notesMasterIdLst>
  <p:sldIdLst>
    <p:sldId id="256" r:id="rId5"/>
    <p:sldId id="894" r:id="rId6"/>
    <p:sldId id="851" r:id="rId7"/>
    <p:sldId id="859" r:id="rId8"/>
    <p:sldId id="898" r:id="rId9"/>
    <p:sldId id="896" r:id="rId10"/>
    <p:sldId id="865" r:id="rId11"/>
    <p:sldId id="900" r:id="rId12"/>
    <p:sldId id="272" r:id="rId13"/>
    <p:sldId id="280" r:id="rId14"/>
    <p:sldId id="846" r:id="rId15"/>
    <p:sldId id="876" r:id="rId16"/>
    <p:sldId id="877" r:id="rId17"/>
    <p:sldId id="902" r:id="rId18"/>
    <p:sldId id="901" r:id="rId19"/>
    <p:sldId id="883" r:id="rId20"/>
    <p:sldId id="895" r:id="rId21"/>
    <p:sldId id="728" r:id="rId22"/>
    <p:sldId id="753" r:id="rId23"/>
    <p:sldId id="754" r:id="rId24"/>
    <p:sldId id="746" r:id="rId25"/>
    <p:sldId id="755" r:id="rId26"/>
    <p:sldId id="735" r:id="rId27"/>
    <p:sldId id="760" r:id="rId28"/>
    <p:sldId id="759" r:id="rId29"/>
    <p:sldId id="774" r:id="rId30"/>
    <p:sldId id="761" r:id="rId31"/>
    <p:sldId id="775" r:id="rId32"/>
    <p:sldId id="776" r:id="rId33"/>
    <p:sldId id="736" r:id="rId34"/>
    <p:sldId id="762" r:id="rId35"/>
  </p:sldIdLst>
  <p:sldSz cx="18288000" cy="10287000"/>
  <p:notesSz cx="6858000" cy="9144000"/>
  <p:embeddedFontLst>
    <p:embeddedFont>
      <p:font typeface="Gill Sans MT" panose="020B0502020104020203" pitchFamily="34" charset="0"/>
      <p:regular r:id="rId37"/>
      <p:bold r:id="rId38"/>
      <p:italic r:id="rId39"/>
      <p:boldItalic r:id="rId40"/>
    </p:embeddedFont>
    <p:embeddedFont>
      <p:font typeface="Times" panose="020206030504050203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2C5D5B-79DC-44FA-B16F-F068141A811E}" v="64" dt="2025-06-10T12:22:45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0" autoAdjust="0"/>
    <p:restoredTop sz="91458" autoAdjust="0"/>
  </p:normalViewPr>
  <p:slideViewPr>
    <p:cSldViewPr>
      <p:cViewPr varScale="1">
        <p:scale>
          <a:sx n="68" d="100"/>
          <a:sy n="68" d="100"/>
        </p:scale>
        <p:origin x="2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-6" y="-18"/>
    </p:cViewPr>
  </p:notesTextViewPr>
  <p:sorterViewPr>
    <p:cViewPr>
      <p:scale>
        <a:sx n="80" d="100"/>
        <a:sy n="80" d="100"/>
      </p:scale>
      <p:origin x="0" y="-6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DF7B2-041B-4036-B299-AA3193245BA1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A0DB0-7A1D-46E2-959C-E83BA8A46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3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BF5D4-C1C6-412C-9C26-4E9C747C0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89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BF5D4-C1C6-412C-9C26-4E9C747C0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BF5D4-C1C6-412C-9C26-4E9C747C0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3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BF5D4-C1C6-412C-9C26-4E9C747C02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20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BF5D4-C1C6-412C-9C26-4E9C747C0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346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A953A-610B-0DC8-9606-741CB104D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7EFC75-882E-00E4-CAD7-C99DEA738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BF0AA-F5C3-8EB1-3D72-47E7182CC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12D76-B60A-E8CA-C3F3-2DAB71D93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BF5D4-C1C6-412C-9C26-4E9C747C02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82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A953A-610B-0DC8-9606-741CB104D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7EFC75-882E-00E4-CAD7-C99DEA738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BF0AA-F5C3-8EB1-3D72-47E7182CC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12D76-B60A-E8CA-C3F3-2DAB71D93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BF5D4-C1C6-412C-9C26-4E9C747C02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73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23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55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87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39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10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30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2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5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06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2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69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2400300" y="3580116"/>
            <a:ext cx="13487400" cy="246888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57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791" y="6528816"/>
            <a:ext cx="10202418" cy="185984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76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44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2400300" y="3580116"/>
            <a:ext cx="13487400" cy="246888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57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2791" y="6528698"/>
            <a:ext cx="10202418" cy="1897623"/>
          </a:xfrm>
        </p:spPr>
        <p:txBody>
          <a:bodyPr anchor="t" anchorCtr="1"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86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2868" y="3957066"/>
            <a:ext cx="6407657" cy="4652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07473" y="3957066"/>
            <a:ext cx="6405371" cy="4652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86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5154" y="3470150"/>
            <a:ext cx="6405372" cy="1056131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850" b="0" cap="all" spc="15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75154" y="4714875"/>
            <a:ext cx="6405372" cy="38951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507474" y="4714875"/>
            <a:ext cx="6380226" cy="3895164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07474" y="3470150"/>
            <a:ext cx="6405372" cy="1056131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850" b="0" cap="all" spc="15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20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1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7008" y="3365743"/>
            <a:ext cx="6729984" cy="171224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33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4120" y="1207008"/>
            <a:ext cx="7223760" cy="7872984"/>
          </a:xfrm>
        </p:spPr>
        <p:txBody>
          <a:bodyPr>
            <a:normAutofit/>
          </a:bodyPr>
          <a:lstStyle>
            <a:lvl1pPr>
              <a:defRPr sz="285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352" y="5324877"/>
            <a:ext cx="5692140" cy="3291054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207009" y="9354312"/>
            <a:ext cx="7687196" cy="48006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3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9143999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12785" y="3365742"/>
            <a:ext cx="6742497" cy="170196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33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3999" y="0"/>
            <a:ext cx="9153146" cy="10287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352" y="5324878"/>
            <a:ext cx="5692140" cy="329105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207009" y="9354312"/>
            <a:ext cx="7687196" cy="48006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14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24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79668" y="1405890"/>
            <a:ext cx="1947912" cy="7475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46705" y="1405890"/>
            <a:ext cx="9297734" cy="74752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06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A80E3-F011-4939-A8BD-3076799F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1CA18-6942-4EB0-BC2A-438AE4CFB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7F29D-8AA4-4CC6-B3D4-5CA6885E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1B352-54AE-4BA8-91B1-CFC00BB8B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C7F4A-42F6-4789-9A46-E88C5E17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03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0D3F-C8C6-4332-8A2B-2582286A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13579-4AB1-4365-BF28-3EFB07403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30068-C541-47C6-A51D-0BE08DDA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7B725-CB3F-45D1-945F-E556C5B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427A1-1AC4-4764-A457-B715EAE3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13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74CA-BC55-48DD-A690-00EC167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E06D1-CA2C-43FF-AB89-E88D2473A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554A5-4AC9-4053-9F6C-DA047D72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77DF3-25B2-40ED-9818-981A3DB5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7D6DF-3D38-4DC0-AC50-E2678435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7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ACB7-F30E-46AD-8D69-0415F3EEE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9704-AD55-4E62-BBFB-F8A9662B3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68261-7DEE-4F11-AACE-0A780B5CE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A7C2F-4C42-4D70-8A8C-FFF0B171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68BBE-C0D7-4A85-A5C6-ED570696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86350-485F-43EE-BB6B-D8989E592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33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48400-E493-4A2E-A19D-DBF5047B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E1FB7-7455-4FBF-9F18-57D96D470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44172-3B70-4D4F-8249-AFFA8E754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6D1B1-E255-4AD3-A3A0-04D2D0A80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08EB05-1EF2-4FF0-88AD-2CCCE243D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E7EB9D-348E-49CD-92CF-345F3842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5C503-7A87-420B-A696-9B4E29092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CA71C-FFD3-4AE7-B996-F6B30F7E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21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E6CC8-C869-4971-A552-DD3D9968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1487A-ECD5-489A-A735-7E5E0497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3375-3203-406F-8285-D811DF1E1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163D9-F956-4EAA-A2AF-E3CECF27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1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F040F7-7DF6-4B72-BD9C-A5E05DDB6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5BA0E-9417-4111-8622-71C9B874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C4D85-912F-4602-BFE1-C8D608B6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40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92C6-BB8E-45DA-8322-25998F28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5C53E-1CD5-4483-82B0-945FAB2AD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7365C-8B4A-4E97-AAB8-AFC618FFA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58407-3FA8-4AC9-8730-EC20A181E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32DE1-0CA7-4E0D-834F-C9ECA313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BB4E1-06A8-426D-BDD7-29B6B30C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35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C9EF-C7B3-4458-B5EA-E7E2C722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C286C3-9F10-48FA-9800-DB4C2F6CC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D130E-0B71-4AF2-ABB2-2AD2FEA6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09C9E-F82A-4889-A3CC-5A94E606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8B14F-BE84-466E-B0FC-441CED28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EFF54-6E94-4AF8-AA81-0D09F1FF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12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E783-10F3-4F18-9719-889C7C155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7813B-0FB1-4D2C-A9DE-77C30281C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AD37A-898B-4F1E-AD3D-E810E90E5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25EFE-AEF0-4C49-B8E4-CEB8DE00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A26E1-F549-40E6-B057-CD955BC47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4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EC93C-77BE-4649-A56F-1CDA2EAF0C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ED31F-E59D-4715-8C86-1DDDF91C2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C19B2-5B68-4E6F-BE8A-CD78D402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6F7DA-80F3-4BDD-9C25-88C0CEC4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3CFAD-449B-496D-AC47-B99ABCB4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5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3346704" y="1447038"/>
            <a:ext cx="11594592" cy="17830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704" y="3957067"/>
            <a:ext cx="11594592" cy="4652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2144" y="9358224"/>
            <a:ext cx="4130619" cy="485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C331D43-1B88-4032-BF72-1ADC0C3B15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0301" y="9354312"/>
            <a:ext cx="8851784" cy="4800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138383" y="9326880"/>
            <a:ext cx="548640" cy="54864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650" spc="0" baseline="0">
                <a:solidFill>
                  <a:srgbClr val="FFFFFF"/>
                </a:solidFill>
              </a:defRPr>
            </a:lvl1pPr>
          </a:lstStyle>
          <a:p>
            <a:fld id="{D82627BF-243B-4060-B85F-AF7323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0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4200" kern="1200" cap="all" spc="3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0287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3716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7145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969295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47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025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24163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5F646E-0DD4-49E5-9872-AB6170C91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6A66F-20EF-49F2-AB93-A3393D388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10F95-F9C8-4BC4-A912-037D23D96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3898F-C27B-44E0-BD37-2CB9373A75C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D6F0-A2D0-4DF8-ABBF-64914FF61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9E311-BCBD-4849-9B75-61CD0726D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C3BD-AD36-46DD-B8BE-9DA7F3ED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1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https://www.youtube.com/embed/0Gf10t7CDZQ?feature=oembed" TargetMode="External"/><Relationship Id="rId1" Type="http://schemas.openxmlformats.org/officeDocument/2006/relationships/video" Target="https://www.youtube.com/embed/kWrrxdnng2I?feature=oembed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3148427"/>
            <a:ext cx="15773400" cy="1988345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ea typeface="Times New Roman" panose="02020603050405020304" pitchFamily="18" charset="0"/>
              </a:rPr>
              <a:t>Protecting You and Me from the CWA-3:</a:t>
            </a:r>
            <a:r>
              <a:rPr lang="en-US" sz="4200" b="1" dirty="0">
                <a:solidFill>
                  <a:srgbClr val="3638D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br>
              <a:rPr lang="en-US" sz="4200" b="1" dirty="0">
                <a:solidFill>
                  <a:srgbClr val="3638D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4200" i="1" dirty="0">
                <a:latin typeface="Arial" panose="020B0604020202020204" pitchFamily="34" charset="0"/>
                <a:ea typeface="Times New Roman" panose="02020603050405020304" pitchFamily="18" charset="0"/>
              </a:rPr>
              <a:t>Preparing for Chemical Warfare in EMS Response and Training</a:t>
            </a:r>
            <a:endParaRPr lang="en-US" sz="4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57A54E-E763-CC97-0686-B52EF4903B52}"/>
              </a:ext>
            </a:extLst>
          </p:cNvPr>
          <p:cNvSpPr txBox="1"/>
          <p:nvPr/>
        </p:nvSpPr>
        <p:spPr>
          <a:xfrm>
            <a:off x="2535527" y="6184232"/>
            <a:ext cx="13216077" cy="25622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371600"/>
            <a:r>
              <a:rPr lang="en-US" sz="3150" dirty="0">
                <a:solidFill>
                  <a:prstClr val="black"/>
                </a:solidFill>
                <a:latin typeface="Arial"/>
                <a:cs typeface="Segoe UI"/>
              </a:rPr>
              <a:t>Asa M. Margolis DO, MPH, MS, FACEP, FAEMS​</a:t>
            </a:r>
          </a:p>
          <a:p>
            <a:pPr algn="ctr" defTabSz="1371600"/>
            <a:r>
              <a:rPr lang="en-US" sz="3150" dirty="0">
                <a:solidFill>
                  <a:prstClr val="black"/>
                </a:solidFill>
                <a:latin typeface="Arial"/>
                <a:cs typeface="Segoe UI"/>
              </a:rPr>
              <a:t>Chief Medical Officer for Operational Medicine,</a:t>
            </a:r>
          </a:p>
          <a:p>
            <a:pPr algn="ctr" defTabSz="1371600"/>
            <a:r>
              <a:rPr lang="en-US" sz="3150" dirty="0">
                <a:solidFill>
                  <a:prstClr val="black"/>
                </a:solidFill>
                <a:latin typeface="Arial"/>
                <a:cs typeface="Segoe UI"/>
              </a:rPr>
              <a:t> United States Secret Service​</a:t>
            </a:r>
          </a:p>
          <a:p>
            <a:pPr algn="ctr" defTabSz="1371600"/>
            <a:r>
              <a:rPr lang="en-US" sz="3150" dirty="0">
                <a:solidFill>
                  <a:prstClr val="black"/>
                </a:solidFill>
                <a:latin typeface="Arial"/>
                <a:cs typeface="Segoe UI"/>
              </a:rPr>
              <a:t>Associate Professor, Division of Special Operations​</a:t>
            </a:r>
          </a:p>
          <a:p>
            <a:pPr algn="ctr" defTabSz="1371600"/>
            <a:r>
              <a:rPr lang="en-US" sz="3150" dirty="0">
                <a:solidFill>
                  <a:prstClr val="black"/>
                </a:solidFill>
                <a:latin typeface="Arial"/>
                <a:cs typeface="Segoe UI"/>
              </a:rPr>
              <a:t>Johns Hopkins Department of Emergency Medicine</a:t>
            </a:r>
            <a:endParaRPr lang="en-US" sz="3150" dirty="0">
              <a:solidFill>
                <a:srgbClr val="FFFFFF"/>
              </a:solidFill>
              <a:latin typeface="Arial"/>
              <a:cs typeface="Segoe U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479588-D5E8-412F-B90F-965FFE507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67" r="14298"/>
          <a:stretch/>
        </p:blipFill>
        <p:spPr>
          <a:xfrm>
            <a:off x="14179260" y="301969"/>
            <a:ext cx="3921438" cy="3446615"/>
          </a:xfrm>
          <a:prstGeom prst="rect">
            <a:avLst/>
          </a:prstGeom>
        </p:spPr>
      </p:pic>
      <p:pic>
        <p:nvPicPr>
          <p:cNvPr id="10" name="Picture 9" descr="DSO Subdued.jpg">
            <a:extLst>
              <a:ext uri="{FF2B5EF4-FFF2-40B4-BE49-F238E27FC236}">
                <a16:creationId xmlns:a16="http://schemas.microsoft.com/office/drawing/2014/main" id="{44D30DE1-95F5-4DCD-96E1-D139825890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6667" t="7143" r="16667" b="3571"/>
          <a:stretch>
            <a:fillRect/>
          </a:stretch>
        </p:blipFill>
        <p:spPr>
          <a:xfrm>
            <a:off x="179231" y="5827648"/>
            <a:ext cx="3904082" cy="392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"/>
          <p:cNvSpPr txBox="1">
            <a:spLocks noGrp="1"/>
          </p:cNvSpPr>
          <p:nvPr>
            <p:ph type="title"/>
          </p:nvPr>
        </p:nvSpPr>
        <p:spPr>
          <a:xfrm>
            <a:off x="-1" y="1"/>
            <a:ext cx="8614319" cy="19883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Drug Therapy (Antidotes) </a:t>
            </a:r>
            <a:endParaRPr dirty="0"/>
          </a:p>
        </p:txBody>
      </p:sp>
      <p:sp>
        <p:nvSpPr>
          <p:cNvPr id="384" name="Google Shape;384;p25"/>
          <p:cNvSpPr txBox="1">
            <a:spLocks noGrp="1"/>
          </p:cNvSpPr>
          <p:nvPr>
            <p:ph type="body" idx="1"/>
          </p:nvPr>
        </p:nvSpPr>
        <p:spPr>
          <a:xfrm>
            <a:off x="4133" y="2738438"/>
            <a:ext cx="9040607" cy="39215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Atropine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= anticholinergic antidote for the muscarinic effects; Does NOT reverse nicotinic effects</a:t>
            </a:r>
            <a:endParaRPr dirty="0"/>
          </a:p>
          <a:p>
            <a:pPr marL="1028700" lvl="1">
              <a:spcBef>
                <a:spcPts val="1620"/>
              </a:spcBef>
              <a:buClr>
                <a:schemeClr val="dk1"/>
              </a:buClr>
              <a:buSzPts val="2400"/>
            </a:pP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Therapeutic end point = </a:t>
            </a:r>
            <a:r>
              <a:rPr lang="en-US" sz="3000" b="1" u="sng" dirty="0">
                <a:latin typeface="Arial"/>
                <a:ea typeface="Arial"/>
                <a:cs typeface="Arial"/>
                <a:sym typeface="Arial"/>
              </a:rPr>
              <a:t>drying of respiratory secretions</a:t>
            </a:r>
            <a:r>
              <a:rPr lang="en-US" sz="3000" u="sng" dirty="0"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and resolution of bronchoconstriction/bradycardia</a:t>
            </a:r>
            <a:endParaRPr sz="3000" dirty="0"/>
          </a:p>
          <a:p>
            <a:pPr indent="-76200">
              <a:lnSpc>
                <a:spcPct val="90000"/>
              </a:lnSpc>
              <a:spcBef>
                <a:spcPts val="2400"/>
              </a:spcBef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85" name="Google Shape;38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0120" y="72521"/>
            <a:ext cx="8872424" cy="638242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5"/>
          <p:cNvSpPr/>
          <p:nvPr/>
        </p:nvSpPr>
        <p:spPr>
          <a:xfrm>
            <a:off x="15385330" y="541183"/>
            <a:ext cx="2861105" cy="268709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/>
            <a:endParaRPr sz="2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5"/>
          <p:cNvSpPr/>
          <p:nvPr/>
        </p:nvSpPr>
        <p:spPr>
          <a:xfrm>
            <a:off x="15188264" y="3696939"/>
            <a:ext cx="3081443" cy="156771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/>
            <a:endParaRPr sz="2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5"/>
          <p:cNvSpPr txBox="1"/>
          <p:nvPr/>
        </p:nvSpPr>
        <p:spPr>
          <a:xfrm>
            <a:off x="-2" y="6906567"/>
            <a:ext cx="11198391" cy="3139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342900" indent="-342900" defTabSz="1371600">
              <a:buClr>
                <a:srgbClr val="0070C0"/>
              </a:buClr>
              <a:buSzPts val="2200"/>
              <a:buFont typeface="Arial"/>
              <a:buChar char="•"/>
            </a:pPr>
            <a:r>
              <a:rPr lang="en-US" sz="33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Pralidoxime chloride </a:t>
            </a:r>
            <a:r>
              <a:rPr lang="en-US" sz="33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(2-PAM Chloride) = oxime = reverse nicotinic effects of fasciculations, weakness, paralysis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 defTabSz="1371600">
              <a:spcBef>
                <a:spcPts val="1800"/>
              </a:spcBef>
              <a:buClr>
                <a:srgbClr val="0070C0"/>
              </a:buClr>
              <a:buSzPts val="2200"/>
              <a:buFont typeface="Arial"/>
              <a:buChar char="•"/>
            </a:pPr>
            <a:r>
              <a:rPr lang="en-US" sz="33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The 2-PAM Cl removes the nerve agent from </a:t>
            </a:r>
            <a:r>
              <a:rPr lang="en-US" sz="33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AChE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700" dirty="0">
              <a:solidFill>
                <a:srgbClr val="000000"/>
              </a:solidFill>
              <a:latin typeface="Gill Sans MT" panose="020B0502020104020203"/>
            </a:endParaRPr>
          </a:p>
          <a:p>
            <a:pPr marL="342900" indent="-342900" defTabSz="1371600">
              <a:spcBef>
                <a:spcPts val="1800"/>
              </a:spcBef>
              <a:buClr>
                <a:srgbClr val="0070C0"/>
              </a:buClr>
              <a:buSzPts val="2200"/>
              <a:buFont typeface="Arial"/>
              <a:buChar char="•"/>
            </a:pPr>
            <a:r>
              <a:rPr lang="en-US" sz="33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Must be done before aging occurs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700" dirty="0">
              <a:solidFill>
                <a:srgbClr val="000000"/>
              </a:solidFill>
              <a:latin typeface="Gill Sans MT" panose="020B0502020104020203"/>
            </a:endParaRPr>
          </a:p>
        </p:txBody>
      </p:sp>
      <p:pic>
        <p:nvPicPr>
          <p:cNvPr id="9" name="Picture 8" descr="MCFRS Quick Links - Division of Operations">
            <a:extLst>
              <a:ext uri="{FF2B5EF4-FFF2-40B4-BE49-F238E27FC236}">
                <a16:creationId xmlns:a16="http://schemas.microsoft.com/office/drawing/2014/main" id="{DD1DD2E2-0440-42FB-8CE5-CBDE4CAA5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23" r="4" b="4"/>
          <a:stretch/>
        </p:blipFill>
        <p:spPr>
          <a:xfrm>
            <a:off x="11792414" y="6847949"/>
            <a:ext cx="4516244" cy="3459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8604D-AB2C-6B49-381A-4FF8BE37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70" y="-254418"/>
            <a:ext cx="9335400" cy="2710958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1pPr>
            <a:lvl2pPr marL="6095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2pPr>
            <a:lvl3pPr marL="121908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3pPr>
            <a:lvl4pPr marL="1828618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4pPr>
            <a:lvl5pPr marL="2438158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5pPr>
            <a:lvl6pPr marL="3047696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6pPr>
            <a:lvl7pPr marL="3657235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7pPr>
            <a:lvl8pPr marL="4266773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8pPr>
            <a:lvl9pPr marL="4876313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5400" dirty="0">
                <a:latin typeface="Times"/>
                <a:ea typeface="MS PGothic"/>
                <a:cs typeface="Times"/>
              </a:rPr>
              <a:t>What is the Purpose of </a:t>
            </a:r>
            <a:r>
              <a:rPr lang="en-US" sz="5400" dirty="0" err="1">
                <a:latin typeface="Times"/>
                <a:ea typeface="MS PGothic"/>
                <a:cs typeface="Times"/>
              </a:rPr>
              <a:t>Decon</a:t>
            </a:r>
            <a:r>
              <a:rPr lang="en-US" sz="5400" dirty="0">
                <a:latin typeface="Times"/>
                <a:ea typeface="MS PGothic"/>
                <a:cs typeface="Times"/>
              </a:rPr>
              <a:t>? </a:t>
            </a:r>
            <a:endParaRPr lang="en-US" sz="5400" dirty="0">
              <a:cs typeface="Time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F30C7-64B1-1E00-2D1F-0CF68BBD5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36" r="21521" b="-1"/>
          <a:stretch/>
        </p:blipFill>
        <p:spPr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0" name="Picture 9" descr="C:\Users\asama\Downloads\Official Hammer Document Logo2_large print format.bmp">
            <a:extLst>
              <a:ext uri="{FF2B5EF4-FFF2-40B4-BE49-F238E27FC236}">
                <a16:creationId xmlns:a16="http://schemas.microsoft.com/office/drawing/2014/main" id="{8A267498-7072-4331-86C8-B70E3C696764}"/>
              </a:ext>
            </a:extLst>
          </p:cNvPr>
          <p:cNvPicPr/>
          <p:nvPr/>
        </p:nvPicPr>
        <p:blipFill>
          <a:blip r:embed="rId3" cstate="print"/>
          <a:srcRect l="7692" t="7407" r="7692" b="7407"/>
          <a:stretch>
            <a:fillRect/>
          </a:stretch>
        </p:blipFill>
        <p:spPr bwMode="auto">
          <a:xfrm>
            <a:off x="156329" y="1804200"/>
            <a:ext cx="3904083" cy="393038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92952-D914-4D9E-95A5-053BCE176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29" y="3401121"/>
            <a:ext cx="9335400" cy="6527007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tim"/>
            </a:endParaRPr>
          </a:p>
          <a:p>
            <a:pPr marL="0" indent="0">
              <a:buNone/>
            </a:pPr>
            <a:endParaRPr lang="en-US" dirty="0">
              <a:latin typeface="tim"/>
            </a:endParaRPr>
          </a:p>
          <a:p>
            <a:pPr marL="0" indent="0">
              <a:buNone/>
            </a:pPr>
            <a:endParaRPr lang="en-US" dirty="0">
              <a:latin typeface="tim"/>
            </a:endParaRPr>
          </a:p>
          <a:p>
            <a:pPr marL="0" indent="0">
              <a:buNone/>
            </a:pPr>
            <a:endParaRPr lang="en-US" dirty="0">
              <a:latin typeface="tim"/>
            </a:endParaRPr>
          </a:p>
          <a:p>
            <a:pPr marL="0" indent="0">
              <a:buNone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Medical countermeasure that mitigates the conversion of an exposure to a dose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4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009CE1-EC41-D53B-B52D-6DBE29821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0384F6B-44A7-15CD-7CEA-EBDE8EDB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5849" y="1085855"/>
            <a:ext cx="10286997" cy="8115284"/>
          </a:xfrm>
          <a:prstGeom prst="rect">
            <a:avLst/>
          </a:prstGeom>
          <a:ln>
            <a:noFill/>
          </a:ln>
          <a:effectLst>
            <a:outerShdw blurRad="368300" dist="127000" sx="97000" sy="970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93A49-9286-CEC3-8139-A4B49421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91061"/>
            <a:ext cx="5911985" cy="2717468"/>
          </a:xfrm>
          <a:solidFill>
            <a:srgbClr val="FFFF00"/>
          </a:solidFill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rgbClr val="000000"/>
                </a:solidFill>
              </a:rPr>
              <a:t>Warm</a:t>
            </a:r>
            <a:r>
              <a:rPr lang="en-US" sz="6000" dirty="0"/>
              <a:t> Zone (ITC)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66A99-D2FA-82BD-CE5C-11C19EA3C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1" y="1115705"/>
            <a:ext cx="8601320" cy="8211260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3900" dirty="0">
                <a:latin typeface="Times New Roman"/>
                <a:cs typeface="Times New Roman"/>
              </a:rPr>
              <a:t>Antidotes</a:t>
            </a:r>
            <a:r>
              <a:rPr lang="en-US" sz="3600" dirty="0">
                <a:latin typeface="Times New Roman"/>
                <a:cs typeface="Times New Roman"/>
              </a:rPr>
              <a:t>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>
                <a:latin typeface="Times New Roman"/>
                <a:cs typeface="Times New Roman"/>
              </a:rPr>
              <a:t>Atropine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>
                <a:latin typeface="Times New Roman"/>
                <a:cs typeface="Times New Roman"/>
              </a:rPr>
              <a:t>CANA (additional)</a:t>
            </a: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3900" dirty="0">
              <a:latin typeface="Times New Roman"/>
              <a:cs typeface="Times New Roman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3900" dirty="0">
              <a:latin typeface="Times New Roman"/>
              <a:cs typeface="Times New Roman"/>
            </a:endParaRPr>
          </a:p>
          <a:p>
            <a:endParaRPr lang="en-US" sz="3900" dirty="0">
              <a:latin typeface="Times New Roman"/>
              <a:cs typeface="Times New Roman"/>
            </a:endParaRPr>
          </a:p>
          <a:p>
            <a:r>
              <a:rPr lang="en-US" sz="3900" dirty="0">
                <a:latin typeface="Times New Roman"/>
                <a:cs typeface="Times New Roman"/>
              </a:rPr>
              <a:t>Airway Management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>
                <a:latin typeface="Times New Roman"/>
                <a:cs typeface="Times New Roman"/>
              </a:rPr>
              <a:t>Secure airway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>
                <a:latin typeface="Times New Roman"/>
                <a:cs typeface="Times New Roman"/>
              </a:rPr>
              <a:t>Replace interventions done prior to </a:t>
            </a:r>
            <a:r>
              <a:rPr lang="en-US" dirty="0" err="1">
                <a:latin typeface="Times New Roman"/>
                <a:cs typeface="Times New Roman"/>
              </a:rPr>
              <a:t>decon</a:t>
            </a:r>
            <a:endParaRPr lang="en-US" dirty="0">
              <a:latin typeface="Times New Roman"/>
              <a:cs typeface="Times New Roman"/>
            </a:endParaRPr>
          </a:p>
          <a:p>
            <a:endParaRPr lang="en-US" sz="3900" dirty="0">
              <a:latin typeface="Times New Roman"/>
              <a:cs typeface="Times New Roman"/>
            </a:endParaRPr>
          </a:p>
          <a:p>
            <a:endParaRPr lang="en-US" sz="4500" dirty="0">
              <a:latin typeface="Times New Roman"/>
              <a:cs typeface="Times New Roman"/>
            </a:endParaRPr>
          </a:p>
          <a:p>
            <a:endParaRPr lang="en-US" sz="4500" dirty="0">
              <a:latin typeface="Times New Roman"/>
              <a:cs typeface="Times New Roman"/>
            </a:endParaRPr>
          </a:p>
        </p:txBody>
      </p:sp>
      <p:pic>
        <p:nvPicPr>
          <p:cNvPr id="8" name="Picture 7" descr="H&amp;H Cric Bougie-HHCB01">
            <a:extLst>
              <a:ext uri="{FF2B5EF4-FFF2-40B4-BE49-F238E27FC236}">
                <a16:creationId xmlns:a16="http://schemas.microsoft.com/office/drawing/2014/main" id="{5BE35C03-20F9-9BB7-D4CA-CD2F04B3F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93" r="-847" b="22293"/>
          <a:stretch/>
        </p:blipFill>
        <p:spPr>
          <a:xfrm>
            <a:off x="448471" y="4196030"/>
            <a:ext cx="6088163" cy="2228666"/>
          </a:xfrm>
          <a:prstGeom prst="rect">
            <a:avLst/>
          </a:prstGeom>
        </p:spPr>
      </p:pic>
      <p:pic>
        <p:nvPicPr>
          <p:cNvPr id="10" name="Picture 9" descr="i-gel® supraglottic airway">
            <a:extLst>
              <a:ext uri="{FF2B5EF4-FFF2-40B4-BE49-F238E27FC236}">
                <a16:creationId xmlns:a16="http://schemas.microsoft.com/office/drawing/2014/main" id="{817DB391-537F-8C77-195E-B3D0E5A3A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0692" r="10799" b="5615"/>
          <a:stretch/>
        </p:blipFill>
        <p:spPr>
          <a:xfrm>
            <a:off x="2866124" y="6772688"/>
            <a:ext cx="4926155" cy="3514313"/>
          </a:xfrm>
          <a:prstGeom prst="rect">
            <a:avLst/>
          </a:prstGeom>
        </p:spPr>
      </p:pic>
      <p:pic>
        <p:nvPicPr>
          <p:cNvPr id="17" name="Picture 16" descr="Products - USAMRICD">
            <a:extLst>
              <a:ext uri="{FF2B5EF4-FFF2-40B4-BE49-F238E27FC236}">
                <a16:creationId xmlns:a16="http://schemas.microsoft.com/office/drawing/2014/main" id="{01F513BF-D4EA-18D7-F081-CDF92AAECB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666" b="36667"/>
          <a:stretch/>
        </p:blipFill>
        <p:spPr>
          <a:xfrm>
            <a:off x="12208558" y="3558209"/>
            <a:ext cx="4648202" cy="13381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1168F6-8830-4DC5-9470-C342B5E4D48E}"/>
              </a:ext>
            </a:extLst>
          </p:cNvPr>
          <p:cNvSpPr txBox="1"/>
          <p:nvPr/>
        </p:nvSpPr>
        <p:spPr>
          <a:xfrm>
            <a:off x="8700921" y="212809"/>
            <a:ext cx="612106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-US" sz="4500" b="1" dirty="0">
                <a:solidFill>
                  <a:prstClr val="black"/>
                </a:solidFill>
                <a:latin typeface="Times New Roman"/>
                <a:cs typeface="Times New Roman"/>
              </a:rPr>
              <a:t>C - </a:t>
            </a:r>
            <a:r>
              <a:rPr lang="en-US" sz="4500" dirty="0">
                <a:solidFill>
                  <a:prstClr val="black"/>
                </a:solidFill>
                <a:latin typeface="Times New Roman"/>
                <a:cs typeface="Times New Roman"/>
              </a:rPr>
              <a:t>Countermeasures</a:t>
            </a:r>
            <a:r>
              <a:rPr lang="en-US" sz="4500" b="1" dirty="0">
                <a:solidFill>
                  <a:prstClr val="black"/>
                </a:solidFill>
                <a:latin typeface="Times New Roman"/>
                <a:cs typeface="Times New Roman"/>
              </a:rPr>
              <a:t> </a:t>
            </a:r>
          </a:p>
        </p:txBody>
      </p:sp>
      <p:pic>
        <p:nvPicPr>
          <p:cNvPr id="11" name="Picture 10" descr="Atropine, 0.4mg/mL, 20mL Vial | Bound Tree">
            <a:extLst>
              <a:ext uri="{FF2B5EF4-FFF2-40B4-BE49-F238E27FC236}">
                <a16:creationId xmlns:a16="http://schemas.microsoft.com/office/drawing/2014/main" id="{DA7CF52E-501F-45A6-889C-37D70A92DB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68" r="22222" b="-617"/>
          <a:stretch/>
        </p:blipFill>
        <p:spPr>
          <a:xfrm>
            <a:off x="14821986" y="427409"/>
            <a:ext cx="1375470" cy="22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5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17429B-B878-58F7-F5D1-AF9B2B024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F9E644F-BEC0-154A-16B4-4E9E69009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5849" y="1085855"/>
            <a:ext cx="10286997" cy="8115284"/>
          </a:xfrm>
          <a:prstGeom prst="rect">
            <a:avLst/>
          </a:prstGeom>
          <a:ln>
            <a:noFill/>
          </a:ln>
          <a:effectLst>
            <a:outerShdw blurRad="368300" dist="127000" sx="97000" sy="970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8CACE-3933-7624-6E7B-B222B1B12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91061"/>
            <a:ext cx="5911985" cy="2717468"/>
          </a:xfrm>
          <a:solidFill>
            <a:srgbClr val="FFFF00"/>
          </a:solidFill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rgbClr val="000000"/>
                </a:solidFill>
              </a:rPr>
              <a:t>Warm</a:t>
            </a:r>
            <a:r>
              <a:rPr lang="en-US" sz="6000" dirty="0"/>
              <a:t> Zone (ITC)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03C3B-33EF-226D-9BD2-E5059D18D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360" y="2401580"/>
            <a:ext cx="8908394" cy="8211260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3900" dirty="0">
                <a:latin typeface="Times New Roman"/>
                <a:cs typeface="Times New Roman"/>
              </a:rPr>
              <a:t>Respiration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3900" dirty="0">
                <a:latin typeface="Times New Roman"/>
                <a:cs typeface="Times New Roman"/>
              </a:rPr>
              <a:t>Nerve Agents</a:t>
            </a:r>
          </a:p>
          <a:p>
            <a:pPr lvl="2">
              <a:buFont typeface="Wingdings,Sans-Serif" panose="020B0604020202020204" pitchFamily="34" charset="0"/>
              <a:buChar char="§"/>
            </a:pPr>
            <a:r>
              <a:rPr lang="en-US" sz="3900" dirty="0">
                <a:latin typeface="Times New Roman"/>
                <a:cs typeface="Times New Roman"/>
              </a:rPr>
              <a:t>Atropine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3900" dirty="0">
                <a:latin typeface="Times New Roman"/>
                <a:cs typeface="Times New Roman"/>
              </a:rPr>
              <a:t>Opioids </a:t>
            </a:r>
          </a:p>
          <a:p>
            <a:pPr lvl="2">
              <a:buFont typeface="Wingdings,Sans-Serif" panose="020B0604020202020204" pitchFamily="34" charset="0"/>
              <a:buChar char="§"/>
            </a:pPr>
            <a:r>
              <a:rPr lang="en-US" sz="3900" dirty="0">
                <a:latin typeface="Times New Roman"/>
                <a:cs typeface="Times New Roman"/>
              </a:rPr>
              <a:t>Naloxone 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3900" dirty="0">
                <a:latin typeface="Times New Roman"/>
                <a:cs typeface="Times New Roman"/>
              </a:rPr>
              <a:t> Cyanide (Asphyxiants)</a:t>
            </a:r>
          </a:p>
          <a:p>
            <a:pPr lvl="2">
              <a:buFont typeface="Wingdings,Sans-Serif" panose="020B0604020202020204" pitchFamily="34" charset="0"/>
              <a:buChar char="§"/>
            </a:pPr>
            <a:r>
              <a:rPr lang="en-US" sz="3900" dirty="0">
                <a:latin typeface="Times New Roman"/>
                <a:cs typeface="Times New Roman"/>
              </a:rPr>
              <a:t>Hydroxocobalamin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3900" dirty="0">
                <a:latin typeface="Times New Roman"/>
                <a:cs typeface="Times New Roman"/>
              </a:rPr>
              <a:t>Hydrofluoric Acid (Caustics)</a:t>
            </a:r>
          </a:p>
          <a:p>
            <a:pPr lvl="2">
              <a:buFont typeface="Wingdings,Sans-Serif" panose="020B0604020202020204" pitchFamily="34" charset="0"/>
              <a:buChar char="§"/>
            </a:pPr>
            <a:r>
              <a:rPr lang="en-US" sz="3900" dirty="0">
                <a:latin typeface="Times New Roman"/>
                <a:cs typeface="Times New Roman"/>
              </a:rPr>
              <a:t>Calcium gluconate</a:t>
            </a:r>
          </a:p>
          <a:p>
            <a:pPr lvl="2">
              <a:buFont typeface="Wingdings,Sans-Serif" panose="020B0604020202020204" pitchFamily="34" charset="0"/>
              <a:buChar char="§"/>
            </a:pPr>
            <a:r>
              <a:rPr lang="en-US" sz="3900" dirty="0">
                <a:latin typeface="Times New Roman"/>
                <a:cs typeface="Times New Roman"/>
              </a:rPr>
              <a:t>Bronchodilators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3900" dirty="0">
                <a:latin typeface="Times New Roman"/>
                <a:cs typeface="Times New Roman"/>
              </a:rPr>
              <a:t>Blister Agents</a:t>
            </a:r>
          </a:p>
          <a:p>
            <a:pPr lvl="2">
              <a:buFont typeface="Wingdings,Sans-Serif" panose="020B0604020202020204" pitchFamily="34" charset="0"/>
              <a:buChar char="§"/>
            </a:pPr>
            <a:r>
              <a:rPr lang="en-US" sz="3900" dirty="0">
                <a:latin typeface="Times New Roman"/>
                <a:cs typeface="Times New Roman"/>
              </a:rPr>
              <a:t>Bronchodilators </a:t>
            </a:r>
          </a:p>
          <a:p>
            <a:endParaRPr lang="en-US" sz="3900" dirty="0">
              <a:latin typeface="Times New Roman"/>
              <a:cs typeface="Times New Roman"/>
            </a:endParaRPr>
          </a:p>
          <a:p>
            <a:endParaRPr lang="en-US" sz="4500" dirty="0">
              <a:latin typeface="Times New Roman"/>
              <a:cs typeface="Times New Roman"/>
            </a:endParaRPr>
          </a:p>
          <a:p>
            <a:endParaRPr lang="en-US" sz="4500" dirty="0">
              <a:latin typeface="Times New Roman"/>
              <a:cs typeface="Times New Roman"/>
            </a:endParaRPr>
          </a:p>
        </p:txBody>
      </p:sp>
      <p:pic>
        <p:nvPicPr>
          <p:cNvPr id="11" name="Picture 10" descr="Calcium Gluconate | Empower Pharma Compounding Pharmacy">
            <a:extLst>
              <a:ext uri="{FF2B5EF4-FFF2-40B4-BE49-F238E27FC236}">
                <a16:creationId xmlns:a16="http://schemas.microsoft.com/office/drawing/2014/main" id="{1918A17F-FEB2-21FC-85AF-0AE047D0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575" y="3625620"/>
            <a:ext cx="2486025" cy="4143375"/>
          </a:xfrm>
          <a:prstGeom prst="rect">
            <a:avLst/>
          </a:prstGeom>
        </p:spPr>
      </p:pic>
      <p:pic>
        <p:nvPicPr>
          <p:cNvPr id="14" name="Picture 13" descr="Naloxone 0.4mg/mL, 1mL Vial | Emergency Medical Products">
            <a:extLst>
              <a:ext uri="{FF2B5EF4-FFF2-40B4-BE49-F238E27FC236}">
                <a16:creationId xmlns:a16="http://schemas.microsoft.com/office/drawing/2014/main" id="{CD1CE94C-DD9A-35FE-0322-18093E0E4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60" y="5691549"/>
            <a:ext cx="1743075" cy="4600575"/>
          </a:xfrm>
          <a:prstGeom prst="rect">
            <a:avLst/>
          </a:prstGeom>
        </p:spPr>
      </p:pic>
      <p:pic>
        <p:nvPicPr>
          <p:cNvPr id="16" name="Picture 15" descr="Can you ID the active ingredient in the Cyanokit? — Maimonides Emergency  Medicine Residency">
            <a:extLst>
              <a:ext uri="{FF2B5EF4-FFF2-40B4-BE49-F238E27FC236}">
                <a16:creationId xmlns:a16="http://schemas.microsoft.com/office/drawing/2014/main" id="{E80DC978-AD00-D774-B647-E504C48AA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294" y="3711345"/>
            <a:ext cx="2543175" cy="4057650"/>
          </a:xfrm>
          <a:prstGeom prst="rect">
            <a:avLst/>
          </a:prstGeom>
        </p:spPr>
      </p:pic>
      <p:pic>
        <p:nvPicPr>
          <p:cNvPr id="18" name="Picture 17" descr="Ipratropium Bromide 0.5mg and Albuterol Sulfate 2.5mg (Generic for DuoNeb)-  Individually Foil Packed - 30/Box - Medical Warehouse">
            <a:extLst>
              <a:ext uri="{FF2B5EF4-FFF2-40B4-BE49-F238E27FC236}">
                <a16:creationId xmlns:a16="http://schemas.microsoft.com/office/drawing/2014/main" id="{D5D29DA6-197F-330F-A30B-180D9EDB45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585" b="11628"/>
          <a:stretch/>
        </p:blipFill>
        <p:spPr>
          <a:xfrm>
            <a:off x="14774899" y="7030603"/>
            <a:ext cx="3028088" cy="2721911"/>
          </a:xfrm>
          <a:prstGeom prst="rect">
            <a:avLst/>
          </a:prstGeom>
        </p:spPr>
      </p:pic>
      <p:pic>
        <p:nvPicPr>
          <p:cNvPr id="5" name="Picture 4" descr="Disposable Universal Peep Valve - Medical Warehouse">
            <a:extLst>
              <a:ext uri="{FF2B5EF4-FFF2-40B4-BE49-F238E27FC236}">
                <a16:creationId xmlns:a16="http://schemas.microsoft.com/office/drawing/2014/main" id="{1417C03B-32D9-09EC-BA0D-431B83233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0458" y="325367"/>
            <a:ext cx="3214688" cy="2071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276D6-0E56-0F38-5196-E3C1C86BB59A}"/>
              </a:ext>
            </a:extLst>
          </p:cNvPr>
          <p:cNvSpPr txBox="1"/>
          <p:nvPr/>
        </p:nvSpPr>
        <p:spPr>
          <a:xfrm>
            <a:off x="15856856" y="2394857"/>
            <a:ext cx="223157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-US" sz="3900" b="1" u="sng" dirty="0">
                <a:solidFill>
                  <a:prstClr val="black"/>
                </a:solidFill>
                <a:latin typeface="Times New Roman"/>
                <a:cs typeface="Times New Roman"/>
              </a:rPr>
              <a:t>PEEP!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514FE-09E2-4778-9F59-6E9278D5BDA6}"/>
              </a:ext>
            </a:extLst>
          </p:cNvPr>
          <p:cNvSpPr txBox="1"/>
          <p:nvPr/>
        </p:nvSpPr>
        <p:spPr>
          <a:xfrm>
            <a:off x="9294395" y="360947"/>
            <a:ext cx="612106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-US" sz="4500" b="1" dirty="0">
                <a:solidFill>
                  <a:prstClr val="black"/>
                </a:solidFill>
                <a:latin typeface="Times New Roman"/>
                <a:cs typeface="Times New Roman"/>
              </a:rPr>
              <a:t>C - </a:t>
            </a:r>
            <a:r>
              <a:rPr lang="en-US" sz="4500" dirty="0">
                <a:solidFill>
                  <a:prstClr val="black"/>
                </a:solidFill>
                <a:latin typeface="Times New Roman"/>
                <a:cs typeface="Times New Roman"/>
              </a:rPr>
              <a:t>Countermeasures</a:t>
            </a:r>
            <a:r>
              <a:rPr lang="en-US" sz="4500" b="1" dirty="0">
                <a:solidFill>
                  <a:prstClr val="black"/>
                </a:solidFill>
                <a:latin typeface="Times New Roman"/>
                <a:cs typeface="Times New Roman"/>
              </a:rPr>
              <a:t> </a:t>
            </a:r>
          </a:p>
        </p:txBody>
      </p:sp>
      <p:pic>
        <p:nvPicPr>
          <p:cNvPr id="15" name="Picture 14" descr="Calgonate Hydrofluoric Acid Exposure Treatment Calcium Gluconate 25 Gram  Tube Topical Gel, 1 ct - Harris Teeter">
            <a:extLst>
              <a:ext uri="{FF2B5EF4-FFF2-40B4-BE49-F238E27FC236}">
                <a16:creationId xmlns:a16="http://schemas.microsoft.com/office/drawing/2014/main" id="{2E506EF0-FCB3-4881-9477-4EEF229F0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4202" y="8161224"/>
            <a:ext cx="3466484" cy="173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23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B5476-A9A2-47DF-AEBE-8ACC4CCB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76" y="797086"/>
            <a:ext cx="15773400" cy="1988345"/>
          </a:xfrm>
        </p:spPr>
        <p:txBody>
          <a:bodyPr/>
          <a:lstStyle/>
          <a:p>
            <a:pPr algn="ctr"/>
            <a:r>
              <a:rPr lang="en-US" dirty="0"/>
              <a:t>How do we treat cyanide (asphyxiant) poisoning?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9D77F-0828-469D-9787-4E2DEEDE9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623" y="4066314"/>
            <a:ext cx="9099396" cy="492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23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256CD3-2883-B60E-5631-D9EE76969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0414DEC-3249-0A21-F79D-F22CCA046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5849" y="1085855"/>
            <a:ext cx="10286997" cy="8115284"/>
          </a:xfrm>
          <a:prstGeom prst="rect">
            <a:avLst/>
          </a:prstGeom>
          <a:ln>
            <a:noFill/>
          </a:ln>
          <a:effectLst>
            <a:outerShdw blurRad="368300" dist="127000" sx="97000" sy="970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D653B-5F06-5DBA-9076-D5975F87D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1" y="1115705"/>
            <a:ext cx="8601320" cy="8211260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lvl="1">
              <a:buFont typeface="Courier New,monospace" panose="020B0604020202020204" pitchFamily="34" charset="0"/>
              <a:buChar char="o"/>
            </a:pPr>
            <a:endParaRPr lang="en-US" sz="3900" dirty="0">
              <a:latin typeface="Times New Roman"/>
              <a:cs typeface="Times New Roman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39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4500" dirty="0">
              <a:latin typeface="Times New Roman"/>
              <a:cs typeface="Times New Roman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3900" dirty="0">
              <a:latin typeface="Times New Roman"/>
              <a:cs typeface="Times New Roman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3900" dirty="0">
              <a:latin typeface="Times New Roman"/>
              <a:cs typeface="Times New Roman"/>
            </a:endParaRPr>
          </a:p>
          <a:p>
            <a:endParaRPr lang="en-US" sz="4500" dirty="0">
              <a:latin typeface="Times New Roman"/>
              <a:cs typeface="Times New Roman"/>
            </a:endParaRPr>
          </a:p>
          <a:p>
            <a:endParaRPr lang="en-US" sz="4500" dirty="0">
              <a:latin typeface="Times New Roman"/>
              <a:cs typeface="Times New Roman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A90BB8-3F2A-4079-8CEF-5E1840B0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439" y="547688"/>
            <a:ext cx="8173566" cy="1988345"/>
          </a:xfrm>
        </p:spPr>
        <p:txBody>
          <a:bodyPr/>
          <a:lstStyle/>
          <a:p>
            <a:r>
              <a:rPr lang="en-US" dirty="0"/>
              <a:t>Cyanide (Asphyxiant)</a:t>
            </a:r>
          </a:p>
        </p:txBody>
      </p:sp>
      <p:pic>
        <p:nvPicPr>
          <p:cNvPr id="12" name="Google Shape;528;p40" descr="A diagram of a cell cycle&#10;&#10;Description automatically generated">
            <a:extLst>
              <a:ext uri="{FF2B5EF4-FFF2-40B4-BE49-F238E27FC236}">
                <a16:creationId xmlns:a16="http://schemas.microsoft.com/office/drawing/2014/main" id="{FA02B6F4-AA04-48FE-BF71-ED2DFABE11A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63" y="2453921"/>
            <a:ext cx="8050563" cy="64565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29;p40">
            <a:extLst>
              <a:ext uri="{FF2B5EF4-FFF2-40B4-BE49-F238E27FC236}">
                <a16:creationId xmlns:a16="http://schemas.microsoft.com/office/drawing/2014/main" id="{D61DB744-6292-4084-B8AE-BE7E44810691}"/>
              </a:ext>
            </a:extLst>
          </p:cNvPr>
          <p:cNvSpPr txBox="1"/>
          <p:nvPr/>
        </p:nvSpPr>
        <p:spPr>
          <a:xfrm>
            <a:off x="-13169" y="8942251"/>
            <a:ext cx="3648582" cy="36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/>
            <a:r>
              <a:rPr lang="en-US" sz="15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N </a:t>
            </a:r>
            <a:r>
              <a:rPr lang="en-US" sz="150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Engl</a:t>
            </a:r>
            <a:r>
              <a:rPr lang="en-US" sz="15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J Med 2019;380:1638-55.</a:t>
            </a:r>
            <a:endParaRPr sz="2700" dirty="0">
              <a:solidFill>
                <a:prstClr val="black"/>
              </a:solidFill>
              <a:latin typeface="Aptos" panose="020B0004020202020204"/>
            </a:endParaRPr>
          </a:p>
        </p:txBody>
      </p:sp>
      <p:pic>
        <p:nvPicPr>
          <p:cNvPr id="14" name="Google Shape;546;p42">
            <a:extLst>
              <a:ext uri="{FF2B5EF4-FFF2-40B4-BE49-F238E27FC236}">
                <a16:creationId xmlns:a16="http://schemas.microsoft.com/office/drawing/2014/main" id="{0E16B1C2-71D2-403B-8B88-C08545DDD2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24095" y="4984596"/>
            <a:ext cx="3863898" cy="50162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47;p42">
            <a:extLst>
              <a:ext uri="{FF2B5EF4-FFF2-40B4-BE49-F238E27FC236}">
                <a16:creationId xmlns:a16="http://schemas.microsoft.com/office/drawing/2014/main" id="{67E72B45-5DCB-41A6-8576-28BDF98558D9}"/>
              </a:ext>
            </a:extLst>
          </p:cNvPr>
          <p:cNvSpPr txBox="1"/>
          <p:nvPr/>
        </p:nvSpPr>
        <p:spPr>
          <a:xfrm>
            <a:off x="8102126" y="54007"/>
            <a:ext cx="10134312" cy="470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/>
            <a:endParaRPr lang="en-US" sz="33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371600"/>
            <a:endParaRPr lang="en-US" sz="33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371600"/>
            <a:endParaRPr sz="33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371600"/>
            <a:r>
              <a:rPr lang="en-US" sz="33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High concentrations of cyanide will produce:</a:t>
            </a:r>
            <a:endParaRPr sz="2700" dirty="0">
              <a:solidFill>
                <a:prstClr val="black"/>
              </a:solidFill>
              <a:latin typeface="Aptos" panose="020B0004020202020204"/>
            </a:endParaRPr>
          </a:p>
          <a:p>
            <a:pPr marL="428625" indent="-428625" defTabSz="1371600">
              <a:buClr>
                <a:prstClr val="black"/>
              </a:buClr>
              <a:buSzPts val="2200"/>
              <a:buFont typeface="Arial"/>
              <a:buChar char="•"/>
            </a:pPr>
            <a:r>
              <a:rPr lang="en-US" sz="33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Markedly altered level of consciousness</a:t>
            </a:r>
            <a:endParaRPr sz="2700" dirty="0">
              <a:solidFill>
                <a:prstClr val="black"/>
              </a:solidFill>
              <a:latin typeface="Aptos" panose="020B0004020202020204"/>
            </a:endParaRPr>
          </a:p>
          <a:p>
            <a:pPr marL="428625" indent="-428625" defTabSz="1371600">
              <a:buClr>
                <a:prstClr val="black"/>
              </a:buClr>
              <a:buSzPts val="2200"/>
              <a:buFont typeface="Arial"/>
              <a:buChar char="•"/>
            </a:pPr>
            <a:r>
              <a:rPr lang="en-US" sz="33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Seizure</a:t>
            </a:r>
            <a:endParaRPr sz="2700" dirty="0">
              <a:solidFill>
                <a:prstClr val="black"/>
              </a:solidFill>
              <a:latin typeface="Aptos" panose="020B0004020202020204"/>
            </a:endParaRPr>
          </a:p>
          <a:p>
            <a:pPr marL="428625" indent="-428625" defTabSz="1371600">
              <a:buClr>
                <a:prstClr val="black"/>
              </a:buClr>
              <a:buSzPts val="2200"/>
              <a:buFont typeface="Arial"/>
              <a:buChar char="•"/>
            </a:pPr>
            <a:r>
              <a:rPr lang="en-US" sz="33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Respiratory depression or respiratory arrest</a:t>
            </a:r>
            <a:endParaRPr sz="2700" dirty="0">
              <a:solidFill>
                <a:prstClr val="black"/>
              </a:solidFill>
              <a:latin typeface="Aptos" panose="020B0004020202020204"/>
            </a:endParaRPr>
          </a:p>
          <a:p>
            <a:pPr marL="428625" indent="-428625" defTabSz="1371600">
              <a:buClr>
                <a:prstClr val="black"/>
              </a:buClr>
              <a:buSzPts val="2200"/>
              <a:buFont typeface="Arial"/>
              <a:buChar char="•"/>
            </a:pPr>
            <a:r>
              <a:rPr lang="en-US" sz="33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Cardiac dysrhythmia (other than sinus tachycardia)</a:t>
            </a:r>
            <a:endParaRPr sz="2700" dirty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16" name="Google Shape;559;p43">
            <a:extLst>
              <a:ext uri="{FF2B5EF4-FFF2-40B4-BE49-F238E27FC236}">
                <a16:creationId xmlns:a16="http://schemas.microsoft.com/office/drawing/2014/main" id="{790607C0-9B63-40C3-A8C6-375FDC1227A3}"/>
              </a:ext>
            </a:extLst>
          </p:cNvPr>
          <p:cNvSpPr txBox="1"/>
          <p:nvPr/>
        </p:nvSpPr>
        <p:spPr>
          <a:xfrm>
            <a:off x="8072304" y="5498368"/>
            <a:ext cx="6351792" cy="2631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/>
            <a:r>
              <a:rPr lang="en-US" sz="27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Administer 5 g IV/IO over 15 minutes</a:t>
            </a:r>
          </a:p>
          <a:p>
            <a:pPr defTabSz="1371600"/>
            <a:endParaRPr lang="en-US" sz="27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371600"/>
            <a:r>
              <a:rPr lang="en-US" sz="270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70 mg/kg IV/IO for pediatrics</a:t>
            </a:r>
            <a:endParaRPr sz="2700" dirty="0">
              <a:solidFill>
                <a:prstClr val="black"/>
              </a:solidFill>
              <a:latin typeface="Aptos" panose="020B0004020202020204"/>
            </a:endParaRPr>
          </a:p>
          <a:p>
            <a:pPr defTabSz="1371600"/>
            <a:endParaRPr sz="27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371600"/>
            <a:r>
              <a:rPr lang="en-US" sz="27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Consider additional 5 g over 15 minutes for lactate &gt; 8 </a:t>
            </a:r>
            <a:endParaRPr sz="27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995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256CD3-2883-B60E-5631-D9EE76969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0414DEC-3249-0A21-F79D-F22CCA046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5849" y="1085855"/>
            <a:ext cx="10286997" cy="8115284"/>
          </a:xfrm>
          <a:prstGeom prst="rect">
            <a:avLst/>
          </a:prstGeom>
          <a:ln>
            <a:noFill/>
          </a:ln>
          <a:effectLst>
            <a:outerShdw blurRad="368300" dist="127000" sx="97000" sy="970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3F19D-D63B-19C9-9FA9-FC433885F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91061"/>
            <a:ext cx="5911985" cy="2717468"/>
          </a:xfrm>
          <a:solidFill>
            <a:srgbClr val="00B0F0"/>
          </a:solidFill>
        </p:spPr>
        <p:txBody>
          <a:bodyPr anchor="ctr">
            <a:normAutofit/>
          </a:bodyPr>
          <a:lstStyle/>
          <a:p>
            <a:r>
              <a:rPr lang="en-US" sz="6000" dirty="0"/>
              <a:t>Cold </a:t>
            </a:r>
            <a:r>
              <a:rPr lang="en-US" sz="6000" dirty="0">
                <a:solidFill>
                  <a:srgbClr val="000000"/>
                </a:solidFill>
              </a:rPr>
              <a:t>Zone</a:t>
            </a:r>
            <a:r>
              <a:rPr lang="en-US" sz="6000" dirty="0"/>
              <a:t> (EVAC)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D653B-5F06-5DBA-9076-D5975F87D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1" y="1115705"/>
            <a:ext cx="8601320" cy="8211260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Definitive airway control</a:t>
            </a:r>
          </a:p>
          <a:p>
            <a:r>
              <a:rPr lang="en-US" dirty="0">
                <a:latin typeface="Times New Roman"/>
                <a:cs typeface="Times New Roman"/>
              </a:rPr>
              <a:t>Use of oxygen</a:t>
            </a:r>
          </a:p>
          <a:p>
            <a:r>
              <a:rPr lang="en-US" dirty="0">
                <a:latin typeface="Times New Roman"/>
                <a:cs typeface="Times New Roman"/>
              </a:rPr>
              <a:t>Cardio-resp monitoring </a:t>
            </a:r>
          </a:p>
          <a:p>
            <a:r>
              <a:rPr lang="en-US" dirty="0">
                <a:latin typeface="Times New Roman"/>
                <a:cs typeface="Times New Roman"/>
              </a:rPr>
              <a:t>Pain management</a:t>
            </a:r>
          </a:p>
          <a:p>
            <a:r>
              <a:rPr lang="en-US" dirty="0">
                <a:latin typeface="Times New Roman"/>
                <a:cs typeface="Times New Roman"/>
              </a:rPr>
              <a:t>Delayed presentations</a:t>
            </a: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3900" dirty="0">
              <a:latin typeface="Times New Roman"/>
              <a:cs typeface="Times New Roman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39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4500" dirty="0">
              <a:latin typeface="Times New Roman"/>
              <a:cs typeface="Times New Roman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3900" dirty="0">
              <a:latin typeface="Times New Roman"/>
              <a:cs typeface="Times New Roman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3900" dirty="0">
              <a:latin typeface="Times New Roman"/>
              <a:cs typeface="Times New Roman"/>
            </a:endParaRPr>
          </a:p>
          <a:p>
            <a:endParaRPr lang="en-US" sz="4500" dirty="0">
              <a:latin typeface="Times New Roman"/>
              <a:cs typeface="Times New Roman"/>
            </a:endParaRPr>
          </a:p>
          <a:p>
            <a:endParaRPr lang="en-US" sz="4500" dirty="0">
              <a:latin typeface="Times New Roman"/>
              <a:cs typeface="Times New Roman"/>
            </a:endParaRPr>
          </a:p>
        </p:txBody>
      </p:sp>
      <p:pic>
        <p:nvPicPr>
          <p:cNvPr id="7" name="Picture 6" descr="Oxygen &quot;D&quot; Cylinder with regulator - In His Hands Birth Supply">
            <a:extLst>
              <a:ext uri="{FF2B5EF4-FFF2-40B4-BE49-F238E27FC236}">
                <a16:creationId xmlns:a16="http://schemas.microsoft.com/office/drawing/2014/main" id="{AF007D16-09A6-2CEC-C0A6-BA6F213DE1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20" r="31696"/>
          <a:stretch/>
        </p:blipFill>
        <p:spPr>
          <a:xfrm>
            <a:off x="5092302" y="4107656"/>
            <a:ext cx="1685052" cy="4018359"/>
          </a:xfrm>
          <a:prstGeom prst="rect">
            <a:avLst/>
          </a:prstGeom>
        </p:spPr>
      </p:pic>
      <p:pic>
        <p:nvPicPr>
          <p:cNvPr id="9" name="Media1">
            <a:hlinkClick r:id="" action="ppaction://media"/>
            <a:extLst>
              <a:ext uri="{FF2B5EF4-FFF2-40B4-BE49-F238E27FC236}">
                <a16:creationId xmlns:a16="http://schemas.microsoft.com/office/drawing/2014/main" id="{AD212CD9-44BA-4F0F-5656-246613D933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6741" y="7568802"/>
            <a:ext cx="10076258" cy="1775223"/>
          </a:xfrm>
          <a:prstGeom prst="rect">
            <a:avLst/>
          </a:prstGeom>
        </p:spPr>
      </p:pic>
      <p:pic>
        <p:nvPicPr>
          <p:cNvPr id="5" name="Picture 4" descr="Glucometer - Amaris Medical Solutions">
            <a:extLst>
              <a:ext uri="{FF2B5EF4-FFF2-40B4-BE49-F238E27FC236}">
                <a16:creationId xmlns:a16="http://schemas.microsoft.com/office/drawing/2014/main" id="{C3D36928-F78F-1F36-CCCF-45AE65317C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706" y="4647009"/>
            <a:ext cx="2680059" cy="2698494"/>
          </a:xfrm>
          <a:prstGeom prst="rect">
            <a:avLst/>
          </a:prstGeom>
        </p:spPr>
      </p:pic>
      <p:pic>
        <p:nvPicPr>
          <p:cNvPr id="6" name="Picture 5" descr="Choosing the right pulse oximeter - Buying Guides MedicalExpo">
            <a:extLst>
              <a:ext uri="{FF2B5EF4-FFF2-40B4-BE49-F238E27FC236}">
                <a16:creationId xmlns:a16="http://schemas.microsoft.com/office/drawing/2014/main" id="{3C4252A0-2652-F35E-E166-875E34CA1E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5738159"/>
            <a:ext cx="3214688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8287999" cy="10286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451" y="3577653"/>
            <a:ext cx="861137" cy="3131694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Aptos" panose="020B0004020202020204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046505" y="0"/>
            <a:ext cx="2241495" cy="102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93" y="947651"/>
            <a:ext cx="16667594" cy="86286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8ACA6-7B28-5E76-E832-912D7B8A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427" y="1859891"/>
            <a:ext cx="6012879" cy="7020875"/>
          </a:xfrm>
        </p:spPr>
        <p:txBody>
          <a:bodyPr anchor="ctr">
            <a:normAutofit/>
          </a:bodyPr>
          <a:lstStyle/>
          <a:p>
            <a:r>
              <a:rPr lang="en-US" sz="7800" dirty="0"/>
              <a:t>Let's Summarize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152E4-A699-5E0D-2471-152FAA94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27" y="937471"/>
            <a:ext cx="10501914" cy="8578295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3600" dirty="0">
                <a:latin typeface="Times New Roman"/>
                <a:cs typeface="Times New Roman"/>
              </a:rPr>
              <a:t>Toxidrome-based approach for recognition and rapid management of suspected chemical-warfare agents </a:t>
            </a:r>
          </a:p>
          <a:p>
            <a:r>
              <a:rPr lang="en-US" sz="3600" dirty="0" err="1">
                <a:latin typeface="Times New Roman"/>
                <a:cs typeface="Times New Roman"/>
              </a:rPr>
              <a:t>Decon</a:t>
            </a:r>
            <a:r>
              <a:rPr lang="en-US" sz="3600" dirty="0">
                <a:latin typeface="Times New Roman"/>
                <a:cs typeface="Times New Roman"/>
              </a:rPr>
              <a:t> – </a:t>
            </a:r>
            <a:r>
              <a:rPr lang="en-US" sz="3600" i="1" u="sng" dirty="0">
                <a:latin typeface="Times New Roman"/>
                <a:cs typeface="Times New Roman"/>
              </a:rPr>
              <a:t>Medical countermeasure</a:t>
            </a:r>
            <a:r>
              <a:rPr lang="en-US" sz="3600" dirty="0">
                <a:latin typeface="Times New Roman"/>
                <a:cs typeface="Times New Roman"/>
              </a:rPr>
              <a:t> that mitigates the conversation of an exposure to a dose</a:t>
            </a:r>
          </a:p>
          <a:p>
            <a:r>
              <a:rPr lang="en-US" sz="3600" dirty="0">
                <a:latin typeface="Times New Roman"/>
                <a:cs typeface="Times New Roman"/>
              </a:rPr>
              <a:t>MARCHE</a:t>
            </a:r>
            <a:r>
              <a:rPr lang="en-US" sz="3600" baseline="30000" dirty="0">
                <a:latin typeface="Times New Roman"/>
                <a:cs typeface="Times New Roman"/>
              </a:rPr>
              <a:t>2</a:t>
            </a:r>
            <a:r>
              <a:rPr lang="en-US" sz="3600" dirty="0">
                <a:latin typeface="Times New Roman"/>
                <a:cs typeface="Times New Roman"/>
              </a:rPr>
              <a:t> for CBRN </a:t>
            </a:r>
          </a:p>
          <a:p>
            <a:r>
              <a:rPr lang="en-US" sz="3600" dirty="0">
                <a:latin typeface="Times New Roman"/>
                <a:cs typeface="Times New Roman"/>
              </a:rPr>
              <a:t>Hot Zone – </a:t>
            </a:r>
            <a:r>
              <a:rPr lang="en-US" sz="3600" b="1" u="sng" dirty="0">
                <a:latin typeface="Times New Roman"/>
                <a:cs typeface="Times New Roman"/>
              </a:rPr>
              <a:t>M</a:t>
            </a:r>
            <a:r>
              <a:rPr lang="en-US" sz="3600" dirty="0">
                <a:latin typeface="Times New Roman"/>
                <a:cs typeface="Times New Roman"/>
              </a:rPr>
              <a:t>ask, </a:t>
            </a:r>
            <a:r>
              <a:rPr lang="en-US" sz="3600" b="1" u="sng" dirty="0">
                <a:latin typeface="Times New Roman"/>
                <a:cs typeface="Times New Roman"/>
              </a:rPr>
              <a:t>A</a:t>
            </a:r>
            <a:r>
              <a:rPr lang="en-US" sz="3600" dirty="0">
                <a:latin typeface="Times New Roman"/>
                <a:cs typeface="Times New Roman"/>
              </a:rPr>
              <a:t>ntidotes, </a:t>
            </a:r>
            <a:r>
              <a:rPr lang="en-US" sz="3600" b="1" u="sng" dirty="0">
                <a:latin typeface="Times New Roman"/>
                <a:cs typeface="Times New Roman"/>
              </a:rPr>
              <a:t>R</a:t>
            </a:r>
            <a:r>
              <a:rPr lang="en-US" sz="3600" dirty="0">
                <a:latin typeface="Times New Roman"/>
                <a:cs typeface="Times New Roman"/>
              </a:rPr>
              <a:t>apid spot </a:t>
            </a:r>
            <a:r>
              <a:rPr lang="en-US" sz="3600" dirty="0" err="1">
                <a:latin typeface="Times New Roman"/>
                <a:cs typeface="Times New Roman"/>
              </a:rPr>
              <a:t>decon</a:t>
            </a:r>
            <a:endParaRPr lang="en-US" sz="3600" dirty="0">
              <a:latin typeface="Times New Roman"/>
              <a:cs typeface="Times New Roman"/>
            </a:endParaRPr>
          </a:p>
          <a:p>
            <a:r>
              <a:rPr lang="en-US" sz="3600" dirty="0">
                <a:latin typeface="Times New Roman"/>
                <a:cs typeface="Times New Roman"/>
              </a:rPr>
              <a:t>Hot Zone Antidotes – </a:t>
            </a:r>
            <a:r>
              <a:rPr lang="en-US" sz="3600" dirty="0" err="1">
                <a:latin typeface="Times New Roman"/>
                <a:cs typeface="Times New Roman"/>
              </a:rPr>
              <a:t>DuoDotes</a:t>
            </a:r>
            <a:r>
              <a:rPr lang="en-US" sz="3600" dirty="0">
                <a:latin typeface="Times New Roman"/>
                <a:cs typeface="Times New Roman"/>
              </a:rPr>
              <a:t>/CANA; </a:t>
            </a:r>
            <a:r>
              <a:rPr lang="en-US" sz="3600" dirty="0" err="1">
                <a:latin typeface="Times New Roman"/>
                <a:cs typeface="Times New Roman"/>
              </a:rPr>
              <a:t>DuoDotes</a:t>
            </a:r>
            <a:r>
              <a:rPr lang="en-US" sz="3600" dirty="0">
                <a:latin typeface="Times New Roman"/>
                <a:cs typeface="Times New Roman"/>
              </a:rPr>
              <a:t> + Atropine for drying of secretions </a:t>
            </a:r>
          </a:p>
          <a:p>
            <a:r>
              <a:rPr lang="en-US" sz="3600" dirty="0">
                <a:latin typeface="Times New Roman"/>
                <a:cs typeface="Times New Roman"/>
              </a:rPr>
              <a:t>Warm Zone – </a:t>
            </a:r>
            <a:r>
              <a:rPr lang="en-US" sz="3600" b="1" u="sng" dirty="0">
                <a:latin typeface="Times New Roman"/>
                <a:cs typeface="Times New Roman"/>
              </a:rPr>
              <a:t>C</a:t>
            </a:r>
            <a:r>
              <a:rPr lang="en-US" sz="3600" dirty="0">
                <a:latin typeface="Times New Roman"/>
                <a:cs typeface="Times New Roman"/>
              </a:rPr>
              <a:t>ountermeasures based on suspected toxidrome; Hydroxocobalamin for suspected CN</a:t>
            </a:r>
          </a:p>
          <a:p>
            <a:r>
              <a:rPr lang="en-US" sz="3600" dirty="0">
                <a:latin typeface="Times New Roman"/>
                <a:cs typeface="Times New Roman"/>
              </a:rPr>
              <a:t>Cold Zone – Reassessment and advanced monitoring</a:t>
            </a:r>
            <a:r>
              <a:rPr lang="en-US" sz="3000" dirty="0">
                <a:latin typeface="tim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2805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8288000" cy="10286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26" y="-2"/>
            <a:ext cx="9144003" cy="10287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229326" y="914402"/>
            <a:ext cx="10287005" cy="8458202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1277" y="3326926"/>
            <a:ext cx="9155277" cy="696007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847859" y="1817133"/>
            <a:ext cx="6960732" cy="6960732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1278" y="0"/>
            <a:ext cx="9155279" cy="1030605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7B5ED-40F1-5CE9-8524-0D4B198C4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94" y="3220466"/>
            <a:ext cx="8826963" cy="5567933"/>
          </a:xfrm>
        </p:spPr>
        <p:txBody>
          <a:bodyPr anchor="t">
            <a:normAutofit fontScale="90000"/>
          </a:bodyPr>
          <a:lstStyle/>
          <a:p>
            <a:r>
              <a:rPr lang="en-US" sz="7200" b="1" dirty="0">
                <a:solidFill>
                  <a:srgbClr val="FFFFFF"/>
                </a:solidFill>
                <a:latin typeface="+mn-lt"/>
              </a:rPr>
              <a:t>New Orleans EMS Response to the </a:t>
            </a:r>
            <a:br>
              <a:rPr lang="en-US" sz="7200" b="1" dirty="0">
                <a:solidFill>
                  <a:srgbClr val="FFFFFF"/>
                </a:solidFill>
                <a:latin typeface="+mn-lt"/>
              </a:rPr>
            </a:br>
            <a:r>
              <a:rPr lang="en-US" sz="7200" b="1" dirty="0">
                <a:solidFill>
                  <a:srgbClr val="FFFFFF"/>
                </a:solidFill>
                <a:latin typeface="+mn-lt"/>
              </a:rPr>
              <a:t>2025 New Years Day </a:t>
            </a:r>
            <a:br>
              <a:rPr lang="en-US" sz="7200" b="1" dirty="0">
                <a:solidFill>
                  <a:srgbClr val="FFFFFF"/>
                </a:solidFill>
                <a:latin typeface="+mn-lt"/>
              </a:rPr>
            </a:br>
            <a:r>
              <a:rPr lang="en-US" sz="7200" b="1" dirty="0">
                <a:solidFill>
                  <a:srgbClr val="FFFFFF"/>
                </a:solidFill>
                <a:latin typeface="+mn-lt"/>
              </a:rPr>
              <a:t>Terror Attack</a:t>
            </a:r>
            <a:br>
              <a:rPr lang="en-US" sz="7200" b="1" dirty="0">
                <a:solidFill>
                  <a:srgbClr val="FFFFFF"/>
                </a:solidFill>
                <a:latin typeface="+mn-lt"/>
              </a:rPr>
            </a:br>
            <a:br>
              <a:rPr lang="en-US" sz="7200" b="1" dirty="0">
                <a:solidFill>
                  <a:srgbClr val="FFFFFF"/>
                </a:solidFill>
                <a:latin typeface="+mn-lt"/>
              </a:rPr>
            </a:br>
            <a:r>
              <a:rPr lang="en-US" sz="3600" b="1" i="1" dirty="0">
                <a:solidFill>
                  <a:srgbClr val="FFFFFF"/>
                </a:solidFill>
                <a:latin typeface="+mn-lt"/>
              </a:rPr>
              <a:t>Meg Marino, MD, Director and Medical Director</a:t>
            </a:r>
            <a:br>
              <a:rPr lang="en-US" sz="3600" b="1" i="1" dirty="0">
                <a:solidFill>
                  <a:srgbClr val="FFFFFF"/>
                </a:solidFill>
                <a:latin typeface="+mn-lt"/>
              </a:rPr>
            </a:br>
            <a:br>
              <a:rPr lang="en-US" sz="3600" b="1" i="1" dirty="0">
                <a:solidFill>
                  <a:srgbClr val="FFFFFF"/>
                </a:solidFill>
                <a:latin typeface="+mn-lt"/>
              </a:rPr>
            </a:br>
            <a:r>
              <a:rPr lang="en-US" sz="3600" b="1" i="1" dirty="0">
                <a:solidFill>
                  <a:srgbClr val="FFFFFF"/>
                </a:solidFill>
                <a:latin typeface="+mn-lt"/>
              </a:rPr>
              <a:t>No Conflicts of Interest</a:t>
            </a:r>
            <a:endParaRPr lang="en-US" sz="72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A blue and gold logo&#10;&#10;Description automatically generated">
            <a:extLst>
              <a:ext uri="{FF2B5EF4-FFF2-40B4-BE49-F238E27FC236}">
                <a16:creationId xmlns:a16="http://schemas.microsoft.com/office/drawing/2014/main" id="{732D1981-C8C5-ED3A-664B-E135FCC2C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r="2328"/>
          <a:stretch/>
        </p:blipFill>
        <p:spPr>
          <a:xfrm>
            <a:off x="9829799" y="685800"/>
            <a:ext cx="7772403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9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4DBDC-0E77-BCD5-0674-51F51A761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149328"/>
            <a:ext cx="3223260" cy="1988345"/>
          </a:xfrm>
        </p:spPr>
        <p:txBody>
          <a:bodyPr>
            <a:normAutofit fontScale="90000"/>
          </a:bodyPr>
          <a:lstStyle/>
          <a:p>
            <a:r>
              <a:rPr lang="en-US" dirty="0"/>
              <a:t>Bourbon Street on New Years Eve at Midnight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F5109-54BB-4955-82B6-E8C999246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00" r="3" b="3"/>
          <a:stretch/>
        </p:blipFill>
        <p:spPr>
          <a:xfrm>
            <a:off x="4777740" y="1163240"/>
            <a:ext cx="14410242" cy="796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6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8287999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12783669" cy="3428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4CFC3-A65C-FDB2-FCDB-F41EAD9D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705" y="525294"/>
            <a:ext cx="6970356" cy="2436780"/>
          </a:xfrm>
        </p:spPr>
        <p:txBody>
          <a:bodyPr anchor="ctr">
            <a:normAutofit/>
          </a:bodyPr>
          <a:lstStyle/>
          <a:p>
            <a:r>
              <a:rPr lang="en-US" sz="6000" dirty="0"/>
              <a:t>Inside the Mind of the Terrorist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5B86-4BDA-93ED-139F-3449938D8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60" y="2309131"/>
            <a:ext cx="8352191" cy="5419724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3900" dirty="0">
                <a:latin typeface="Times New Roman"/>
                <a:cs typeface="Times New Roman"/>
              </a:rPr>
              <a:t>What characteristics of CWA would be most suitable for use in an attack?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3000" dirty="0"/>
          </a:p>
        </p:txBody>
      </p:sp>
      <p:pic>
        <p:nvPicPr>
          <p:cNvPr id="5" name="Picture 4" descr="Scan of a human brain in a neurology clinic">
            <a:extLst>
              <a:ext uri="{FF2B5EF4-FFF2-40B4-BE49-F238E27FC236}">
                <a16:creationId xmlns:a16="http://schemas.microsoft.com/office/drawing/2014/main" id="{6867BEEF-1A60-80EC-9556-CA66C7EEB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8" r="3" b="3"/>
          <a:stretch/>
        </p:blipFill>
        <p:spPr>
          <a:xfrm>
            <a:off x="9144001" y="2"/>
            <a:ext cx="9154238" cy="1028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74E395-D196-4ED5-9D3F-8CADBCC3CD36}"/>
              </a:ext>
            </a:extLst>
          </p:cNvPr>
          <p:cNvSpPr txBox="1"/>
          <p:nvPr/>
        </p:nvSpPr>
        <p:spPr>
          <a:xfrm>
            <a:off x="245360" y="5519176"/>
            <a:ext cx="8352191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 defTabSz="1371600">
              <a:spcAft>
                <a:spcPts val="1800"/>
              </a:spcAft>
              <a:buFont typeface="Courier New,monospace" panose="020B0604020202020204" pitchFamily="34" charset="0"/>
              <a:buChar char="o"/>
            </a:pPr>
            <a:r>
              <a:rPr lang="en-US" sz="3600" dirty="0">
                <a:solidFill>
                  <a:prstClr val="black"/>
                </a:solidFill>
                <a:latin typeface="Times New Roman"/>
                <a:cs typeface="Arial"/>
              </a:rPr>
              <a:t>High volatility</a:t>
            </a:r>
          </a:p>
          <a:p>
            <a:pPr marL="685800" lvl="1" defTabSz="1371600">
              <a:spcAft>
                <a:spcPts val="1800"/>
              </a:spcAft>
              <a:buFont typeface="Courier New,monospace" panose="020B0604020202020204" pitchFamily="34" charset="0"/>
              <a:buChar char="o"/>
            </a:pPr>
            <a:r>
              <a:rPr lang="en-US" sz="3600" dirty="0">
                <a:solidFill>
                  <a:prstClr val="black"/>
                </a:solidFill>
                <a:latin typeface="Times New Roman"/>
                <a:cs typeface="Arial"/>
              </a:rPr>
              <a:t>Fast &amp; effective absorption via skin and respiratory system</a:t>
            </a:r>
          </a:p>
          <a:p>
            <a:pPr marL="685800" lvl="1" defTabSz="1371600">
              <a:spcAft>
                <a:spcPts val="1800"/>
              </a:spcAft>
              <a:buFont typeface="Courier New,monospace" panose="020B0604020202020204" pitchFamily="34" charset="0"/>
              <a:buChar char="o"/>
            </a:pPr>
            <a:r>
              <a:rPr lang="en-US" sz="3600" dirty="0">
                <a:solidFill>
                  <a:prstClr val="black"/>
                </a:solidFill>
                <a:latin typeface="Times New Roman"/>
                <a:cs typeface="Arial"/>
              </a:rPr>
              <a:t>Rapid onset</a:t>
            </a:r>
          </a:p>
          <a:p>
            <a:pPr marL="685800" lvl="1" defTabSz="1371600">
              <a:spcAft>
                <a:spcPts val="1800"/>
              </a:spcAft>
              <a:buFont typeface="Courier New,monospace" panose="020B0604020202020204" pitchFamily="34" charset="0"/>
              <a:buChar char="o"/>
            </a:pPr>
            <a:r>
              <a:rPr lang="en-US" sz="3600" dirty="0">
                <a:solidFill>
                  <a:prstClr val="black"/>
                </a:solidFill>
                <a:latin typeface="Times New Roman"/>
                <a:cs typeface="Arial"/>
              </a:rPr>
              <a:t>Lethal / incapacitating effects</a:t>
            </a:r>
            <a:endParaRPr lang="en-US" sz="3600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56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D941-3084-51BC-66C8-D756CAF7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4387" y="4149328"/>
            <a:ext cx="3589020" cy="19883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Bourbon Street New Years Day at </a:t>
            </a:r>
            <a:br>
              <a:rPr lang="en-US" dirty="0"/>
            </a:br>
            <a:r>
              <a:rPr lang="en-US" dirty="0"/>
              <a:t>3 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CE2EED-CC21-6800-6D15-CCFF36BBD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357" r="1805" b="6"/>
          <a:stretch/>
        </p:blipFill>
        <p:spPr>
          <a:xfrm>
            <a:off x="1064594" y="547688"/>
            <a:ext cx="11919887" cy="87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10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085D6-4F2B-50B8-33B6-6E77674D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174" y="689920"/>
            <a:ext cx="9589062" cy="135864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Incident</a:t>
            </a:r>
          </a:p>
        </p:txBody>
      </p:sp>
      <p:pic>
        <p:nvPicPr>
          <p:cNvPr id="8" name="Online Media 7" title="Surveillance video: New Orleans truck attack. #shorts #shortsvideo">
            <a:hlinkClick r:id="" action="ppaction://media"/>
            <a:extLst>
              <a:ext uri="{FF2B5EF4-FFF2-40B4-BE49-F238E27FC236}">
                <a16:creationId xmlns:a16="http://schemas.microsoft.com/office/drawing/2014/main" id="{07E65ACF-4562-C3B0-C08B-3DDCFE129E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4864" y="2238578"/>
            <a:ext cx="3927311" cy="6872438"/>
          </a:xfrm>
          <a:prstGeom prst="rect">
            <a:avLst/>
          </a:prstGeom>
        </p:spPr>
      </p:pic>
      <p:pic>
        <p:nvPicPr>
          <p:cNvPr id="7" name="Online Media 6" title="New Orleans truck attack: Video shows vehicle speeding down Bourbon Street">
            <a:hlinkClick r:id="" action="ppaction://media"/>
            <a:extLst>
              <a:ext uri="{FF2B5EF4-FFF2-40B4-BE49-F238E27FC236}">
                <a16:creationId xmlns:a16="http://schemas.microsoft.com/office/drawing/2014/main" id="{7C3CD385-0188-C959-42BC-F7E4A2587C63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467842" y="2255941"/>
            <a:ext cx="3882926" cy="6872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1AC7-347F-FDBD-9708-28CF1DF00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7626" y="0"/>
            <a:ext cx="2900375" cy="23202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A391E4-CB40-7AAE-DCDC-48DAAA9B613C}"/>
              </a:ext>
            </a:extLst>
          </p:cNvPr>
          <p:cNvSpPr txBox="1"/>
          <p:nvPr/>
        </p:nvSpPr>
        <p:spPr>
          <a:xfrm>
            <a:off x="734761" y="9301032"/>
            <a:ext cx="31072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Turns onto Bourbon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B3F2A-C9F5-B815-936C-FBB31C0C04D4}"/>
              </a:ext>
            </a:extLst>
          </p:cNvPr>
          <p:cNvSpPr txBox="1"/>
          <p:nvPr/>
        </p:nvSpPr>
        <p:spPr>
          <a:xfrm>
            <a:off x="4510174" y="9301032"/>
            <a:ext cx="41983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High Speeds Down Bourbon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FF909B-84B9-F70B-5536-617862715502}"/>
              </a:ext>
            </a:extLst>
          </p:cNvPr>
          <p:cNvSpPr txBox="1"/>
          <p:nvPr/>
        </p:nvSpPr>
        <p:spPr>
          <a:xfrm>
            <a:off x="11788072" y="7382934"/>
            <a:ext cx="31072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Crash &amp; Shootout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AB9F15-79D2-7EB1-339B-95BE9D511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808" y="2238578"/>
            <a:ext cx="9126200" cy="684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65546-395E-5E57-1DC0-DC025393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Scene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280701-86F7-419B-E3A7-659D3CD4E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7388" b="-4"/>
          <a:stretch/>
        </p:blipFill>
        <p:spPr>
          <a:xfrm>
            <a:off x="3766823" y="2536032"/>
            <a:ext cx="10754355" cy="699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99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B926B-A6B9-81C2-FC38-A039852B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565" y="1113375"/>
            <a:ext cx="5401734" cy="1077912"/>
          </a:xfrm>
        </p:spPr>
        <p:txBody>
          <a:bodyPr anchor="b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E3C0F-6DB0-3BEE-394F-82DC8E812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7" r="9037"/>
          <a:stretch/>
        </p:blipFill>
        <p:spPr>
          <a:xfrm>
            <a:off x="30" y="15"/>
            <a:ext cx="9157674" cy="6287604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7C0D8-B085-8478-C272-6F34176F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90" r="-2" b="11059"/>
          <a:stretch/>
        </p:blipFill>
        <p:spPr>
          <a:xfrm>
            <a:off x="693630" y="6456627"/>
            <a:ext cx="8121174" cy="3830373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7878DF3-D015-097E-9542-2F32E6F0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4063" y="2341041"/>
            <a:ext cx="8441271" cy="6718293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NOEMS units on Canal &amp; Bourbon witnessed the event and began triaging patients- one became incident command</a:t>
            </a:r>
          </a:p>
          <a:p>
            <a:r>
              <a:rPr lang="en-US" sz="3000" dirty="0"/>
              <a:t>NOPD and other law enforcement agencies begin treating patients.</a:t>
            </a:r>
          </a:p>
          <a:p>
            <a:r>
              <a:rPr lang="en-US" sz="3000" dirty="0"/>
              <a:t>EMS Command was established with unit staging on Canal &amp; Bourbon.</a:t>
            </a:r>
          </a:p>
          <a:p>
            <a:r>
              <a:rPr lang="en-US" sz="3000" dirty="0"/>
              <a:t>The first Casualty Collection Point (CCP) was established 2 blocks into Bourbon to start triage, treatment, and coordinate transports.</a:t>
            </a:r>
          </a:p>
          <a:p>
            <a:r>
              <a:rPr lang="en-US" sz="3000" dirty="0"/>
              <a:t>An additional Casualty Collection Point (CCP) was established on Canal and Bourbon to accommodate stable green and yellow patients.</a:t>
            </a:r>
          </a:p>
          <a:p>
            <a:r>
              <a:rPr lang="en-US" sz="3000" dirty="0"/>
              <a:t>The transport officer worked with both CCP’s to send transport units for patients.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78475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FC9C5-F086-51AC-9BEB-6F04F6073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7678400" cy="1143000"/>
          </a:xfrm>
        </p:spPr>
        <p:txBody>
          <a:bodyPr/>
          <a:lstStyle/>
          <a:p>
            <a:pPr algn="ctr"/>
            <a:r>
              <a:rPr lang="en-US" dirty="0"/>
              <a:t>Command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7C60F4-3B67-7F12-6C6D-1F819A3A2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91" y="2738438"/>
            <a:ext cx="11926218" cy="6527007"/>
          </a:xfrm>
        </p:spPr>
      </p:pic>
    </p:spTree>
    <p:extLst>
      <p:ext uri="{BB962C8B-B14F-4D97-AF65-F5344CB8AC3E}">
        <p14:creationId xmlns:p14="http://schemas.microsoft.com/office/powerpoint/2010/main" val="2337882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F2D34-5F3D-0023-92A3-F955456F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7678400" cy="1143000"/>
          </a:xfrm>
        </p:spPr>
        <p:txBody>
          <a:bodyPr/>
          <a:lstStyle/>
          <a:p>
            <a:pPr algn="ctr"/>
            <a:r>
              <a:rPr lang="en-US" dirty="0"/>
              <a:t>Triage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C8BE40-DEB4-D869-8698-6797ACC65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89" y="2738438"/>
            <a:ext cx="12708623" cy="6527007"/>
          </a:xfrm>
        </p:spPr>
      </p:pic>
    </p:spTree>
    <p:extLst>
      <p:ext uri="{BB962C8B-B14F-4D97-AF65-F5344CB8AC3E}">
        <p14:creationId xmlns:p14="http://schemas.microsoft.com/office/powerpoint/2010/main" val="3362231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4B851-333E-F0F8-6BD9-4DA2FCD2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CPR vs. Crisis Standards of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16941-E080-155D-3CD8-CE5A6F14F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FB07D-5757-1E9F-FA26-BA11C9B78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2682151"/>
            <a:ext cx="11658600" cy="663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11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7F7F-DEDB-D75D-8D3D-F00C42BBE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2ED2C-1F82-1657-77F5-2C51F8B03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94" y="2299125"/>
            <a:ext cx="6562869" cy="65270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9DE51C-AB47-0A47-B529-0A2D41983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4" y="547688"/>
            <a:ext cx="8743950" cy="876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1AB0F7-5AE2-8484-9F54-2AE59B5FB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492" y="1127438"/>
            <a:ext cx="8076255" cy="80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52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D74C-9624-F873-4AE9-67C516213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7678400" cy="1143000"/>
          </a:xfrm>
        </p:spPr>
        <p:txBody>
          <a:bodyPr/>
          <a:lstStyle/>
          <a:p>
            <a:pPr algn="ctr"/>
            <a:r>
              <a:rPr lang="en-US" dirty="0"/>
              <a:t>Dangers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8AF705-D6A3-0254-3743-C01436392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75" y="2738438"/>
            <a:ext cx="11780451" cy="6527007"/>
          </a:xfrm>
        </p:spPr>
      </p:pic>
    </p:spTree>
    <p:extLst>
      <p:ext uri="{BB962C8B-B14F-4D97-AF65-F5344CB8AC3E}">
        <p14:creationId xmlns:p14="http://schemas.microsoft.com/office/powerpoint/2010/main" val="2630923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0052D-3F07-670E-97A7-76FAC3444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7602200" cy="1143000"/>
          </a:xfrm>
        </p:spPr>
        <p:txBody>
          <a:bodyPr/>
          <a:lstStyle/>
          <a:p>
            <a:pPr algn="ctr"/>
            <a:r>
              <a:rPr lang="en-US" dirty="0"/>
              <a:t>Casualty Collection Points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3001CB-25F2-1AC0-713A-4E7F6CAF3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35" y="2738438"/>
            <a:ext cx="11178930" cy="6527007"/>
          </a:xfrm>
        </p:spPr>
      </p:pic>
    </p:spTree>
    <p:extLst>
      <p:ext uri="{BB962C8B-B14F-4D97-AF65-F5344CB8AC3E}">
        <p14:creationId xmlns:p14="http://schemas.microsoft.com/office/powerpoint/2010/main" val="2300089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889A-A31E-27FE-4D88-CCE6201E3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1pPr>
            <a:lvl2pPr marL="6095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2pPr>
            <a:lvl3pPr marL="121908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3pPr>
            <a:lvl4pPr marL="1828618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4pPr>
            <a:lvl5pPr marL="2438158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5pPr>
            <a:lvl6pPr marL="3047696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6pPr>
            <a:lvl7pPr marL="3657235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7pPr>
            <a:lvl8pPr marL="4266773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8pPr>
            <a:lvl9pPr marL="4876313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5400" dirty="0">
                <a:latin typeface="Times"/>
                <a:ea typeface="MS PGothic"/>
                <a:cs typeface="Times"/>
              </a:rPr>
              <a:t>Chemical-Warfare Agents (CWAs)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F77BF12-0B34-4CCF-1F5F-CED9F5FF63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69448"/>
            <a:ext cx="11125200" cy="657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C95E41-7947-2CB1-D988-8C2444E44B38}"/>
              </a:ext>
            </a:extLst>
          </p:cNvPr>
          <p:cNvSpPr/>
          <p:nvPr/>
        </p:nvSpPr>
        <p:spPr bwMode="auto">
          <a:xfrm>
            <a:off x="3352800" y="3567695"/>
            <a:ext cx="11125200" cy="188060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1pPr>
            <a:lvl2pPr marL="6095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2pPr>
            <a:lvl3pPr marL="121908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3pPr>
            <a:lvl4pPr marL="1828618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4pPr>
            <a:lvl5pPr marL="2438158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5pPr>
            <a:lvl6pPr marL="3047696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6pPr>
            <a:lvl7pPr marL="3657235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7pPr>
            <a:lvl8pPr marL="4266773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8pPr>
            <a:lvl9pPr marL="4876313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9pPr>
          </a:lstStyle>
          <a:p>
            <a:pPr defTabSz="1828755"/>
            <a:endParaRPr lang="en-US" sz="480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7BDD1A-E843-3C9D-F9AF-A08370B3035A}"/>
              </a:ext>
            </a:extLst>
          </p:cNvPr>
          <p:cNvCxnSpPr/>
          <p:nvPr/>
        </p:nvCxnSpPr>
        <p:spPr bwMode="auto">
          <a:xfrm>
            <a:off x="1981200" y="6515100"/>
            <a:ext cx="1371600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69DC71-45D4-D300-51C8-1BAD717F2D39}"/>
              </a:ext>
            </a:extLst>
          </p:cNvPr>
          <p:cNvCxnSpPr/>
          <p:nvPr/>
        </p:nvCxnSpPr>
        <p:spPr bwMode="auto">
          <a:xfrm>
            <a:off x="1981200" y="6972300"/>
            <a:ext cx="1371600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7F84EB-233E-20A8-39BF-ADAC5F7C5F2D}"/>
              </a:ext>
            </a:extLst>
          </p:cNvPr>
          <p:cNvCxnSpPr/>
          <p:nvPr/>
        </p:nvCxnSpPr>
        <p:spPr bwMode="auto">
          <a:xfrm>
            <a:off x="1981200" y="8343900"/>
            <a:ext cx="1371600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314C1C-4594-9E91-B29E-DFF467012C1B}"/>
              </a:ext>
            </a:extLst>
          </p:cNvPr>
          <p:cNvCxnSpPr/>
          <p:nvPr/>
        </p:nvCxnSpPr>
        <p:spPr bwMode="auto">
          <a:xfrm>
            <a:off x="1981200" y="8648700"/>
            <a:ext cx="1371600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703D64-3AF4-406E-8F3E-BFD2EF65B429}"/>
              </a:ext>
            </a:extLst>
          </p:cNvPr>
          <p:cNvSpPr txBox="1"/>
          <p:nvPr/>
        </p:nvSpPr>
        <p:spPr>
          <a:xfrm>
            <a:off x="3352799" y="9046815"/>
            <a:ext cx="111251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1500" dirty="0" err="1">
                <a:solidFill>
                  <a:prstClr val="black"/>
                </a:solidFill>
                <a:latin typeface="Aptos" panose="020B0004020202020204"/>
              </a:rPr>
              <a:t>Ciottone</a:t>
            </a:r>
            <a:r>
              <a:rPr lang="en-US" sz="1500" dirty="0">
                <a:solidFill>
                  <a:prstClr val="black"/>
                </a:solidFill>
                <a:latin typeface="Aptos" panose="020B0004020202020204"/>
              </a:rPr>
              <a:t> GR. Toxidrome Recognition in Chemical-Weapons Attacks. N </a:t>
            </a:r>
            <a:r>
              <a:rPr lang="en-US" sz="1500" dirty="0" err="1">
                <a:solidFill>
                  <a:prstClr val="black"/>
                </a:solidFill>
                <a:latin typeface="Aptos" panose="020B0004020202020204"/>
              </a:rPr>
              <a:t>Engl</a:t>
            </a:r>
            <a:r>
              <a:rPr lang="en-US" sz="1500" dirty="0">
                <a:solidFill>
                  <a:prstClr val="black"/>
                </a:solidFill>
                <a:latin typeface="Aptos" panose="020B0004020202020204"/>
              </a:rPr>
              <a:t> J Med. 2018 Apr 26;378(17):1611-1620. </a:t>
            </a:r>
            <a:r>
              <a:rPr lang="en-US" sz="1500" dirty="0" err="1">
                <a:solidFill>
                  <a:prstClr val="black"/>
                </a:solidFill>
                <a:latin typeface="Aptos" panose="020B0004020202020204"/>
              </a:rPr>
              <a:t>doi</a:t>
            </a:r>
            <a:r>
              <a:rPr lang="en-US" sz="1500" dirty="0">
                <a:solidFill>
                  <a:prstClr val="black"/>
                </a:solidFill>
                <a:latin typeface="Aptos" panose="020B0004020202020204"/>
              </a:rPr>
              <a:t>: 10.1056/NEJMra1705224. PMID: 29694809.</a:t>
            </a:r>
          </a:p>
        </p:txBody>
      </p:sp>
    </p:spTree>
    <p:extLst>
      <p:ext uri="{BB962C8B-B14F-4D97-AF65-F5344CB8AC3E}">
        <p14:creationId xmlns:p14="http://schemas.microsoft.com/office/powerpoint/2010/main" val="34160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FA4DD-6F47-9F77-713F-2329E636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890" y="1704972"/>
            <a:ext cx="5823116" cy="8858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 the Numbers: 71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FEE40-0C27-84EB-578A-5FFA3D33B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46" y="2883698"/>
            <a:ext cx="9990668" cy="3953135"/>
          </a:xfrm>
        </p:spPr>
        <p:txBody>
          <a:bodyPr>
            <a:noAutofit/>
          </a:bodyPr>
          <a:lstStyle/>
          <a:p>
            <a:r>
              <a:rPr lang="en-US" dirty="0"/>
              <a:t>On Scene Triage:</a:t>
            </a:r>
          </a:p>
          <a:p>
            <a:pPr lvl="1"/>
            <a:r>
              <a:rPr lang="en-US" sz="4200" dirty="0"/>
              <a:t>12 dead patients found on scene.</a:t>
            </a:r>
          </a:p>
          <a:p>
            <a:pPr lvl="1"/>
            <a:r>
              <a:rPr lang="en-US" sz="4200" dirty="0"/>
              <a:t>12 red tags/immediate</a:t>
            </a:r>
          </a:p>
          <a:p>
            <a:pPr lvl="1"/>
            <a:r>
              <a:rPr lang="en-US" sz="4200" dirty="0"/>
              <a:t>9 yellow/delayed</a:t>
            </a:r>
          </a:p>
          <a:p>
            <a:pPr lvl="1"/>
            <a:r>
              <a:rPr lang="en-US" sz="4200" dirty="0"/>
              <a:t>8 green/minor </a:t>
            </a:r>
          </a:p>
          <a:p>
            <a:r>
              <a:rPr lang="en-US" dirty="0"/>
              <a:t>EMS transported 29 patients to 5 hospitals in 95 minutes</a:t>
            </a:r>
          </a:p>
          <a:p>
            <a:r>
              <a:rPr lang="en-US" dirty="0"/>
              <a:t>In the end, 14 deaths and 57 injuries were related to the incident.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8DFA9-39D7-4733-1DB5-D166D9FA7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/>
          <a:stretch/>
        </p:blipFill>
        <p:spPr>
          <a:xfrm>
            <a:off x="10799160" y="15"/>
            <a:ext cx="7488840" cy="102869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63893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449E3-F754-D294-708C-DAA6C92D0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"/>
            <a:ext cx="15773400" cy="1835819"/>
          </a:xfrm>
        </p:spPr>
        <p:txBody>
          <a:bodyPr/>
          <a:lstStyle/>
          <a:p>
            <a:pPr algn="ctr"/>
            <a:r>
              <a:rPr lang="en-US" dirty="0"/>
              <a:t>1/1/25 7 am Press Conference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412187-5F34-4832-4C49-0566BEF7C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50" y="1835820"/>
            <a:ext cx="12847500" cy="8451180"/>
          </a:xfr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6B215943-C239-5C7A-EDE3-3ADCD488CF41}"/>
              </a:ext>
            </a:extLst>
          </p:cNvPr>
          <p:cNvSpPr/>
          <p:nvPr/>
        </p:nvSpPr>
        <p:spPr>
          <a:xfrm>
            <a:off x="10568067" y="4172650"/>
            <a:ext cx="652071" cy="125917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18718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9889A-A31E-27FE-4D88-CCE6201E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5997028"/>
            <a:ext cx="5972781" cy="3324770"/>
          </a:xfrm>
        </p:spPr>
        <p:txBody>
          <a:bodyPr vert="horz" lIns="137160" tIns="68580" rIns="137160" bIns="68580" rtlCol="0" anchor="ctr"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1pPr>
            <a:lvl2pPr marL="6095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2pPr>
            <a:lvl3pPr marL="121908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3pPr>
            <a:lvl4pPr marL="1828618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4pPr>
            <a:lvl5pPr marL="2438158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5pPr>
            <a:lvl6pPr marL="3047696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6pPr>
            <a:lvl7pPr marL="3657235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7pPr>
            <a:lvl8pPr marL="4266773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8pPr>
            <a:lvl9pPr marL="4876313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r>
              <a:rPr lang="en-US" sz="6600">
                <a:latin typeface="+mj-lt"/>
                <a:ea typeface="+mj-ea"/>
                <a:cs typeface="+mj-cs"/>
              </a:rPr>
              <a:t>The Objective!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13076768" y="5008913"/>
            <a:ext cx="4481849" cy="448184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F77BF12-0B34-4CCF-1F5F-CED9F5FF63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12"/>
          <a:stretch/>
        </p:blipFill>
        <p:spPr bwMode="auto">
          <a:xfrm>
            <a:off x="1933247" y="1056756"/>
            <a:ext cx="14421506" cy="4436208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629F0E-E929-90C4-08E0-A4C3053E9E8B}"/>
              </a:ext>
            </a:extLst>
          </p:cNvPr>
          <p:cNvSpPr txBox="1"/>
          <p:nvPr/>
        </p:nvSpPr>
        <p:spPr>
          <a:xfrm>
            <a:off x="7456253" y="5997029"/>
            <a:ext cx="9574449" cy="3324768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1pPr>
            <a:lvl2pPr marL="6095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2pPr>
            <a:lvl3pPr marL="121908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3pPr>
            <a:lvl4pPr marL="1828618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4pPr>
            <a:lvl5pPr marL="2438158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5pPr>
            <a:lvl6pPr marL="3047696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6pPr>
            <a:lvl7pPr marL="3657235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7pPr>
            <a:lvl8pPr marL="4266773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8pPr>
            <a:lvl9pPr marL="4876313" algn="l" defTabSz="1219080" rtl="0" eaLnBrk="1" latinLnBrk="0" hangingPunct="1">
              <a:defRPr sz="3200" kern="1200">
                <a:solidFill>
                  <a:schemeClr val="tx1"/>
                </a:solidFill>
                <a:latin typeface="Times" charset="0"/>
                <a:ea typeface="MS PGothic" pitchFamily="34" charset="-128"/>
                <a:cs typeface="+mn-cs"/>
              </a:defRPr>
            </a:lvl9pPr>
          </a:lstStyle>
          <a:p>
            <a:pPr indent="-342900" defTabSz="1371600" eaLnBrk="1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900" dirty="0">
                <a:solidFill>
                  <a:prstClr val="black"/>
                </a:solidFill>
                <a:latin typeface="Times New Roman"/>
                <a:cs typeface="Times New Roman"/>
              </a:rPr>
              <a:t>The classes of chemical-warfare agents that are most rapidly lethal (i.e., </a:t>
            </a:r>
            <a:r>
              <a:rPr lang="en-US" sz="3900" b="1" dirty="0">
                <a:solidFill>
                  <a:prstClr val="black"/>
                </a:solidFill>
                <a:latin typeface="Times New Roman"/>
                <a:cs typeface="Times New Roman"/>
              </a:rPr>
              <a:t>nerve agents, opioid agents and asphyxiants</a:t>
            </a:r>
            <a:r>
              <a:rPr lang="en-US" sz="3900" dirty="0">
                <a:solidFill>
                  <a:prstClr val="black"/>
                </a:solidFill>
                <a:latin typeface="Times New Roman"/>
                <a:cs typeface="Times New Roman"/>
              </a:rPr>
              <a:t>), should be quickly identified with the use of a toxidrome-based system of rapid triage</a:t>
            </a:r>
          </a:p>
        </p:txBody>
      </p:sp>
    </p:spTree>
    <p:extLst>
      <p:ext uri="{BB962C8B-B14F-4D97-AF65-F5344CB8AC3E}">
        <p14:creationId xmlns:p14="http://schemas.microsoft.com/office/powerpoint/2010/main" val="1749402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B5476-A9A2-47DF-AEBE-8ACC4CCB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720672"/>
            <a:ext cx="15773400" cy="1988345"/>
          </a:xfrm>
        </p:spPr>
        <p:txBody>
          <a:bodyPr/>
          <a:lstStyle/>
          <a:p>
            <a:pPr algn="ctr"/>
            <a:r>
              <a:rPr lang="en-US" dirty="0"/>
              <a:t>How Can we deliver the right care at the right time IN the </a:t>
            </a:r>
            <a:r>
              <a:rPr lang="en-US" dirty="0" err="1"/>
              <a:t>cbrn</a:t>
            </a:r>
            <a:r>
              <a:rPr lang="en-US" dirty="0"/>
              <a:t> environment?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218F0-D51E-40F2-A8C7-7C4E677E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19" y="5996379"/>
            <a:ext cx="3765158" cy="3799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B54242-3F51-4213-BD72-D84F1BC43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6133" y="5996380"/>
            <a:ext cx="3584235" cy="36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8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92A5C7-9008-8946-55D8-8FBDBDFF1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9429" y="0"/>
            <a:ext cx="11208572" cy="10287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E4B6C-FD8E-AE26-923D-2F6AAA8DC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052" y="794"/>
            <a:ext cx="5832789" cy="2700789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MARCHE</a:t>
            </a:r>
            <a:r>
              <a:rPr lang="en-US" baseline="30000" dirty="0">
                <a:ea typeface="+mj-lt"/>
                <a:cs typeface="+mj-lt"/>
              </a:rPr>
              <a:t>2</a:t>
            </a:r>
            <a:endParaRPr lang="en-US" baseline="3000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A3B91-FF9A-C704-8168-8D0E3391B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18" y="2559900"/>
            <a:ext cx="9815432" cy="8759370"/>
          </a:xfrm>
        </p:spPr>
        <p:txBody>
          <a:bodyPr vert="horz" lIns="137160" tIns="68580" rIns="137160" bIns="68580" rtlCol="0" anchor="t">
            <a:normAutofit/>
          </a:bodyPr>
          <a:lstStyle/>
          <a:p>
            <a:r>
              <a:rPr lang="en-US" sz="3900" dirty="0">
                <a:latin typeface="Times New Roman"/>
                <a:cs typeface="Times New Roman"/>
              </a:rPr>
              <a:t>M – Mask up</a:t>
            </a:r>
            <a:endParaRPr lang="en-US" dirty="0"/>
          </a:p>
          <a:p>
            <a:r>
              <a:rPr lang="en-US" sz="3900" dirty="0">
                <a:latin typeface="Times New Roman"/>
                <a:cs typeface="Times New Roman"/>
              </a:rPr>
              <a:t>A – Antidotes </a:t>
            </a:r>
          </a:p>
          <a:p>
            <a:r>
              <a:rPr lang="en-US" sz="3900" dirty="0">
                <a:latin typeface="Times New Roman"/>
                <a:cs typeface="Times New Roman"/>
              </a:rPr>
              <a:t>R – Rapid Spot Decontamination</a:t>
            </a:r>
          </a:p>
          <a:p>
            <a:r>
              <a:rPr lang="en-US" sz="3900" dirty="0">
                <a:latin typeface="Times New Roman"/>
                <a:cs typeface="Times New Roman"/>
              </a:rPr>
              <a:t>C – Countermeasures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Times New Roman"/>
                <a:cs typeface="Times New Roman"/>
              </a:rPr>
              <a:t>Antidotes are challenging in the HOT ZONE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Times New Roman"/>
                <a:cs typeface="Times New Roman"/>
              </a:rPr>
              <a:t>Medical management</a:t>
            </a:r>
          </a:p>
          <a:p>
            <a:r>
              <a:rPr lang="en-US" sz="3900" dirty="0">
                <a:latin typeface="Times New Roman"/>
                <a:cs typeface="Times New Roman"/>
              </a:rPr>
              <a:t>H – Hypothermia </a:t>
            </a:r>
          </a:p>
          <a:p>
            <a:r>
              <a:rPr lang="en-US" sz="3900" dirty="0">
                <a:latin typeface="Times New Roman"/>
                <a:cs typeface="Times New Roman"/>
              </a:rPr>
              <a:t>E – Extrication </a:t>
            </a:r>
          </a:p>
        </p:txBody>
      </p:sp>
      <p:pic>
        <p:nvPicPr>
          <p:cNvPr id="7" name="Picture 6" descr="Secret Service SOD HAMMER Class Challenge Coin | eBay">
            <a:extLst>
              <a:ext uri="{FF2B5EF4-FFF2-40B4-BE49-F238E27FC236}">
                <a16:creationId xmlns:a16="http://schemas.microsoft.com/office/drawing/2014/main" id="{07335571-C39F-E108-C31E-AE708635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9364" y="964852"/>
            <a:ext cx="3749040" cy="3937349"/>
          </a:xfrm>
          <a:prstGeom prst="rect">
            <a:avLst/>
          </a:prstGeom>
        </p:spPr>
      </p:pic>
      <p:pic>
        <p:nvPicPr>
          <p:cNvPr id="8" name="Picture 7" descr="63 Usss Images, Stock Photos, 3D objects, &amp; Vectors | Shutterstock">
            <a:extLst>
              <a:ext uri="{FF2B5EF4-FFF2-40B4-BE49-F238E27FC236}">
                <a16:creationId xmlns:a16="http://schemas.microsoft.com/office/drawing/2014/main" id="{7046738F-A41A-984D-DBD6-8527444A7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46"/>
          <a:stretch/>
        </p:blipFill>
        <p:spPr>
          <a:xfrm>
            <a:off x="11247179" y="5384801"/>
            <a:ext cx="5413410" cy="3584540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8C1DACF0-8029-B5F5-14B0-B9679299C24B}"/>
              </a:ext>
            </a:extLst>
          </p:cNvPr>
          <p:cNvSpPr txBox="1"/>
          <p:nvPr/>
        </p:nvSpPr>
        <p:spPr>
          <a:xfrm>
            <a:off x="2675334" y="9694068"/>
            <a:ext cx="10758486" cy="600164"/>
          </a:xfrm>
          <a:prstGeom prst="rect">
            <a:avLst/>
          </a:prstGeom>
          <a:noFill/>
        </p:spPr>
        <p:txBody>
          <a:bodyPr rot="0" spcFirstLastPara="0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Aft>
                <a:spcPts val="900"/>
              </a:spcAft>
            </a:pPr>
            <a:r>
              <a:rPr lang="en-US" sz="1500" dirty="0">
                <a:solidFill>
                  <a:srgbClr val="212121"/>
                </a:solidFill>
                <a:latin typeface="Times New Roman"/>
                <a:cs typeface="Times New Roman"/>
              </a:rPr>
              <a:t>*DeFeo DR, Givens ML. Integrating Chemical Biological, Radiologic, and Nuclear (CBRN) Protocols Into TCCC Introduction of a Conceptual Model - TCCC + CBRN = (MARCHE)2. J Spec Oper Med. 2018 Spring;18(1):118-123. PMID: 29533446.</a:t>
            </a:r>
            <a:endParaRPr lang="en-US" sz="15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17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5849" y="1085855"/>
            <a:ext cx="10286997" cy="8115284"/>
          </a:xfrm>
          <a:prstGeom prst="rect">
            <a:avLst/>
          </a:prstGeom>
          <a:ln>
            <a:noFill/>
          </a:ln>
          <a:effectLst>
            <a:outerShdw blurRad="368300" dist="127000" sx="97000" sy="970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ED4A0-AA9D-3DC3-5191-B4E9994CB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91061"/>
            <a:ext cx="5911985" cy="2717468"/>
          </a:xfrm>
          <a:solidFill>
            <a:srgbClr val="FF0000"/>
          </a:solidFill>
        </p:spPr>
        <p:txBody>
          <a:bodyPr anchor="ctr">
            <a:normAutofit/>
          </a:bodyPr>
          <a:lstStyle/>
          <a:p>
            <a:r>
              <a:rPr lang="en-US" sz="6000"/>
              <a:t>Hot Zone (DTC)</a:t>
            </a:r>
          </a:p>
        </p:txBody>
      </p:sp>
      <p:pic>
        <p:nvPicPr>
          <p:cNvPr id="7" name="Picture 6" descr="Narcan Nasal Spray 4mg/0.1mL Bottle 2 per pack - Merit Pharmaceutical">
            <a:extLst>
              <a:ext uri="{FF2B5EF4-FFF2-40B4-BE49-F238E27FC236}">
                <a16:creationId xmlns:a16="http://schemas.microsoft.com/office/drawing/2014/main" id="{A8789C51-05A8-C217-C822-4692D9D12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49" r="-4" b="1154"/>
          <a:stretch/>
        </p:blipFill>
        <p:spPr>
          <a:xfrm>
            <a:off x="-5" y="4114805"/>
            <a:ext cx="4062987" cy="3083567"/>
          </a:xfrm>
          <a:prstGeom prst="rect">
            <a:avLst/>
          </a:prstGeom>
        </p:spPr>
      </p:pic>
      <p:pic>
        <p:nvPicPr>
          <p:cNvPr id="8" name="Picture 7" descr="Image result for amyl nitrite">
            <a:extLst>
              <a:ext uri="{FF2B5EF4-FFF2-40B4-BE49-F238E27FC236}">
                <a16:creationId xmlns:a16="http://schemas.microsoft.com/office/drawing/2014/main" id="{F687F4C9-20FD-4173-3A43-2DD421DA5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" r="34172" b="3"/>
          <a:stretch/>
        </p:blipFill>
        <p:spPr>
          <a:xfrm>
            <a:off x="4062986" y="4114805"/>
            <a:ext cx="4052309" cy="3086099"/>
          </a:xfrm>
          <a:prstGeom prst="rect">
            <a:avLst/>
          </a:prstGeom>
        </p:spPr>
      </p:pic>
      <p:pic>
        <p:nvPicPr>
          <p:cNvPr id="5" name="Picture 4" descr="Image result for RSDL">
            <a:extLst>
              <a:ext uri="{FF2B5EF4-FFF2-40B4-BE49-F238E27FC236}">
                <a16:creationId xmlns:a16="http://schemas.microsoft.com/office/drawing/2014/main" id="{85BE21E2-D313-5662-7967-542526408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625" r="24512" b="1"/>
          <a:stretch/>
        </p:blipFill>
        <p:spPr bwMode="auto">
          <a:xfrm>
            <a:off x="2" y="7198362"/>
            <a:ext cx="4062984" cy="3104130"/>
          </a:xfrm>
          <a:prstGeom prst="rect">
            <a:avLst/>
          </a:prstGeom>
          <a:noFill/>
        </p:spPr>
      </p:pic>
      <p:pic>
        <p:nvPicPr>
          <p:cNvPr id="6" name="Picture 5" descr="MCFRS Quick Links - Division of Operations">
            <a:extLst>
              <a:ext uri="{FF2B5EF4-FFF2-40B4-BE49-F238E27FC236}">
                <a16:creationId xmlns:a16="http://schemas.microsoft.com/office/drawing/2014/main" id="{A2D6D10C-8D69-98E0-0EAD-DF22A2D89D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23" r="4" b="4"/>
          <a:stretch/>
        </p:blipFill>
        <p:spPr>
          <a:xfrm>
            <a:off x="4616355" y="7198363"/>
            <a:ext cx="3498939" cy="26802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76A5C-3D28-E86D-90F5-7A9A02642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1" y="1115705"/>
            <a:ext cx="8601320" cy="8211260"/>
          </a:xfrm>
        </p:spPr>
        <p:txBody>
          <a:bodyPr vert="horz" lIns="137160" tIns="68580" rIns="137160" bIns="68580" rtlCol="0" anchor="ctr">
            <a:normAutofit fontScale="85000" lnSpcReduction="20000"/>
          </a:bodyPr>
          <a:lstStyle/>
          <a:p>
            <a:endParaRPr lang="en-US" sz="3900" dirty="0">
              <a:latin typeface="Times New Roman"/>
              <a:cs typeface="Times New Roman"/>
            </a:endParaRPr>
          </a:p>
          <a:p>
            <a:endParaRPr lang="en-US" sz="3900" dirty="0">
              <a:latin typeface="Times New Roman"/>
              <a:cs typeface="Times New Roman"/>
            </a:endParaRPr>
          </a:p>
          <a:p>
            <a:r>
              <a:rPr lang="en-US" sz="3900" b="1" dirty="0">
                <a:latin typeface="Times New Roman"/>
                <a:cs typeface="Times New Roman"/>
              </a:rPr>
              <a:t>M</a:t>
            </a:r>
            <a:r>
              <a:rPr lang="en-US" sz="3900" dirty="0">
                <a:latin typeface="Times New Roman"/>
                <a:cs typeface="Times New Roman"/>
              </a:rPr>
              <a:t> – Mask up  </a:t>
            </a:r>
          </a:p>
          <a:p>
            <a:endParaRPr lang="en-US" sz="3900" dirty="0">
              <a:latin typeface="Times New Roman"/>
              <a:cs typeface="Times New Roman"/>
            </a:endParaRPr>
          </a:p>
          <a:p>
            <a:r>
              <a:rPr lang="en-US" sz="3900" b="1" dirty="0">
                <a:latin typeface="Times New Roman"/>
                <a:cs typeface="Times New Roman"/>
              </a:rPr>
              <a:t>A</a:t>
            </a:r>
            <a:r>
              <a:rPr lang="en-US" sz="3900" dirty="0">
                <a:latin typeface="Times New Roman"/>
                <a:cs typeface="Times New Roman"/>
              </a:rPr>
              <a:t> – Antidotes (toxidrome-specific)</a:t>
            </a:r>
            <a:endParaRPr lang="en-US" dirty="0"/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3900" dirty="0">
                <a:latin typeface="Times New Roman"/>
                <a:cs typeface="Times New Roman"/>
              </a:rPr>
              <a:t>ATNAA/CANA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3900" dirty="0">
                <a:latin typeface="Times New Roman"/>
                <a:cs typeface="Times New Roman"/>
              </a:rPr>
              <a:t>Naloxone IN/IM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3900" dirty="0">
                <a:latin typeface="Times New Roman"/>
                <a:cs typeface="Times New Roman"/>
              </a:rPr>
              <a:t>Amyl Nitrite</a:t>
            </a:r>
            <a:endParaRPr lang="en-US" dirty="0"/>
          </a:p>
          <a:p>
            <a:endParaRPr lang="en-US" sz="3900" dirty="0">
              <a:latin typeface="Times New Roman"/>
              <a:cs typeface="Times New Roman"/>
            </a:endParaRPr>
          </a:p>
          <a:p>
            <a:r>
              <a:rPr lang="en-US" sz="3900" b="1" dirty="0">
                <a:latin typeface="Times New Roman"/>
                <a:cs typeface="Times New Roman"/>
              </a:rPr>
              <a:t>R</a:t>
            </a:r>
            <a:r>
              <a:rPr lang="en-US" sz="3900" dirty="0">
                <a:latin typeface="Times New Roman"/>
                <a:cs typeface="Times New Roman"/>
              </a:rPr>
              <a:t> – Rapid Spot </a:t>
            </a:r>
            <a:r>
              <a:rPr lang="en-US" sz="3900" dirty="0" err="1">
                <a:latin typeface="Times New Roman"/>
                <a:cs typeface="Times New Roman"/>
              </a:rPr>
              <a:t>Decon</a:t>
            </a:r>
            <a:endParaRPr lang="en-US" sz="3900" dirty="0">
              <a:latin typeface="Times New Roman"/>
              <a:cs typeface="Times New Roman"/>
            </a:endParaRPr>
          </a:p>
          <a:p>
            <a:pPr lvl="1">
              <a:spcAft>
                <a:spcPts val="1800"/>
              </a:spcAft>
              <a:buFont typeface="Courier New" panose="020B0604020202020204" pitchFamily="34" charset="0"/>
              <a:buChar char="o"/>
            </a:pPr>
            <a:r>
              <a:rPr lang="en-US" sz="3900" i="1" dirty="0">
                <a:latin typeface="Times New Roman"/>
                <a:cs typeface="Times New Roman"/>
              </a:rPr>
              <a:t>Life-threatening hemorrhage controlled</a:t>
            </a:r>
          </a:p>
          <a:p>
            <a:pPr lvl="1">
              <a:spcAft>
                <a:spcPts val="1800"/>
              </a:spcAft>
              <a:buFont typeface="Courier New" panose="020B0604020202020204" pitchFamily="34" charset="0"/>
              <a:buChar char="o"/>
            </a:pPr>
            <a:r>
              <a:rPr lang="en-US" sz="3900" dirty="0">
                <a:latin typeface="Times New Roman"/>
                <a:cs typeface="Times New Roman"/>
              </a:rPr>
              <a:t>Remove visible contamination</a:t>
            </a:r>
          </a:p>
          <a:p>
            <a:pPr lvl="1">
              <a:spcAft>
                <a:spcPts val="1800"/>
              </a:spcAft>
              <a:buFont typeface="Courier New" panose="020B0604020202020204" pitchFamily="34" charset="0"/>
              <a:buChar char="o"/>
            </a:pPr>
            <a:r>
              <a:rPr lang="en-US" sz="3900" dirty="0">
                <a:latin typeface="Times New Roman"/>
                <a:cs typeface="Times New Roman"/>
              </a:rPr>
              <a:t>Apply RSDL on affected areas</a:t>
            </a:r>
          </a:p>
          <a:p>
            <a:pPr lvl="1">
              <a:spcAft>
                <a:spcPts val="1800"/>
              </a:spcAft>
              <a:buFont typeface="Courier New" panose="020B0604020202020204" pitchFamily="34" charset="0"/>
              <a:buChar char="o"/>
            </a:pPr>
            <a:r>
              <a:rPr lang="en-US" sz="3900" dirty="0">
                <a:latin typeface="Times New Roman"/>
                <a:cs typeface="Times New Roman"/>
              </a:rPr>
              <a:t>Do NOT breach clothing further in HOT ZONE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3900" dirty="0">
              <a:latin typeface="Times New Roman"/>
              <a:cs typeface="Times New Roman"/>
            </a:endParaRPr>
          </a:p>
          <a:p>
            <a:endParaRPr lang="en-US" sz="4500" dirty="0">
              <a:latin typeface="Times New Roman"/>
              <a:cs typeface="Times New Roman"/>
            </a:endParaRPr>
          </a:p>
          <a:p>
            <a:endParaRPr lang="en-US" sz="4500" dirty="0">
              <a:latin typeface="Times New Roman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D845B-BE13-4A79-AD0E-C600808A7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7895" y="123291"/>
            <a:ext cx="2357919" cy="23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62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B5476-A9A2-47DF-AEBE-8ACC4CCB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76" y="797086"/>
            <a:ext cx="15773400" cy="1988345"/>
          </a:xfrm>
        </p:spPr>
        <p:txBody>
          <a:bodyPr/>
          <a:lstStyle/>
          <a:p>
            <a:pPr algn="ctr"/>
            <a:r>
              <a:rPr lang="en-US" dirty="0"/>
              <a:t>How do we treat nerve agent (organophosphate) poisoning?</a:t>
            </a:r>
          </a:p>
        </p:txBody>
      </p:sp>
      <p:pic>
        <p:nvPicPr>
          <p:cNvPr id="6" name="Google Shape;342;p21" descr="Dangerous GI decontamination• “Iatrogenic”  component of  mortality &amp;  morbidity• 14 consecutive  OP poisonings   – 7 Aspi...">
            <a:extLst>
              <a:ext uri="{FF2B5EF4-FFF2-40B4-BE49-F238E27FC236}">
                <a16:creationId xmlns:a16="http://schemas.microsoft.com/office/drawing/2014/main" id="{F613EF80-915E-41AA-88F0-EE822CD917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025"/>
          <a:stretch/>
        </p:blipFill>
        <p:spPr>
          <a:xfrm>
            <a:off x="2007218" y="3345379"/>
            <a:ext cx="13281104" cy="6791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50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1056579" y="-31006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rm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Cholinergic Toxidrome (Crisis)</a:t>
            </a:r>
            <a:endParaRPr dirty="0"/>
          </a:p>
        </p:txBody>
      </p:sp>
      <p:pic>
        <p:nvPicPr>
          <p:cNvPr id="302" name="Google Shape;30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9" y="2308227"/>
            <a:ext cx="13476512" cy="797877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7"/>
          <p:cNvSpPr txBox="1"/>
          <p:nvPr/>
        </p:nvSpPr>
        <p:spPr>
          <a:xfrm>
            <a:off x="13786097" y="1151576"/>
            <a:ext cx="4491347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/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SLUDGEM</a:t>
            </a:r>
            <a:endParaRPr sz="3300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1371600"/>
            <a:endParaRPr sz="2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13781315" y="2097315"/>
            <a:ext cx="4114800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/>
            <a:r>
              <a:rPr lang="en-US" sz="2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700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1371600"/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DUM</a:t>
            </a:r>
            <a:r>
              <a:rPr lang="en-US" sz="33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ELS</a:t>
            </a:r>
            <a:endParaRPr sz="3300" dirty="0">
              <a:solidFill>
                <a:srgbClr val="000000"/>
              </a:solidFill>
              <a:latin typeface="Gill Sans MT" panose="020B0502020104020203"/>
            </a:endParaRPr>
          </a:p>
        </p:txBody>
      </p:sp>
      <p:sp>
        <p:nvSpPr>
          <p:cNvPr id="305" name="Google Shape;305;p17"/>
          <p:cNvSpPr txBox="1"/>
          <p:nvPr/>
        </p:nvSpPr>
        <p:spPr>
          <a:xfrm>
            <a:off x="13509172" y="3439886"/>
            <a:ext cx="4844141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/>
            <a:r>
              <a:rPr lang="en-US" sz="2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700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1371600"/>
            <a:r>
              <a:rPr lang="en-US" sz="33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SLUDEM + Killer Bs</a:t>
            </a:r>
            <a:endParaRPr sz="3300" dirty="0">
              <a:solidFill>
                <a:srgbClr val="000000"/>
              </a:solidFill>
              <a:latin typeface="Gill Sans MT" panose="020B0502020104020203"/>
            </a:endParaRPr>
          </a:p>
        </p:txBody>
      </p:sp>
      <p:sp>
        <p:nvSpPr>
          <p:cNvPr id="306" name="Google Shape;306;p17"/>
          <p:cNvSpPr/>
          <p:nvPr/>
        </p:nvSpPr>
        <p:spPr>
          <a:xfrm>
            <a:off x="8647547" y="2305463"/>
            <a:ext cx="4844141" cy="3991428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/>
            <a:endParaRPr sz="2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897</Words>
  <Application>Microsoft Office PowerPoint</Application>
  <PresentationFormat>Custom</PresentationFormat>
  <Paragraphs>167</Paragraphs>
  <Slides>31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Aptos Display</vt:lpstr>
      <vt:lpstr>Calibri</vt:lpstr>
      <vt:lpstr>Aptos</vt:lpstr>
      <vt:lpstr>Courier New,monospace</vt:lpstr>
      <vt:lpstr>Courier New</vt:lpstr>
      <vt:lpstr>Gill Sans MT</vt:lpstr>
      <vt:lpstr>Wingdings,Sans-Serif</vt:lpstr>
      <vt:lpstr>tim</vt:lpstr>
      <vt:lpstr>Times</vt:lpstr>
      <vt:lpstr>Calibri Light</vt:lpstr>
      <vt:lpstr>Arial</vt:lpstr>
      <vt:lpstr>Times New Roman</vt:lpstr>
      <vt:lpstr>Office Theme</vt:lpstr>
      <vt:lpstr>1_office theme</vt:lpstr>
      <vt:lpstr>Parcel</vt:lpstr>
      <vt:lpstr>2_Office Theme</vt:lpstr>
      <vt:lpstr>Protecting You and Me from the CWA-3:  Preparing for Chemical Warfare in EMS Response and Training</vt:lpstr>
      <vt:lpstr>Inside the Mind of the Terrorist</vt:lpstr>
      <vt:lpstr>Chemical-Warfare Agents (CWAs)</vt:lpstr>
      <vt:lpstr>The Objective!</vt:lpstr>
      <vt:lpstr>How Can we deliver the right care at the right time IN the cbrn environment?</vt:lpstr>
      <vt:lpstr>MARCHE2 </vt:lpstr>
      <vt:lpstr>Hot Zone (DTC)</vt:lpstr>
      <vt:lpstr>How do we treat nerve agent (organophosphate) poisoning?</vt:lpstr>
      <vt:lpstr>Cholinergic Toxidrome (Crisis)</vt:lpstr>
      <vt:lpstr>Drug Therapy (Antidotes) </vt:lpstr>
      <vt:lpstr>What is the Purpose of Decon? </vt:lpstr>
      <vt:lpstr>Warm Zone (ITC)</vt:lpstr>
      <vt:lpstr>Warm Zone (ITC)</vt:lpstr>
      <vt:lpstr>How do we treat cyanide (asphyxiant) poisoning?</vt:lpstr>
      <vt:lpstr>Cyanide (Asphyxiant)</vt:lpstr>
      <vt:lpstr>Cold Zone (EVAC)</vt:lpstr>
      <vt:lpstr>Let's Summarize</vt:lpstr>
      <vt:lpstr>New Orleans EMS Response to the  2025 New Years Day  Terror Attack  Meg Marino, MD, Director and Medical Director  No Conflicts of Interest</vt:lpstr>
      <vt:lpstr>Bourbon Street on New Years Eve at Midnight</vt:lpstr>
      <vt:lpstr>Bourbon Street New Years Day at  3 am</vt:lpstr>
      <vt:lpstr>Incident</vt:lpstr>
      <vt:lpstr>The Scene</vt:lpstr>
      <vt:lpstr>Initial Response</vt:lpstr>
      <vt:lpstr>Command</vt:lpstr>
      <vt:lpstr>Triage</vt:lpstr>
      <vt:lpstr>CPR vs. Crisis Standards of Care</vt:lpstr>
      <vt:lpstr>PowerPoint Presentation</vt:lpstr>
      <vt:lpstr>Dangers</vt:lpstr>
      <vt:lpstr>Casualty Collection Points</vt:lpstr>
      <vt:lpstr>By the Numbers: 71 Patients</vt:lpstr>
      <vt:lpstr>1/1/25 7 am Press Conference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DCFD - ICS - Presentation</dc:title>
  <cp:lastModifiedBy>Jason Neu</cp:lastModifiedBy>
  <cp:revision>6</cp:revision>
  <dcterms:created xsi:type="dcterms:W3CDTF">2006-08-16T00:00:00Z</dcterms:created>
  <dcterms:modified xsi:type="dcterms:W3CDTF">2025-06-12T16:58:27Z</dcterms:modified>
  <dc:identifier>DAGpk5dnqDo</dc:identifier>
</cp:coreProperties>
</file>