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  <p:sldMasterId id="2147483814" r:id="rId2"/>
  </p:sldMasterIdLst>
  <p:notesMasterIdLst>
    <p:notesMasterId r:id="rId18"/>
  </p:notesMasterIdLst>
  <p:sldIdLst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717"/>
  </p:normalViewPr>
  <p:slideViewPr>
    <p:cSldViewPr snapToGrid="0">
      <p:cViewPr varScale="1">
        <p:scale>
          <a:sx n="85" d="100"/>
          <a:sy n="85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E4534-9B91-4F29-89F5-2C6B19C4F95E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0C5AD-5465-47F8-AE85-1E487F20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9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0C5AD-5465-47F8-AE85-1E487F2017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3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0C5AD-5465-47F8-AE85-1E487F2017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4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5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2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22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3671-D4A7-5A7C-D0DA-493E0FFB1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EBFE3-14A7-6CB5-0624-DACF8FDCD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7B242-500B-C4B7-B314-2509AA81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9709E-FD10-0658-2232-165D6AD1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E2508-3D04-5DD3-25B2-38132622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7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EDB4-F814-918C-0BC7-F4B4F9E7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E2775-7595-8D72-1416-37BE04CAA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36D7B-EB49-52C0-20B0-B17C12201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922F6-552B-2A45-E305-02173106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AB979-7E10-D2DC-35C6-9C76BA4DE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6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4647-B239-F6E5-C197-9C0EE1A4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BCB39-60EE-D239-EB78-9C82D5C0A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A3C3-A0D4-99A5-B764-FDCE951C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E0A7C-30C1-93C0-2863-E394FD0A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E956D-1261-9D32-7C65-EBD8830B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91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4C84-0EF6-7880-48AE-31BE663A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1D2-FCB1-F5AB-1EAB-694998ABC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EFB97-F216-0BD5-B3C7-66675C6F8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D4424-3D47-A0CF-3BD6-5699F741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37B67-0100-58BE-EF18-223E32E9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E1D4F-30CB-164C-E0BF-76B96E96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52C8-4514-C59F-9DD3-40B7D480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07C31-E665-C22F-E3CA-C53E8DD51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F31F1-0ED5-CA3B-1D85-0EED98BFD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D9F31-B291-36F9-7C16-BCA93D8A0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E9D8A-684B-2417-D65D-54189FB89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24E9E8-1035-2819-F9EA-EB3184CF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8D4E5-ACD1-DA9F-2DB6-CDC17C5E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79ACF-630D-1A3F-1C9C-81BA5FAA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2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7D75-2209-7338-0B00-99102673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6B821-371E-B71E-7569-F4E54483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0484C-F4B3-9120-998E-9143F39A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6596A-7D56-A4AE-60A5-CCF7EBD0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4B0EE-40EB-39AA-BB8F-C7E8A98F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5BA4B-ED86-03B5-77C8-9BB63A5A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9F3C-A5DD-E571-67CD-88D263E99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74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E88C-A051-1159-55B3-0F9F61DEB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CE123-F05B-2C82-F727-BDB1B865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4185D-F343-571E-3075-33F1364F7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02CCA-2E7B-B941-AAB9-5DFF9FF8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FEE97-D7B8-D60D-3991-98ABABF1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489FD-669B-013B-6529-B2BE2150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0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2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CEB5-5B9B-3DFC-7A2C-B6BB441B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57ADB-73EF-B92F-9D7B-F7F7F80C4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5FF95-8664-EE1C-1F11-C61FCF7DE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C0490-9E4C-FC0E-98F0-78E23DE5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E12DC-C579-F224-872E-A5A906E4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96E64-F534-5B6B-EA17-4C4F1718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98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7D79-F543-722A-05F0-DA5DAA77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7D8FE-E4DF-52B4-92A9-6BBE2CD21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4E06B-3630-9E2D-F491-D5A31238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A9DB-C062-6EBD-8609-2598F67E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6503-38D8-8485-1204-A39128AF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32B8B-62E6-CC05-ED4F-D074D2515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EC4A5-15D3-BAD1-E6C7-042D1F681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638EA-8233-0243-C9F5-1B717CA1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CAB68-2E55-4029-25FD-15347A40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6522-43BC-AB9D-B0F2-3D39DAE1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8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1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0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3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9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6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6/13/25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3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06" r:id="rId6"/>
    <p:sldLayoutId id="2147483802" r:id="rId7"/>
    <p:sldLayoutId id="2147483803" r:id="rId8"/>
    <p:sldLayoutId id="2147483804" r:id="rId9"/>
    <p:sldLayoutId id="2147483805" r:id="rId10"/>
    <p:sldLayoutId id="21474838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C7387-8BFA-AEB1-2BF2-BA048F8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69C11-57FE-086C-3C05-F0723039A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0E4C2-4512-0DE2-D4DF-1D6F37117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8AD76C-D3B9-49A3-96E2-F150FE37B25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03203-10CE-581B-793E-AD50EE3B9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C9D1A-3CD7-2D8F-8D12-245409B4F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B6DE3B-CC68-499D-A22E-96A95B5F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5" name="Top Left">
            <a:extLst>
              <a:ext uri="{FF2B5EF4-FFF2-40B4-BE49-F238E27FC236}">
                <a16:creationId xmlns:a16="http://schemas.microsoft.com/office/drawing/2014/main" id="{F99A87B6-0764-47AD-BF24-B54A16F9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50E14B7-3770-407C-A359-030533E14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F5BFEC0-D7AC-4F30-9697-1A7804BE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D47A7E9-69C2-466A-8E0A-1E82502C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B64B2C-0074-40A5-AD7B-10234F36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4EAC4AF-90F7-4D5B-9D52-8B5CC855B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772208-699E-460A-B31E-D49D3EFE3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99AB563-7EE7-4EB1-A6C7-E885E4774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A4ABF96-0400-4F13-B053-5AB9AB290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90D4E1-D73A-D730-8B29-7E2220E77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123" y="744909"/>
            <a:ext cx="5127978" cy="3155419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>
                <a:solidFill>
                  <a:srgbClr val="1A356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Is Cold Water Immersion Effective &amp; Safe in Severe Heat Illness?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A3A69-CA3B-3B18-6970-EB5F50E54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231" y="4096504"/>
            <a:ext cx="5304395" cy="1480512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200" dirty="0"/>
              <a:t>Brian Miller, MD, FACEP, FAEMS</a:t>
            </a:r>
          </a:p>
          <a:p>
            <a:pPr algn="l">
              <a:lnSpc>
                <a:spcPct val="100000"/>
              </a:lnSpc>
            </a:pPr>
            <a:r>
              <a:rPr lang="en-US" sz="2200" dirty="0"/>
              <a:t>Associate System Medical Director</a:t>
            </a:r>
          </a:p>
          <a:p>
            <a:pPr algn="l">
              <a:lnSpc>
                <a:spcPct val="100000"/>
              </a:lnSpc>
            </a:pPr>
            <a:r>
              <a:rPr lang="en-US" sz="2200" dirty="0"/>
              <a:t>Fort Worth Office of the Medical Director</a:t>
            </a:r>
          </a:p>
        </p:txBody>
      </p:sp>
      <p:grpSp>
        <p:nvGrpSpPr>
          <p:cNvPr id="51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192" y="3369564"/>
            <a:ext cx="118872" cy="118872"/>
            <a:chOff x="1175347" y="3733800"/>
            <a:chExt cx="118872" cy="118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Bottom Right">
            <a:extLst>
              <a:ext uri="{FF2B5EF4-FFF2-40B4-BE49-F238E27FC236}">
                <a16:creationId xmlns:a16="http://schemas.microsoft.com/office/drawing/2014/main" id="{EE8A2E90-75F0-4F59-AE03-FE737F41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6" name="Graphic 157">
              <a:extLst>
                <a:ext uri="{FF2B5EF4-FFF2-40B4-BE49-F238E27FC236}">
                  <a16:creationId xmlns:a16="http://schemas.microsoft.com/office/drawing/2014/main" id="{291613E8-1172-4437-97E9-F15A2956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1404A3-DA0A-451F-80F9-341A400102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D9F30DE-11BA-476B-B25D-CED39DBB6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53755C4-9D54-4D38-856A-7D1D31BC4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2D176F7-5471-4C65-B496-F05544AF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3541E62-142A-4078-8B35-723AF8B137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2037584-8C21-4B8F-9EC5-5F978F32E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18287BF-F368-4F91-A36C-A729B478EF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54A80ED-1507-4424-AE0D-E8B52DAC0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410CCD-C0B7-C7D3-1BE6-DB3329FE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49" y="684915"/>
            <a:ext cx="6356643" cy="51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44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D8A2A-62B0-97DE-7EFE-6596F71F9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in a bag with ice and a dummy&#10;&#10;AI-generated content may be incorrect.">
            <a:extLst>
              <a:ext uri="{FF2B5EF4-FFF2-40B4-BE49-F238E27FC236}">
                <a16:creationId xmlns:a16="http://schemas.microsoft.com/office/drawing/2014/main" id="{886726DD-28C0-7185-1CD7-1818EEAD4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 person lying in a bag with ice&#10;&#10;AI-generated content may be incorrect.">
            <a:extLst>
              <a:ext uri="{FF2B5EF4-FFF2-40B4-BE49-F238E27FC236}">
                <a16:creationId xmlns:a16="http://schemas.microsoft.com/office/drawing/2014/main" id="{AD0FBF3B-BE4C-7ACB-D6EC-6065E441E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72C37-3A66-9BD2-61BB-C0FD157BA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ice cubes&#10;&#10;AI-generated content may be incorrect.">
            <a:extLst>
              <a:ext uri="{FF2B5EF4-FFF2-40B4-BE49-F238E27FC236}">
                <a16:creationId xmlns:a16="http://schemas.microsoft.com/office/drawing/2014/main" id="{4098A3E1-F213-9BB4-06F8-DA27D46B3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5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DB802-7AE8-314B-2B1E-76A8F45A2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10834-98C5-0659-2C50-99A0D9932DA1}"/>
              </a:ext>
            </a:extLst>
          </p:cNvPr>
          <p:cNvSpPr txBox="1"/>
          <p:nvPr/>
        </p:nvSpPr>
        <p:spPr>
          <a:xfrm>
            <a:off x="5990492" y="1793631"/>
            <a:ext cx="1591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Simulation</a:t>
            </a:r>
          </a:p>
        </p:txBody>
      </p:sp>
      <p:pic>
        <p:nvPicPr>
          <p:cNvPr id="5" name="Picture 4" descr="A group of people carrying a person on a cart&#10;&#10;AI-generated content may be incorrect.">
            <a:extLst>
              <a:ext uri="{FF2B5EF4-FFF2-40B4-BE49-F238E27FC236}">
                <a16:creationId xmlns:a16="http://schemas.microsoft.com/office/drawing/2014/main" id="{099E3DEE-A27E-8665-099D-7D72125AB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88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4FE05-6877-3B5D-05DD-6D902A4F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ice&#10;&#10;AI-generated content may be incorrect.">
            <a:extLst>
              <a:ext uri="{FF2B5EF4-FFF2-40B4-BE49-F238E27FC236}">
                <a16:creationId xmlns:a16="http://schemas.microsoft.com/office/drawing/2014/main" id="{84B5292C-A99B-292F-8C0F-64B3CFF4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bridge and a logo&#10;&#10;AI-generated content may be incorrect.">
            <a:extLst>
              <a:ext uri="{FF2B5EF4-FFF2-40B4-BE49-F238E27FC236}">
                <a16:creationId xmlns:a16="http://schemas.microsoft.com/office/drawing/2014/main" id="{2020D4FF-7904-C313-FC66-A46F6F195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7B6099B-26AA-A1D0-AE50-91785A671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888430"/>
            <a:ext cx="2850775" cy="28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4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65" name="Top Left">
            <a:extLst>
              <a:ext uri="{FF2B5EF4-FFF2-40B4-BE49-F238E27FC236}">
                <a16:creationId xmlns:a16="http://schemas.microsoft.com/office/drawing/2014/main" id="{F99A87B6-0764-47AD-BF24-B54A16F9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50E14B7-3770-407C-A359-030533E14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Next LT Pro Medium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F5BFEC0-D7AC-4F30-9697-1A7804BE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D47A7E9-69C2-466A-8E0A-1E82502C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B64B2C-0074-40A5-AD7B-10234F36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4EAC4AF-90F7-4D5B-9D52-8B5CC855B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772208-699E-460A-B31E-D49D3EFE3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99AB563-7EE7-4EB1-A6C7-E885E4774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A4ABF96-0400-4F13-B053-5AB9AB290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90D4E1-D73A-D730-8B29-7E2220E77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123" y="744909"/>
            <a:ext cx="5127978" cy="3155419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>
                <a:solidFill>
                  <a:srgbClr val="1A356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Is Cold Water Immersion Effective &amp; Safe in Severe Heat Illness?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A3A69-CA3B-3B18-6970-EB5F50E54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231" y="4096504"/>
            <a:ext cx="5304395" cy="1480512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200" dirty="0"/>
              <a:t>Brian Miller, MD, FACEP, FAEMS</a:t>
            </a:r>
          </a:p>
          <a:p>
            <a:pPr algn="l">
              <a:lnSpc>
                <a:spcPct val="100000"/>
              </a:lnSpc>
            </a:pPr>
            <a:r>
              <a:rPr lang="en-US" sz="2200" dirty="0"/>
              <a:t>Associate System Medical Director</a:t>
            </a:r>
          </a:p>
          <a:p>
            <a:pPr algn="l">
              <a:lnSpc>
                <a:spcPct val="100000"/>
              </a:lnSpc>
            </a:pPr>
            <a:r>
              <a:rPr lang="en-US" sz="2200" dirty="0"/>
              <a:t>Fort Worth Office of the Medical Director</a:t>
            </a:r>
          </a:p>
        </p:txBody>
      </p:sp>
      <p:grpSp>
        <p:nvGrpSpPr>
          <p:cNvPr id="51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192" y="3369564"/>
            <a:ext cx="118872" cy="118872"/>
            <a:chOff x="1175347" y="3733800"/>
            <a:chExt cx="118872" cy="118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Bottom Right">
            <a:extLst>
              <a:ext uri="{FF2B5EF4-FFF2-40B4-BE49-F238E27FC236}">
                <a16:creationId xmlns:a16="http://schemas.microsoft.com/office/drawing/2014/main" id="{EE8A2E90-75F0-4F59-AE03-FE737F41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6" name="Graphic 157">
              <a:extLst>
                <a:ext uri="{FF2B5EF4-FFF2-40B4-BE49-F238E27FC236}">
                  <a16:creationId xmlns:a16="http://schemas.microsoft.com/office/drawing/2014/main" id="{291613E8-1172-4437-97E9-F15A2956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1404A3-DA0A-451F-80F9-341A400102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D9F30DE-11BA-476B-B25D-CED39DBB6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53755C4-9D54-4D38-856A-7D1D31BC4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2D176F7-5471-4C65-B496-F05544AF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3541E62-142A-4078-8B35-723AF8B137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2037584-8C21-4B8F-9EC5-5F978F32E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18287BF-F368-4F91-A36C-A729B478EF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54A80ED-1507-4424-AE0D-E8B52DAC0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410CCD-C0B7-C7D3-1BE6-DB3329FE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49" y="684915"/>
            <a:ext cx="6356643" cy="51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6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 of people and vehicles&#10;&#10;AI-generated content may be incorrect.">
            <a:extLst>
              <a:ext uri="{FF2B5EF4-FFF2-40B4-BE49-F238E27FC236}">
                <a16:creationId xmlns:a16="http://schemas.microsoft.com/office/drawing/2014/main" id="{EF5E5502-98AA-143A-A900-6A75DF25D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rain and a plus sign&#10;&#10;AI-generated content may be incorrect.">
            <a:extLst>
              <a:ext uri="{FF2B5EF4-FFF2-40B4-BE49-F238E27FC236}">
                <a16:creationId xmlns:a16="http://schemas.microsoft.com/office/drawing/2014/main" id="{D9B5966D-1938-E026-CB20-FEB2C33A0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diagram of a temperature measurement&#10;&#10;AI-generated content may be incorrect.">
            <a:extLst>
              <a:ext uri="{FF2B5EF4-FFF2-40B4-BE49-F238E27FC236}">
                <a16:creationId xmlns:a16="http://schemas.microsoft.com/office/drawing/2014/main" id="{56CA1C63-9B2F-781A-01F1-6801DE99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eggs in a carton&#10;&#10;AI-generated content may be incorrect.">
            <a:extLst>
              <a:ext uri="{FF2B5EF4-FFF2-40B4-BE49-F238E27FC236}">
                <a16:creationId xmlns:a16="http://schemas.microsoft.com/office/drawing/2014/main" id="{433B775B-B43C-63C7-CDE6-165C2FB1B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hard boiled eggs with a timer&#10;&#10;AI-generated content may be incorrect.">
            <a:extLst>
              <a:ext uri="{FF2B5EF4-FFF2-40B4-BE49-F238E27FC236}">
                <a16:creationId xmlns:a16="http://schemas.microsoft.com/office/drawing/2014/main" id="{22A75B4C-AE41-BD29-9E76-30CA06740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CFC85-BD10-3880-DF4E-84A57726D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yellow background&#10;&#10;AI-generated content may be incorrect.">
            <a:extLst>
              <a:ext uri="{FF2B5EF4-FFF2-40B4-BE49-F238E27FC236}">
                <a16:creationId xmlns:a16="http://schemas.microsoft.com/office/drawing/2014/main" id="{4779DB84-A5B9-7AC8-C312-6BCC61994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BDE56-7182-7E15-3E3B-E9A051D43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07DB997-745D-CBCF-1017-C0F940893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7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32066-4608-757F-3010-3822285D4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dical instructions for a patient&#10;&#10;AI-generated content may be incorrect.">
            <a:extLst>
              <a:ext uri="{FF2B5EF4-FFF2-40B4-BE49-F238E27FC236}">
                <a16:creationId xmlns:a16="http://schemas.microsoft.com/office/drawing/2014/main" id="{EA1C3E50-E73D-6C83-A64A-48FCDB421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medical instructions for a patient&#10;&#10;AI-generated content may be incorrect.">
            <a:extLst>
              <a:ext uri="{FF2B5EF4-FFF2-40B4-BE49-F238E27FC236}">
                <a16:creationId xmlns:a16="http://schemas.microsoft.com/office/drawing/2014/main" id="{094DC5AB-9C8A-A644-CA4A-2787A6EFD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47C62-FAC7-A6C4-C6CE-1DEF0898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&#10;&#10;AI-generated content may be incorrect.">
            <a:extLst>
              <a:ext uri="{FF2B5EF4-FFF2-40B4-BE49-F238E27FC236}">
                <a16:creationId xmlns:a16="http://schemas.microsoft.com/office/drawing/2014/main" id="{BED60A66-2398-B561-EEBF-75C8FC652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6B72-8666-E4F9-178D-AD36E1BC4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working in different situations&#10;&#10;AI-generated content may be incorrect.">
            <a:extLst>
              <a:ext uri="{FF2B5EF4-FFF2-40B4-BE49-F238E27FC236}">
                <a16:creationId xmlns:a16="http://schemas.microsoft.com/office/drawing/2014/main" id="{2AAF7EDA-0CC7-A3DC-04D4-41DAC049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EE1AEE-FDB7-DB11-393C-83EF521E4EC6}"/>
              </a:ext>
            </a:extLst>
          </p:cNvPr>
          <p:cNvSpPr txBox="1"/>
          <p:nvPr/>
        </p:nvSpPr>
        <p:spPr>
          <a:xfrm>
            <a:off x="140677" y="1573823"/>
            <a:ext cx="1591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911734593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820</TotalTime>
  <Words>66</Words>
  <Application>Microsoft Macintosh PowerPoint</Application>
  <PresentationFormat>Widescreen</PresentationFormat>
  <Paragraphs>12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Arial Black</vt:lpstr>
      <vt:lpstr>Avenir Next LT Pro</vt:lpstr>
      <vt:lpstr>AvenirNext LT Pro Medium</vt:lpstr>
      <vt:lpstr>Sagona Book</vt:lpstr>
      <vt:lpstr>ExploreVTI</vt:lpstr>
      <vt:lpstr>Office Theme</vt:lpstr>
      <vt:lpstr>Is Cold Water Immersion Effective &amp; Safe in Severe Heat Illness?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Cold Water Immersion Effective &amp; Safe in Severe Heat Illness?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Cold Water Immersion Effective &amp; Safe in Severe Heat Illness?</dc:title>
  <dc:creator>Brian Miller</dc:creator>
  <cp:lastModifiedBy>Chaddrick Johnson</cp:lastModifiedBy>
  <cp:revision>6</cp:revision>
  <dcterms:created xsi:type="dcterms:W3CDTF">2025-06-12T12:21:12Z</dcterms:created>
  <dcterms:modified xsi:type="dcterms:W3CDTF">2025-06-13T17:26:26Z</dcterms:modified>
</cp:coreProperties>
</file>