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7.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8.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75" r:id="rId3"/>
    <p:sldMasterId id="2147483681" r:id="rId4"/>
    <p:sldMasterId id="2147483691" r:id="rId5"/>
    <p:sldMasterId id="2147483697" r:id="rId6"/>
    <p:sldMasterId id="2147483709" r:id="rId7"/>
    <p:sldMasterId id="2147483715" r:id="rId8"/>
    <p:sldMasterId id="2147483727" r:id="rId9"/>
  </p:sldMasterIdLst>
  <p:notesMasterIdLst>
    <p:notesMasterId r:id="rId39"/>
  </p:notesMasterIdLst>
  <p:sldIdLst>
    <p:sldId id="257" r:id="rId10"/>
    <p:sldId id="260" r:id="rId11"/>
    <p:sldId id="261" r:id="rId12"/>
    <p:sldId id="267" r:id="rId13"/>
    <p:sldId id="291" r:id="rId14"/>
    <p:sldId id="259" r:id="rId15"/>
    <p:sldId id="290" r:id="rId16"/>
    <p:sldId id="268" r:id="rId17"/>
    <p:sldId id="293" r:id="rId18"/>
    <p:sldId id="294" r:id="rId19"/>
    <p:sldId id="295" r:id="rId20"/>
    <p:sldId id="296" r:id="rId21"/>
    <p:sldId id="297" r:id="rId22"/>
    <p:sldId id="298" r:id="rId23"/>
    <p:sldId id="299" r:id="rId24"/>
    <p:sldId id="300" r:id="rId25"/>
    <p:sldId id="301" r:id="rId26"/>
    <p:sldId id="269" r:id="rId27"/>
    <p:sldId id="270" r:id="rId28"/>
    <p:sldId id="271" r:id="rId29"/>
    <p:sldId id="272" r:id="rId30"/>
    <p:sldId id="273" r:id="rId31"/>
    <p:sldId id="274" r:id="rId32"/>
    <p:sldId id="275" r:id="rId33"/>
    <p:sldId id="276" r:id="rId34"/>
    <p:sldId id="277" r:id="rId35"/>
    <p:sldId id="278" r:id="rId36"/>
    <p:sldId id="288" r:id="rId37"/>
    <p:sldId id="28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96" d="100"/>
          <a:sy n="96" d="100"/>
        </p:scale>
        <p:origin x="508" y="64"/>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01D49D-5105-4562-B8F6-7EABCA574E00}" type="datetimeFigureOut">
              <a:rPr lang="en-US" smtClean="0"/>
              <a:t>6/12/2025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B3FBB8-BDB7-4307-B83F-AD8701EEEF69}" type="slidenum">
              <a:rPr lang="en-US" smtClean="0"/>
              <a:t>‹#›</a:t>
            </a:fld>
            <a:endParaRPr lang="en-US"/>
          </a:p>
        </p:txBody>
      </p:sp>
    </p:spTree>
    <p:extLst>
      <p:ext uri="{BB962C8B-B14F-4D97-AF65-F5344CB8AC3E}">
        <p14:creationId xmlns:p14="http://schemas.microsoft.com/office/powerpoint/2010/main" val="3847666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6CDE84-CCAF-499D-AFE5-686CCAABFAB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01578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dirty="0">
                <a:solidFill>
                  <a:srgbClr val="000000"/>
                </a:solidFill>
                <a:effectLst/>
                <a:latin typeface="Arial" panose="020B0604020202020204" pitchFamily="34" charset="0"/>
                <a:ea typeface="Aptos" panose="020B0004020202020204" pitchFamily="34" charset="0"/>
                <a:cs typeface="Aptos" panose="020B0004020202020204" pitchFamily="34" charset="0"/>
              </a:rPr>
              <a:t> So our take home point is that we decided to say vote “yes, sometimes”, As our answer to the legal and ethical question of providing ETs.</a:t>
            </a:r>
          </a:p>
          <a:p>
            <a:pPr marL="0" marR="0"/>
            <a:endParaRPr lang="en-US" sz="1800" dirty="0">
              <a:solidFill>
                <a:srgbClr val="000000"/>
              </a:solidFill>
              <a:effectLst/>
              <a:latin typeface="Arial" panose="020B0604020202020204" pitchFamily="34" charset="0"/>
              <a:ea typeface="Aptos" panose="020B0004020202020204" pitchFamily="34" charset="0"/>
              <a:cs typeface="Aptos" panose="020B0004020202020204" pitchFamily="34" charset="0"/>
            </a:endParaRPr>
          </a:p>
          <a:p>
            <a:pPr marL="0" marR="0"/>
            <a:r>
              <a:rPr lang="en-US" sz="1800" dirty="0">
                <a:effectLst/>
                <a:latin typeface="Aptos" panose="020B0004020202020204" pitchFamily="34" charset="0"/>
                <a:ea typeface="Aptos" panose="020B0004020202020204" pitchFamily="34" charset="0"/>
                <a:cs typeface="Aptos" panose="020B0004020202020204" pitchFamily="34" charset="0"/>
              </a:rPr>
              <a:t>We chose a judicious approach to processing and a checklist.</a:t>
            </a:r>
          </a:p>
          <a:p>
            <a:pPr marL="0" marR="0"/>
            <a:r>
              <a:rPr lang="en-US" sz="1800" dirty="0">
                <a:effectLst/>
                <a:latin typeface="Aptos" panose="020B0004020202020204" pitchFamily="34" charset="0"/>
                <a:ea typeface="Aptos" panose="020B0004020202020204" pitchFamily="34" charset="0"/>
                <a:cs typeface="Aptos" panose="020B0004020202020204" pitchFamily="34" charset="0"/>
              </a:rPr>
              <a:t>What works for us may not work for other systems who have a different legal, regulatory or ethical framework, or who are already set up for both missions.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6CDE84-CCAF-499D-AFE5-686CCAABFAB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17645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ea typeface="ヒラギノ角ゴ Pro W3" charset="-128"/>
            </a:endParaRPr>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charset="-128"/>
              </a:defRPr>
            </a:lvl1pPr>
            <a:lvl2pPr marL="742950" indent="-285750">
              <a:defRPr>
                <a:solidFill>
                  <a:schemeClr val="tx1"/>
                </a:solidFill>
                <a:latin typeface="Arial" panose="020B0604020202020204" pitchFamily="34" charset="0"/>
                <a:ea typeface="ヒラギノ角ゴ Pro W3" charset="-128"/>
              </a:defRPr>
            </a:lvl2pPr>
            <a:lvl3pPr marL="1143000" indent="-228600">
              <a:defRPr>
                <a:solidFill>
                  <a:schemeClr val="tx1"/>
                </a:solidFill>
                <a:latin typeface="Arial" panose="020B0604020202020204" pitchFamily="34" charset="0"/>
                <a:ea typeface="ヒラギノ角ゴ Pro W3" charset="-128"/>
              </a:defRPr>
            </a:lvl3pPr>
            <a:lvl4pPr marL="1600200" indent="-228600">
              <a:defRPr>
                <a:solidFill>
                  <a:schemeClr val="tx1"/>
                </a:solidFill>
                <a:latin typeface="Arial" panose="020B0604020202020204" pitchFamily="34" charset="0"/>
                <a:ea typeface="ヒラギノ角ゴ Pro W3" charset="-128"/>
              </a:defRPr>
            </a:lvl4pPr>
            <a:lvl5pPr marL="2057400" indent="-228600">
              <a:defRPr>
                <a:solidFill>
                  <a:schemeClr val="tx1"/>
                </a:solidFill>
                <a:latin typeface="Arial" panose="020B0604020202020204"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A8D520B-70AA-4DFA-A7D9-8C6F4B7E8DC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charset="-128"/>
              <a:cs typeface="+mn-cs"/>
            </a:endParaRPr>
          </a:p>
        </p:txBody>
      </p:sp>
    </p:spTree>
    <p:extLst>
      <p:ext uri="{BB962C8B-B14F-4D97-AF65-F5344CB8AC3E}">
        <p14:creationId xmlns:p14="http://schemas.microsoft.com/office/powerpoint/2010/main" val="2299199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ea typeface="ヒラギノ角ゴ Pro W3" charset="-128"/>
            </a:endParaRPr>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 W3" charset="-128"/>
              </a:defRPr>
            </a:lvl1pPr>
            <a:lvl2pPr marL="742950" indent="-285750">
              <a:defRPr>
                <a:solidFill>
                  <a:schemeClr val="tx1"/>
                </a:solidFill>
                <a:latin typeface="Arial" panose="020B0604020202020204" pitchFamily="34" charset="0"/>
                <a:ea typeface="ヒラギノ角ゴ Pro W3" charset="-128"/>
              </a:defRPr>
            </a:lvl2pPr>
            <a:lvl3pPr marL="1143000" indent="-228600">
              <a:defRPr>
                <a:solidFill>
                  <a:schemeClr val="tx1"/>
                </a:solidFill>
                <a:latin typeface="Arial" panose="020B0604020202020204" pitchFamily="34" charset="0"/>
                <a:ea typeface="ヒラギノ角ゴ Pro W3" charset="-128"/>
              </a:defRPr>
            </a:lvl3pPr>
            <a:lvl4pPr marL="1600200" indent="-228600">
              <a:defRPr>
                <a:solidFill>
                  <a:schemeClr val="tx1"/>
                </a:solidFill>
                <a:latin typeface="Arial" panose="020B0604020202020204" pitchFamily="34" charset="0"/>
                <a:ea typeface="ヒラギノ角ゴ Pro W3" charset="-128"/>
              </a:defRPr>
            </a:lvl4pPr>
            <a:lvl5pPr marL="2057400" indent="-228600">
              <a:defRPr>
                <a:solidFill>
                  <a:schemeClr val="tx1"/>
                </a:solidFill>
                <a:latin typeface="Arial" panose="020B0604020202020204"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4B98F4A-9988-4101-A8CE-0466445E777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charset="-128"/>
              <a:cs typeface="+mn-cs"/>
            </a:endParaRPr>
          </a:p>
        </p:txBody>
      </p:sp>
    </p:spTree>
    <p:extLst>
      <p:ext uri="{BB962C8B-B14F-4D97-AF65-F5344CB8AC3E}">
        <p14:creationId xmlns:p14="http://schemas.microsoft.com/office/powerpoint/2010/main" val="1096805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C8F7E-7734-5CF5-FF6F-362236ABD5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CC4BB1-1644-24F5-5AF8-1B7546437D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D9DF7E-ACCC-FE2E-2500-4C0E6FA2CCD2}"/>
              </a:ext>
            </a:extLst>
          </p:cNvPr>
          <p:cNvSpPr>
            <a:spLocks noGrp="1"/>
          </p:cNvSpPr>
          <p:nvPr>
            <p:ph type="body" idx="1"/>
          </p:nvPr>
        </p:nvSpPr>
        <p:spPr/>
        <p:txBody>
          <a:bodyPr/>
          <a:lstStyle/>
          <a:p>
            <a:pPr marL="0" marR="0"/>
            <a:r>
              <a:rPr lang="en-US" sz="1800" dirty="0">
                <a:solidFill>
                  <a:srgbClr val="000000"/>
                </a:solidFill>
                <a:effectLst/>
                <a:latin typeface="Arial" panose="020B0604020202020204" pitchFamily="34" charset="0"/>
                <a:ea typeface="Aptos" panose="020B0004020202020204" pitchFamily="34" charset="0"/>
                <a:cs typeface="Aptos" panose="020B0004020202020204" pitchFamily="34" charset="0"/>
              </a:rPr>
              <a:t> We have been helping the hospitals in a limited fashion for some years now, and we initially named the inter hospital transportation the “ET” .</a:t>
            </a:r>
          </a:p>
          <a:p>
            <a:pPr marL="0" marR="0"/>
            <a:endParaRPr lang="en-US" sz="1800" dirty="0">
              <a:solidFill>
                <a:srgbClr val="000000"/>
              </a:solidFill>
              <a:effectLst/>
              <a:latin typeface="Arial" panose="020B0604020202020204" pitchFamily="34" charset="0"/>
              <a:ea typeface="Aptos" panose="020B0004020202020204" pitchFamily="34" charset="0"/>
              <a:cs typeface="Aptos" panose="020B0004020202020204" pitchFamily="34" charset="0"/>
            </a:endParaRPr>
          </a:p>
          <a:p>
            <a:pPr marL="0" marR="0"/>
            <a:r>
              <a:rPr lang="en-US" sz="1800" dirty="0">
                <a:effectLst/>
                <a:latin typeface="Aptos" panose="020B0004020202020204" pitchFamily="34" charset="0"/>
                <a:ea typeface="Aptos" panose="020B0004020202020204" pitchFamily="34" charset="0"/>
                <a:cs typeface="Aptos" panose="020B0004020202020204" pitchFamily="34" charset="0"/>
              </a:rPr>
              <a:t>For many years it was an </a:t>
            </a:r>
            <a:r>
              <a:rPr lang="en-US" sz="1800" dirty="0" err="1">
                <a:effectLst/>
                <a:latin typeface="Aptos" panose="020B0004020202020204" pitchFamily="34" charset="0"/>
                <a:ea typeface="Aptos" panose="020B0004020202020204" pitchFamily="34" charset="0"/>
                <a:cs typeface="Aptos" panose="020B0004020202020204" pitchFamily="34" charset="0"/>
              </a:rPr>
              <a:t>an</a:t>
            </a:r>
            <a:r>
              <a:rPr lang="en-US" sz="1800" dirty="0">
                <a:effectLst/>
                <a:latin typeface="Aptos" panose="020B0004020202020204" pitchFamily="34" charset="0"/>
                <a:ea typeface="Aptos" panose="020B0004020202020204" pitchFamily="34" charset="0"/>
                <a:cs typeface="Aptos" panose="020B0004020202020204" pitchFamily="34" charset="0"/>
              </a:rPr>
              <a:t> ad hoc process and managed through the one county wide duty officer we were limited to for quite a while.. </a:t>
            </a:r>
          </a:p>
          <a:p>
            <a:pPr marL="0" marR="0"/>
            <a:r>
              <a:rPr lang="en-US" sz="1800" dirty="0">
                <a:effectLst/>
                <a:latin typeface="Aptos" panose="020B0004020202020204" pitchFamily="34" charset="0"/>
                <a:ea typeface="Aptos" panose="020B0004020202020204" pitchFamily="34" charset="0"/>
                <a:cs typeface="Aptos" panose="020B0004020202020204" pitchFamily="34" charset="0"/>
              </a:rPr>
              <a:t>Initially, many to most of them were approved </a:t>
            </a:r>
          </a:p>
          <a:p>
            <a:pPr marL="0" marR="0"/>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1800" dirty="0">
                <a:effectLst/>
                <a:latin typeface="Aptos" panose="020B0004020202020204" pitchFamily="34" charset="0"/>
                <a:ea typeface="Aptos" panose="020B0004020202020204" pitchFamily="34" charset="0"/>
                <a:cs typeface="Aptos" panose="020B0004020202020204" pitchFamily="34" charset="0"/>
              </a:rPr>
              <a:t>As we noted a greater challenge over the years in the availability of IHT ambulances, we </a:t>
            </a:r>
            <a:r>
              <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ptos" panose="020B0004020202020204" pitchFamily="34" charset="0"/>
              </a:rPr>
              <a:t>noted an uptick in the requests.</a:t>
            </a:r>
          </a:p>
          <a:p>
            <a:pPr marL="0" marR="0"/>
            <a:r>
              <a:rPr lang="en-US" sz="1800" dirty="0">
                <a:effectLst/>
                <a:latin typeface="Aptos" panose="020B0004020202020204" pitchFamily="34" charset="0"/>
                <a:ea typeface="Aptos" panose="020B0004020202020204" pitchFamily="34" charset="0"/>
                <a:cs typeface="Aptos" panose="020B0004020202020204" pitchFamily="34" charset="0"/>
              </a:rPr>
              <a:t>Alongside this consideration was a up to a 2% increase yearly in our own call volume and so the process had to be tightened .</a:t>
            </a:r>
          </a:p>
          <a:p>
            <a:pPr marL="0" marR="0"/>
            <a:r>
              <a:rPr lang="en-US" sz="1800" dirty="0">
                <a:effectLst/>
                <a:latin typeface="Aptos" panose="020B0004020202020204" pitchFamily="34" charset="0"/>
                <a:ea typeface="Aptos" panose="020B0004020202020204" pitchFamily="34" charset="0"/>
                <a:cs typeface="Aptos" panose="020B0004020202020204" pitchFamily="34" charset="0"/>
              </a:rPr>
              <a:t>Around the same time as the budgeting for our third duty officer in 2023 we had an ET stand down where we updated specific guidelines for the duty officers to consider. </a:t>
            </a:r>
          </a:p>
          <a:p>
            <a:pPr marL="0" marR="0"/>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1800" dirty="0">
                <a:effectLst/>
                <a:latin typeface="Aptos" panose="020B0004020202020204" pitchFamily="34" charset="0"/>
                <a:ea typeface="Aptos" panose="020B0004020202020204" pitchFamily="34" charset="0"/>
                <a:cs typeface="Aptos" panose="020B0004020202020204" pitchFamily="34" charset="0"/>
              </a:rPr>
              <a:t>We meet with hospitals by monthly, so we emphasized the need for them to strictly follow our process.</a:t>
            </a:r>
          </a:p>
        </p:txBody>
      </p:sp>
      <p:sp>
        <p:nvSpPr>
          <p:cNvPr id="4" name="Slide Number Placeholder 3">
            <a:extLst>
              <a:ext uri="{FF2B5EF4-FFF2-40B4-BE49-F238E27FC236}">
                <a16:creationId xmlns:a16="http://schemas.microsoft.com/office/drawing/2014/main" id="{7CE7B32A-955B-9CB2-8384-47EDE8A034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6CDE84-CCAF-499D-AFE5-686CCAABFAB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80123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C8F7E-7734-5CF5-FF6F-362236ABD5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CC4BB1-1644-24F5-5AF8-1B7546437D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D9DF7E-ACCC-FE2E-2500-4C0E6FA2CCD2}"/>
              </a:ext>
            </a:extLst>
          </p:cNvPr>
          <p:cNvSpPr>
            <a:spLocks noGrp="1"/>
          </p:cNvSpPr>
          <p:nvPr>
            <p:ph type="body" idx="1"/>
          </p:nvPr>
        </p:nvSpPr>
        <p:spPr/>
        <p:txBody>
          <a:bodyPr/>
          <a:lstStyle/>
          <a:p>
            <a:pPr marL="0" marR="0"/>
            <a:r>
              <a:rPr lang="en-US" sz="1800" dirty="0">
                <a:solidFill>
                  <a:srgbClr val="000000"/>
                </a:solidFill>
                <a:effectLst/>
                <a:latin typeface="Arial" panose="020B0604020202020204" pitchFamily="34" charset="0"/>
                <a:ea typeface="Aptos" panose="020B0004020202020204" pitchFamily="34" charset="0"/>
                <a:cs typeface="Aptos" panose="020B0004020202020204" pitchFamily="34" charset="0"/>
              </a:rPr>
              <a:t> When we consider the basis for a program of response to the ED, we must first ask whether it is legal in our state or region, especially given this is not the primary mission of municipal EMS 
In Maryland, the regulatory body MIEMSS has an entire separate division regulating this commercial IT division known as SoC LAR. Technically, our 911 clinicians are not credentialed to carry out IHT, specifically higher acuity. </a:t>
            </a:r>
          </a:p>
          <a:p>
            <a:pPr marL="0" marR="0"/>
            <a:r>
              <a:rPr lang="en-US" sz="1800" dirty="0">
                <a:solidFill>
                  <a:srgbClr val="000000"/>
                </a:solidFill>
                <a:effectLst/>
                <a:latin typeface="Arial" panose="020B0604020202020204" pitchFamily="34" charset="0"/>
                <a:ea typeface="Aptos" panose="020B0004020202020204" pitchFamily="34" charset="0"/>
                <a:cs typeface="Aptos" panose="020B0004020202020204" pitchFamily="34" charset="0"/>
              </a:rPr>
              <a:t>There has been a safe haven for municipal ambulance to provide transportation and support in scope practices </a:t>
            </a:r>
          </a:p>
          <a:p>
            <a:pPr marL="0" marR="0"/>
            <a:endParaRPr lang="en-US" sz="1800" dirty="0">
              <a:solidFill>
                <a:srgbClr val="000000"/>
              </a:solidFill>
              <a:effectLst/>
              <a:latin typeface="Arial" panose="020B0604020202020204" pitchFamily="34" charset="0"/>
              <a:ea typeface="Aptos" panose="020B0004020202020204" pitchFamily="34" charset="0"/>
              <a:cs typeface="Aptos" panose="020B0004020202020204" pitchFamily="34" charset="0"/>
            </a:endParaRPr>
          </a:p>
          <a:p>
            <a:pPr marL="0" marR="0"/>
            <a:r>
              <a:rPr lang="en-US" sz="1800" dirty="0">
                <a:solidFill>
                  <a:srgbClr val="000000"/>
                </a:solidFill>
                <a:effectLst/>
                <a:latin typeface="Arial" panose="020B0604020202020204" pitchFamily="34" charset="0"/>
                <a:ea typeface="Aptos" panose="020B0004020202020204" pitchFamily="34" charset="0"/>
                <a:cs typeface="Aptos" panose="020B0004020202020204" pitchFamily="34" charset="0"/>
              </a:rPr>
              <a:t>There's a separate question on how ethical the practice is given the 911 patient population does not have any other help on the scene when they summon an ambulance to their location of emergent need .</a:t>
            </a:r>
          </a:p>
          <a:p>
            <a:pPr marL="0" marR="0"/>
            <a:r>
              <a:rPr lang="en-US" sz="1800" dirty="0">
                <a:solidFill>
                  <a:srgbClr val="000000"/>
                </a:solidFill>
                <a:effectLst/>
                <a:latin typeface="Arial" panose="020B0604020202020204" pitchFamily="34" charset="0"/>
                <a:ea typeface="Aptos" panose="020B0004020202020204" pitchFamily="34" charset="0"/>
                <a:cs typeface="Aptos" panose="020B0004020202020204" pitchFamily="34" charset="0"/>
              </a:rPr>
              <a:t>On the other hand, EMS is a traditional expert in triage every moment of every day. As we weigh the consideration of our duty to the public, part of our mission has always been a life save </a:t>
            </a:r>
          </a:p>
          <a:p>
            <a:pPr marL="0" marR="0"/>
            <a:endParaRPr lang="en-US" sz="1800" dirty="0">
              <a:solidFill>
                <a:srgbClr val="000000"/>
              </a:solidFill>
              <a:effectLst/>
              <a:latin typeface="Arial" panose="020B0604020202020204" pitchFamily="34" charset="0"/>
              <a:ea typeface="Aptos" panose="020B0004020202020204" pitchFamily="34" charset="0"/>
              <a:cs typeface="Aptos" panose="020B0004020202020204" pitchFamily="34" charset="0"/>
            </a:endParaRPr>
          </a:p>
          <a:p>
            <a:pPr marL="0" marR="0"/>
            <a:r>
              <a:rPr lang="en-US" sz="1800" dirty="0">
                <a:solidFill>
                  <a:srgbClr val="000000"/>
                </a:solidFill>
                <a:effectLst/>
                <a:latin typeface="Arial" panose="020B0604020202020204" pitchFamily="34" charset="0"/>
                <a:ea typeface="Aptos" panose="020B0004020202020204" pitchFamily="34" charset="0"/>
                <a:cs typeface="Aptos" panose="020B0004020202020204" pitchFamily="34" charset="0"/>
              </a:rPr>
              <a:t>is it a surprise when other eagles report that they have a strict duty to respond to a 911 call to a hospital ?when </a:t>
            </a:r>
            <a:r>
              <a:rPr lang="en-US" sz="1800" dirty="0" err="1">
                <a:solidFill>
                  <a:srgbClr val="000000"/>
                </a:solidFill>
                <a:effectLst/>
                <a:latin typeface="Arial" panose="020B0604020202020204" pitchFamily="34" charset="0"/>
                <a:ea typeface="Aptos" panose="020B0004020202020204" pitchFamily="34" charset="0"/>
                <a:cs typeface="Aptos" panose="020B0004020202020204" pitchFamily="34" charset="0"/>
              </a:rPr>
              <a:t>i</a:t>
            </a:r>
            <a:r>
              <a:rPr lang="en-US" sz="1800" dirty="0">
                <a:solidFill>
                  <a:srgbClr val="000000"/>
                </a:solidFill>
                <a:effectLst/>
                <a:latin typeface="Arial" panose="020B0604020202020204" pitchFamily="34" charset="0"/>
                <a:ea typeface="Aptos" panose="020B0004020202020204" pitchFamily="34" charset="0"/>
                <a:cs typeface="Aptos" panose="020B0004020202020204" pitchFamily="34" charset="0"/>
              </a:rPr>
              <a:t> heard that it made me wonder about the ethical and legal framework for what we're talking about </a:t>
            </a:r>
          </a:p>
          <a:p>
            <a:pPr marL="0" marR="0"/>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4" name="Slide Number Placeholder 3">
            <a:extLst>
              <a:ext uri="{FF2B5EF4-FFF2-40B4-BE49-F238E27FC236}">
                <a16:creationId xmlns:a16="http://schemas.microsoft.com/office/drawing/2014/main" id="{7CE7B32A-955B-9CB2-8384-47EDE8A034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6CDE84-CCAF-499D-AFE5-686CCAABFAB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23852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21CE0-596D-8F81-D3C0-D6C21E75AF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62218F-E002-10FB-4DAB-6843591AB2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4BEE68-7087-060D-7259-7BAC87DCD84E}"/>
              </a:ext>
            </a:extLst>
          </p:cNvPr>
          <p:cNvSpPr>
            <a:spLocks noGrp="1"/>
          </p:cNvSpPr>
          <p:nvPr>
            <p:ph type="body" idx="1"/>
          </p:nvPr>
        </p:nvSpPr>
        <p:spPr/>
        <p:txBody>
          <a:bodyPr/>
          <a:lstStyle/>
          <a:p>
            <a:r>
              <a:rPr lang="en-US" dirty="0"/>
              <a:t>Here's the most recent state guidance in regulation for Maryland. </a:t>
            </a:r>
          </a:p>
          <a:p>
            <a:r>
              <a:rPr lang="en-US" dirty="0"/>
              <a:t>Maryland has had a required transfer form for commercial /SoC LAR ambulances., And that is quite complex. </a:t>
            </a:r>
          </a:p>
          <a:p>
            <a:endParaRPr lang="en-US" dirty="0"/>
          </a:p>
          <a:p>
            <a:r>
              <a:rPr lang="en-US" dirty="0"/>
              <a:t>But the main part of the resource manual that speaks to municipal 911 is the following statement on the slide , underscoring the non commercial primary mission. Note it says that rarely should these ambulances be available for this purpose. It leaves the public safety agency completely in charge of accepting the mission , Unlike other eagles who reported some sort of a mandate to the opposite effect .</a:t>
            </a:r>
          </a:p>
        </p:txBody>
      </p:sp>
      <p:sp>
        <p:nvSpPr>
          <p:cNvPr id="4" name="Slide Number Placeholder 3">
            <a:extLst>
              <a:ext uri="{FF2B5EF4-FFF2-40B4-BE49-F238E27FC236}">
                <a16:creationId xmlns:a16="http://schemas.microsoft.com/office/drawing/2014/main" id="{00541BDE-48D2-892C-9412-F96F829CC3D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6CDE84-CCAF-499D-AFE5-686CCAABFAB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92260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C8F7E-7734-5CF5-FF6F-362236ABD5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CC4BB1-1644-24F5-5AF8-1B7546437D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D9DF7E-ACCC-FE2E-2500-4C0E6FA2CCD2}"/>
              </a:ext>
            </a:extLst>
          </p:cNvPr>
          <p:cNvSpPr>
            <a:spLocks noGrp="1"/>
          </p:cNvSpPr>
          <p:nvPr>
            <p:ph type="body" idx="1"/>
          </p:nvPr>
        </p:nvSpPr>
        <p:spPr/>
        <p:txBody>
          <a:bodyPr/>
          <a:lstStyle/>
          <a:p>
            <a:pPr marL="0" marR="0"/>
            <a:r>
              <a:rPr lang="en-US" sz="1800" dirty="0">
                <a:solidFill>
                  <a:srgbClr val="000000"/>
                </a:solidFill>
                <a:effectLst/>
                <a:latin typeface="Arial" panose="020B0604020202020204" pitchFamily="34" charset="0"/>
                <a:ea typeface="Aptos" panose="020B0004020202020204" pitchFamily="34" charset="0"/>
                <a:cs typeface="Aptos" panose="020B0004020202020204" pitchFamily="34" charset="0"/>
              </a:rPr>
              <a:t> Whatever the regulatory basis for an ED activation of a municipal ambulance, the first question each system address is whether it is sound for the hospital to use 911 ?</a:t>
            </a:r>
          </a:p>
          <a:p>
            <a:pPr marL="0" marR="0"/>
            <a:r>
              <a:rPr lang="en-US" sz="1800" dirty="0">
                <a:effectLst/>
                <a:latin typeface="Aptos" panose="020B0004020202020204" pitchFamily="34" charset="0"/>
                <a:ea typeface="Aptos" panose="020B0004020202020204" pitchFamily="34" charset="0"/>
                <a:cs typeface="Aptos" panose="020B0004020202020204" pitchFamily="34" charset="0"/>
              </a:rPr>
              <a:t>in Montgomery County, we argue that there's no way to control the program if that Manner of access is allowable .</a:t>
            </a:r>
          </a:p>
          <a:p>
            <a:pPr marL="0" marR="0"/>
            <a:r>
              <a:rPr lang="en-US" sz="1800" dirty="0">
                <a:effectLst/>
                <a:latin typeface="Aptos" panose="020B0004020202020204" pitchFamily="34" charset="0"/>
                <a:ea typeface="Aptos" panose="020B0004020202020204" pitchFamily="34" charset="0"/>
                <a:cs typeface="Aptos" panose="020B0004020202020204" pitchFamily="34" charset="0"/>
              </a:rPr>
              <a:t>Specifically, we credentialed our EMS duty officers to manage the real-time program, and each of our four full time EMS DO's are responsible for one or two hospitals.</a:t>
            </a:r>
          </a:p>
          <a:p>
            <a:pPr marL="0" marR="0"/>
            <a:r>
              <a:rPr lang="en-US" sz="1800" dirty="0">
                <a:effectLst/>
                <a:latin typeface="Aptos" panose="020B0004020202020204" pitchFamily="34" charset="0"/>
                <a:ea typeface="Aptos" panose="020B0004020202020204" pitchFamily="34" charset="0"/>
                <a:cs typeface="Aptos" panose="020B0004020202020204" pitchFamily="34" charset="0"/>
              </a:rPr>
              <a:t>They each have the regional supervisors cell phone # and the requesting physician must initiate the request outside of 911 and only after depleting his or her options. Stipulated is the fact that the commercial service must always be called first </a:t>
            </a:r>
          </a:p>
          <a:p>
            <a:pPr marL="285750" marR="0" indent="-285750">
              <a:buFontTx/>
              <a:buChar char="-"/>
            </a:pPr>
            <a:r>
              <a:rPr lang="en-US" sz="1800" dirty="0">
                <a:effectLst/>
                <a:latin typeface="Aptos" panose="020B0004020202020204" pitchFamily="34" charset="0"/>
                <a:ea typeface="Aptos" panose="020B0004020202020204" pitchFamily="34" charset="0"/>
                <a:cs typeface="Aptos" panose="020B0004020202020204" pitchFamily="34" charset="0"/>
              </a:rPr>
              <a:t>secondly, the request must represent a life save: invariably, commercials will frequently give longer ETA's than a 911 ambulance, but that doesn't constitute the need for us to go instead </a:t>
            </a:r>
          </a:p>
          <a:p>
            <a:pPr marL="285750" marR="0" indent="-285750">
              <a:buFontTx/>
              <a:buChar char="-"/>
            </a:pP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indent="0">
              <a:buFontTx/>
              <a:buNone/>
            </a:pPr>
            <a:r>
              <a:rPr lang="en-US" sz="1800" dirty="0">
                <a:effectLst/>
                <a:latin typeface="Aptos" panose="020B0004020202020204" pitchFamily="34" charset="0"/>
                <a:ea typeface="Aptos" panose="020B0004020202020204" pitchFamily="34" charset="0"/>
                <a:cs typeface="Aptos" panose="020B0004020202020204" pitchFamily="34" charset="0"/>
              </a:rPr>
              <a:t>In discussing those specific demands on hospitals to follow the process, we require that they provide staff for the continuity of care given that we are not licensed under </a:t>
            </a:r>
            <a:r>
              <a:rPr lang="en-US" sz="1800" dirty="0" err="1">
                <a:effectLst/>
                <a:latin typeface="Aptos" panose="020B0004020202020204" pitchFamily="34" charset="0"/>
                <a:ea typeface="Aptos" panose="020B0004020202020204" pitchFamily="34" charset="0"/>
                <a:cs typeface="Aptos" panose="020B0004020202020204" pitchFamily="34" charset="0"/>
              </a:rPr>
              <a:t>SoCLAR</a:t>
            </a:r>
            <a:r>
              <a:rPr lang="en-US" sz="1800" dirty="0">
                <a:effectLst/>
                <a:latin typeface="Aptos" panose="020B0004020202020204" pitchFamily="34" charset="0"/>
                <a:ea typeface="Aptos" panose="020B0004020202020204" pitchFamily="34" charset="0"/>
                <a:cs typeface="Aptos" panose="020B0004020202020204" pitchFamily="34" charset="0"/>
              </a:rPr>
              <a:t> and are essentially a mode of transportation after hospital stabilization </a:t>
            </a:r>
          </a:p>
          <a:p>
            <a:pPr marL="0" marR="0"/>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4" name="Slide Number Placeholder 3">
            <a:extLst>
              <a:ext uri="{FF2B5EF4-FFF2-40B4-BE49-F238E27FC236}">
                <a16:creationId xmlns:a16="http://schemas.microsoft.com/office/drawing/2014/main" id="{7CE7B32A-955B-9CB2-8384-47EDE8A034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6CDE84-CCAF-499D-AFE5-686CCAABFAB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17024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6CDE84-CCAF-499D-AFE5-686CCAABFAB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52652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918BD-F73B-D820-CE3E-5299006897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7D9913-E43A-8AC9-7B0D-DBA7E92076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A0497A-17DF-A32B-DDB6-D987A7C5908D}"/>
              </a:ext>
            </a:extLst>
          </p:cNvPr>
          <p:cNvSpPr>
            <a:spLocks noGrp="1"/>
          </p:cNvSpPr>
          <p:nvPr>
            <p:ph type="body" idx="1"/>
          </p:nvPr>
        </p:nvSpPr>
        <p:spPr/>
        <p:txBody>
          <a:bodyPr/>
          <a:lstStyle/>
          <a:p>
            <a:pPr marL="0" marR="0"/>
            <a:r>
              <a:rPr lang="en-US" sz="1800" dirty="0">
                <a:solidFill>
                  <a:srgbClr val="000000"/>
                </a:solidFill>
                <a:effectLst/>
                <a:latin typeface="Arial" panose="020B0604020202020204" pitchFamily="34" charset="0"/>
                <a:ea typeface="Aptos" panose="020B0004020202020204" pitchFamily="34" charset="0"/>
                <a:cs typeface="Aptos" panose="020B0004020202020204" pitchFamily="34" charset="0"/>
              </a:rPr>
              <a:t> So we are aware of some literature in the past decade that shows benefit to a 911 activation by local emergency departments for STEMI patients; this may have formed the basis for activation programs in Clayton’s region.</a:t>
            </a:r>
          </a:p>
          <a:p>
            <a:pPr marL="0" marR="0"/>
            <a:r>
              <a:rPr lang="en-US" sz="1800" dirty="0">
                <a:effectLst/>
                <a:latin typeface="Aptos" panose="020B0004020202020204" pitchFamily="34" charset="0"/>
                <a:ea typeface="Aptos" panose="020B0004020202020204" pitchFamily="34" charset="0"/>
                <a:cs typeface="Aptos" panose="020B0004020202020204" pitchFamily="34" charset="0"/>
              </a:rPr>
              <a:t>Notwithstanding, we have to manage requests for a very diverse group of individual medical presentations, as well as the fact that our call takers may put the ED requesting physician through lines of questioning that is non applicable to the nature of the request.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Aptos" panose="020B0004020202020204" pitchFamily="34" charset="0"/>
              </a:rPr>
              <a:t>The </a:t>
            </a:r>
            <a:r>
              <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ptos" panose="020B0004020202020204" pitchFamily="34" charset="0"/>
              </a:rPr>
              <a:t>literature being specific for some processes, there are multiple factors that we had to take into consideration and this a model would not work everywhere.</a:t>
            </a:r>
          </a:p>
          <a:p>
            <a:pPr marL="0" marR="0"/>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1800" dirty="0">
                <a:effectLst/>
                <a:latin typeface="Aptos" panose="020B0004020202020204" pitchFamily="34" charset="0"/>
                <a:ea typeface="Aptos" panose="020B0004020202020204" pitchFamily="34" charset="0"/>
                <a:cs typeface="Aptos" panose="020B0004020202020204" pitchFamily="34" charset="0"/>
              </a:rPr>
              <a:t>The de facto result of our Duty officer process and direct contact with hospitals is that many of the same STEMI patients are assisted within the window .</a:t>
            </a:r>
          </a:p>
        </p:txBody>
      </p:sp>
      <p:sp>
        <p:nvSpPr>
          <p:cNvPr id="4" name="Slide Number Placeholder 3">
            <a:extLst>
              <a:ext uri="{FF2B5EF4-FFF2-40B4-BE49-F238E27FC236}">
                <a16:creationId xmlns:a16="http://schemas.microsoft.com/office/drawing/2014/main" id="{6A18AA38-394B-38A7-070B-E2AC9794612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6CDE84-CCAF-499D-AFE5-686CCAABFAB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83335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data pictured here shows that after a creeping up of the ET census earlier in the decade, we were able to bring these numbers down after the ET stand down.</a:t>
            </a:r>
          </a:p>
          <a:p>
            <a:endParaRPr lang="en-US" dirty="0"/>
          </a:p>
          <a:p>
            <a:r>
              <a:rPr lang="en-US" dirty="0"/>
              <a:t>This left us with about one accepted request per day for 2024. It shows that our process has been able to place some controls without burdening the 911 resources and without significant adverse effect.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6CDE84-CCAF-499D-AFE5-686CCAABFAB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47339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C8F7E-7734-5CF5-FF6F-362236ABD5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CC4BB1-1644-24F5-5AF8-1B7546437D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D9DF7E-ACCC-FE2E-2500-4C0E6FA2CCD2}"/>
              </a:ext>
            </a:extLst>
          </p:cNvPr>
          <p:cNvSpPr>
            <a:spLocks noGrp="1"/>
          </p:cNvSpPr>
          <p:nvPr>
            <p:ph type="body" idx="1"/>
          </p:nvPr>
        </p:nvSpPr>
        <p:spPr/>
        <p:txBody>
          <a:bodyPr/>
          <a:lstStyle/>
          <a:p>
            <a:pPr marL="0" marR="0"/>
            <a:r>
              <a:rPr lang="en-US" sz="1800" dirty="0">
                <a:solidFill>
                  <a:srgbClr val="000000"/>
                </a:solidFill>
                <a:effectLst/>
                <a:latin typeface="Arial" panose="020B0604020202020204" pitchFamily="34" charset="0"/>
                <a:ea typeface="Aptos" panose="020B0004020202020204" pitchFamily="34" charset="0"/>
                <a:cs typeface="Aptos" panose="020B0004020202020204" pitchFamily="34" charset="0"/>
              </a:rPr>
              <a:t>A separate mention is worthy of the laboring mom in a non L&amp;D center, which was the source of separate discussion in our eagle's curriculum this year .</a:t>
            </a:r>
          </a:p>
          <a:p>
            <a:pPr marL="0" marR="0"/>
            <a:endParaRPr lang="en-US" sz="1800" dirty="0">
              <a:solidFill>
                <a:srgbClr val="000000"/>
              </a:solidFill>
              <a:effectLst/>
              <a:latin typeface="Arial" panose="020B0604020202020204" pitchFamily="34" charset="0"/>
              <a:ea typeface="Aptos" panose="020B0004020202020204" pitchFamily="34" charset="0"/>
              <a:cs typeface="Aptos" panose="020B0004020202020204" pitchFamily="34" charset="0"/>
            </a:endParaRPr>
          </a:p>
          <a:p>
            <a:pPr marL="0" marR="0"/>
            <a:r>
              <a:rPr lang="en-US" sz="1800" dirty="0">
                <a:effectLst/>
                <a:latin typeface="Aptos" panose="020B0004020202020204" pitchFamily="34" charset="0"/>
                <a:ea typeface="Aptos" panose="020B0004020202020204" pitchFamily="34" charset="0"/>
                <a:cs typeface="Aptos" panose="020B0004020202020204" pitchFamily="34" charset="0"/>
              </a:rPr>
              <a:t>The issue came up for us because of some hospitals no longer or not having an L&amp;D suite and their request to be the primary resource to solve that problem. </a:t>
            </a:r>
          </a:p>
          <a:p>
            <a:pPr marL="0" marR="0"/>
            <a:r>
              <a:rPr lang="en-US" sz="1800" dirty="0">
                <a:effectLst/>
                <a:latin typeface="Aptos" panose="020B0004020202020204" pitchFamily="34" charset="0"/>
                <a:ea typeface="Aptos" panose="020B0004020202020204" pitchFamily="34" charset="0"/>
                <a:cs typeface="Aptos" panose="020B0004020202020204" pitchFamily="34" charset="0"/>
              </a:rPr>
              <a:t>This brings up the separate mention that the L in EMT </a:t>
            </a:r>
            <a:r>
              <a:rPr lang="en-US" sz="1800" b="1" u="sng" dirty="0">
                <a:effectLst/>
                <a:latin typeface="Aptos" panose="020B0004020202020204" pitchFamily="34" charset="0"/>
                <a:ea typeface="Aptos" panose="020B0004020202020204" pitchFamily="34" charset="0"/>
                <a:cs typeface="Aptos" panose="020B0004020202020204" pitchFamily="34" charset="0"/>
              </a:rPr>
              <a:t>L</a:t>
            </a:r>
            <a:r>
              <a:rPr lang="en-US" sz="1800" dirty="0">
                <a:effectLst/>
                <a:latin typeface="Aptos" panose="020B0004020202020204" pitchFamily="34" charset="0"/>
                <a:ea typeface="Aptos" panose="020B0004020202020204" pitchFamily="34" charset="0"/>
                <a:cs typeface="Aptos" panose="020B0004020202020204" pitchFamily="34" charset="0"/>
              </a:rPr>
              <a:t> A stands for labor, and that the delivery of a child could constitute the required stabilization under federal law depending on the situation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ptos" panose="020B0004020202020204" pitchFamily="34" charset="0"/>
              </a:rPr>
              <a:t>Our service in the recent past had 3/ 11 transfers for OB pts result in a birth in the ambulance or in a hospital hallway. On the other hand , some of the deliveries occurred many </a:t>
            </a:r>
            <a:r>
              <a:rPr kumimoji="0" lang="en-US" sz="1800" b="0" i="0" u="none" strike="noStrike" kern="12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Aptos" panose="020B0004020202020204" pitchFamily="34" charset="0"/>
              </a:rPr>
              <a:t>many</a:t>
            </a:r>
            <a:r>
              <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ptos" panose="020B0004020202020204" pitchFamily="34" charset="0"/>
              </a:rPr>
              <a:t> hours later. Those are potentially a sub optimal outcomes , the former based on both local and federal considerations , and certainly places the burdens on the sending institutions to have advanced practitioners available for the transportation . </a:t>
            </a:r>
          </a:p>
          <a:p>
            <a:pPr marL="0" marR="0"/>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4" name="Slide Number Placeholder 3">
            <a:extLst>
              <a:ext uri="{FF2B5EF4-FFF2-40B4-BE49-F238E27FC236}">
                <a16:creationId xmlns:a16="http://schemas.microsoft.com/office/drawing/2014/main" id="{7CE7B32A-955B-9CB2-8384-47EDE8A034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6CDE84-CCAF-499D-AFE5-686CCAABFAB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00105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C6E80-862A-4F55-A596-F8664F66E1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A9A514-326C-4190-83C9-517F9EDEBA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ED8E68-3CD7-4ED1-8BF3-F089ACC8629A}"/>
              </a:ext>
            </a:extLst>
          </p:cNvPr>
          <p:cNvSpPr>
            <a:spLocks noGrp="1"/>
          </p:cNvSpPr>
          <p:nvPr>
            <p:ph type="dt" sz="half" idx="10"/>
          </p:nvPr>
        </p:nvSpPr>
        <p:spPr/>
        <p:txBody>
          <a:bodyPr/>
          <a:lstStyle/>
          <a:p>
            <a:fld id="{24EEBA87-4926-4E8E-972B-2C5CF9E81C89}" type="datetimeFigureOut">
              <a:rPr lang="en-US" smtClean="0"/>
              <a:t>6/12/2025</a:t>
            </a:fld>
            <a:endParaRPr lang="en-US"/>
          </a:p>
        </p:txBody>
      </p:sp>
      <p:sp>
        <p:nvSpPr>
          <p:cNvPr id="5" name="Footer Placeholder 4">
            <a:extLst>
              <a:ext uri="{FF2B5EF4-FFF2-40B4-BE49-F238E27FC236}">
                <a16:creationId xmlns:a16="http://schemas.microsoft.com/office/drawing/2014/main" id="{E182690A-D86C-4B18-8721-0556362A8D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4EC49D-0DCF-46B7-B1DD-416F47FF35D2}"/>
              </a:ext>
            </a:extLst>
          </p:cNvPr>
          <p:cNvSpPr>
            <a:spLocks noGrp="1"/>
          </p:cNvSpPr>
          <p:nvPr>
            <p:ph type="sldNum" sz="quarter" idx="12"/>
          </p:nvPr>
        </p:nvSpPr>
        <p:spPr/>
        <p:txBody>
          <a:bodyPr/>
          <a:lstStyle/>
          <a:p>
            <a:fld id="{78D122F6-B083-4DD8-94CB-D71DB1F6726E}" type="slidenum">
              <a:rPr lang="en-US" smtClean="0"/>
              <a:t>‹#›</a:t>
            </a:fld>
            <a:endParaRPr lang="en-US"/>
          </a:p>
        </p:txBody>
      </p:sp>
    </p:spTree>
    <p:extLst>
      <p:ext uri="{BB962C8B-B14F-4D97-AF65-F5344CB8AC3E}">
        <p14:creationId xmlns:p14="http://schemas.microsoft.com/office/powerpoint/2010/main" val="1871083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A2229-3B6B-47B8-B7AC-972FDBC523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DC09B5-C505-40BE-B97D-E28716F072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E9EF0-19D2-4FC5-A09B-3400C5CED77B}"/>
              </a:ext>
            </a:extLst>
          </p:cNvPr>
          <p:cNvSpPr>
            <a:spLocks noGrp="1"/>
          </p:cNvSpPr>
          <p:nvPr>
            <p:ph type="dt" sz="half" idx="10"/>
          </p:nvPr>
        </p:nvSpPr>
        <p:spPr/>
        <p:txBody>
          <a:bodyPr/>
          <a:lstStyle/>
          <a:p>
            <a:fld id="{24EEBA87-4926-4E8E-972B-2C5CF9E81C89}" type="datetimeFigureOut">
              <a:rPr lang="en-US" smtClean="0"/>
              <a:t>6/12/2025</a:t>
            </a:fld>
            <a:endParaRPr lang="en-US"/>
          </a:p>
        </p:txBody>
      </p:sp>
      <p:sp>
        <p:nvSpPr>
          <p:cNvPr id="5" name="Footer Placeholder 4">
            <a:extLst>
              <a:ext uri="{FF2B5EF4-FFF2-40B4-BE49-F238E27FC236}">
                <a16:creationId xmlns:a16="http://schemas.microsoft.com/office/drawing/2014/main" id="{ABA89AC6-BF24-4C44-B80F-1A5E5479E3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5B4E7C-333B-4071-AC62-D4C4B1AF90CF}"/>
              </a:ext>
            </a:extLst>
          </p:cNvPr>
          <p:cNvSpPr>
            <a:spLocks noGrp="1"/>
          </p:cNvSpPr>
          <p:nvPr>
            <p:ph type="sldNum" sz="quarter" idx="12"/>
          </p:nvPr>
        </p:nvSpPr>
        <p:spPr/>
        <p:txBody>
          <a:bodyPr/>
          <a:lstStyle/>
          <a:p>
            <a:fld id="{78D122F6-B083-4DD8-94CB-D71DB1F6726E}" type="slidenum">
              <a:rPr lang="en-US" smtClean="0"/>
              <a:t>‹#›</a:t>
            </a:fld>
            <a:endParaRPr lang="en-US"/>
          </a:p>
        </p:txBody>
      </p:sp>
    </p:spTree>
    <p:extLst>
      <p:ext uri="{BB962C8B-B14F-4D97-AF65-F5344CB8AC3E}">
        <p14:creationId xmlns:p14="http://schemas.microsoft.com/office/powerpoint/2010/main" val="3652473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330388-D9D4-4B23-9FEC-62D3E41B2E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3C26DE-E9DD-4031-B3C4-92EAD12CE2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13A13C-EFAE-4BC3-9DA8-15F46A26147F}"/>
              </a:ext>
            </a:extLst>
          </p:cNvPr>
          <p:cNvSpPr>
            <a:spLocks noGrp="1"/>
          </p:cNvSpPr>
          <p:nvPr>
            <p:ph type="dt" sz="half" idx="10"/>
          </p:nvPr>
        </p:nvSpPr>
        <p:spPr/>
        <p:txBody>
          <a:bodyPr/>
          <a:lstStyle/>
          <a:p>
            <a:fld id="{24EEBA87-4926-4E8E-972B-2C5CF9E81C89}" type="datetimeFigureOut">
              <a:rPr lang="en-US" smtClean="0"/>
              <a:t>6/12/2025</a:t>
            </a:fld>
            <a:endParaRPr lang="en-US"/>
          </a:p>
        </p:txBody>
      </p:sp>
      <p:sp>
        <p:nvSpPr>
          <p:cNvPr id="5" name="Footer Placeholder 4">
            <a:extLst>
              <a:ext uri="{FF2B5EF4-FFF2-40B4-BE49-F238E27FC236}">
                <a16:creationId xmlns:a16="http://schemas.microsoft.com/office/drawing/2014/main" id="{C27A4A69-30C6-4BFA-8AFA-1B65DC9F68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867929-2A62-45AB-917E-1E0FBB3887C3}"/>
              </a:ext>
            </a:extLst>
          </p:cNvPr>
          <p:cNvSpPr>
            <a:spLocks noGrp="1"/>
          </p:cNvSpPr>
          <p:nvPr>
            <p:ph type="sldNum" sz="quarter" idx="12"/>
          </p:nvPr>
        </p:nvSpPr>
        <p:spPr/>
        <p:txBody>
          <a:bodyPr/>
          <a:lstStyle/>
          <a:p>
            <a:fld id="{78D122F6-B083-4DD8-94CB-D71DB1F6726E}" type="slidenum">
              <a:rPr lang="en-US" smtClean="0"/>
              <a:t>‹#›</a:t>
            </a:fld>
            <a:endParaRPr lang="en-US"/>
          </a:p>
        </p:txBody>
      </p:sp>
    </p:spTree>
    <p:extLst>
      <p:ext uri="{BB962C8B-B14F-4D97-AF65-F5344CB8AC3E}">
        <p14:creationId xmlns:p14="http://schemas.microsoft.com/office/powerpoint/2010/main" val="1300918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Isosceles Triangle 2"/>
          <p:cNvSpPr/>
          <p:nvPr/>
        </p:nvSpPr>
        <p:spPr>
          <a:xfrm rot="5400000">
            <a:off x="569119" y="384969"/>
            <a:ext cx="306388" cy="361950"/>
          </a:xfrm>
          <a:prstGeom prst="triangle">
            <a:avLst/>
          </a:prstGeom>
          <a:solidFill>
            <a:srgbClr val="66CC33">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Isosceles Triangle 3"/>
          <p:cNvSpPr/>
          <p:nvPr/>
        </p:nvSpPr>
        <p:spPr>
          <a:xfrm rot="5400000">
            <a:off x="321469" y="384969"/>
            <a:ext cx="306388" cy="361950"/>
          </a:xfrm>
          <a:prstGeom prst="triangle">
            <a:avLst/>
          </a:prstGeom>
          <a:solidFill>
            <a:srgbClr val="66CC33">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Isosceles Triangle 4"/>
          <p:cNvSpPr/>
          <p:nvPr userDrawn="1"/>
        </p:nvSpPr>
        <p:spPr>
          <a:xfrm rot="5400000">
            <a:off x="569119" y="384969"/>
            <a:ext cx="306388" cy="361950"/>
          </a:xfrm>
          <a:prstGeom prst="triangle">
            <a:avLst/>
          </a:prstGeom>
          <a:solidFill>
            <a:srgbClr val="66CC33">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Isosceles Triangle 5"/>
          <p:cNvSpPr/>
          <p:nvPr userDrawn="1"/>
        </p:nvSpPr>
        <p:spPr>
          <a:xfrm rot="5400000">
            <a:off x="321469" y="384969"/>
            <a:ext cx="306388" cy="361950"/>
          </a:xfrm>
          <a:prstGeom prst="triangle">
            <a:avLst/>
          </a:prstGeom>
          <a:solidFill>
            <a:srgbClr val="66CC33">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93422" y="274638"/>
            <a:ext cx="10588977" cy="1143000"/>
          </a:xfrm>
          <a:prstGeom prst="rect">
            <a:avLst/>
          </a:prstGeom>
        </p:spPr>
        <p:txBody>
          <a:bodyPr/>
          <a:lstStyle>
            <a:lvl1pPr algn="l">
              <a:defRPr sz="3000">
                <a:solidFill>
                  <a:srgbClr val="003399"/>
                </a:solidFill>
                <a:latin typeface="Arial"/>
                <a:cs typeface="Arial"/>
              </a:defRPr>
            </a:lvl1pPr>
          </a:lstStyle>
          <a:p>
            <a:r>
              <a:rPr lang="en-CA"/>
              <a:t>Click to edit Master title style</a:t>
            </a:r>
            <a:endParaRPr lang="en-US" dirty="0"/>
          </a:p>
        </p:txBody>
      </p:sp>
      <p:sp>
        <p:nvSpPr>
          <p:cNvPr id="7" name="Slide Number Placeholder 5"/>
          <p:cNvSpPr>
            <a:spLocks noGrp="1"/>
          </p:cNvSpPr>
          <p:nvPr>
            <p:ph type="sldNum" sz="quarter" idx="10"/>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a:solidFill>
                  <a:srgbClr val="003399"/>
                </a:solidFill>
                <a:latin typeface="Calibri" panose="020F0502020204030204" pitchFamily="34" charset="0"/>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1B81C8E6-42DB-4CDD-A1D5-418AB939C1EB}" type="slidenum">
              <a:rPr kumimoji="0" lang="en-US" altLang="en-US" sz="1800" b="0" i="0" u="none" strike="noStrike" kern="1200" cap="none" spc="0" normalizeH="0" baseline="0" noProof="0" smtClean="0">
                <a:ln>
                  <a:noFill/>
                </a:ln>
                <a:solidFill>
                  <a:srgbClr val="003399"/>
                </a:solidFill>
                <a:effectLst/>
                <a:uLnTx/>
                <a:uFillTx/>
                <a:latin typeface="Calibri" panose="020F0502020204030204" pitchFamily="34" charset="0"/>
                <a:ea typeface="ヒラギノ角ゴ Pro W3"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en-US" sz="1800" b="0" i="0" u="none" strike="noStrike" kern="1200" cap="none" spc="0" normalizeH="0" baseline="0" noProof="0">
              <a:ln>
                <a:noFill/>
              </a:ln>
              <a:solidFill>
                <a:srgbClr val="003399"/>
              </a:solidFill>
              <a:effectLst/>
              <a:uLnTx/>
              <a:uFillTx/>
              <a:latin typeface="Calibri" panose="020F0502020204030204" pitchFamily="34" charset="0"/>
              <a:ea typeface="ヒラギノ角ゴ Pro W3" charset="-128"/>
              <a:cs typeface="+mn-cs"/>
            </a:endParaRPr>
          </a:p>
        </p:txBody>
      </p:sp>
    </p:spTree>
    <p:extLst>
      <p:ext uri="{BB962C8B-B14F-4D97-AF65-F5344CB8AC3E}">
        <p14:creationId xmlns:p14="http://schemas.microsoft.com/office/powerpoint/2010/main" val="2239345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p>
            <a:r>
              <a:rPr lang="en-CA"/>
              <a:t>Click to edit Master title style</a:t>
            </a:r>
            <a:endParaRPr lang="en-US"/>
          </a:p>
        </p:txBody>
      </p:sp>
    </p:spTree>
    <p:extLst>
      <p:ext uri="{BB962C8B-B14F-4D97-AF65-F5344CB8AC3E}">
        <p14:creationId xmlns:p14="http://schemas.microsoft.com/office/powerpoint/2010/main" val="3554755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Box 2"/>
          <p:cNvSpPr txBox="1"/>
          <p:nvPr userDrawn="1"/>
        </p:nvSpPr>
        <p:spPr>
          <a:xfrm>
            <a:off x="350838" y="188913"/>
            <a:ext cx="11601450" cy="754062"/>
          </a:xfrm>
          <a:prstGeom prst="rect">
            <a:avLst/>
          </a:prstGeom>
          <a:noFill/>
        </p:spPr>
        <p:txBody>
          <a:bodyPr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76092"/>
                </a:solidFill>
                <a:effectLst/>
                <a:uLnTx/>
                <a:uFillTx/>
                <a:latin typeface="Arial"/>
                <a:ea typeface="ヒラギノ角ゴ Pro W3" charset="-128"/>
                <a:cs typeface="Arial"/>
              </a:rPr>
              <a:t>Strategic Planning at Sunnybrook</a:t>
            </a:r>
          </a:p>
          <a:p>
            <a:pPr marL="0" marR="0" lvl="0" indent="-168275" algn="l" defTabSz="4572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solidFill>
                  <a:srgbClr val="376092"/>
                </a:solidFill>
                <a:effectLst/>
                <a:uLnTx/>
                <a:uFillTx/>
                <a:latin typeface="Arial"/>
                <a:ea typeface="ヒラギノ角ゴ Pro W3" charset="-128"/>
                <a:cs typeface="Arial"/>
              </a:rPr>
              <a:t>Creating a sustainable future for the organization and those we serve</a:t>
            </a:r>
          </a:p>
        </p:txBody>
      </p:sp>
      <p:pic>
        <p:nvPicPr>
          <p:cNvPr id="4" name="Picture 4" descr="Bkgd25.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80975"/>
            <a:ext cx="8839200"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609600" y="3115205"/>
            <a:ext cx="10972800" cy="1143000"/>
          </a:xfrm>
          <a:prstGeom prst="rect">
            <a:avLst/>
          </a:prstGeom>
        </p:spPr>
        <p:txBody>
          <a:bodyPr vert="horz" lIns="0" rIns="0"/>
          <a:lstStyle>
            <a:lvl1pPr algn="r">
              <a:defRPr sz="2800">
                <a:solidFill>
                  <a:schemeClr val="bg1"/>
                </a:solidFill>
                <a:latin typeface="Arial"/>
                <a:cs typeface="Arial"/>
              </a:defRPr>
            </a:lvl1pPr>
          </a:lstStyle>
          <a:p>
            <a:r>
              <a:rPr lang="en-CA" dirty="0"/>
              <a:t>Click to edit Master title style</a:t>
            </a:r>
            <a:endParaRPr lang="en-US" dirty="0"/>
          </a:p>
        </p:txBody>
      </p:sp>
      <p:sp>
        <p:nvSpPr>
          <p:cNvPr id="5" name="Slide Number Placeholder 5"/>
          <p:cNvSpPr>
            <a:spLocks noGrp="1"/>
          </p:cNvSpPr>
          <p:nvPr>
            <p:ph type="sldNum" sz="quarter" idx="10"/>
          </p:nvPr>
        </p:nvSpPr>
        <p:spPr/>
        <p:txBody>
          <a:bodyPr/>
          <a:lstStyle>
            <a:lvl1pPr>
              <a:defRPr>
                <a:solidFill>
                  <a:srgbClr val="4F81BD"/>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5232DFDB-51CC-460A-BBD1-4AE5A3755935}" type="slidenum">
              <a:rPr kumimoji="0" lang="en-US" altLang="en-US" sz="1400" b="0" i="0" u="none" strike="noStrike" kern="1200" cap="none" spc="0" normalizeH="0" baseline="0" noProof="0" smtClean="0">
                <a:ln>
                  <a:noFill/>
                </a:ln>
                <a:solidFill>
                  <a:srgbClr val="4F81BD"/>
                </a:solidFill>
                <a:effectLst/>
                <a:uLnTx/>
                <a:uFillTx/>
                <a:latin typeface="Arial" panose="020B0604020202020204" pitchFamily="34" charset="0"/>
                <a:ea typeface="ヒラギノ角ゴ Pro W3"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4F81BD"/>
              </a:solidFill>
              <a:effectLst/>
              <a:uLnTx/>
              <a:uFillTx/>
              <a:latin typeface="Arial" panose="020B0604020202020204" pitchFamily="34" charset="0"/>
              <a:ea typeface="ヒラギノ角ゴ Pro W3" charset="-128"/>
              <a:cs typeface="+mn-cs"/>
            </a:endParaRPr>
          </a:p>
        </p:txBody>
      </p:sp>
    </p:spTree>
    <p:extLst>
      <p:ext uri="{BB962C8B-B14F-4D97-AF65-F5344CB8AC3E}">
        <p14:creationId xmlns:p14="http://schemas.microsoft.com/office/powerpoint/2010/main" val="3870873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p>
            <a:r>
              <a:rPr lang="en-CA"/>
              <a:t>Click to edit Master title style</a:t>
            </a:r>
            <a:endParaRPr lang="en-US"/>
          </a:p>
        </p:txBody>
      </p:sp>
      <p:sp>
        <p:nvSpPr>
          <p:cNvPr id="3" name="Slide Number Placeholder 5"/>
          <p:cNvSpPr>
            <a:spLocks noGrp="1"/>
          </p:cNvSpPr>
          <p:nvPr>
            <p:ph type="sldNum" sz="quarter"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BB7C3AFF-5DE6-49F0-A40B-D5D321CF1369}" type="slidenum">
              <a:rPr kumimoji="0" lang="en-US" altLang="en-US" sz="1400" b="0" i="0" u="none" strike="noStrike" kern="1200" cap="none" spc="0" normalizeH="0" baseline="0" noProof="0" smtClean="0">
                <a:ln>
                  <a:noFill/>
                </a:ln>
                <a:solidFill>
                  <a:srgbClr val="4F81BD"/>
                </a:solidFill>
                <a:effectLst/>
                <a:uLnTx/>
                <a:uFillTx/>
                <a:latin typeface="Arial" panose="020B0604020202020204" pitchFamily="34" charset="0"/>
                <a:ea typeface="ヒラギノ角ゴ Pro W3"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4F81BD"/>
              </a:solidFill>
              <a:effectLst/>
              <a:uLnTx/>
              <a:uFillTx/>
              <a:latin typeface="Arial" panose="020B0604020202020204" pitchFamily="34" charset="0"/>
              <a:ea typeface="ヒラギノ角ゴ Pro W3" charset="-128"/>
              <a:cs typeface="+mn-cs"/>
            </a:endParaRPr>
          </a:p>
        </p:txBody>
      </p:sp>
    </p:spTree>
    <p:extLst>
      <p:ext uri="{BB962C8B-B14F-4D97-AF65-F5344CB8AC3E}">
        <p14:creationId xmlns:p14="http://schemas.microsoft.com/office/powerpoint/2010/main" val="39767866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2" name="Picture 4" descr="Bkgd25.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80975"/>
            <a:ext cx="8839200"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p:cNvSpPr>
            <a:spLocks noGrp="1"/>
          </p:cNvSpPr>
          <p:nvPr>
            <p:ph type="sldNum" sz="quarter" idx="10"/>
          </p:nvPr>
        </p:nvSpPr>
        <p:spPr/>
        <p:txBody>
          <a:bodyPr/>
          <a:lstStyle>
            <a:lvl1pPr>
              <a:defRPr>
                <a:solidFill>
                  <a:srgbClr val="4F81BD"/>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97871850-5FF1-4296-AAEF-9D3007155978}" type="slidenum">
              <a:rPr kumimoji="0" lang="en-US" altLang="en-US" sz="1400" b="0" i="0" u="none" strike="noStrike" kern="1200" cap="none" spc="0" normalizeH="0" baseline="0" noProof="0" smtClean="0">
                <a:ln>
                  <a:noFill/>
                </a:ln>
                <a:solidFill>
                  <a:srgbClr val="4F81BD"/>
                </a:solidFill>
                <a:effectLst/>
                <a:uLnTx/>
                <a:uFillTx/>
                <a:latin typeface="Arial" panose="020B0604020202020204" pitchFamily="34" charset="0"/>
                <a:ea typeface="ヒラギノ角ゴ Pro W3"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4F81BD"/>
              </a:solidFill>
              <a:effectLst/>
              <a:uLnTx/>
              <a:uFillTx/>
              <a:latin typeface="Arial" panose="020B0604020202020204" pitchFamily="34" charset="0"/>
              <a:ea typeface="ヒラギノ角ゴ Pro W3" charset="-128"/>
              <a:cs typeface="+mn-cs"/>
            </a:endParaRPr>
          </a:p>
        </p:txBody>
      </p:sp>
    </p:spTree>
    <p:extLst>
      <p:ext uri="{BB962C8B-B14F-4D97-AF65-F5344CB8AC3E}">
        <p14:creationId xmlns:p14="http://schemas.microsoft.com/office/powerpoint/2010/main" val="3586102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93422" y="274638"/>
            <a:ext cx="10588977" cy="1143000"/>
          </a:xfrm>
          <a:prstGeom prst="rect">
            <a:avLst/>
          </a:prstGeom>
        </p:spPr>
        <p:txBody>
          <a:bodyPr/>
          <a:lstStyle>
            <a:lvl1pPr algn="l">
              <a:defRPr sz="3000">
                <a:solidFill>
                  <a:srgbClr val="003399"/>
                </a:solidFill>
                <a:latin typeface="Arial"/>
                <a:cs typeface="Arial"/>
              </a:defRPr>
            </a:lvl1pPr>
          </a:lstStyle>
          <a:p>
            <a:r>
              <a:rPr lang="en-CA"/>
              <a:t>Click to edit Master title style</a:t>
            </a:r>
            <a:endParaRPr lang="en-US" dirty="0"/>
          </a:p>
        </p:txBody>
      </p:sp>
      <p:sp>
        <p:nvSpPr>
          <p:cNvPr id="3" name="Slide Number Placeholder 5"/>
          <p:cNvSpPr>
            <a:spLocks noGrp="1"/>
          </p:cNvSpPr>
          <p:nvPr>
            <p:ph type="sldNum" sz="quarter" idx="10"/>
          </p:nvPr>
        </p:nvSpPr>
        <p:spPr/>
        <p:txBody>
          <a:bodyPr/>
          <a:lstStyle>
            <a:lvl1pPr>
              <a:defRPr>
                <a:solidFill>
                  <a:srgbClr val="4F81BD"/>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D0DAF7A0-106F-4F53-B7A3-0BBA5EDCF169}" type="slidenum">
              <a:rPr kumimoji="0" lang="en-US" altLang="en-US" sz="1400" b="0" i="0" u="none" strike="noStrike" kern="1200" cap="none" spc="0" normalizeH="0" baseline="0" noProof="0" smtClean="0">
                <a:ln>
                  <a:noFill/>
                </a:ln>
                <a:solidFill>
                  <a:srgbClr val="4F81BD"/>
                </a:solidFill>
                <a:effectLst/>
                <a:uLnTx/>
                <a:uFillTx/>
                <a:latin typeface="Arial" panose="020B0604020202020204" pitchFamily="34" charset="0"/>
                <a:ea typeface="ヒラギノ角ゴ Pro W3"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4F81BD"/>
              </a:solidFill>
              <a:effectLst/>
              <a:uLnTx/>
              <a:uFillTx/>
              <a:latin typeface="Arial" panose="020B0604020202020204" pitchFamily="34" charset="0"/>
              <a:ea typeface="ヒラギノ角ゴ Pro W3" charset="-128"/>
              <a:cs typeface="+mn-cs"/>
            </a:endParaRPr>
          </a:p>
        </p:txBody>
      </p:sp>
    </p:spTree>
    <p:extLst>
      <p:ext uri="{BB962C8B-B14F-4D97-AF65-F5344CB8AC3E}">
        <p14:creationId xmlns:p14="http://schemas.microsoft.com/office/powerpoint/2010/main" val="3070118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1524000" y="838200"/>
            <a:ext cx="10668000" cy="0"/>
          </a:xfrm>
          <a:prstGeom prst="line">
            <a:avLst/>
          </a:prstGeom>
          <a:noFill/>
          <a:ln w="9525">
            <a:solidFill>
              <a:srgbClr val="990033"/>
            </a:solidFill>
            <a:round/>
            <a:headEnd/>
            <a:tailEnd/>
          </a:ln>
          <a:effec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5" name="Line 8"/>
          <p:cNvSpPr>
            <a:spLocks noChangeShapeType="1"/>
          </p:cNvSpPr>
          <p:nvPr/>
        </p:nvSpPr>
        <p:spPr bwMode="auto">
          <a:xfrm>
            <a:off x="781051" y="1524000"/>
            <a:ext cx="0" cy="3990975"/>
          </a:xfrm>
          <a:prstGeom prst="line">
            <a:avLst/>
          </a:prstGeom>
          <a:noFill/>
          <a:ln w="9525">
            <a:solidFill>
              <a:srgbClr val="990033"/>
            </a:solidFill>
            <a:round/>
            <a:headEnd/>
            <a:tailEnd/>
          </a:ln>
          <a:effec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pic>
        <p:nvPicPr>
          <p:cNvPr id="6"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118" y="5697538"/>
            <a:ext cx="1341967"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 name="Picture 2" descr="M:\MCFRS Department Logos\Logos for Web and Video (Low Resolution)\MCFRS_Logo_RedBG - 1.5in.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2617" y="150813"/>
            <a:ext cx="1168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1524000" y="1520826"/>
            <a:ext cx="10160000" cy="1470025"/>
          </a:xfrm>
        </p:spPr>
        <p:txBody>
          <a:bodyPr/>
          <a:lstStyle>
            <a:lvl1pPr algn="ctr">
              <a:defRPr sz="3600"/>
            </a:lvl1pPr>
          </a:lstStyle>
          <a:p>
            <a:r>
              <a:rPr lang="en-US"/>
              <a:t>Click to edit Master title style</a:t>
            </a:r>
          </a:p>
        </p:txBody>
      </p:sp>
      <p:sp>
        <p:nvSpPr>
          <p:cNvPr id="4099" name="Rectangle 3"/>
          <p:cNvSpPr>
            <a:spLocks noGrp="1" noChangeArrowheads="1"/>
          </p:cNvSpPr>
          <p:nvPr>
            <p:ph type="subTitle" idx="1"/>
          </p:nvPr>
        </p:nvSpPr>
        <p:spPr>
          <a:xfrm>
            <a:off x="1524000" y="3429000"/>
            <a:ext cx="10058400" cy="1219200"/>
          </a:xfrm>
        </p:spPr>
        <p:txBody>
          <a:bodyPr/>
          <a:lstStyle>
            <a:lvl1pPr marL="0" indent="0" algn="ctr">
              <a:buFontTx/>
              <a:buNone/>
              <a:defRPr sz="2400"/>
            </a:lvl1pPr>
          </a:lstStyle>
          <a:p>
            <a:r>
              <a:rPr lang="en-US"/>
              <a:t>Click to edit Master subtitle style</a:t>
            </a:r>
          </a:p>
        </p:txBody>
      </p:sp>
    </p:spTree>
    <p:extLst>
      <p:ext uri="{BB962C8B-B14F-4D97-AF65-F5344CB8AC3E}">
        <p14:creationId xmlns:p14="http://schemas.microsoft.com/office/powerpoint/2010/main" val="26689023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30474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7856D-9009-4E93-ADA1-D7DF5BC94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EF74FC-7B4B-4765-BE80-6B1567221E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A8AF91-1D2A-46DC-8AA3-9E86C035F373}"/>
              </a:ext>
            </a:extLst>
          </p:cNvPr>
          <p:cNvSpPr>
            <a:spLocks noGrp="1"/>
          </p:cNvSpPr>
          <p:nvPr>
            <p:ph type="dt" sz="half" idx="10"/>
          </p:nvPr>
        </p:nvSpPr>
        <p:spPr/>
        <p:txBody>
          <a:bodyPr/>
          <a:lstStyle/>
          <a:p>
            <a:fld id="{24EEBA87-4926-4E8E-972B-2C5CF9E81C89}" type="datetimeFigureOut">
              <a:rPr lang="en-US" smtClean="0"/>
              <a:t>6/12/2025</a:t>
            </a:fld>
            <a:endParaRPr lang="en-US"/>
          </a:p>
        </p:txBody>
      </p:sp>
      <p:sp>
        <p:nvSpPr>
          <p:cNvPr id="5" name="Footer Placeholder 4">
            <a:extLst>
              <a:ext uri="{FF2B5EF4-FFF2-40B4-BE49-F238E27FC236}">
                <a16:creationId xmlns:a16="http://schemas.microsoft.com/office/drawing/2014/main" id="{5D08C5FE-F2A4-477E-8172-035381FF07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7B2997-9D95-4719-B837-47B5F5689081}"/>
              </a:ext>
            </a:extLst>
          </p:cNvPr>
          <p:cNvSpPr>
            <a:spLocks noGrp="1"/>
          </p:cNvSpPr>
          <p:nvPr>
            <p:ph type="sldNum" sz="quarter" idx="12"/>
          </p:nvPr>
        </p:nvSpPr>
        <p:spPr/>
        <p:txBody>
          <a:bodyPr/>
          <a:lstStyle/>
          <a:p>
            <a:fld id="{78D122F6-B083-4DD8-94CB-D71DB1F6726E}" type="slidenum">
              <a:rPr lang="en-US" smtClean="0"/>
              <a:t>‹#›</a:t>
            </a:fld>
            <a:endParaRPr lang="en-US"/>
          </a:p>
        </p:txBody>
      </p:sp>
    </p:spTree>
    <p:extLst>
      <p:ext uri="{BB962C8B-B14F-4D97-AF65-F5344CB8AC3E}">
        <p14:creationId xmlns:p14="http://schemas.microsoft.com/office/powerpoint/2010/main" val="15891401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82117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295400"/>
            <a:ext cx="5283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705600" y="1295400"/>
            <a:ext cx="52832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26019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1422400" y="152400"/>
            <a:ext cx="10566400" cy="609600"/>
          </a:xfrm>
        </p:spPr>
        <p:txBody>
          <a:bodyPr/>
          <a:lstStyle/>
          <a:p>
            <a:r>
              <a:rPr lang="en-US" dirty="0"/>
              <a:t>Click to edit Master title style</a:t>
            </a:r>
          </a:p>
        </p:txBody>
      </p:sp>
    </p:spTree>
    <p:extLst>
      <p:ext uri="{BB962C8B-B14F-4D97-AF65-F5344CB8AC3E}">
        <p14:creationId xmlns:p14="http://schemas.microsoft.com/office/powerpoint/2010/main" val="18127537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6399873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04307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1029903"/>
            <a:ext cx="7315200" cy="369767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904006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19200" y="152400"/>
            <a:ext cx="10769600" cy="601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52780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533818"/>
          </a:xfrm>
          <a:prstGeom prst="rect">
            <a:avLst/>
          </a:prstGeom>
        </p:spPr>
        <p:txBody>
          <a:bodyPr wrap="square" lIns="0" tIns="0" rIns="0" bIns="0">
            <a:spAutoFit/>
          </a:bodyPr>
          <a:lstStyle>
            <a:lvl1pPr>
              <a:defRPr sz="9967" b="1" i="0">
                <a:solidFill>
                  <a:srgbClr val="C22A45"/>
                </a:solidFill>
                <a:latin typeface="Arial Narrow"/>
                <a:cs typeface="Arial Narrow"/>
              </a:defRPr>
            </a:lvl1pPr>
          </a:lstStyle>
          <a:p>
            <a:endParaRPr/>
          </a:p>
        </p:txBody>
      </p:sp>
      <p:sp>
        <p:nvSpPr>
          <p:cNvPr id="3" name="Holder 3"/>
          <p:cNvSpPr>
            <a:spLocks noGrp="1"/>
          </p:cNvSpPr>
          <p:nvPr>
            <p:ph type="subTitle" idx="4"/>
          </p:nvPr>
        </p:nvSpPr>
        <p:spPr>
          <a:xfrm>
            <a:off x="1828800" y="3840480"/>
            <a:ext cx="8534400" cy="872098"/>
          </a:xfrm>
          <a:prstGeom prst="rect">
            <a:avLst/>
          </a:prstGeom>
        </p:spPr>
        <p:txBody>
          <a:bodyPr wrap="square" lIns="0" tIns="0" rIns="0" bIns="0">
            <a:spAutoFit/>
          </a:bodyPr>
          <a:lstStyle>
            <a:lvl1pPr>
              <a:defRPr sz="5667" b="1" i="0">
                <a:solidFill>
                  <a:srgbClr val="C22A45"/>
                </a:solidFill>
                <a:latin typeface="Arial Narrow"/>
                <a:cs typeface="Arial Narrow"/>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535145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46968" y="32711"/>
            <a:ext cx="11178540" cy="1533818"/>
          </a:xfrm>
        </p:spPr>
        <p:txBody>
          <a:bodyPr lIns="0" tIns="0" rIns="0" bIns="0"/>
          <a:lstStyle>
            <a:lvl1pPr>
              <a:defRPr sz="9967" b="1" i="0">
                <a:solidFill>
                  <a:srgbClr val="C22A45"/>
                </a:solidFill>
                <a:latin typeface="Arial Narrow"/>
                <a:cs typeface="Arial Narrow"/>
              </a:defRPr>
            </a:lvl1pPr>
          </a:lstStyle>
          <a:p>
            <a:endParaRPr/>
          </a:p>
        </p:txBody>
      </p:sp>
      <p:sp>
        <p:nvSpPr>
          <p:cNvPr id="3" name="Holder 3"/>
          <p:cNvSpPr>
            <a:spLocks noGrp="1"/>
          </p:cNvSpPr>
          <p:nvPr>
            <p:ph type="body" idx="1"/>
          </p:nvPr>
        </p:nvSpPr>
        <p:spPr>
          <a:xfrm>
            <a:off x="5842717" y="2413856"/>
            <a:ext cx="5008456" cy="872098"/>
          </a:xfrm>
        </p:spPr>
        <p:txBody>
          <a:bodyPr lIns="0" tIns="0" rIns="0" bIns="0"/>
          <a:lstStyle>
            <a:lvl1pPr>
              <a:defRPr sz="5667" b="1" i="0">
                <a:solidFill>
                  <a:srgbClr val="C22A45"/>
                </a:solidFill>
                <a:latin typeface="Arial Narrow"/>
                <a:cs typeface="Arial Narrow"/>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868429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46968" y="32711"/>
            <a:ext cx="11178540" cy="1533818"/>
          </a:xfrm>
        </p:spPr>
        <p:txBody>
          <a:bodyPr lIns="0" tIns="0" rIns="0" bIns="0"/>
          <a:lstStyle>
            <a:lvl1pPr>
              <a:defRPr sz="9967" b="1" i="0">
                <a:solidFill>
                  <a:srgbClr val="C22A45"/>
                </a:solidFill>
                <a:latin typeface="Arial Narrow"/>
                <a:cs typeface="Arial Narrow"/>
              </a:defRPr>
            </a:lvl1pPr>
          </a:lstStyle>
          <a:p>
            <a:endParaRPr/>
          </a:p>
        </p:txBody>
      </p:sp>
      <p:sp>
        <p:nvSpPr>
          <p:cNvPr id="3" name="Holder 3"/>
          <p:cNvSpPr>
            <a:spLocks noGrp="1"/>
          </p:cNvSpPr>
          <p:nvPr>
            <p:ph sz="half" idx="2"/>
          </p:nvPr>
        </p:nvSpPr>
        <p:spPr>
          <a:xfrm>
            <a:off x="609600" y="1577340"/>
            <a:ext cx="5303520" cy="130805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130805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71704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11FAC-2292-4E89-9A2F-1190945E94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07370F-E5BB-400B-9CCB-68D99F213C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627B25-0C58-4734-8EC8-6ABF07A3C36A}"/>
              </a:ext>
            </a:extLst>
          </p:cNvPr>
          <p:cNvSpPr>
            <a:spLocks noGrp="1"/>
          </p:cNvSpPr>
          <p:nvPr>
            <p:ph type="dt" sz="half" idx="10"/>
          </p:nvPr>
        </p:nvSpPr>
        <p:spPr/>
        <p:txBody>
          <a:bodyPr/>
          <a:lstStyle/>
          <a:p>
            <a:fld id="{24EEBA87-4926-4E8E-972B-2C5CF9E81C89}" type="datetimeFigureOut">
              <a:rPr lang="en-US" smtClean="0"/>
              <a:t>6/12/2025</a:t>
            </a:fld>
            <a:endParaRPr lang="en-US"/>
          </a:p>
        </p:txBody>
      </p:sp>
      <p:sp>
        <p:nvSpPr>
          <p:cNvPr id="5" name="Footer Placeholder 4">
            <a:extLst>
              <a:ext uri="{FF2B5EF4-FFF2-40B4-BE49-F238E27FC236}">
                <a16:creationId xmlns:a16="http://schemas.microsoft.com/office/drawing/2014/main" id="{CA389CF4-E559-456B-8ECC-B09A1A5197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EEEBFB-FCD6-4AA3-BA2A-8CFA0D3800AA}"/>
              </a:ext>
            </a:extLst>
          </p:cNvPr>
          <p:cNvSpPr>
            <a:spLocks noGrp="1"/>
          </p:cNvSpPr>
          <p:nvPr>
            <p:ph type="sldNum" sz="quarter" idx="12"/>
          </p:nvPr>
        </p:nvSpPr>
        <p:spPr/>
        <p:txBody>
          <a:bodyPr/>
          <a:lstStyle/>
          <a:p>
            <a:fld id="{78D122F6-B083-4DD8-94CB-D71DB1F6726E}" type="slidenum">
              <a:rPr lang="en-US" smtClean="0"/>
              <a:t>‹#›</a:t>
            </a:fld>
            <a:endParaRPr lang="en-US"/>
          </a:p>
        </p:txBody>
      </p:sp>
    </p:spTree>
    <p:extLst>
      <p:ext uri="{BB962C8B-B14F-4D97-AF65-F5344CB8AC3E}">
        <p14:creationId xmlns:p14="http://schemas.microsoft.com/office/powerpoint/2010/main" val="10838102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46968" y="32711"/>
            <a:ext cx="11178540" cy="1533818"/>
          </a:xfrm>
        </p:spPr>
        <p:txBody>
          <a:bodyPr lIns="0" tIns="0" rIns="0" bIns="0"/>
          <a:lstStyle>
            <a:lvl1pPr>
              <a:defRPr sz="9967" b="1" i="0">
                <a:solidFill>
                  <a:srgbClr val="C22A45"/>
                </a:solidFill>
                <a:latin typeface="Arial Narrow"/>
                <a:cs typeface="Arial Narrow"/>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546198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45973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CD307-CC51-9101-F1AD-E7EDA71F79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AA6384-B9EE-5BAD-BB8F-A4D49F2FB5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B50F7F-73F6-CE4B-6611-4D9A5C88B22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F41FCB-9081-4DE9-BC5A-428DE3C95878}"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6013C992-5538-561A-3CFF-6388F31F370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Slide Number Placeholder 5">
            <a:extLst>
              <a:ext uri="{FF2B5EF4-FFF2-40B4-BE49-F238E27FC236}">
                <a16:creationId xmlns:a16="http://schemas.microsoft.com/office/drawing/2014/main" id="{710D357E-B14A-5C21-989F-FE440E3FC0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5420C4-7E54-4C46-95FC-173E517069BD}"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923255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0F970-003C-7658-899E-B1ED8268A6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44FF45-BA43-54E3-FE31-9DBF525BBC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FE7E8D-B252-F23D-A234-D589E41A5B2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F41FCB-9081-4DE9-BC5A-428DE3C95878}"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A85CDDAA-7FEB-ECA5-8CC0-0A01E05B7E8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Slide Number Placeholder 5">
            <a:extLst>
              <a:ext uri="{FF2B5EF4-FFF2-40B4-BE49-F238E27FC236}">
                <a16:creationId xmlns:a16="http://schemas.microsoft.com/office/drawing/2014/main" id="{A9546877-0BA0-C314-1EC6-51E86297294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5420C4-7E54-4C46-95FC-173E517069BD}"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291921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36DC1-A71C-0D39-4013-235A4E883A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4AEA12A-0CD6-A271-EAE8-842844195DD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46A997-B7FC-A5B9-59BD-00C74F3DFA3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F41FCB-9081-4DE9-BC5A-428DE3C95878}"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14ECFD05-B26A-13BA-D28F-9824B4117A2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Slide Number Placeholder 5">
            <a:extLst>
              <a:ext uri="{FF2B5EF4-FFF2-40B4-BE49-F238E27FC236}">
                <a16:creationId xmlns:a16="http://schemas.microsoft.com/office/drawing/2014/main" id="{A94705B1-65C9-AC88-FC18-6D7864F4FB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5420C4-7E54-4C46-95FC-173E517069BD}"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144538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D1BD9-DEE0-A2A2-B2D4-2B0A7452C3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D83922-DC17-CFF8-76E1-6D5D47F398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28CF4F-C13A-013C-C05B-22B2305436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213869-D83D-911A-963A-0F874CD1F06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F41FCB-9081-4DE9-BC5A-428DE3C95878}"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Footer Placeholder 5">
            <a:extLst>
              <a:ext uri="{FF2B5EF4-FFF2-40B4-BE49-F238E27FC236}">
                <a16:creationId xmlns:a16="http://schemas.microsoft.com/office/drawing/2014/main" id="{539DC2EE-A1D1-64A4-721A-C756DFCEC83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Slide Number Placeholder 6">
            <a:extLst>
              <a:ext uri="{FF2B5EF4-FFF2-40B4-BE49-F238E27FC236}">
                <a16:creationId xmlns:a16="http://schemas.microsoft.com/office/drawing/2014/main" id="{A459894D-55FD-6F9D-71F6-8CA225D4EB4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5420C4-7E54-4C46-95FC-173E517069BD}"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234592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AAF02-02BA-7B73-491F-61F0CC81DD8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64509C-C029-C52A-CB05-AF7E0E1A1C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506F70-33B3-3143-1C25-908D9CB0FD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E62911-A491-1BC6-D073-0D6B1DEF24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2B6FBB-E710-3123-D566-7BC90986CA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6ABA6F-0FAD-EF7F-E2F6-6E31BA5988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F41FCB-9081-4DE9-BC5A-428DE3C95878}"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8" name="Footer Placeholder 7">
            <a:extLst>
              <a:ext uri="{FF2B5EF4-FFF2-40B4-BE49-F238E27FC236}">
                <a16:creationId xmlns:a16="http://schemas.microsoft.com/office/drawing/2014/main" id="{5567A7F1-B3F5-C8F2-8E11-7A3F04433A7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9" name="Slide Number Placeholder 8">
            <a:extLst>
              <a:ext uri="{FF2B5EF4-FFF2-40B4-BE49-F238E27FC236}">
                <a16:creationId xmlns:a16="http://schemas.microsoft.com/office/drawing/2014/main" id="{0C0DA492-0ECC-BD27-E268-5A588EDDE0A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5420C4-7E54-4C46-95FC-173E517069BD}"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622959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F8120-53E0-2F18-4651-1595DD2FC8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838663-68CD-6B41-AB5B-4237C6CFEC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F41FCB-9081-4DE9-BC5A-428DE3C95878}"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Footer Placeholder 3">
            <a:extLst>
              <a:ext uri="{FF2B5EF4-FFF2-40B4-BE49-F238E27FC236}">
                <a16:creationId xmlns:a16="http://schemas.microsoft.com/office/drawing/2014/main" id="{50EC74F9-5434-954E-B2E9-63EC43A8046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Slide Number Placeholder 4">
            <a:extLst>
              <a:ext uri="{FF2B5EF4-FFF2-40B4-BE49-F238E27FC236}">
                <a16:creationId xmlns:a16="http://schemas.microsoft.com/office/drawing/2014/main" id="{DCF6811C-954B-780D-3B94-06515B4F73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5420C4-7E54-4C46-95FC-173E517069BD}"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750506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6C9C84-D1DC-CDBD-96A6-C02D411E0B1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F41FCB-9081-4DE9-BC5A-428DE3C95878}"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 name="Footer Placeholder 2">
            <a:extLst>
              <a:ext uri="{FF2B5EF4-FFF2-40B4-BE49-F238E27FC236}">
                <a16:creationId xmlns:a16="http://schemas.microsoft.com/office/drawing/2014/main" id="{897048B6-8CF7-0DEE-0F06-D25E56D725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Slide Number Placeholder 3">
            <a:extLst>
              <a:ext uri="{FF2B5EF4-FFF2-40B4-BE49-F238E27FC236}">
                <a16:creationId xmlns:a16="http://schemas.microsoft.com/office/drawing/2014/main" id="{393A2CD1-44E3-F63D-6A01-DF3CA82FA9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5420C4-7E54-4C46-95FC-173E517069BD}"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010619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F1700-8709-26B5-F874-8671F2A80C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6A3D069-E755-866B-BAC6-AE0E6E3608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3A9737-3D97-8359-FF38-A145D099EF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A48CAF-53A5-5270-64BD-D5AA9BAAA0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F41FCB-9081-4DE9-BC5A-428DE3C95878}"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Footer Placeholder 5">
            <a:extLst>
              <a:ext uri="{FF2B5EF4-FFF2-40B4-BE49-F238E27FC236}">
                <a16:creationId xmlns:a16="http://schemas.microsoft.com/office/drawing/2014/main" id="{9490D891-80A7-3B32-5EC3-DA56CD3E6DB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Slide Number Placeholder 6">
            <a:extLst>
              <a:ext uri="{FF2B5EF4-FFF2-40B4-BE49-F238E27FC236}">
                <a16:creationId xmlns:a16="http://schemas.microsoft.com/office/drawing/2014/main" id="{587FF083-F027-1B1C-AB40-05116812C3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5420C4-7E54-4C46-95FC-173E517069BD}"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44053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BCF4A-5A70-4122-8F20-8A24A139C3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ACA359-8687-4F32-BF59-DAA9CB4323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1E3B7B-46E2-40A9-9E57-6B53C7F44C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D420C2-6001-4CA6-AFB5-02A7EBFBADE1}"/>
              </a:ext>
            </a:extLst>
          </p:cNvPr>
          <p:cNvSpPr>
            <a:spLocks noGrp="1"/>
          </p:cNvSpPr>
          <p:nvPr>
            <p:ph type="dt" sz="half" idx="10"/>
          </p:nvPr>
        </p:nvSpPr>
        <p:spPr/>
        <p:txBody>
          <a:bodyPr/>
          <a:lstStyle/>
          <a:p>
            <a:fld id="{24EEBA87-4926-4E8E-972B-2C5CF9E81C89}" type="datetimeFigureOut">
              <a:rPr lang="en-US" smtClean="0"/>
              <a:t>6/12/2025</a:t>
            </a:fld>
            <a:endParaRPr lang="en-US"/>
          </a:p>
        </p:txBody>
      </p:sp>
      <p:sp>
        <p:nvSpPr>
          <p:cNvPr id="6" name="Footer Placeholder 5">
            <a:extLst>
              <a:ext uri="{FF2B5EF4-FFF2-40B4-BE49-F238E27FC236}">
                <a16:creationId xmlns:a16="http://schemas.microsoft.com/office/drawing/2014/main" id="{DA518042-ED79-4441-9FF0-CE0EFA0107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F5BA9C-47FF-4301-A98F-DA9501BDBC86}"/>
              </a:ext>
            </a:extLst>
          </p:cNvPr>
          <p:cNvSpPr>
            <a:spLocks noGrp="1"/>
          </p:cNvSpPr>
          <p:nvPr>
            <p:ph type="sldNum" sz="quarter" idx="12"/>
          </p:nvPr>
        </p:nvSpPr>
        <p:spPr/>
        <p:txBody>
          <a:bodyPr/>
          <a:lstStyle/>
          <a:p>
            <a:fld id="{78D122F6-B083-4DD8-94CB-D71DB1F6726E}" type="slidenum">
              <a:rPr lang="en-US" smtClean="0"/>
              <a:t>‹#›</a:t>
            </a:fld>
            <a:endParaRPr lang="en-US"/>
          </a:p>
        </p:txBody>
      </p:sp>
    </p:spTree>
    <p:extLst>
      <p:ext uri="{BB962C8B-B14F-4D97-AF65-F5344CB8AC3E}">
        <p14:creationId xmlns:p14="http://schemas.microsoft.com/office/powerpoint/2010/main" val="22135212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6C387-4771-F961-2C28-8D854829EF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C6F925-4900-2C1D-EA5D-C172175110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C6327F-9EE6-BA94-A308-DE3DCBCFD5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A5C71B-D2B2-0C4E-4DA4-59DEADEADDA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F41FCB-9081-4DE9-BC5A-428DE3C95878}"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Footer Placeholder 5">
            <a:extLst>
              <a:ext uri="{FF2B5EF4-FFF2-40B4-BE49-F238E27FC236}">
                <a16:creationId xmlns:a16="http://schemas.microsoft.com/office/drawing/2014/main" id="{6058A994-9817-18FC-D68A-0074B09FA5B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Slide Number Placeholder 6">
            <a:extLst>
              <a:ext uri="{FF2B5EF4-FFF2-40B4-BE49-F238E27FC236}">
                <a16:creationId xmlns:a16="http://schemas.microsoft.com/office/drawing/2014/main" id="{5E6CF7F3-6865-7DB0-0506-181F48FD3C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5420C4-7E54-4C46-95FC-173E517069BD}"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87686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DE49D-6FCD-AB59-12DC-0BE63DADB8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8D0E55-2A48-DE17-2112-FA80ABDA7B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C40B0E-B396-6039-3313-6B3A2AD8003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F41FCB-9081-4DE9-BC5A-428DE3C95878}"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DD965C70-48DA-A24C-6DD2-089AB5BF45A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Slide Number Placeholder 5">
            <a:extLst>
              <a:ext uri="{FF2B5EF4-FFF2-40B4-BE49-F238E27FC236}">
                <a16:creationId xmlns:a16="http://schemas.microsoft.com/office/drawing/2014/main" id="{2A80542B-AA60-E0F2-ECA8-0CD812FF3C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5420C4-7E54-4C46-95FC-173E517069BD}"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542920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672278-383F-E90A-3256-11A6B65467B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AC825A-CAD2-6FDD-5551-0C1D5F30A8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6EA382-7315-26E3-586B-266DB2CCF82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F41FCB-9081-4DE9-BC5A-428DE3C95878}"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B9A3DC0C-9A09-0AF6-8B77-87E47361EB8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Slide Number Placeholder 5">
            <a:extLst>
              <a:ext uri="{FF2B5EF4-FFF2-40B4-BE49-F238E27FC236}">
                <a16:creationId xmlns:a16="http://schemas.microsoft.com/office/drawing/2014/main" id="{D5EEAC73-516F-F952-060E-AE8B6E42BC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5420C4-7E54-4C46-95FC-173E517069BD}"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161323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Box 2"/>
          <p:cNvSpPr txBox="1"/>
          <p:nvPr userDrawn="1"/>
        </p:nvSpPr>
        <p:spPr>
          <a:xfrm>
            <a:off x="350838" y="188913"/>
            <a:ext cx="11601450" cy="754062"/>
          </a:xfrm>
          <a:prstGeom prst="rect">
            <a:avLst/>
          </a:prstGeom>
          <a:noFill/>
        </p:spPr>
        <p:txBody>
          <a:bodyPr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76092"/>
                </a:solidFill>
                <a:effectLst/>
                <a:uLnTx/>
                <a:uFillTx/>
                <a:latin typeface="Arial"/>
                <a:ea typeface="ヒラギノ角ゴ Pro W3" charset="-128"/>
                <a:cs typeface="Arial"/>
              </a:rPr>
              <a:t>Strategic Planning at Sunnybrook</a:t>
            </a:r>
          </a:p>
          <a:p>
            <a:pPr marL="0" marR="0" lvl="0" indent="-168275" algn="l" defTabSz="4572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solidFill>
                  <a:srgbClr val="376092"/>
                </a:solidFill>
                <a:effectLst/>
                <a:uLnTx/>
                <a:uFillTx/>
                <a:latin typeface="Arial"/>
                <a:ea typeface="ヒラギノ角ゴ Pro W3" charset="-128"/>
                <a:cs typeface="Arial"/>
              </a:rPr>
              <a:t>Creating a sustainable future for the organization and those we serve</a:t>
            </a:r>
          </a:p>
        </p:txBody>
      </p:sp>
      <p:pic>
        <p:nvPicPr>
          <p:cNvPr id="4" name="Picture 4" descr="Bkgd25.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80975"/>
            <a:ext cx="8839200"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609600" y="3115205"/>
            <a:ext cx="10972800" cy="1143000"/>
          </a:xfrm>
          <a:prstGeom prst="rect">
            <a:avLst/>
          </a:prstGeom>
        </p:spPr>
        <p:txBody>
          <a:bodyPr vert="horz" lIns="0" rIns="0"/>
          <a:lstStyle>
            <a:lvl1pPr algn="r">
              <a:defRPr sz="2800">
                <a:solidFill>
                  <a:schemeClr val="bg1"/>
                </a:solidFill>
                <a:latin typeface="Arial"/>
                <a:cs typeface="Arial"/>
              </a:defRPr>
            </a:lvl1pPr>
          </a:lstStyle>
          <a:p>
            <a:r>
              <a:rPr lang="en-CA" dirty="0"/>
              <a:t>Click to edit Master title style</a:t>
            </a:r>
            <a:endParaRPr lang="en-US" dirty="0"/>
          </a:p>
        </p:txBody>
      </p:sp>
      <p:sp>
        <p:nvSpPr>
          <p:cNvPr id="5" name="Slide Number Placeholder 5"/>
          <p:cNvSpPr>
            <a:spLocks noGrp="1"/>
          </p:cNvSpPr>
          <p:nvPr>
            <p:ph type="sldNum" sz="quarter" idx="10"/>
          </p:nvPr>
        </p:nvSpPr>
        <p:spPr/>
        <p:txBody>
          <a:bodyPr/>
          <a:lstStyle>
            <a:lvl1pPr>
              <a:defRPr>
                <a:solidFill>
                  <a:srgbClr val="4F81BD"/>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ED0CD5AF-451C-4F68-A2EF-675879FA6FE9}" type="slidenum">
              <a:rPr kumimoji="0" lang="en-US" altLang="en-US" sz="1400" b="0" i="0" u="none" strike="noStrike" kern="1200" cap="none" spc="0" normalizeH="0" baseline="0" noProof="0">
                <a:ln>
                  <a:noFill/>
                </a:ln>
                <a:solidFill>
                  <a:srgbClr val="4F81BD"/>
                </a:solidFill>
                <a:effectLst/>
                <a:uLnTx/>
                <a:uFillTx/>
                <a:latin typeface="Arial" panose="020B0604020202020204" pitchFamily="34" charset="0"/>
                <a:ea typeface="ヒラギノ角ゴ Pro W3"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4F81BD"/>
              </a:solidFill>
              <a:effectLst/>
              <a:uLnTx/>
              <a:uFillTx/>
              <a:latin typeface="Arial" panose="020B0604020202020204" pitchFamily="34" charset="0"/>
              <a:ea typeface="ヒラギノ角ゴ Pro W3" charset="-128"/>
              <a:cs typeface="+mn-cs"/>
            </a:endParaRPr>
          </a:p>
        </p:txBody>
      </p:sp>
    </p:spTree>
    <p:extLst>
      <p:ext uri="{BB962C8B-B14F-4D97-AF65-F5344CB8AC3E}">
        <p14:creationId xmlns:p14="http://schemas.microsoft.com/office/powerpoint/2010/main" val="371761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p>
            <a:r>
              <a:rPr lang="en-CA"/>
              <a:t>Click to edit Master title style</a:t>
            </a:r>
            <a:endParaRPr lang="en-US"/>
          </a:p>
        </p:txBody>
      </p:sp>
      <p:sp>
        <p:nvSpPr>
          <p:cNvPr id="3" name="Slide Number Placeholder 5"/>
          <p:cNvSpPr>
            <a:spLocks noGrp="1"/>
          </p:cNvSpPr>
          <p:nvPr>
            <p:ph type="sldNum" sz="quarter"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BCB581AE-93A5-4DEC-8F3B-A5C6E1321E48}" type="slidenum">
              <a:rPr kumimoji="0" lang="en-US" altLang="en-US" sz="1400" b="0" i="0" u="none" strike="noStrike" kern="1200" cap="none" spc="0" normalizeH="0" baseline="0" noProof="0">
                <a:ln>
                  <a:noFill/>
                </a:ln>
                <a:solidFill>
                  <a:srgbClr val="4F81BD"/>
                </a:solidFill>
                <a:effectLst/>
                <a:uLnTx/>
                <a:uFillTx/>
                <a:latin typeface="Arial" panose="020B0604020202020204" pitchFamily="34" charset="0"/>
                <a:ea typeface="ヒラギノ角ゴ Pro W3"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4F81BD"/>
              </a:solidFill>
              <a:effectLst/>
              <a:uLnTx/>
              <a:uFillTx/>
              <a:latin typeface="Arial" panose="020B0604020202020204" pitchFamily="34" charset="0"/>
              <a:ea typeface="ヒラギノ角ゴ Pro W3" charset="-128"/>
              <a:cs typeface="+mn-cs"/>
            </a:endParaRPr>
          </a:p>
        </p:txBody>
      </p:sp>
    </p:spTree>
    <p:extLst>
      <p:ext uri="{BB962C8B-B14F-4D97-AF65-F5344CB8AC3E}">
        <p14:creationId xmlns:p14="http://schemas.microsoft.com/office/powerpoint/2010/main" val="11974349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2" name="Picture 4" descr="Bkgd25.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80975"/>
            <a:ext cx="8839200"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p:cNvSpPr>
            <a:spLocks noGrp="1"/>
          </p:cNvSpPr>
          <p:nvPr>
            <p:ph type="sldNum" sz="quarter" idx="10"/>
          </p:nvPr>
        </p:nvSpPr>
        <p:spPr/>
        <p:txBody>
          <a:bodyPr/>
          <a:lstStyle>
            <a:lvl1pPr>
              <a:defRPr>
                <a:solidFill>
                  <a:srgbClr val="4F81BD"/>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3021B7C7-D7D7-4BB3-A24B-10DA88B24722}" type="slidenum">
              <a:rPr kumimoji="0" lang="en-US" altLang="en-US" sz="1400" b="0" i="0" u="none" strike="noStrike" kern="1200" cap="none" spc="0" normalizeH="0" baseline="0" noProof="0">
                <a:ln>
                  <a:noFill/>
                </a:ln>
                <a:solidFill>
                  <a:srgbClr val="4F81BD"/>
                </a:solidFill>
                <a:effectLst/>
                <a:uLnTx/>
                <a:uFillTx/>
                <a:latin typeface="Arial" panose="020B0604020202020204" pitchFamily="34" charset="0"/>
                <a:ea typeface="ヒラギノ角ゴ Pro W3"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4F81BD"/>
              </a:solidFill>
              <a:effectLst/>
              <a:uLnTx/>
              <a:uFillTx/>
              <a:latin typeface="Arial" panose="020B0604020202020204" pitchFamily="34" charset="0"/>
              <a:ea typeface="ヒラギノ角ゴ Pro W3" charset="-128"/>
              <a:cs typeface="+mn-cs"/>
            </a:endParaRPr>
          </a:p>
        </p:txBody>
      </p:sp>
    </p:spTree>
    <p:extLst>
      <p:ext uri="{BB962C8B-B14F-4D97-AF65-F5344CB8AC3E}">
        <p14:creationId xmlns:p14="http://schemas.microsoft.com/office/powerpoint/2010/main" val="23013668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3422" y="274638"/>
            <a:ext cx="10588977" cy="1143000"/>
          </a:xfrm>
          <a:prstGeom prst="rect">
            <a:avLst/>
          </a:prstGeom>
        </p:spPr>
        <p:txBody>
          <a:bodyPr/>
          <a:lstStyle>
            <a:lvl1pPr algn="l">
              <a:defRPr sz="3000">
                <a:solidFill>
                  <a:srgbClr val="003399"/>
                </a:solidFill>
                <a:latin typeface="Arial"/>
                <a:cs typeface="Arial"/>
              </a:defRPr>
            </a:lvl1pPr>
          </a:lstStyle>
          <a:p>
            <a:r>
              <a:rPr lang="en-CA"/>
              <a:t>Click to edit Master title style</a:t>
            </a:r>
            <a:endParaRPr lang="en-US" dirty="0"/>
          </a:p>
        </p:txBody>
      </p:sp>
      <p:sp>
        <p:nvSpPr>
          <p:cNvPr id="3" name="Slide Number Placeholder 5"/>
          <p:cNvSpPr>
            <a:spLocks noGrp="1"/>
          </p:cNvSpPr>
          <p:nvPr>
            <p:ph type="sldNum" sz="quarter" idx="10"/>
          </p:nvPr>
        </p:nvSpPr>
        <p:spPr/>
        <p:txBody>
          <a:bodyPr/>
          <a:lstStyle>
            <a:lvl1pPr>
              <a:defRPr>
                <a:solidFill>
                  <a:srgbClr val="4F81BD"/>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0410D6B7-9828-47D7-956A-1F02FCEF11FA}" type="slidenum">
              <a:rPr kumimoji="0" lang="en-US" altLang="en-US" sz="1400" b="0" i="0" u="none" strike="noStrike" kern="1200" cap="none" spc="0" normalizeH="0" baseline="0" noProof="0">
                <a:ln>
                  <a:noFill/>
                </a:ln>
                <a:solidFill>
                  <a:srgbClr val="4F81BD"/>
                </a:solidFill>
                <a:effectLst/>
                <a:uLnTx/>
                <a:uFillTx/>
                <a:latin typeface="Arial" panose="020B0604020202020204" pitchFamily="34" charset="0"/>
                <a:ea typeface="ヒラギノ角ゴ Pro W3"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4F81BD"/>
              </a:solidFill>
              <a:effectLst/>
              <a:uLnTx/>
              <a:uFillTx/>
              <a:latin typeface="Arial" panose="020B0604020202020204" pitchFamily="34" charset="0"/>
              <a:ea typeface="ヒラギノ角ゴ Pro W3" charset="-128"/>
              <a:cs typeface="+mn-cs"/>
            </a:endParaRPr>
          </a:p>
        </p:txBody>
      </p:sp>
    </p:spTree>
    <p:extLst>
      <p:ext uri="{BB962C8B-B14F-4D97-AF65-F5344CB8AC3E}">
        <p14:creationId xmlns:p14="http://schemas.microsoft.com/office/powerpoint/2010/main" val="32560393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93422" y="274638"/>
            <a:ext cx="10588977" cy="1143000"/>
          </a:xfrm>
          <a:prstGeom prst="rect">
            <a:avLst/>
          </a:prstGeom>
        </p:spPr>
        <p:txBody>
          <a:bodyPr/>
          <a:lstStyle>
            <a:lvl1pPr algn="l">
              <a:defRPr sz="3000">
                <a:solidFill>
                  <a:srgbClr val="003399"/>
                </a:solidFill>
                <a:latin typeface="Arial"/>
                <a:cs typeface="Arial"/>
              </a:defRPr>
            </a:lvl1pPr>
          </a:lstStyle>
          <a:p>
            <a:r>
              <a:rPr lang="en-CA"/>
              <a:t>Click to edit Master title style</a:t>
            </a:r>
            <a:endParaRPr lang="en-US" dirty="0"/>
          </a:p>
        </p:txBody>
      </p:sp>
      <p:sp>
        <p:nvSpPr>
          <p:cNvPr id="3" name="Slide Number Placeholder 5"/>
          <p:cNvSpPr>
            <a:spLocks noGrp="1"/>
          </p:cNvSpPr>
          <p:nvPr>
            <p:ph type="sldNum" sz="quarter" idx="10"/>
          </p:nvPr>
        </p:nvSpPr>
        <p:spPr/>
        <p:txBody>
          <a:bodyPr/>
          <a:lstStyle>
            <a:lvl1pPr>
              <a:defRPr>
                <a:solidFill>
                  <a:srgbClr val="4F81BD"/>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ED9C73BA-B2F9-4F9A-935D-B5CAD7791335}" type="slidenum">
              <a:rPr kumimoji="0" lang="en-US" altLang="en-US" sz="1400" b="0" i="0" u="none" strike="noStrike" kern="1200" cap="none" spc="0" normalizeH="0" baseline="0" noProof="0">
                <a:ln>
                  <a:noFill/>
                </a:ln>
                <a:solidFill>
                  <a:srgbClr val="4F81BD"/>
                </a:solidFill>
                <a:effectLst/>
                <a:uLnTx/>
                <a:uFillTx/>
                <a:latin typeface="Arial" panose="020B0604020202020204" pitchFamily="34" charset="0"/>
                <a:ea typeface="ヒラギノ角ゴ Pro W3"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4F81BD"/>
              </a:solidFill>
              <a:effectLst/>
              <a:uLnTx/>
              <a:uFillTx/>
              <a:latin typeface="Arial" panose="020B0604020202020204" pitchFamily="34" charset="0"/>
              <a:ea typeface="ヒラギノ角ゴ Pro W3" charset="-128"/>
              <a:cs typeface="+mn-cs"/>
            </a:endParaRPr>
          </a:p>
        </p:txBody>
      </p:sp>
    </p:spTree>
    <p:extLst>
      <p:ext uri="{BB962C8B-B14F-4D97-AF65-F5344CB8AC3E}">
        <p14:creationId xmlns:p14="http://schemas.microsoft.com/office/powerpoint/2010/main" val="7184276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C6E80-862A-4F55-A596-F8664F66E1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A9A514-326C-4190-83C9-517F9EDEBA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ED8E68-3CD7-4ED1-8BF3-F089ACC8629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EEBA87-4926-4E8E-972B-2C5CF9E81C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182690A-D86C-4B18-8721-0556362A8DB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14EC49D-0DCF-46B7-B1DD-416F47FF35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D122F6-B083-4DD8-94CB-D71DB1F672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1370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7856D-9009-4E93-ADA1-D7DF5BC94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EF74FC-7B4B-4765-BE80-6B1567221E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A8AF91-1D2A-46DC-8AA3-9E86C035F37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EEBA87-4926-4E8E-972B-2C5CF9E81C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08C5FE-F2A4-477E-8172-035381FF07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C7B2997-9D95-4719-B837-47B5F56890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D122F6-B083-4DD8-94CB-D71DB1F672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965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CB109-B105-462A-A908-C1008363AEA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FB8325-A3BB-4476-A8B3-C758212556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241A51-9BFB-4B6A-9029-C1199F02C5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769CA6-A34D-4DB1-9650-70B8C87CA2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BEB8FC-5C2C-40F1-97DB-7F594F0B92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7A5E17-2FD4-44E6-9782-9E5B6E232D4E}"/>
              </a:ext>
            </a:extLst>
          </p:cNvPr>
          <p:cNvSpPr>
            <a:spLocks noGrp="1"/>
          </p:cNvSpPr>
          <p:nvPr>
            <p:ph type="dt" sz="half" idx="10"/>
          </p:nvPr>
        </p:nvSpPr>
        <p:spPr/>
        <p:txBody>
          <a:bodyPr/>
          <a:lstStyle/>
          <a:p>
            <a:fld id="{24EEBA87-4926-4E8E-972B-2C5CF9E81C89}" type="datetimeFigureOut">
              <a:rPr lang="en-US" smtClean="0"/>
              <a:t>6/12/2025</a:t>
            </a:fld>
            <a:endParaRPr lang="en-US"/>
          </a:p>
        </p:txBody>
      </p:sp>
      <p:sp>
        <p:nvSpPr>
          <p:cNvPr id="8" name="Footer Placeholder 7">
            <a:extLst>
              <a:ext uri="{FF2B5EF4-FFF2-40B4-BE49-F238E27FC236}">
                <a16:creationId xmlns:a16="http://schemas.microsoft.com/office/drawing/2014/main" id="{0CCAB5D2-ED44-4DF6-BFAE-0EDA9A555E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8C19C4-F5F6-4382-9C30-708C774AFAC6}"/>
              </a:ext>
            </a:extLst>
          </p:cNvPr>
          <p:cNvSpPr>
            <a:spLocks noGrp="1"/>
          </p:cNvSpPr>
          <p:nvPr>
            <p:ph type="sldNum" sz="quarter" idx="12"/>
          </p:nvPr>
        </p:nvSpPr>
        <p:spPr/>
        <p:txBody>
          <a:bodyPr/>
          <a:lstStyle/>
          <a:p>
            <a:fld id="{78D122F6-B083-4DD8-94CB-D71DB1F6726E}" type="slidenum">
              <a:rPr lang="en-US" smtClean="0"/>
              <a:t>‹#›</a:t>
            </a:fld>
            <a:endParaRPr lang="en-US"/>
          </a:p>
        </p:txBody>
      </p:sp>
    </p:spTree>
    <p:extLst>
      <p:ext uri="{BB962C8B-B14F-4D97-AF65-F5344CB8AC3E}">
        <p14:creationId xmlns:p14="http://schemas.microsoft.com/office/powerpoint/2010/main" val="8811447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11FAC-2292-4E89-9A2F-1190945E94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07370F-E5BB-400B-9CCB-68D99F213C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627B25-0C58-4734-8EC8-6ABF07A3C36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EEBA87-4926-4E8E-972B-2C5CF9E81C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A389CF4-E559-456B-8ECC-B09A1A5197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5EEEBFB-FCD6-4AA3-BA2A-8CFA0D3800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D122F6-B083-4DD8-94CB-D71DB1F672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9157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BCF4A-5A70-4122-8F20-8A24A139C3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ACA359-8687-4F32-BF59-DAA9CB4323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1E3B7B-46E2-40A9-9E57-6B53C7F44C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D420C2-6001-4CA6-AFB5-02A7EBFBAD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EEBA87-4926-4E8E-972B-2C5CF9E81C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A518042-ED79-4441-9FF0-CE0EFA01076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9EF5BA9C-47FF-4301-A98F-DA9501BDBC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D122F6-B083-4DD8-94CB-D71DB1F672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96216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CB109-B105-462A-A908-C1008363AEA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FB8325-A3BB-4476-A8B3-C758212556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241A51-9BFB-4B6A-9029-C1199F02C5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769CA6-A34D-4DB1-9650-70B8C87CA2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BEB8FC-5C2C-40F1-97DB-7F594F0B92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7A5E17-2FD4-44E6-9782-9E5B6E232D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EEBA87-4926-4E8E-972B-2C5CF9E81C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0CCAB5D2-ED44-4DF6-BFAE-0EDA9A555E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A58C19C4-F5F6-4382-9C30-708C774AFA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D122F6-B083-4DD8-94CB-D71DB1F672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34643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B334C-EF1B-4EE2-879F-9A69244093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BA6CED-D4D6-4F01-99FF-077F0B22ADA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EEBA87-4926-4E8E-972B-2C5CF9E81C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F732C48B-A989-49E0-B5E3-15E06CFBCBD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98DCCC36-CE7C-4008-A98E-60CA9CF3E79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D122F6-B083-4DD8-94CB-D71DB1F672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51089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69EBC5-6AEC-4F58-AF86-934A65BD9B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EEBA87-4926-4E8E-972B-2C5CF9E81C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BD5F3FD4-0F1C-4FFE-BDB1-F9F448ED587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B89D694-0AA5-40C1-A0AB-2C509E975E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D122F6-B083-4DD8-94CB-D71DB1F672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40668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DB22F-824C-4379-8399-B75D11B8AB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169C26-B369-44A5-82FC-33CB11428C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334999-E5B8-4D14-BC07-3C16837514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23EB79-9342-4666-90FB-CBB3EBCD17A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EEBA87-4926-4E8E-972B-2C5CF9E81C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62433E8-DB6D-4973-B5F4-206E3018FD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7F5A3E9-21EC-4EA7-B88F-D4345FA191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D122F6-B083-4DD8-94CB-D71DB1F672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34828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EB17B-F678-4987-84C1-B4DCC2C61D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AA8EA3-CAE9-487B-914A-73E3B482D6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925378-E9B0-41DE-BB66-89AB292559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90B0C3-4E41-43D3-B23E-40DCAD37114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EEBA87-4926-4E8E-972B-2C5CF9E81C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FC0F8DD-E561-4615-BA79-8EF2527814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5E2250FF-6561-4488-852F-B6599136924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D122F6-B083-4DD8-94CB-D71DB1F672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23191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A2229-3B6B-47B8-B7AC-972FDBC523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DC09B5-C505-40BE-B97D-E28716F072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E9EF0-19D2-4FC5-A09B-3400C5CED77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EEBA87-4926-4E8E-972B-2C5CF9E81C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BA89AC6-BF24-4C44-B80F-1A5E5479E3D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25B4E7C-333B-4071-AC62-D4C4B1AF90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D122F6-B083-4DD8-94CB-D71DB1F672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6816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330388-D9D4-4B23-9FEC-62D3E41B2E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3C26DE-E9DD-4031-B3C4-92EAD12CE2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13A13C-EFAE-4BC3-9DA8-15F46A26147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EEBA87-4926-4E8E-972B-2C5CF9E81C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27A4A69-30C6-4BFA-8AFA-1B65DC9F685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7867929-2A62-45AB-917E-1E0FBB3887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D122F6-B083-4DD8-94CB-D71DB1F672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94609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C6E80-862A-4F55-A596-F8664F66E1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A9A514-326C-4190-83C9-517F9EDEBA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ED8E68-3CD7-4ED1-8BF3-F089ACC8629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EEBA87-4926-4E8E-972B-2C5CF9E81C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182690A-D86C-4B18-8721-0556362A8DB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14EC49D-0DCF-46B7-B1DD-416F47FF35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D122F6-B083-4DD8-94CB-D71DB1F672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4920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B334C-EF1B-4EE2-879F-9A69244093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BA6CED-D4D6-4F01-99FF-077F0B22ADA1}"/>
              </a:ext>
            </a:extLst>
          </p:cNvPr>
          <p:cNvSpPr>
            <a:spLocks noGrp="1"/>
          </p:cNvSpPr>
          <p:nvPr>
            <p:ph type="dt" sz="half" idx="10"/>
          </p:nvPr>
        </p:nvSpPr>
        <p:spPr/>
        <p:txBody>
          <a:bodyPr/>
          <a:lstStyle/>
          <a:p>
            <a:fld id="{24EEBA87-4926-4E8E-972B-2C5CF9E81C89}" type="datetimeFigureOut">
              <a:rPr lang="en-US" smtClean="0"/>
              <a:t>6/12/2025</a:t>
            </a:fld>
            <a:endParaRPr lang="en-US"/>
          </a:p>
        </p:txBody>
      </p:sp>
      <p:sp>
        <p:nvSpPr>
          <p:cNvPr id="4" name="Footer Placeholder 3">
            <a:extLst>
              <a:ext uri="{FF2B5EF4-FFF2-40B4-BE49-F238E27FC236}">
                <a16:creationId xmlns:a16="http://schemas.microsoft.com/office/drawing/2014/main" id="{F732C48B-A989-49E0-B5E3-15E06CFBCB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DCCC36-CE7C-4008-A98E-60CA9CF3E795}"/>
              </a:ext>
            </a:extLst>
          </p:cNvPr>
          <p:cNvSpPr>
            <a:spLocks noGrp="1"/>
          </p:cNvSpPr>
          <p:nvPr>
            <p:ph type="sldNum" sz="quarter" idx="12"/>
          </p:nvPr>
        </p:nvSpPr>
        <p:spPr/>
        <p:txBody>
          <a:bodyPr/>
          <a:lstStyle/>
          <a:p>
            <a:fld id="{78D122F6-B083-4DD8-94CB-D71DB1F6726E}" type="slidenum">
              <a:rPr lang="en-US" smtClean="0"/>
              <a:t>‹#›</a:t>
            </a:fld>
            <a:endParaRPr lang="en-US"/>
          </a:p>
        </p:txBody>
      </p:sp>
    </p:spTree>
    <p:extLst>
      <p:ext uri="{BB962C8B-B14F-4D97-AF65-F5344CB8AC3E}">
        <p14:creationId xmlns:p14="http://schemas.microsoft.com/office/powerpoint/2010/main" val="21455963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7856D-9009-4E93-ADA1-D7DF5BC94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EF74FC-7B4B-4765-BE80-6B1567221E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A8AF91-1D2A-46DC-8AA3-9E86C035F37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EEBA87-4926-4E8E-972B-2C5CF9E81C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D08C5FE-F2A4-477E-8172-035381FF07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C7B2997-9D95-4719-B837-47B5F56890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D122F6-B083-4DD8-94CB-D71DB1F672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30436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11FAC-2292-4E89-9A2F-1190945E94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07370F-E5BB-400B-9CCB-68D99F213C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627B25-0C58-4734-8EC8-6ABF07A3C36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EEBA87-4926-4E8E-972B-2C5CF9E81C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A389CF4-E559-456B-8ECC-B09A1A5197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5EEEBFB-FCD6-4AA3-BA2A-8CFA0D3800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D122F6-B083-4DD8-94CB-D71DB1F672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04826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BCF4A-5A70-4122-8F20-8A24A139C3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ACA359-8687-4F32-BF59-DAA9CB4323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1E3B7B-46E2-40A9-9E57-6B53C7F44C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D420C2-6001-4CA6-AFB5-02A7EBFBAD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EEBA87-4926-4E8E-972B-2C5CF9E81C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A518042-ED79-4441-9FF0-CE0EFA01076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9EF5BA9C-47FF-4301-A98F-DA9501BDBC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D122F6-B083-4DD8-94CB-D71DB1F672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79475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CB109-B105-462A-A908-C1008363AEA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FB8325-A3BB-4476-A8B3-C758212556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241A51-9BFB-4B6A-9029-C1199F02C5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769CA6-A34D-4DB1-9650-70B8C87CA2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BEB8FC-5C2C-40F1-97DB-7F594F0B92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7A5E17-2FD4-44E6-9782-9E5B6E232D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EEBA87-4926-4E8E-972B-2C5CF9E81C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0CCAB5D2-ED44-4DF6-BFAE-0EDA9A555E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A58C19C4-F5F6-4382-9C30-708C774AFA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D122F6-B083-4DD8-94CB-D71DB1F672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50130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B334C-EF1B-4EE2-879F-9A69244093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BA6CED-D4D6-4F01-99FF-077F0B22ADA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EEBA87-4926-4E8E-972B-2C5CF9E81C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F732C48B-A989-49E0-B5E3-15E06CFBCBD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98DCCC36-CE7C-4008-A98E-60CA9CF3E79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D122F6-B083-4DD8-94CB-D71DB1F672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7299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69EBC5-6AEC-4F58-AF86-934A65BD9B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EEBA87-4926-4E8E-972B-2C5CF9E81C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BD5F3FD4-0F1C-4FFE-BDB1-F9F448ED587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B89D694-0AA5-40C1-A0AB-2C509E975E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D122F6-B083-4DD8-94CB-D71DB1F672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06602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DB22F-824C-4379-8399-B75D11B8AB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169C26-B369-44A5-82FC-33CB11428C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334999-E5B8-4D14-BC07-3C16837514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23EB79-9342-4666-90FB-CBB3EBCD17A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EEBA87-4926-4E8E-972B-2C5CF9E81C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62433E8-DB6D-4973-B5F4-206E3018FD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7F5A3E9-21EC-4EA7-B88F-D4345FA191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D122F6-B083-4DD8-94CB-D71DB1F672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50996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EB17B-F678-4987-84C1-B4DCC2C61D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AA8EA3-CAE9-487B-914A-73E3B482D6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925378-E9B0-41DE-BB66-89AB292559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90B0C3-4E41-43D3-B23E-40DCAD37114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EEBA87-4926-4E8E-972B-2C5CF9E81C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FC0F8DD-E561-4615-BA79-8EF2527814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5E2250FF-6561-4488-852F-B6599136924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D122F6-B083-4DD8-94CB-D71DB1F672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83626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A2229-3B6B-47B8-B7AC-972FDBC523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DC09B5-C505-40BE-B97D-E28716F072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E9EF0-19D2-4FC5-A09B-3400C5CED77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EEBA87-4926-4E8E-972B-2C5CF9E81C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BA89AC6-BF24-4C44-B80F-1A5E5479E3D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25B4E7C-333B-4071-AC62-D4C4B1AF90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D122F6-B083-4DD8-94CB-D71DB1F672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90145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330388-D9D4-4B23-9FEC-62D3E41B2E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3C26DE-E9DD-4031-B3C4-92EAD12CE2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13A13C-EFAE-4BC3-9DA8-15F46A26147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EEBA87-4926-4E8E-972B-2C5CF9E81C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27A4A69-30C6-4BFA-8AFA-1B65DC9F685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7867929-2A62-45AB-917E-1E0FBB3887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D122F6-B083-4DD8-94CB-D71DB1F672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6744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69EBC5-6AEC-4F58-AF86-934A65BD9BAD}"/>
              </a:ext>
            </a:extLst>
          </p:cNvPr>
          <p:cNvSpPr>
            <a:spLocks noGrp="1"/>
          </p:cNvSpPr>
          <p:nvPr>
            <p:ph type="dt" sz="half" idx="10"/>
          </p:nvPr>
        </p:nvSpPr>
        <p:spPr/>
        <p:txBody>
          <a:bodyPr/>
          <a:lstStyle/>
          <a:p>
            <a:fld id="{24EEBA87-4926-4E8E-972B-2C5CF9E81C89}" type="datetimeFigureOut">
              <a:rPr lang="en-US" smtClean="0"/>
              <a:t>6/12/2025</a:t>
            </a:fld>
            <a:endParaRPr lang="en-US"/>
          </a:p>
        </p:txBody>
      </p:sp>
      <p:sp>
        <p:nvSpPr>
          <p:cNvPr id="3" name="Footer Placeholder 2">
            <a:extLst>
              <a:ext uri="{FF2B5EF4-FFF2-40B4-BE49-F238E27FC236}">
                <a16:creationId xmlns:a16="http://schemas.microsoft.com/office/drawing/2014/main" id="{BD5F3FD4-0F1C-4FFE-BDB1-F9F448ED58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89D694-0AA5-40C1-A0AB-2C509E975EAF}"/>
              </a:ext>
            </a:extLst>
          </p:cNvPr>
          <p:cNvSpPr>
            <a:spLocks noGrp="1"/>
          </p:cNvSpPr>
          <p:nvPr>
            <p:ph type="sldNum" sz="quarter" idx="12"/>
          </p:nvPr>
        </p:nvSpPr>
        <p:spPr/>
        <p:txBody>
          <a:bodyPr/>
          <a:lstStyle/>
          <a:p>
            <a:fld id="{78D122F6-B083-4DD8-94CB-D71DB1F6726E}" type="slidenum">
              <a:rPr lang="en-US" smtClean="0"/>
              <a:t>‹#›</a:t>
            </a:fld>
            <a:endParaRPr lang="en-US"/>
          </a:p>
        </p:txBody>
      </p:sp>
    </p:spTree>
    <p:extLst>
      <p:ext uri="{BB962C8B-B14F-4D97-AF65-F5344CB8AC3E}">
        <p14:creationId xmlns:p14="http://schemas.microsoft.com/office/powerpoint/2010/main" val="1091077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DB22F-824C-4379-8399-B75D11B8AB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169C26-B369-44A5-82FC-33CB11428C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334999-E5B8-4D14-BC07-3C16837514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23EB79-9342-4666-90FB-CBB3EBCD17AA}"/>
              </a:ext>
            </a:extLst>
          </p:cNvPr>
          <p:cNvSpPr>
            <a:spLocks noGrp="1"/>
          </p:cNvSpPr>
          <p:nvPr>
            <p:ph type="dt" sz="half" idx="10"/>
          </p:nvPr>
        </p:nvSpPr>
        <p:spPr/>
        <p:txBody>
          <a:bodyPr/>
          <a:lstStyle/>
          <a:p>
            <a:fld id="{24EEBA87-4926-4E8E-972B-2C5CF9E81C89}" type="datetimeFigureOut">
              <a:rPr lang="en-US" smtClean="0"/>
              <a:t>6/12/2025</a:t>
            </a:fld>
            <a:endParaRPr lang="en-US"/>
          </a:p>
        </p:txBody>
      </p:sp>
      <p:sp>
        <p:nvSpPr>
          <p:cNvPr id="6" name="Footer Placeholder 5">
            <a:extLst>
              <a:ext uri="{FF2B5EF4-FFF2-40B4-BE49-F238E27FC236}">
                <a16:creationId xmlns:a16="http://schemas.microsoft.com/office/drawing/2014/main" id="{262433E8-DB6D-4973-B5F4-206E3018FD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F5A3E9-21EC-4EA7-B88F-D4345FA19193}"/>
              </a:ext>
            </a:extLst>
          </p:cNvPr>
          <p:cNvSpPr>
            <a:spLocks noGrp="1"/>
          </p:cNvSpPr>
          <p:nvPr>
            <p:ph type="sldNum" sz="quarter" idx="12"/>
          </p:nvPr>
        </p:nvSpPr>
        <p:spPr/>
        <p:txBody>
          <a:bodyPr/>
          <a:lstStyle/>
          <a:p>
            <a:fld id="{78D122F6-B083-4DD8-94CB-D71DB1F6726E}" type="slidenum">
              <a:rPr lang="en-US" smtClean="0"/>
              <a:t>‹#›</a:t>
            </a:fld>
            <a:endParaRPr lang="en-US"/>
          </a:p>
        </p:txBody>
      </p:sp>
    </p:spTree>
    <p:extLst>
      <p:ext uri="{BB962C8B-B14F-4D97-AF65-F5344CB8AC3E}">
        <p14:creationId xmlns:p14="http://schemas.microsoft.com/office/powerpoint/2010/main" val="3333232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EB17B-F678-4987-84C1-B4DCC2C61D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AA8EA3-CAE9-487B-914A-73E3B482D6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925378-E9B0-41DE-BB66-89AB292559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90B0C3-4E41-43D3-B23E-40DCAD371143}"/>
              </a:ext>
            </a:extLst>
          </p:cNvPr>
          <p:cNvSpPr>
            <a:spLocks noGrp="1"/>
          </p:cNvSpPr>
          <p:nvPr>
            <p:ph type="dt" sz="half" idx="10"/>
          </p:nvPr>
        </p:nvSpPr>
        <p:spPr/>
        <p:txBody>
          <a:bodyPr/>
          <a:lstStyle/>
          <a:p>
            <a:fld id="{24EEBA87-4926-4E8E-972B-2C5CF9E81C89}" type="datetimeFigureOut">
              <a:rPr lang="en-US" smtClean="0"/>
              <a:t>6/12/2025</a:t>
            </a:fld>
            <a:endParaRPr lang="en-US"/>
          </a:p>
        </p:txBody>
      </p:sp>
      <p:sp>
        <p:nvSpPr>
          <p:cNvPr id="6" name="Footer Placeholder 5">
            <a:extLst>
              <a:ext uri="{FF2B5EF4-FFF2-40B4-BE49-F238E27FC236}">
                <a16:creationId xmlns:a16="http://schemas.microsoft.com/office/drawing/2014/main" id="{4FC0F8DD-E561-4615-BA79-8EF2527814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2250FF-6561-4488-852F-B65991369243}"/>
              </a:ext>
            </a:extLst>
          </p:cNvPr>
          <p:cNvSpPr>
            <a:spLocks noGrp="1"/>
          </p:cNvSpPr>
          <p:nvPr>
            <p:ph type="sldNum" sz="quarter" idx="12"/>
          </p:nvPr>
        </p:nvSpPr>
        <p:spPr/>
        <p:txBody>
          <a:bodyPr/>
          <a:lstStyle/>
          <a:p>
            <a:fld id="{78D122F6-B083-4DD8-94CB-D71DB1F6726E}" type="slidenum">
              <a:rPr lang="en-US" smtClean="0"/>
              <a:t>‹#›</a:t>
            </a:fld>
            <a:endParaRPr lang="en-US"/>
          </a:p>
        </p:txBody>
      </p:sp>
    </p:spTree>
    <p:extLst>
      <p:ext uri="{BB962C8B-B14F-4D97-AF65-F5344CB8AC3E}">
        <p14:creationId xmlns:p14="http://schemas.microsoft.com/office/powerpoint/2010/main" val="87798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4.png"/><Relationship Id="rId5" Type="http://schemas.openxmlformats.org/officeDocument/2006/relationships/theme" Target="../theme/theme3.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image" Target="../media/image8.jpe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7.png"/><Relationship Id="rId5" Type="http://schemas.openxmlformats.org/officeDocument/2006/relationships/slideLayout" Target="../slideLayouts/slideLayout22.xml"/><Relationship Id="rId10" Type="http://schemas.openxmlformats.org/officeDocument/2006/relationships/theme" Target="../theme/theme4.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5.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6.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image" Target="../media/image4.pn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theme" Target="../theme/theme7.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8.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9.jp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9.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35FF46-2D4C-40B4-A635-C03E4DF5AF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1230C7-DE3C-445A-827C-FDC11FF01D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541539-1010-4B8C-B6D1-31899B4A6C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EBA87-4926-4E8E-972B-2C5CF9E81C89}" type="datetimeFigureOut">
              <a:rPr lang="en-US" smtClean="0"/>
              <a:t>6/12/2025</a:t>
            </a:fld>
            <a:endParaRPr lang="en-US"/>
          </a:p>
        </p:txBody>
      </p:sp>
      <p:sp>
        <p:nvSpPr>
          <p:cNvPr id="5" name="Footer Placeholder 4">
            <a:extLst>
              <a:ext uri="{FF2B5EF4-FFF2-40B4-BE49-F238E27FC236}">
                <a16:creationId xmlns:a16="http://schemas.microsoft.com/office/drawing/2014/main" id="{FF919F14-F8D5-4731-ACA9-60AE408079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F48F7E-5618-413C-A4CE-9C93463C4A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D122F6-B083-4DD8-94CB-D71DB1F6726E}" type="slidenum">
              <a:rPr lang="en-US" smtClean="0"/>
              <a:t>‹#›</a:t>
            </a:fld>
            <a:endParaRPr lang="en-US"/>
          </a:p>
        </p:txBody>
      </p:sp>
    </p:spTree>
    <p:extLst>
      <p:ext uri="{BB962C8B-B14F-4D97-AF65-F5344CB8AC3E}">
        <p14:creationId xmlns:p14="http://schemas.microsoft.com/office/powerpoint/2010/main" val="22713917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3" descr="Blocks_Cover_Outlined_PP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0363" y="3175"/>
            <a:ext cx="49926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2" descr="SB ED RGB.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02738" y="6175375"/>
            <a:ext cx="26781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4"/>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5202975"/>
      </p:ext>
    </p:extLst>
  </p:cSld>
  <p:clrMap bg1="lt1" tx1="dk1" bg2="lt2" tx2="dk2" accent1="accent1" accent2="accent2" accent3="accent3" accent4="accent4" accent5="accent5" accent6="accent6" hlink="hlink" folHlink="folHlink"/>
  <p:sldLayoutIdLst>
    <p:sldLayoutId id="2147483673" r:id="rId1"/>
    <p:sldLayoutId id="2147483674" r:id="rId2"/>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ヒラギノ角ゴ Pro W3" charset="0"/>
          <a:cs typeface="ヒラギノ角ゴ Pro W3" charset="0"/>
        </a:defRPr>
      </a:lvl1pPr>
      <a:lvl2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2pPr>
      <a:lvl3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3pPr>
      <a:lvl4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4pPr>
      <a:lvl5pPr algn="ctr" defTabSz="457200" rtl="0" eaLnBrk="0" fontAlgn="base" hangingPunct="0">
        <a:spcBef>
          <a:spcPct val="0"/>
        </a:spcBef>
        <a:spcAft>
          <a:spcPct val="0"/>
        </a:spcAft>
        <a:defRPr sz="4400">
          <a:solidFill>
            <a:schemeClr val="tx1"/>
          </a:solidFill>
          <a:latin typeface="Calibri" charset="0"/>
          <a:ea typeface="ヒラギノ角ゴ Pro W3" charset="0"/>
          <a:cs typeface="ヒラギノ角ゴ Pro W3" charset="0"/>
        </a:defRPr>
      </a:lvl5pPr>
      <a:lvl6pPr marL="457200" algn="ctr" defTabSz="457200" rtl="0" eaLnBrk="1" fontAlgn="base" hangingPunct="1">
        <a:spcBef>
          <a:spcPct val="0"/>
        </a:spcBef>
        <a:spcAft>
          <a:spcPct val="0"/>
        </a:spcAft>
        <a:defRPr sz="4400">
          <a:solidFill>
            <a:schemeClr val="tx1"/>
          </a:solidFill>
          <a:latin typeface="Calibri" charset="0"/>
          <a:ea typeface="ヒラギノ角ゴ Pro W3" charset="0"/>
          <a:cs typeface="ヒラギノ角ゴ Pro W3" charset="0"/>
        </a:defRPr>
      </a:lvl6pPr>
      <a:lvl7pPr marL="914400" algn="ctr" defTabSz="457200" rtl="0" eaLnBrk="1" fontAlgn="base" hangingPunct="1">
        <a:spcBef>
          <a:spcPct val="0"/>
        </a:spcBef>
        <a:spcAft>
          <a:spcPct val="0"/>
        </a:spcAft>
        <a:defRPr sz="4400">
          <a:solidFill>
            <a:schemeClr val="tx1"/>
          </a:solidFill>
          <a:latin typeface="Calibri" charset="0"/>
          <a:ea typeface="ヒラギノ角ゴ Pro W3" charset="0"/>
          <a:cs typeface="ヒラギノ角ゴ Pro W3" charset="0"/>
        </a:defRPr>
      </a:lvl7pPr>
      <a:lvl8pPr marL="1371600" algn="ctr" defTabSz="457200" rtl="0" eaLnBrk="1" fontAlgn="base" hangingPunct="1">
        <a:spcBef>
          <a:spcPct val="0"/>
        </a:spcBef>
        <a:spcAft>
          <a:spcPct val="0"/>
        </a:spcAft>
        <a:defRPr sz="4400">
          <a:solidFill>
            <a:schemeClr val="tx1"/>
          </a:solidFill>
          <a:latin typeface="Calibri" charset="0"/>
          <a:ea typeface="ヒラギノ角ゴ Pro W3" charset="0"/>
          <a:cs typeface="ヒラギノ角ゴ Pro W3" charset="0"/>
        </a:defRPr>
      </a:lvl8pPr>
      <a:lvl9pPr marL="1828800" algn="ctr" defTabSz="457200" rtl="0" eaLnBrk="1" fontAlgn="base" hangingPunct="1">
        <a:spcBef>
          <a:spcPct val="0"/>
        </a:spcBef>
        <a:spcAft>
          <a:spcPct val="0"/>
        </a:spcAft>
        <a:defRPr sz="4400">
          <a:solidFill>
            <a:schemeClr val="tx1"/>
          </a:solidFill>
          <a:latin typeface="Calibri" charset="0"/>
          <a:ea typeface="ヒラギノ角ゴ Pro W3" charset="0"/>
          <a:cs typeface="ヒラギノ角ゴ Pro W3"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ヒラギノ角ゴ Pro W3" charset="0"/>
          <a:cs typeface="ヒラギノ角ゴ Pro W3"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ヒラギノ角ゴ Pro W3"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ヒラギノ角ゴ Pro W3"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3"/>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p:cNvSpPr>
            <a:spLocks noGrp="1"/>
          </p:cNvSpPr>
          <p:nvPr>
            <p:ph type="sldNum" sz="quarter" idx="4"/>
          </p:nvPr>
        </p:nvSpPr>
        <p:spPr>
          <a:xfrm>
            <a:off x="107950" y="6424613"/>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400">
                <a:solidFill>
                  <a:schemeClr val="accent1"/>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89641F7E-C26B-4CC5-8F97-B4346AAD1CF2}" type="slidenum">
              <a:rPr kumimoji="0" lang="en-US" altLang="en-US" sz="1400" b="0" i="0" u="none" strike="noStrike" kern="1200" cap="none" spc="0" normalizeH="0" baseline="0" noProof="0" smtClean="0">
                <a:ln>
                  <a:noFill/>
                </a:ln>
                <a:solidFill>
                  <a:srgbClr val="4F81BD"/>
                </a:solidFill>
                <a:effectLst/>
                <a:uLnTx/>
                <a:uFillTx/>
                <a:latin typeface="Arial" panose="020B0604020202020204" pitchFamily="34" charset="0"/>
                <a:ea typeface="ヒラギノ角ゴ Pro W3"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4F81BD"/>
              </a:solidFill>
              <a:effectLst/>
              <a:uLnTx/>
              <a:uFillTx/>
              <a:latin typeface="Arial" panose="020B0604020202020204" pitchFamily="34" charset="0"/>
              <a:ea typeface="ヒラギノ角ゴ Pro W3" charset="-128"/>
              <a:cs typeface="+mn-cs"/>
            </a:endParaRPr>
          </a:p>
        </p:txBody>
      </p:sp>
    </p:spTree>
    <p:extLst>
      <p:ext uri="{BB962C8B-B14F-4D97-AF65-F5344CB8AC3E}">
        <p14:creationId xmlns:p14="http://schemas.microsoft.com/office/powerpoint/2010/main" val="374215505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80" r:id="rId4"/>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ヒラギノ角ゴ Pro W3" charset="0"/>
          <a:cs typeface="ヒラギノ角ゴ Pro W3" charset="0"/>
        </a:defRPr>
      </a:lvl1pPr>
      <a:lvl2pPr algn="ctr" defTabSz="457200" rtl="0" eaLnBrk="0" fontAlgn="base" hangingPunct="0">
        <a:spcBef>
          <a:spcPct val="0"/>
        </a:spcBef>
        <a:spcAft>
          <a:spcPct val="0"/>
        </a:spcAft>
        <a:defRPr sz="4400">
          <a:solidFill>
            <a:schemeClr val="tx1"/>
          </a:solidFill>
          <a:latin typeface="Arial" charset="0"/>
          <a:ea typeface="ヒラギノ角ゴ Pro W3" charset="0"/>
          <a:cs typeface="ヒラギノ角ゴ Pro W3" charset="0"/>
        </a:defRPr>
      </a:lvl2pPr>
      <a:lvl3pPr algn="ctr" defTabSz="457200" rtl="0" eaLnBrk="0" fontAlgn="base" hangingPunct="0">
        <a:spcBef>
          <a:spcPct val="0"/>
        </a:spcBef>
        <a:spcAft>
          <a:spcPct val="0"/>
        </a:spcAft>
        <a:defRPr sz="4400">
          <a:solidFill>
            <a:schemeClr val="tx1"/>
          </a:solidFill>
          <a:latin typeface="Arial" charset="0"/>
          <a:ea typeface="ヒラギノ角ゴ Pro W3" charset="0"/>
          <a:cs typeface="ヒラギノ角ゴ Pro W3" charset="0"/>
        </a:defRPr>
      </a:lvl3pPr>
      <a:lvl4pPr algn="ctr" defTabSz="457200" rtl="0" eaLnBrk="0" fontAlgn="base" hangingPunct="0">
        <a:spcBef>
          <a:spcPct val="0"/>
        </a:spcBef>
        <a:spcAft>
          <a:spcPct val="0"/>
        </a:spcAft>
        <a:defRPr sz="4400">
          <a:solidFill>
            <a:schemeClr val="tx1"/>
          </a:solidFill>
          <a:latin typeface="Arial" charset="0"/>
          <a:ea typeface="ヒラギノ角ゴ Pro W3" charset="0"/>
          <a:cs typeface="ヒラギノ角ゴ Pro W3" charset="0"/>
        </a:defRPr>
      </a:lvl4pPr>
      <a:lvl5pPr algn="ctr" defTabSz="457200" rtl="0" eaLnBrk="0" fontAlgn="base" hangingPunct="0">
        <a:spcBef>
          <a:spcPct val="0"/>
        </a:spcBef>
        <a:spcAft>
          <a:spcPct val="0"/>
        </a:spcAft>
        <a:defRPr sz="4400">
          <a:solidFill>
            <a:schemeClr val="tx1"/>
          </a:solidFill>
          <a:latin typeface="Arial" charset="0"/>
          <a:ea typeface="ヒラギノ角ゴ Pro W3" charset="0"/>
          <a:cs typeface="ヒラギノ角ゴ Pro W3" charset="0"/>
        </a:defRPr>
      </a:lvl5pPr>
      <a:lvl6pPr marL="457200" algn="ctr" defTabSz="457200" rtl="0" eaLnBrk="1" fontAlgn="base" hangingPunct="1">
        <a:spcBef>
          <a:spcPct val="0"/>
        </a:spcBef>
        <a:spcAft>
          <a:spcPct val="0"/>
        </a:spcAft>
        <a:defRPr sz="4400">
          <a:solidFill>
            <a:schemeClr val="tx1"/>
          </a:solidFill>
          <a:latin typeface="Calibri" charset="0"/>
          <a:ea typeface="ヒラギノ角ゴ Pro W3" charset="0"/>
          <a:cs typeface="ヒラギノ角ゴ Pro W3" charset="0"/>
        </a:defRPr>
      </a:lvl6pPr>
      <a:lvl7pPr marL="914400" algn="ctr" defTabSz="457200" rtl="0" eaLnBrk="1" fontAlgn="base" hangingPunct="1">
        <a:spcBef>
          <a:spcPct val="0"/>
        </a:spcBef>
        <a:spcAft>
          <a:spcPct val="0"/>
        </a:spcAft>
        <a:defRPr sz="4400">
          <a:solidFill>
            <a:schemeClr val="tx1"/>
          </a:solidFill>
          <a:latin typeface="Calibri" charset="0"/>
          <a:ea typeface="ヒラギノ角ゴ Pro W3" charset="0"/>
          <a:cs typeface="ヒラギノ角ゴ Pro W3" charset="0"/>
        </a:defRPr>
      </a:lvl7pPr>
      <a:lvl8pPr marL="1371600" algn="ctr" defTabSz="457200" rtl="0" eaLnBrk="1" fontAlgn="base" hangingPunct="1">
        <a:spcBef>
          <a:spcPct val="0"/>
        </a:spcBef>
        <a:spcAft>
          <a:spcPct val="0"/>
        </a:spcAft>
        <a:defRPr sz="4400">
          <a:solidFill>
            <a:schemeClr val="tx1"/>
          </a:solidFill>
          <a:latin typeface="Calibri" charset="0"/>
          <a:ea typeface="ヒラギノ角ゴ Pro W3" charset="0"/>
          <a:cs typeface="ヒラギノ角ゴ Pro W3" charset="0"/>
        </a:defRPr>
      </a:lvl8pPr>
      <a:lvl9pPr marL="1828800" algn="ctr" defTabSz="457200" rtl="0" eaLnBrk="1" fontAlgn="base" hangingPunct="1">
        <a:spcBef>
          <a:spcPct val="0"/>
        </a:spcBef>
        <a:spcAft>
          <a:spcPct val="0"/>
        </a:spcAft>
        <a:defRPr sz="4400">
          <a:solidFill>
            <a:schemeClr val="tx1"/>
          </a:solidFill>
          <a:latin typeface="Calibri" charset="0"/>
          <a:ea typeface="ヒラギノ角ゴ Pro W3" charset="0"/>
          <a:cs typeface="ヒラギノ角ゴ Pro W3"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ヒラギノ角ゴ Pro W3" charset="0"/>
          <a:cs typeface="ヒラギノ角ゴ Pro W3"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ヒラギノ角ゴ Pro W3"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ヒラギノ角ゴ Pro W3"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22400" y="152400"/>
            <a:ext cx="10566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1219200" y="1295400"/>
            <a:ext cx="10769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3079" name="Line 7"/>
          <p:cNvSpPr>
            <a:spLocks noChangeShapeType="1"/>
          </p:cNvSpPr>
          <p:nvPr/>
        </p:nvSpPr>
        <p:spPr bwMode="auto">
          <a:xfrm>
            <a:off x="1524000" y="838200"/>
            <a:ext cx="10668000" cy="0"/>
          </a:xfrm>
          <a:prstGeom prst="line">
            <a:avLst/>
          </a:prstGeom>
          <a:noFill/>
          <a:ln w="9525">
            <a:solidFill>
              <a:srgbClr val="990033"/>
            </a:solidFill>
            <a:round/>
            <a:headEnd/>
            <a:tailEnd/>
          </a:ln>
          <a:effec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sp>
        <p:nvSpPr>
          <p:cNvPr id="8" name="Line 8"/>
          <p:cNvSpPr>
            <a:spLocks noChangeShapeType="1"/>
          </p:cNvSpPr>
          <p:nvPr/>
        </p:nvSpPr>
        <p:spPr bwMode="auto">
          <a:xfrm>
            <a:off x="781051" y="1524000"/>
            <a:ext cx="0" cy="3990975"/>
          </a:xfrm>
          <a:prstGeom prst="line">
            <a:avLst/>
          </a:prstGeom>
          <a:noFill/>
          <a:ln w="9525">
            <a:solidFill>
              <a:srgbClr val="990033"/>
            </a:solidFill>
            <a:round/>
            <a:headEnd/>
            <a:tailEnd/>
          </a:ln>
          <a:effec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a:ea typeface="+mn-ea"/>
              <a:cs typeface="Arial" panose="020B0604020202020204" pitchFamily="34" charset="0"/>
            </a:endParaRPr>
          </a:p>
        </p:txBody>
      </p:sp>
      <p:pic>
        <p:nvPicPr>
          <p:cNvPr id="1030"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9118" y="5697538"/>
            <a:ext cx="1341967"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31" name="Picture 2" descr="M:\MCFRS Department Logos\Logos for Web and Video (Low Resolution)\MCFRS_Logo_RedBG - 1.5in.jp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69333" y="136525"/>
            <a:ext cx="1168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371271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Lst>
  <p:txStyles>
    <p:titleStyle>
      <a:lvl1pPr algn="r" rtl="0" eaLnBrk="0" fontAlgn="base" hangingPunct="0">
        <a:spcBef>
          <a:spcPct val="0"/>
        </a:spcBef>
        <a:spcAft>
          <a:spcPct val="0"/>
        </a:spcAft>
        <a:defRPr sz="3200" b="1">
          <a:solidFill>
            <a:srgbClr val="006699"/>
          </a:solidFill>
          <a:latin typeface="+mj-lt"/>
          <a:ea typeface="+mj-ea"/>
          <a:cs typeface="+mj-cs"/>
        </a:defRPr>
      </a:lvl1pPr>
      <a:lvl2pPr algn="r" rtl="0" eaLnBrk="0" fontAlgn="base" hangingPunct="0">
        <a:spcBef>
          <a:spcPct val="0"/>
        </a:spcBef>
        <a:spcAft>
          <a:spcPct val="0"/>
        </a:spcAft>
        <a:defRPr sz="3200" b="1">
          <a:solidFill>
            <a:srgbClr val="006699"/>
          </a:solidFill>
          <a:latin typeface="Tahoma" pitchFamily="34" charset="0"/>
        </a:defRPr>
      </a:lvl2pPr>
      <a:lvl3pPr algn="r" rtl="0" eaLnBrk="0" fontAlgn="base" hangingPunct="0">
        <a:spcBef>
          <a:spcPct val="0"/>
        </a:spcBef>
        <a:spcAft>
          <a:spcPct val="0"/>
        </a:spcAft>
        <a:defRPr sz="3200" b="1">
          <a:solidFill>
            <a:srgbClr val="006699"/>
          </a:solidFill>
          <a:latin typeface="Tahoma" pitchFamily="34" charset="0"/>
        </a:defRPr>
      </a:lvl3pPr>
      <a:lvl4pPr algn="r" rtl="0" eaLnBrk="0" fontAlgn="base" hangingPunct="0">
        <a:spcBef>
          <a:spcPct val="0"/>
        </a:spcBef>
        <a:spcAft>
          <a:spcPct val="0"/>
        </a:spcAft>
        <a:defRPr sz="3200" b="1">
          <a:solidFill>
            <a:srgbClr val="006699"/>
          </a:solidFill>
          <a:latin typeface="Tahoma" pitchFamily="34" charset="0"/>
        </a:defRPr>
      </a:lvl4pPr>
      <a:lvl5pPr algn="r" rtl="0" eaLnBrk="0" fontAlgn="base" hangingPunct="0">
        <a:spcBef>
          <a:spcPct val="0"/>
        </a:spcBef>
        <a:spcAft>
          <a:spcPct val="0"/>
        </a:spcAft>
        <a:defRPr sz="3200" b="1">
          <a:solidFill>
            <a:srgbClr val="006699"/>
          </a:solidFill>
          <a:latin typeface="Tahoma" pitchFamily="34" charset="0"/>
        </a:defRPr>
      </a:lvl5pPr>
      <a:lvl6pPr marL="457200" algn="r" rtl="0" eaLnBrk="1" fontAlgn="base" hangingPunct="1">
        <a:spcBef>
          <a:spcPct val="0"/>
        </a:spcBef>
        <a:spcAft>
          <a:spcPct val="0"/>
        </a:spcAft>
        <a:defRPr sz="3200" b="1">
          <a:solidFill>
            <a:srgbClr val="006699"/>
          </a:solidFill>
          <a:latin typeface="Tahoma" pitchFamily="34" charset="0"/>
        </a:defRPr>
      </a:lvl6pPr>
      <a:lvl7pPr marL="914400" algn="r" rtl="0" eaLnBrk="1" fontAlgn="base" hangingPunct="1">
        <a:spcBef>
          <a:spcPct val="0"/>
        </a:spcBef>
        <a:spcAft>
          <a:spcPct val="0"/>
        </a:spcAft>
        <a:defRPr sz="3200" b="1">
          <a:solidFill>
            <a:srgbClr val="006699"/>
          </a:solidFill>
          <a:latin typeface="Tahoma" pitchFamily="34" charset="0"/>
        </a:defRPr>
      </a:lvl7pPr>
      <a:lvl8pPr marL="1371600" algn="r" rtl="0" eaLnBrk="1" fontAlgn="base" hangingPunct="1">
        <a:spcBef>
          <a:spcPct val="0"/>
        </a:spcBef>
        <a:spcAft>
          <a:spcPct val="0"/>
        </a:spcAft>
        <a:defRPr sz="3200" b="1">
          <a:solidFill>
            <a:srgbClr val="006699"/>
          </a:solidFill>
          <a:latin typeface="Tahoma" pitchFamily="34" charset="0"/>
        </a:defRPr>
      </a:lvl8pPr>
      <a:lvl9pPr marL="1828800" algn="r" rtl="0" eaLnBrk="1" fontAlgn="base" hangingPunct="1">
        <a:spcBef>
          <a:spcPct val="0"/>
        </a:spcBef>
        <a:spcAft>
          <a:spcPct val="0"/>
        </a:spcAft>
        <a:defRPr sz="3200" b="1">
          <a:solidFill>
            <a:srgbClr val="006699"/>
          </a:solidFill>
          <a:latin typeface="Tahoma" pitchFamily="34" charset="0"/>
        </a:defRPr>
      </a:lvl9pPr>
    </p:titleStyle>
    <p:bodyStyle>
      <a:lvl1pPr marL="342900" indent="-342900" algn="l" rtl="0" eaLnBrk="0" fontAlgn="base" hangingPunct="0">
        <a:spcBef>
          <a:spcPct val="20000"/>
        </a:spcBef>
        <a:spcAft>
          <a:spcPct val="25000"/>
        </a:spcAft>
        <a:buChar char="•"/>
        <a:defRPr sz="2600">
          <a:solidFill>
            <a:srgbClr val="006699"/>
          </a:solidFill>
          <a:latin typeface="+mn-lt"/>
          <a:ea typeface="+mn-ea"/>
          <a:cs typeface="+mn-cs"/>
        </a:defRPr>
      </a:lvl1pPr>
      <a:lvl2pPr marL="742950" indent="-285750" algn="l" rtl="0" eaLnBrk="0" fontAlgn="base" hangingPunct="0">
        <a:spcBef>
          <a:spcPct val="20000"/>
        </a:spcBef>
        <a:spcAft>
          <a:spcPct val="25000"/>
        </a:spcAft>
        <a:buChar char="•"/>
        <a:defRPr sz="2200">
          <a:solidFill>
            <a:srgbClr val="006699"/>
          </a:solidFill>
          <a:latin typeface="+mn-lt"/>
        </a:defRPr>
      </a:lvl2pPr>
      <a:lvl3pPr marL="1143000" indent="-228600" algn="l" rtl="0" eaLnBrk="0" fontAlgn="base" hangingPunct="0">
        <a:spcBef>
          <a:spcPct val="20000"/>
        </a:spcBef>
        <a:spcAft>
          <a:spcPct val="25000"/>
        </a:spcAft>
        <a:buChar char="•"/>
        <a:defRPr>
          <a:solidFill>
            <a:srgbClr val="006699"/>
          </a:solidFill>
          <a:latin typeface="+mn-lt"/>
        </a:defRPr>
      </a:lvl3pPr>
      <a:lvl4pPr marL="1600200" indent="-228600" algn="l" rtl="0" eaLnBrk="0" fontAlgn="base" hangingPunct="0">
        <a:spcBef>
          <a:spcPct val="20000"/>
        </a:spcBef>
        <a:spcAft>
          <a:spcPct val="0"/>
        </a:spcAft>
        <a:buChar char="–"/>
        <a:defRPr sz="2000">
          <a:solidFill>
            <a:srgbClr val="006699"/>
          </a:solidFill>
          <a:latin typeface="+mn-lt"/>
        </a:defRPr>
      </a:lvl4pPr>
      <a:lvl5pPr marL="2057400" indent="-228600" algn="l" rtl="0" eaLnBrk="0" fontAlgn="base" hangingPunct="0">
        <a:spcBef>
          <a:spcPct val="20000"/>
        </a:spcBef>
        <a:spcAft>
          <a:spcPct val="0"/>
        </a:spcAft>
        <a:buChar char="»"/>
        <a:defRPr sz="2000">
          <a:solidFill>
            <a:srgbClr val="006699"/>
          </a:solidFill>
          <a:latin typeface="+mn-lt"/>
        </a:defRPr>
      </a:lvl5pPr>
      <a:lvl6pPr marL="2514600" indent="-228600" algn="l" rtl="0" eaLnBrk="1" fontAlgn="base" hangingPunct="1">
        <a:spcBef>
          <a:spcPct val="20000"/>
        </a:spcBef>
        <a:spcAft>
          <a:spcPct val="0"/>
        </a:spcAft>
        <a:buChar char="»"/>
        <a:defRPr sz="2000">
          <a:solidFill>
            <a:srgbClr val="006699"/>
          </a:solidFill>
          <a:latin typeface="+mn-lt"/>
        </a:defRPr>
      </a:lvl6pPr>
      <a:lvl7pPr marL="2971800" indent="-228600" algn="l" rtl="0" eaLnBrk="1" fontAlgn="base" hangingPunct="1">
        <a:spcBef>
          <a:spcPct val="20000"/>
        </a:spcBef>
        <a:spcAft>
          <a:spcPct val="0"/>
        </a:spcAft>
        <a:buChar char="»"/>
        <a:defRPr sz="2000">
          <a:solidFill>
            <a:srgbClr val="006699"/>
          </a:solidFill>
          <a:latin typeface="+mn-lt"/>
        </a:defRPr>
      </a:lvl7pPr>
      <a:lvl8pPr marL="3429000" indent="-228600" algn="l" rtl="0" eaLnBrk="1" fontAlgn="base" hangingPunct="1">
        <a:spcBef>
          <a:spcPct val="20000"/>
        </a:spcBef>
        <a:spcAft>
          <a:spcPct val="0"/>
        </a:spcAft>
        <a:buChar char="»"/>
        <a:defRPr sz="2000">
          <a:solidFill>
            <a:srgbClr val="006699"/>
          </a:solidFill>
          <a:latin typeface="+mn-lt"/>
        </a:defRPr>
      </a:lvl8pPr>
      <a:lvl9pPr marL="3886200" indent="-228600" algn="l" rtl="0" eaLnBrk="1" fontAlgn="base" hangingPunct="1">
        <a:spcBef>
          <a:spcPct val="20000"/>
        </a:spcBef>
        <a:spcAft>
          <a:spcPct val="0"/>
        </a:spcAft>
        <a:buChar char="»"/>
        <a:defRPr sz="2000">
          <a:solidFill>
            <a:srgbClr val="0066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DF1E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546968" y="32711"/>
            <a:ext cx="11178540" cy="2300630"/>
          </a:xfrm>
          <a:prstGeom prst="rect">
            <a:avLst/>
          </a:prstGeom>
        </p:spPr>
        <p:txBody>
          <a:bodyPr wrap="square" lIns="0" tIns="0" rIns="0" bIns="0">
            <a:spAutoFit/>
          </a:bodyPr>
          <a:lstStyle>
            <a:lvl1pPr>
              <a:defRPr sz="14950" b="1" i="0">
                <a:solidFill>
                  <a:srgbClr val="C22A45"/>
                </a:solidFill>
                <a:latin typeface="Arial Narrow"/>
                <a:cs typeface="Arial Narrow"/>
              </a:defRPr>
            </a:lvl1pPr>
          </a:lstStyle>
          <a:p>
            <a:endParaRPr/>
          </a:p>
        </p:txBody>
      </p:sp>
      <p:sp>
        <p:nvSpPr>
          <p:cNvPr id="3" name="Holder 3"/>
          <p:cNvSpPr>
            <a:spLocks noGrp="1"/>
          </p:cNvSpPr>
          <p:nvPr>
            <p:ph type="body" idx="1"/>
          </p:nvPr>
        </p:nvSpPr>
        <p:spPr>
          <a:xfrm>
            <a:off x="5842717" y="2413856"/>
            <a:ext cx="5008456" cy="1308050"/>
          </a:xfrm>
          <a:prstGeom prst="rect">
            <a:avLst/>
          </a:prstGeom>
        </p:spPr>
        <p:txBody>
          <a:bodyPr wrap="square" lIns="0" tIns="0" rIns="0" bIns="0">
            <a:spAutoFit/>
          </a:bodyPr>
          <a:lstStyle>
            <a:lvl1pPr>
              <a:defRPr sz="8500" b="1" i="0">
                <a:solidFill>
                  <a:srgbClr val="C22A45"/>
                </a:solidFill>
                <a:latin typeface="Arial Narrow"/>
                <a:cs typeface="Arial Narrow"/>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4119051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7831EA-F15C-32EB-5276-18454DF5C0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F34B3F-5879-0EC4-66D1-94A4B7900E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771864-E792-EE66-E477-82A0F48ED2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CF41FCB-9081-4DE9-BC5A-428DE3C95878}" type="datetimeFigureOut">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6/12/2025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Footer Placeholder 4">
            <a:extLst>
              <a:ext uri="{FF2B5EF4-FFF2-40B4-BE49-F238E27FC236}">
                <a16:creationId xmlns:a16="http://schemas.microsoft.com/office/drawing/2014/main" id="{D7B8E4F2-721B-42CB-DA67-47240834D2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Slide Number Placeholder 5">
            <a:extLst>
              <a:ext uri="{FF2B5EF4-FFF2-40B4-BE49-F238E27FC236}">
                <a16:creationId xmlns:a16="http://schemas.microsoft.com/office/drawing/2014/main" id="{C11E785A-9379-61E6-CFF4-65055C2259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55420C4-7E54-4C46-95FC-173E517069BD}"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2516614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3"/>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p:cNvSpPr>
            <a:spLocks noGrp="1"/>
          </p:cNvSpPr>
          <p:nvPr>
            <p:ph type="sldNum" sz="quarter" idx="4"/>
          </p:nvPr>
        </p:nvSpPr>
        <p:spPr>
          <a:xfrm>
            <a:off x="107950" y="6424613"/>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400">
                <a:solidFill>
                  <a:schemeClr val="accent1"/>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C5B3CBE7-9486-4EC5-9937-0F96DF721313}" type="slidenum">
              <a:rPr kumimoji="0" lang="en-US" altLang="en-US" sz="1400" b="0" i="0" u="none" strike="noStrike" kern="1200" cap="none" spc="0" normalizeH="0" baseline="0" noProof="0">
                <a:ln>
                  <a:noFill/>
                </a:ln>
                <a:solidFill>
                  <a:srgbClr val="4F81BD"/>
                </a:solidFill>
                <a:effectLst/>
                <a:uLnTx/>
                <a:uFillTx/>
                <a:latin typeface="Arial" panose="020B0604020202020204" pitchFamily="34" charset="0"/>
                <a:ea typeface="ヒラギノ角ゴ Pro W3"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4F81BD"/>
              </a:solidFill>
              <a:effectLst/>
              <a:uLnTx/>
              <a:uFillTx/>
              <a:latin typeface="Arial" panose="020B0604020202020204" pitchFamily="34" charset="0"/>
              <a:ea typeface="ヒラギノ角ゴ Pro W3" charset="-128"/>
              <a:cs typeface="+mn-cs"/>
            </a:endParaRPr>
          </a:p>
        </p:txBody>
      </p:sp>
    </p:spTree>
    <p:extLst>
      <p:ext uri="{BB962C8B-B14F-4D97-AF65-F5344CB8AC3E}">
        <p14:creationId xmlns:p14="http://schemas.microsoft.com/office/powerpoint/2010/main" val="135359325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ヒラギノ角ゴ Pro W3" charset="0"/>
          <a:cs typeface="ヒラギノ角ゴ Pro W3" charset="0"/>
        </a:defRPr>
      </a:lvl1pPr>
      <a:lvl2pPr algn="ctr" defTabSz="457200" rtl="0" eaLnBrk="0" fontAlgn="base" hangingPunct="0">
        <a:spcBef>
          <a:spcPct val="0"/>
        </a:spcBef>
        <a:spcAft>
          <a:spcPct val="0"/>
        </a:spcAft>
        <a:defRPr sz="4400">
          <a:solidFill>
            <a:schemeClr val="tx1"/>
          </a:solidFill>
          <a:latin typeface="Arial" charset="0"/>
          <a:ea typeface="ヒラギノ角ゴ Pro W3" charset="0"/>
          <a:cs typeface="ヒラギノ角ゴ Pro W3" charset="0"/>
        </a:defRPr>
      </a:lvl2pPr>
      <a:lvl3pPr algn="ctr" defTabSz="457200" rtl="0" eaLnBrk="0" fontAlgn="base" hangingPunct="0">
        <a:spcBef>
          <a:spcPct val="0"/>
        </a:spcBef>
        <a:spcAft>
          <a:spcPct val="0"/>
        </a:spcAft>
        <a:defRPr sz="4400">
          <a:solidFill>
            <a:schemeClr val="tx1"/>
          </a:solidFill>
          <a:latin typeface="Arial" charset="0"/>
          <a:ea typeface="ヒラギノ角ゴ Pro W3" charset="0"/>
          <a:cs typeface="ヒラギノ角ゴ Pro W3" charset="0"/>
        </a:defRPr>
      </a:lvl3pPr>
      <a:lvl4pPr algn="ctr" defTabSz="457200" rtl="0" eaLnBrk="0" fontAlgn="base" hangingPunct="0">
        <a:spcBef>
          <a:spcPct val="0"/>
        </a:spcBef>
        <a:spcAft>
          <a:spcPct val="0"/>
        </a:spcAft>
        <a:defRPr sz="4400">
          <a:solidFill>
            <a:schemeClr val="tx1"/>
          </a:solidFill>
          <a:latin typeface="Arial" charset="0"/>
          <a:ea typeface="ヒラギノ角ゴ Pro W3" charset="0"/>
          <a:cs typeface="ヒラギノ角ゴ Pro W3" charset="0"/>
        </a:defRPr>
      </a:lvl4pPr>
      <a:lvl5pPr algn="ctr" defTabSz="457200" rtl="0" eaLnBrk="0" fontAlgn="base" hangingPunct="0">
        <a:spcBef>
          <a:spcPct val="0"/>
        </a:spcBef>
        <a:spcAft>
          <a:spcPct val="0"/>
        </a:spcAft>
        <a:defRPr sz="4400">
          <a:solidFill>
            <a:schemeClr val="tx1"/>
          </a:solidFill>
          <a:latin typeface="Arial" charset="0"/>
          <a:ea typeface="ヒラギノ角ゴ Pro W3" charset="0"/>
          <a:cs typeface="ヒラギノ角ゴ Pro W3" charset="0"/>
        </a:defRPr>
      </a:lvl5pPr>
      <a:lvl6pPr marL="457200" algn="ctr" defTabSz="457200" rtl="0" eaLnBrk="1" fontAlgn="base" hangingPunct="1">
        <a:spcBef>
          <a:spcPct val="0"/>
        </a:spcBef>
        <a:spcAft>
          <a:spcPct val="0"/>
        </a:spcAft>
        <a:defRPr sz="4400">
          <a:solidFill>
            <a:schemeClr val="tx1"/>
          </a:solidFill>
          <a:latin typeface="Calibri" charset="0"/>
          <a:ea typeface="ヒラギノ角ゴ Pro W3" charset="0"/>
          <a:cs typeface="ヒラギノ角ゴ Pro W3" charset="0"/>
        </a:defRPr>
      </a:lvl6pPr>
      <a:lvl7pPr marL="914400" algn="ctr" defTabSz="457200" rtl="0" eaLnBrk="1" fontAlgn="base" hangingPunct="1">
        <a:spcBef>
          <a:spcPct val="0"/>
        </a:spcBef>
        <a:spcAft>
          <a:spcPct val="0"/>
        </a:spcAft>
        <a:defRPr sz="4400">
          <a:solidFill>
            <a:schemeClr val="tx1"/>
          </a:solidFill>
          <a:latin typeface="Calibri" charset="0"/>
          <a:ea typeface="ヒラギノ角ゴ Pro W3" charset="0"/>
          <a:cs typeface="ヒラギノ角ゴ Pro W3" charset="0"/>
        </a:defRPr>
      </a:lvl7pPr>
      <a:lvl8pPr marL="1371600" algn="ctr" defTabSz="457200" rtl="0" eaLnBrk="1" fontAlgn="base" hangingPunct="1">
        <a:spcBef>
          <a:spcPct val="0"/>
        </a:spcBef>
        <a:spcAft>
          <a:spcPct val="0"/>
        </a:spcAft>
        <a:defRPr sz="4400">
          <a:solidFill>
            <a:schemeClr val="tx1"/>
          </a:solidFill>
          <a:latin typeface="Calibri" charset="0"/>
          <a:ea typeface="ヒラギノ角ゴ Pro W3" charset="0"/>
          <a:cs typeface="ヒラギノ角ゴ Pro W3" charset="0"/>
        </a:defRPr>
      </a:lvl8pPr>
      <a:lvl9pPr marL="1828800" algn="ctr" defTabSz="457200" rtl="0" eaLnBrk="1" fontAlgn="base" hangingPunct="1">
        <a:spcBef>
          <a:spcPct val="0"/>
        </a:spcBef>
        <a:spcAft>
          <a:spcPct val="0"/>
        </a:spcAft>
        <a:defRPr sz="4400">
          <a:solidFill>
            <a:schemeClr val="tx1"/>
          </a:solidFill>
          <a:latin typeface="Calibri" charset="0"/>
          <a:ea typeface="ヒラギノ角ゴ Pro W3" charset="0"/>
          <a:cs typeface="ヒラギノ角ゴ Pro W3"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ヒラギノ角ゴ Pro W3" charset="0"/>
          <a:cs typeface="ヒラギノ角ゴ Pro W3"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ヒラギノ角ゴ Pro W3"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ヒラギノ角ゴ Pro W3"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35FF46-2D4C-40B4-A635-C03E4DF5AF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1230C7-DE3C-445A-827C-FDC11FF01D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541539-1010-4B8C-B6D1-31899B4A6C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4EEBA87-4926-4E8E-972B-2C5CF9E81C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F919F14-F8D5-4731-ACA9-60AE408079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0F48F7E-5618-413C-A4CE-9C93463C4A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8D122F6-B083-4DD8-94CB-D71DB1F672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719351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1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35FF46-2D4C-40B4-A635-C03E4DF5AF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1230C7-DE3C-445A-827C-FDC11FF01D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541539-1010-4B8C-B6D1-31899B4A6C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4EEBA87-4926-4E8E-972B-2C5CF9E81C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F919F14-F8D5-4731-ACA9-60AE408079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0F48F7E-5618-413C-A4CE-9C93463C4A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8D122F6-B083-4DD8-94CB-D71DB1F6726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4249247"/>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8.jpeg"/><Relationship Id="rId5" Type="http://schemas.openxmlformats.org/officeDocument/2006/relationships/image" Target="../media/image32.pn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8" Type="http://schemas.openxmlformats.org/officeDocument/2006/relationships/hyperlink" Target="https://pubmed.ncbi.nlm.nih.gov/?term=%22Gausche%E2%80%90Hill%20M%22%5bAuthor%5d" TargetMode="External"/><Relationship Id="rId13" Type="http://schemas.openxmlformats.org/officeDocument/2006/relationships/hyperlink" Target="https://www.ahajournals.org/doi/10.1161/JAHA.122.026700#jah37923-cr-0001" TargetMode="External"/><Relationship Id="rId18" Type="http://schemas.openxmlformats.org/officeDocument/2006/relationships/hyperlink" Target="https://www.ahajournals.org/doi/10.1161/JAHA.122.026700#jah37923-cr-0006" TargetMode="External"/><Relationship Id="rId3" Type="http://schemas.openxmlformats.org/officeDocument/2006/relationships/hyperlink" Target="https://pubmed.ncbi.nlm.nih.gov/?term=%22Bosson%20N%22%5bAuthor%5d" TargetMode="External"/><Relationship Id="rId7" Type="http://schemas.openxmlformats.org/officeDocument/2006/relationships/hyperlink" Target="https://pubmed.ncbi.nlm.nih.gov/?term=%22Kaji%20AH%22%5bAuthor%5d" TargetMode="External"/><Relationship Id="rId12" Type="http://schemas.openxmlformats.org/officeDocument/2006/relationships/hyperlink" Target="https://pubmed.ncbi.nlm.nih.gov/?term=%22Niemann%20JT%22%5bAuthor%5d" TargetMode="External"/><Relationship Id="rId17" Type="http://schemas.openxmlformats.org/officeDocument/2006/relationships/hyperlink" Target="https://www.ahajournals.org/doi/10.1161/JAHA.122.026700#jah37923-cr-0005" TargetMode="External"/><Relationship Id="rId2" Type="http://schemas.openxmlformats.org/officeDocument/2006/relationships/notesSlide" Target="../notesSlides/notesSlide7.xml"/><Relationship Id="rId16" Type="http://schemas.openxmlformats.org/officeDocument/2006/relationships/hyperlink" Target="https://www.ahajournals.org/doi/10.1161/JAHA.122.026700#jah37923-cr-0004" TargetMode="External"/><Relationship Id="rId1" Type="http://schemas.openxmlformats.org/officeDocument/2006/relationships/slideLayout" Target="../slideLayouts/slideLayout19.xml"/><Relationship Id="rId6" Type="http://schemas.openxmlformats.org/officeDocument/2006/relationships/hyperlink" Target="https://pubmed.ncbi.nlm.nih.gov/?term=%22Fang%20A%22%5bAuthor%5d" TargetMode="External"/><Relationship Id="rId11" Type="http://schemas.openxmlformats.org/officeDocument/2006/relationships/hyperlink" Target="https://pubmed.ncbi.nlm.nih.gov/?term=%22Thomas%20JL%22%5bAuthor%5d" TargetMode="External"/><Relationship Id="rId5" Type="http://schemas.openxmlformats.org/officeDocument/2006/relationships/hyperlink" Target="https://pubmed.ncbi.nlm.nih.gov/?term=%22French%20WJ%22%5bAuthor%5d" TargetMode="External"/><Relationship Id="rId15" Type="http://schemas.openxmlformats.org/officeDocument/2006/relationships/hyperlink" Target="https://www.ahajournals.org/doi/10.1161/JAHA.122.026700#jah37923-cr-0003" TargetMode="External"/><Relationship Id="rId10" Type="http://schemas.openxmlformats.org/officeDocument/2006/relationships/hyperlink" Target="https://pubmed.ncbi.nlm.nih.gov/?term=%22Shavelle%20D%22%5bAuthor%5d" TargetMode="External"/><Relationship Id="rId19" Type="http://schemas.openxmlformats.org/officeDocument/2006/relationships/hyperlink" Target="https://www.ahajournals.org/doi/10.1161/JAHA.122.026700#jah37923-cr-0007" TargetMode="External"/><Relationship Id="rId4" Type="http://schemas.openxmlformats.org/officeDocument/2006/relationships/hyperlink" Target="https://pubmed.ncbi.nlm.nih.gov/?term=%22Baruch%20T%22%5bAuthor%5d" TargetMode="External"/><Relationship Id="rId9" Type="http://schemas.openxmlformats.org/officeDocument/2006/relationships/hyperlink" Target="https://pubmed.ncbi.nlm.nih.gov/?term=%22Rock%20A%22%5bAuthor%5d" TargetMode="External"/><Relationship Id="rId14" Type="http://schemas.openxmlformats.org/officeDocument/2006/relationships/hyperlink" Target="https://www.ahajournals.org/doi/10.1161/JAHA.122.026700#jah37923-cr-0002"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46.xml"/><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60.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E6419-E17F-412F-B2C1-CFE0A5B6DD79}"/>
              </a:ext>
            </a:extLst>
          </p:cNvPr>
          <p:cNvSpPr>
            <a:spLocks noGrp="1"/>
          </p:cNvSpPr>
          <p:nvPr>
            <p:ph type="ctrTitle"/>
          </p:nvPr>
        </p:nvSpPr>
        <p:spPr>
          <a:xfrm>
            <a:off x="0" y="279314"/>
            <a:ext cx="12192000" cy="1991354"/>
          </a:xfrm>
        </p:spPr>
        <p:txBody>
          <a:bodyPr>
            <a:normAutofit/>
          </a:bodyPr>
          <a:lstStyle/>
          <a:p>
            <a:r>
              <a:rPr lang="en-US" sz="3600" dirty="0">
                <a:effectLst>
                  <a:outerShdw blurRad="38100" dist="38100" dir="2700000" algn="tl">
                    <a:srgbClr val="000000">
                      <a:alpha val="43137"/>
                    </a:srgbClr>
                  </a:outerShdw>
                </a:effectLst>
              </a:rPr>
              <a:t>Transcending Any Transformative Transfer Transactions:           </a:t>
            </a:r>
            <a:r>
              <a:rPr lang="en-US" sz="3200" i="1" dirty="0">
                <a:effectLst>
                  <a:outerShdw blurRad="38100" dist="38100" dir="2700000" algn="tl">
                    <a:srgbClr val="000000">
                      <a:alpha val="43137"/>
                    </a:srgbClr>
                  </a:outerShdw>
                </a:effectLst>
              </a:rPr>
              <a:t>What’s the Evolving Story with Interfacility Transporting ?</a:t>
            </a:r>
            <a:br>
              <a:rPr lang="en-US" sz="3200" i="1" dirty="0">
                <a:effectLst>
                  <a:outerShdw blurRad="38100" dist="38100" dir="2700000" algn="tl">
                    <a:srgbClr val="000000">
                      <a:alpha val="43137"/>
                    </a:srgbClr>
                  </a:outerShdw>
                </a:effectLst>
              </a:rPr>
            </a:br>
            <a:r>
              <a:rPr lang="en-US" sz="4400" dirty="0">
                <a:effectLst>
                  <a:outerShdw blurRad="38100" dist="38100" dir="2700000" algn="tl">
                    <a:srgbClr val="000000">
                      <a:alpha val="43137"/>
                    </a:srgbClr>
                  </a:outerShdw>
                </a:effectLst>
              </a:rPr>
              <a:t>                           </a:t>
            </a:r>
          </a:p>
        </p:txBody>
      </p:sp>
      <p:sp>
        <p:nvSpPr>
          <p:cNvPr id="3" name="Subtitle 2">
            <a:extLst>
              <a:ext uri="{FF2B5EF4-FFF2-40B4-BE49-F238E27FC236}">
                <a16:creationId xmlns:a16="http://schemas.microsoft.com/office/drawing/2014/main" id="{30FEC55B-3945-4E10-B6C2-70792C940FC1}"/>
              </a:ext>
            </a:extLst>
          </p:cNvPr>
          <p:cNvSpPr>
            <a:spLocks noGrp="1"/>
          </p:cNvSpPr>
          <p:nvPr>
            <p:ph type="subTitle" idx="1"/>
          </p:nvPr>
        </p:nvSpPr>
        <p:spPr>
          <a:xfrm>
            <a:off x="1" y="4847150"/>
            <a:ext cx="12191999" cy="1778938"/>
          </a:xfrm>
        </p:spPr>
        <p:txBody>
          <a:bodyPr>
            <a:noAutofit/>
          </a:bodyPr>
          <a:lstStyle/>
          <a:p>
            <a:pPr>
              <a:spcBef>
                <a:spcPts val="0"/>
              </a:spcBef>
            </a:pPr>
            <a:r>
              <a:rPr lang="en-US" sz="2800" dirty="0">
                <a:effectLst>
                  <a:outerShdw blurRad="38100" dist="38100" dir="2700000" algn="tl">
                    <a:srgbClr val="000000">
                      <a:alpha val="43137"/>
                    </a:srgbClr>
                  </a:outerShdw>
                </a:effectLst>
                <a:latin typeface="+mj-lt"/>
                <a:cs typeface="Calibri" panose="020F0502020204030204" pitchFamily="34" charset="0"/>
              </a:rPr>
              <a:t>C. Crawford Mechem (Philadelphia)</a:t>
            </a:r>
          </a:p>
          <a:p>
            <a:pPr>
              <a:spcBef>
                <a:spcPts val="0"/>
              </a:spcBef>
            </a:pPr>
            <a:r>
              <a:rPr lang="en-US" sz="2800" dirty="0">
                <a:effectLst>
                  <a:outerShdw blurRad="38100" dist="38100" dir="2700000" algn="tl">
                    <a:srgbClr val="000000">
                      <a:alpha val="43137"/>
                    </a:srgbClr>
                  </a:outerShdw>
                </a:effectLst>
                <a:latin typeface="+mj-lt"/>
                <a:cs typeface="Calibri" panose="020F0502020204030204" pitchFamily="34" charset="0"/>
              </a:rPr>
              <a:t>Clayton D. Kazan (Los Angeles)</a:t>
            </a:r>
          </a:p>
          <a:p>
            <a:pPr>
              <a:spcBef>
                <a:spcPts val="0"/>
              </a:spcBef>
            </a:pPr>
            <a:r>
              <a:rPr lang="en-US" sz="2800" dirty="0">
                <a:effectLst>
                  <a:outerShdw blurRad="38100" dist="38100" dir="2700000" algn="tl">
                    <a:srgbClr val="000000">
                      <a:alpha val="43137"/>
                    </a:srgbClr>
                  </a:outerShdw>
                </a:effectLst>
                <a:latin typeface="+mj-lt"/>
                <a:cs typeface="Calibri" panose="020F0502020204030204" pitchFamily="34" charset="0"/>
              </a:rPr>
              <a:t> Roger M. Stone (Montgomery County, MD)</a:t>
            </a:r>
          </a:p>
          <a:p>
            <a:pPr>
              <a:spcBef>
                <a:spcPts val="0"/>
              </a:spcBef>
            </a:pPr>
            <a:r>
              <a:rPr lang="en-US" sz="2800" dirty="0">
                <a:effectLst>
                  <a:outerShdw blurRad="38100" dist="38100" dir="2700000" algn="tl">
                    <a:srgbClr val="000000">
                      <a:alpha val="43137"/>
                    </a:srgbClr>
                  </a:outerShdw>
                </a:effectLst>
                <a:latin typeface="+mj-lt"/>
                <a:cs typeface="Calibri" panose="020F0502020204030204" pitchFamily="34" charset="0"/>
              </a:rPr>
              <a:t> Michael J. Feldman (Toronto) </a:t>
            </a:r>
          </a:p>
        </p:txBody>
      </p:sp>
      <p:pic>
        <p:nvPicPr>
          <p:cNvPr id="5" name="Picture 4"/>
          <p:cNvPicPr>
            <a:picLocks noChangeAspect="1"/>
          </p:cNvPicPr>
          <p:nvPr/>
        </p:nvPicPr>
        <p:blipFill>
          <a:blip r:embed="rId2"/>
          <a:stretch>
            <a:fillRect/>
          </a:stretch>
        </p:blipFill>
        <p:spPr>
          <a:xfrm>
            <a:off x="1017922" y="2702073"/>
            <a:ext cx="1368091" cy="1292086"/>
          </a:xfrm>
          <a:prstGeom prst="rect">
            <a:avLst/>
          </a:prstGeom>
        </p:spPr>
      </p:pic>
      <p:pic>
        <p:nvPicPr>
          <p:cNvPr id="6" name="Picture 5"/>
          <p:cNvPicPr>
            <a:picLocks noChangeAspect="1"/>
          </p:cNvPicPr>
          <p:nvPr/>
        </p:nvPicPr>
        <p:blipFill>
          <a:blip r:embed="rId3"/>
          <a:stretch>
            <a:fillRect/>
          </a:stretch>
        </p:blipFill>
        <p:spPr>
          <a:xfrm>
            <a:off x="5835564" y="2703460"/>
            <a:ext cx="823315" cy="1290699"/>
          </a:xfrm>
          <a:prstGeom prst="rect">
            <a:avLst/>
          </a:prstGeom>
        </p:spPr>
      </p:pic>
      <p:pic>
        <p:nvPicPr>
          <p:cNvPr id="13" name="Picture 12"/>
          <p:cNvPicPr>
            <a:picLocks noChangeAspect="1"/>
          </p:cNvPicPr>
          <p:nvPr/>
        </p:nvPicPr>
        <p:blipFill>
          <a:blip r:embed="rId4"/>
          <a:stretch>
            <a:fillRect/>
          </a:stretch>
        </p:blipFill>
        <p:spPr>
          <a:xfrm>
            <a:off x="7573617" y="2707446"/>
            <a:ext cx="3371665" cy="1286713"/>
          </a:xfrm>
          <a:prstGeom prst="rect">
            <a:avLst/>
          </a:prstGeom>
        </p:spPr>
      </p:pic>
      <p:pic>
        <p:nvPicPr>
          <p:cNvPr id="4" name="Picture 3">
            <a:extLst>
              <a:ext uri="{FF2B5EF4-FFF2-40B4-BE49-F238E27FC236}">
                <a16:creationId xmlns:a16="http://schemas.microsoft.com/office/drawing/2014/main" id="{0ECC683A-E7E9-6863-666D-CB535BF83837}"/>
              </a:ext>
            </a:extLst>
          </p:cNvPr>
          <p:cNvPicPr>
            <a:picLocks noChangeAspect="1"/>
          </p:cNvPicPr>
          <p:nvPr/>
        </p:nvPicPr>
        <p:blipFill>
          <a:blip r:embed="rId5"/>
          <a:stretch>
            <a:fillRect/>
          </a:stretch>
        </p:blipFill>
        <p:spPr>
          <a:xfrm>
            <a:off x="3004853" y="2579833"/>
            <a:ext cx="2250466" cy="1698333"/>
          </a:xfrm>
          <a:prstGeom prst="rect">
            <a:avLst/>
          </a:prstGeom>
        </p:spPr>
      </p:pic>
    </p:spTree>
    <p:extLst>
      <p:ext uri="{BB962C8B-B14F-4D97-AF65-F5344CB8AC3E}">
        <p14:creationId xmlns:p14="http://schemas.microsoft.com/office/powerpoint/2010/main" val="102251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4DD63AFF-7C08-C23D-FCF0-3524A8B41BDB}"/>
              </a:ext>
            </a:extLst>
          </p:cNvPr>
          <p:cNvSpPr>
            <a:spLocks noGrp="1"/>
          </p:cNvSpPr>
          <p:nvPr>
            <p:ph type="title"/>
          </p:nvPr>
        </p:nvSpPr>
        <p:spPr>
          <a:xfrm>
            <a:off x="572493" y="238539"/>
            <a:ext cx="11018520" cy="1434415"/>
          </a:xfrm>
        </p:spPr>
        <p:txBody>
          <a:bodyPr vert="horz" lIns="91440" tIns="45720" rIns="91440" bIns="45720" rtlCol="0" anchor="b">
            <a:normAutofit fontScale="90000"/>
          </a:bodyPr>
          <a:lstStyle/>
          <a:p>
            <a:r>
              <a:rPr lang="en-US" sz="5000"/>
              <a:t>Trauma, STEMI, Emergent Surgery, ????</a:t>
            </a:r>
          </a:p>
        </p:txBody>
      </p:sp>
      <p:sp>
        <p:nvSpPr>
          <p:cNvPr id="12" name="sketchy line">
            <a:extLst>
              <a:ext uri="{FF2B5EF4-FFF2-40B4-BE49-F238E27FC236}">
                <a16:creationId xmlns:a16="http://schemas.microsoft.com/office/drawing/2014/main" id="{B2DD41CD-8F47-4F56-AD12-4E2FF76969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ABA3F0EC-D6E7-6E3B-DEB5-E90E772DD5AD}"/>
              </a:ext>
            </a:extLst>
          </p:cNvPr>
          <p:cNvSpPr>
            <a:spLocks noGrp="1"/>
          </p:cNvSpPr>
          <p:nvPr>
            <p:ph sz="half" idx="1"/>
          </p:nvPr>
        </p:nvSpPr>
        <p:spPr>
          <a:xfrm>
            <a:off x="572493" y="2071316"/>
            <a:ext cx="6713552" cy="4119172"/>
          </a:xfrm>
        </p:spPr>
        <p:txBody>
          <a:bodyPr vert="horz" lIns="91440" tIns="45720" rIns="91440" bIns="45720" rtlCol="0" anchor="t">
            <a:normAutofit/>
          </a:bodyPr>
          <a:lstStyle/>
          <a:p>
            <a:r>
              <a:rPr lang="en-US" sz="2200"/>
              <a:t>Early 2000s – Adopted a policy for trauma re-triage.  Nobody should have a worse outcome at a community ED compared with calling 911 from a sidewalk.</a:t>
            </a:r>
          </a:p>
          <a:p>
            <a:r>
              <a:rPr lang="en-US" sz="2200"/>
              <a:t>2010 – Adopted STEMI re-triage.  IFT ambulance response time was too long to hit E2B targets.</a:t>
            </a:r>
          </a:p>
          <a:p>
            <a:r>
              <a:rPr lang="en-US" sz="2200"/>
              <a:t>Emergent Surgery – “Ruptured AAA” exception</a:t>
            </a:r>
          </a:p>
        </p:txBody>
      </p:sp>
      <p:pic>
        <p:nvPicPr>
          <p:cNvPr id="5" name="Content Placeholder 4">
            <a:extLst>
              <a:ext uri="{FF2B5EF4-FFF2-40B4-BE49-F238E27FC236}">
                <a16:creationId xmlns:a16="http://schemas.microsoft.com/office/drawing/2014/main" id="{57A8F42E-68AE-EB17-CBE2-3FF0ED1E7648}"/>
              </a:ext>
            </a:extLst>
          </p:cNvPr>
          <p:cNvPicPr>
            <a:picLocks noGrp="1" noChangeAspect="1"/>
          </p:cNvPicPr>
          <p:nvPr>
            <p:ph sz="half" idx="2"/>
          </p:nvPr>
        </p:nvPicPr>
        <p:blipFill>
          <a:blip r:embed="rId2"/>
          <a:srcRect l="3747" r="8228" b="3"/>
          <a:stretch>
            <a:fillRect/>
          </a:stretch>
        </p:blipFill>
        <p:spPr>
          <a:xfrm>
            <a:off x="7675658" y="2093976"/>
            <a:ext cx="3941064" cy="4096512"/>
          </a:xfrm>
          <a:prstGeom prst="rect">
            <a:avLst/>
          </a:prstGeom>
        </p:spPr>
      </p:pic>
    </p:spTree>
    <p:extLst>
      <p:ext uri="{BB962C8B-B14F-4D97-AF65-F5344CB8AC3E}">
        <p14:creationId xmlns:p14="http://schemas.microsoft.com/office/powerpoint/2010/main" val="424220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B95E1310-B02B-D1EC-CC16-644053E78359}"/>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a:t>Stroke Centers</a:t>
            </a:r>
          </a:p>
        </p:txBody>
      </p:sp>
      <p:sp>
        <p:nvSpPr>
          <p:cNvPr id="12" name="sketchy line">
            <a:extLst>
              <a:ext uri="{FF2B5EF4-FFF2-40B4-BE49-F238E27FC236}">
                <a16:creationId xmlns:a16="http://schemas.microsoft.com/office/drawing/2014/main" id="{B2DD41CD-8F47-4F56-AD12-4E2FF76969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B86BA7A7-D3C2-1823-028F-119372C88C0D}"/>
              </a:ext>
            </a:extLst>
          </p:cNvPr>
          <p:cNvSpPr>
            <a:spLocks noGrp="1"/>
          </p:cNvSpPr>
          <p:nvPr>
            <p:ph sz="half" idx="1"/>
          </p:nvPr>
        </p:nvSpPr>
        <p:spPr>
          <a:xfrm>
            <a:off x="572493" y="2071316"/>
            <a:ext cx="6713552" cy="4119172"/>
          </a:xfrm>
        </p:spPr>
        <p:txBody>
          <a:bodyPr vert="horz" lIns="91440" tIns="45720" rIns="91440" bIns="45720" rtlCol="0" anchor="t">
            <a:normAutofit fontScale="92500" lnSpcReduction="10000"/>
          </a:bodyPr>
          <a:lstStyle/>
          <a:p>
            <a:r>
              <a:rPr lang="en-US" sz="2200"/>
              <a:t>2009 – Los Angeles County EMS began routing patients to “primary stroke centers.”  Rarely, a community hospital would request re-triage to a primary stroke center for thrombolytic consideration.</a:t>
            </a:r>
          </a:p>
          <a:p>
            <a:r>
              <a:rPr lang="en-US" sz="2200"/>
              <a:t>2018 – Los Angeles County EMS began routing patients to thrombectomy capable/comprehensive stroke centers based on stroke severity.</a:t>
            </a:r>
          </a:p>
          <a:p>
            <a:r>
              <a:rPr lang="en-US" sz="2200"/>
              <a:t>911 re-triage not allowed to try to contain 911 IFT overuse.</a:t>
            </a:r>
          </a:p>
          <a:p>
            <a:pPr lvl="1"/>
            <a:r>
              <a:rPr lang="en-US" sz="2200"/>
              <a:t>TSC/CSCs required to have a system of retrieval</a:t>
            </a:r>
          </a:p>
        </p:txBody>
      </p:sp>
      <p:pic>
        <p:nvPicPr>
          <p:cNvPr id="5" name="Content Placeholder 4">
            <a:extLst>
              <a:ext uri="{FF2B5EF4-FFF2-40B4-BE49-F238E27FC236}">
                <a16:creationId xmlns:a16="http://schemas.microsoft.com/office/drawing/2014/main" id="{25C83758-80F2-1775-CBD3-53FCA2ACB5A4}"/>
              </a:ext>
            </a:extLst>
          </p:cNvPr>
          <p:cNvPicPr>
            <a:picLocks noGrp="1" noChangeAspect="1"/>
          </p:cNvPicPr>
          <p:nvPr>
            <p:ph sz="half" idx="2"/>
          </p:nvPr>
        </p:nvPicPr>
        <p:blipFill>
          <a:blip r:embed="rId2"/>
          <a:srcRect r="3794"/>
          <a:stretch>
            <a:fillRect/>
          </a:stretch>
        </p:blipFill>
        <p:spPr>
          <a:xfrm>
            <a:off x="7675658" y="2093976"/>
            <a:ext cx="3941064" cy="4096512"/>
          </a:xfrm>
          <a:prstGeom prst="rect">
            <a:avLst/>
          </a:prstGeom>
        </p:spPr>
      </p:pic>
    </p:spTree>
    <p:extLst>
      <p:ext uri="{BB962C8B-B14F-4D97-AF65-F5344CB8AC3E}">
        <p14:creationId xmlns:p14="http://schemas.microsoft.com/office/powerpoint/2010/main" val="192043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52BEC0E-22F8-46D0-9632-375DB541B06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42275554-E16D-DAB3-2E0D-9DFC1934B455}"/>
              </a:ext>
            </a:extLst>
          </p:cNvPr>
          <p:cNvSpPr>
            <a:spLocks noGrp="1"/>
          </p:cNvSpPr>
          <p:nvPr>
            <p:ph type="title"/>
          </p:nvPr>
        </p:nvSpPr>
        <p:spPr>
          <a:xfrm>
            <a:off x="640080" y="329184"/>
            <a:ext cx="6894576" cy="1783080"/>
          </a:xfrm>
        </p:spPr>
        <p:txBody>
          <a:bodyPr vert="horz" lIns="91440" tIns="45720" rIns="91440" bIns="45720" rtlCol="0" anchor="b">
            <a:normAutofit/>
          </a:bodyPr>
          <a:lstStyle/>
          <a:p>
            <a:r>
              <a:rPr lang="en-US" sz="5400" dirty="0"/>
              <a:t>New Frontiers???</a:t>
            </a:r>
          </a:p>
        </p:txBody>
      </p:sp>
      <p:sp>
        <p:nvSpPr>
          <p:cNvPr id="13" name="sketch line">
            <a:extLst>
              <a:ext uri="{FF2B5EF4-FFF2-40B4-BE49-F238E27FC236}">
                <a16:creationId xmlns:a16="http://schemas.microsoft.com/office/drawing/2014/main" id="{3FCFB1DE-0B7E-48CC-BA90-B2AB0889F9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B016C70F-951B-3050-3A52-34B07FECB492}"/>
              </a:ext>
            </a:extLst>
          </p:cNvPr>
          <p:cNvSpPr>
            <a:spLocks noGrp="1"/>
          </p:cNvSpPr>
          <p:nvPr>
            <p:ph sz="half" idx="1"/>
          </p:nvPr>
        </p:nvSpPr>
        <p:spPr>
          <a:xfrm>
            <a:off x="640080" y="2706624"/>
            <a:ext cx="6894576" cy="3483864"/>
          </a:xfrm>
        </p:spPr>
        <p:txBody>
          <a:bodyPr vert="horz" lIns="91440" tIns="45720" rIns="91440" bIns="45720" rtlCol="0">
            <a:normAutofit lnSpcReduction="10000"/>
          </a:bodyPr>
          <a:lstStyle/>
          <a:p>
            <a:r>
              <a:rPr lang="en-US" sz="2200" dirty="0"/>
              <a:t>Testicular torsion</a:t>
            </a:r>
          </a:p>
          <a:p>
            <a:pPr lvl="1"/>
            <a:r>
              <a:rPr lang="en-US" sz="2200" dirty="0"/>
              <a:t>Is there such a thing as private auto transport anymore?</a:t>
            </a:r>
          </a:p>
          <a:p>
            <a:r>
              <a:rPr lang="en-US" sz="2200" dirty="0"/>
              <a:t>Fingertip amputations for reimplantation</a:t>
            </a:r>
          </a:p>
          <a:p>
            <a:r>
              <a:rPr lang="en-US" sz="2200" dirty="0"/>
              <a:t>ECMO capable hospitals for ROSC?</a:t>
            </a:r>
          </a:p>
          <a:p>
            <a:r>
              <a:rPr lang="en-US" sz="2200" dirty="0"/>
              <a:t>Burns?</a:t>
            </a:r>
          </a:p>
          <a:p>
            <a:r>
              <a:rPr lang="en-US" sz="2200" dirty="0" err="1"/>
              <a:t>Hyperspecialization</a:t>
            </a:r>
            <a:r>
              <a:rPr lang="en-US" sz="2200" dirty="0"/>
              <a:t> leading to growing gap in capabilities between Community and Tertiary/Quaternary Hospitals</a:t>
            </a:r>
          </a:p>
          <a:p>
            <a:endParaRPr lang="en-US" sz="2200" dirty="0"/>
          </a:p>
        </p:txBody>
      </p:sp>
      <p:pic>
        <p:nvPicPr>
          <p:cNvPr id="6" name="Picture 5">
            <a:extLst>
              <a:ext uri="{FF2B5EF4-FFF2-40B4-BE49-F238E27FC236}">
                <a16:creationId xmlns:a16="http://schemas.microsoft.com/office/drawing/2014/main" id="{254A8846-E3A1-BCA8-7102-3F2D5ED4CC79}"/>
              </a:ext>
            </a:extLst>
          </p:cNvPr>
          <p:cNvPicPr>
            <a:picLocks noChangeAspect="1"/>
          </p:cNvPicPr>
          <p:nvPr/>
        </p:nvPicPr>
        <p:blipFill>
          <a:blip r:embed="rId2"/>
          <a:stretch>
            <a:fillRect/>
          </a:stretch>
        </p:blipFill>
        <p:spPr>
          <a:xfrm>
            <a:off x="7298077" y="2937193"/>
            <a:ext cx="4014216" cy="2747507"/>
          </a:xfrm>
          <a:prstGeom prst="rect">
            <a:avLst/>
          </a:prstGeom>
        </p:spPr>
      </p:pic>
      <p:pic>
        <p:nvPicPr>
          <p:cNvPr id="5" name="Content Placeholder 4">
            <a:extLst>
              <a:ext uri="{FF2B5EF4-FFF2-40B4-BE49-F238E27FC236}">
                <a16:creationId xmlns:a16="http://schemas.microsoft.com/office/drawing/2014/main" id="{10E5F824-BDDF-72FD-F5C7-D3650BD4253F}"/>
              </a:ext>
            </a:extLst>
          </p:cNvPr>
          <p:cNvPicPr>
            <a:picLocks noGrp="1" noChangeAspect="1"/>
          </p:cNvPicPr>
          <p:nvPr>
            <p:ph sz="half" idx="2"/>
          </p:nvPr>
        </p:nvPicPr>
        <p:blipFill>
          <a:blip r:embed="rId3"/>
          <a:stretch>
            <a:fillRect/>
          </a:stretch>
        </p:blipFill>
        <p:spPr>
          <a:xfrm>
            <a:off x="7316365" y="809029"/>
            <a:ext cx="3995928" cy="1648319"/>
          </a:xfrm>
          <a:prstGeom prst="rect">
            <a:avLst/>
          </a:prstGeom>
        </p:spPr>
      </p:pic>
    </p:spTree>
    <p:extLst>
      <p:ext uri="{BB962C8B-B14F-4D97-AF65-F5344CB8AC3E}">
        <p14:creationId xmlns:p14="http://schemas.microsoft.com/office/powerpoint/2010/main" val="415738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D450F-B15D-3B43-7899-03E16C7D224D}"/>
              </a:ext>
            </a:extLst>
          </p:cNvPr>
          <p:cNvSpPr>
            <a:spLocks noGrp="1"/>
          </p:cNvSpPr>
          <p:nvPr>
            <p:ph type="title"/>
          </p:nvPr>
        </p:nvSpPr>
        <p:spPr/>
        <p:txBody>
          <a:bodyPr/>
          <a:lstStyle/>
          <a:p>
            <a:r>
              <a:rPr lang="en-US" dirty="0"/>
              <a:t>New Frontiers – OB/GYN Deserts</a:t>
            </a:r>
          </a:p>
        </p:txBody>
      </p:sp>
      <p:pic>
        <p:nvPicPr>
          <p:cNvPr id="9" name="Content Placeholder 8">
            <a:extLst>
              <a:ext uri="{FF2B5EF4-FFF2-40B4-BE49-F238E27FC236}">
                <a16:creationId xmlns:a16="http://schemas.microsoft.com/office/drawing/2014/main" id="{7A2DC632-4A45-FF19-D47B-C54A6BD55079}"/>
              </a:ext>
            </a:extLst>
          </p:cNvPr>
          <p:cNvPicPr>
            <a:picLocks noGrp="1" noChangeAspect="1"/>
          </p:cNvPicPr>
          <p:nvPr>
            <p:ph sz="half" idx="2"/>
          </p:nvPr>
        </p:nvPicPr>
        <p:blipFill>
          <a:blip r:embed="rId2"/>
          <a:stretch>
            <a:fillRect/>
          </a:stretch>
        </p:blipFill>
        <p:spPr>
          <a:xfrm>
            <a:off x="6172200" y="1767208"/>
            <a:ext cx="5771660" cy="4053741"/>
          </a:xfrm>
          <a:prstGeom prst="rect">
            <a:avLst/>
          </a:prstGeom>
        </p:spPr>
      </p:pic>
      <p:sp>
        <p:nvSpPr>
          <p:cNvPr id="8" name="Content Placeholder 7">
            <a:extLst>
              <a:ext uri="{FF2B5EF4-FFF2-40B4-BE49-F238E27FC236}">
                <a16:creationId xmlns:a16="http://schemas.microsoft.com/office/drawing/2014/main" id="{A548737C-0AA8-B77E-38B9-968D2DEEBCE2}"/>
              </a:ext>
            </a:extLst>
          </p:cNvPr>
          <p:cNvSpPr>
            <a:spLocks noGrp="1"/>
          </p:cNvSpPr>
          <p:nvPr>
            <p:ph sz="half" idx="1"/>
          </p:nvPr>
        </p:nvSpPr>
        <p:spPr>
          <a:xfrm>
            <a:off x="658559" y="1825625"/>
            <a:ext cx="5513640" cy="4351338"/>
          </a:xfrm>
        </p:spPr>
        <p:txBody>
          <a:bodyPr/>
          <a:lstStyle/>
          <a:p>
            <a:r>
              <a:rPr lang="en-US" dirty="0"/>
              <a:t>Standard labor in community ED</a:t>
            </a:r>
          </a:p>
          <a:p>
            <a:r>
              <a:rPr lang="en-US" dirty="0"/>
              <a:t>High risk labor in community ED</a:t>
            </a:r>
          </a:p>
          <a:p>
            <a:r>
              <a:rPr lang="en-US" dirty="0"/>
              <a:t>Newborns</a:t>
            </a:r>
          </a:p>
          <a:p>
            <a:r>
              <a:rPr lang="en-US" dirty="0"/>
              <a:t>Ruptured ectopic pregnancies</a:t>
            </a:r>
          </a:p>
          <a:p>
            <a:r>
              <a:rPr lang="en-US" dirty="0"/>
              <a:t>Ovarian torsion</a:t>
            </a:r>
          </a:p>
          <a:p>
            <a:endParaRPr lang="en-US" dirty="0"/>
          </a:p>
        </p:txBody>
      </p:sp>
      <p:sp>
        <p:nvSpPr>
          <p:cNvPr id="10" name="TextBox 9">
            <a:extLst>
              <a:ext uri="{FF2B5EF4-FFF2-40B4-BE49-F238E27FC236}">
                <a16:creationId xmlns:a16="http://schemas.microsoft.com/office/drawing/2014/main" id="{378E6A57-9625-55BA-A0D9-67B4DE523E15}"/>
              </a:ext>
            </a:extLst>
          </p:cNvPr>
          <p:cNvSpPr txBox="1"/>
          <p:nvPr/>
        </p:nvSpPr>
        <p:spPr>
          <a:xfrm>
            <a:off x="8205221" y="5806472"/>
            <a:ext cx="17056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Calmatters.org</a:t>
            </a:r>
          </a:p>
        </p:txBody>
      </p:sp>
    </p:spTree>
    <p:extLst>
      <p:ext uri="{BB962C8B-B14F-4D97-AF65-F5344CB8AC3E}">
        <p14:creationId xmlns:p14="http://schemas.microsoft.com/office/powerpoint/2010/main" val="32094996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BFF6D113-7274-5F3C-7A8C-14CC551BE89B}"/>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a:t>Inpatients vs. Outpatients</a:t>
            </a:r>
          </a:p>
        </p:txBody>
      </p:sp>
      <p:sp>
        <p:nvSpPr>
          <p:cNvPr id="12" name="sketchy line">
            <a:extLst>
              <a:ext uri="{FF2B5EF4-FFF2-40B4-BE49-F238E27FC236}">
                <a16:creationId xmlns:a16="http://schemas.microsoft.com/office/drawing/2014/main" id="{B2DD41CD-8F47-4F56-AD12-4E2FF76969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CFB73295-B9A9-22FF-9651-EF5302BAA3EA}"/>
              </a:ext>
            </a:extLst>
          </p:cNvPr>
          <p:cNvSpPr>
            <a:spLocks noGrp="1"/>
          </p:cNvSpPr>
          <p:nvPr>
            <p:ph sz="half" idx="1"/>
          </p:nvPr>
        </p:nvSpPr>
        <p:spPr>
          <a:xfrm>
            <a:off x="572493" y="2071316"/>
            <a:ext cx="5231959" cy="4119172"/>
          </a:xfrm>
        </p:spPr>
        <p:txBody>
          <a:bodyPr vert="horz" lIns="91440" tIns="45720" rIns="91440" bIns="45720" rtlCol="0" anchor="t">
            <a:normAutofit/>
          </a:bodyPr>
          <a:lstStyle/>
          <a:p>
            <a:r>
              <a:rPr lang="en-US" sz="2200" dirty="0"/>
              <a:t>ED patient only</a:t>
            </a:r>
          </a:p>
          <a:p>
            <a:r>
              <a:rPr lang="en-US" sz="2200" dirty="0"/>
              <a:t>What about inpatients?</a:t>
            </a:r>
          </a:p>
          <a:p>
            <a:pPr lvl="1"/>
            <a:r>
              <a:rPr lang="en-US" sz="2200" dirty="0"/>
              <a:t>Code </a:t>
            </a:r>
            <a:r>
              <a:rPr lang="en-US" sz="2200" dirty="0" err="1"/>
              <a:t>Blue→ROSC</a:t>
            </a:r>
            <a:r>
              <a:rPr lang="en-US" sz="2200" dirty="0"/>
              <a:t>/STEMI</a:t>
            </a:r>
          </a:p>
          <a:p>
            <a:pPr lvl="1"/>
            <a:r>
              <a:rPr lang="en-US" sz="2200" dirty="0"/>
              <a:t>Chest </a:t>
            </a:r>
            <a:r>
              <a:rPr lang="en-US" sz="2200" dirty="0" err="1"/>
              <a:t>pain→STEMI</a:t>
            </a:r>
            <a:endParaRPr lang="en-US" sz="2200" dirty="0"/>
          </a:p>
          <a:p>
            <a:pPr lvl="1"/>
            <a:r>
              <a:rPr lang="en-US" sz="2200" dirty="0"/>
              <a:t>Hemorrhagic strokes</a:t>
            </a:r>
          </a:p>
          <a:p>
            <a:endParaRPr lang="en-US" sz="2600" dirty="0"/>
          </a:p>
          <a:p>
            <a:pPr lvl="1"/>
            <a:endParaRPr lang="en-US" sz="2200" dirty="0"/>
          </a:p>
        </p:txBody>
      </p:sp>
      <p:pic>
        <p:nvPicPr>
          <p:cNvPr id="5" name="Content Placeholder 4">
            <a:extLst>
              <a:ext uri="{FF2B5EF4-FFF2-40B4-BE49-F238E27FC236}">
                <a16:creationId xmlns:a16="http://schemas.microsoft.com/office/drawing/2014/main" id="{BCD7BB3A-9C04-D7E6-7B9A-8C1E3BA85DAA}"/>
              </a:ext>
            </a:extLst>
          </p:cNvPr>
          <p:cNvPicPr>
            <a:picLocks noGrp="1" noChangeAspect="1"/>
          </p:cNvPicPr>
          <p:nvPr>
            <p:ph sz="half" idx="2"/>
          </p:nvPr>
        </p:nvPicPr>
        <p:blipFill>
          <a:blip r:embed="rId2"/>
          <a:srcRect l="9477" r="18369"/>
          <a:stretch>
            <a:fillRect/>
          </a:stretch>
        </p:blipFill>
        <p:spPr>
          <a:xfrm>
            <a:off x="7258405" y="2093975"/>
            <a:ext cx="4358317" cy="4530223"/>
          </a:xfrm>
          <a:prstGeom prst="rect">
            <a:avLst/>
          </a:prstGeom>
        </p:spPr>
      </p:pic>
    </p:spTree>
    <p:extLst>
      <p:ext uri="{BB962C8B-B14F-4D97-AF65-F5344CB8AC3E}">
        <p14:creationId xmlns:p14="http://schemas.microsoft.com/office/powerpoint/2010/main" val="3185402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E9E79AA9-D306-9293-54D2-CA5F716F94B8}"/>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a:t>Scope of Practice </a:t>
            </a:r>
          </a:p>
        </p:txBody>
      </p:sp>
      <p:sp>
        <p:nvSpPr>
          <p:cNvPr id="12" name="sketchy line">
            <a:extLst>
              <a:ext uri="{FF2B5EF4-FFF2-40B4-BE49-F238E27FC236}">
                <a16:creationId xmlns:a16="http://schemas.microsoft.com/office/drawing/2014/main" id="{B2DD41CD-8F47-4F56-AD12-4E2FF76969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1C71B365-35AB-C556-1AEC-1066F3A2D10E}"/>
              </a:ext>
            </a:extLst>
          </p:cNvPr>
          <p:cNvSpPr>
            <a:spLocks noGrp="1"/>
          </p:cNvSpPr>
          <p:nvPr>
            <p:ph sz="half" idx="1"/>
          </p:nvPr>
        </p:nvSpPr>
        <p:spPr>
          <a:xfrm>
            <a:off x="572493" y="2071316"/>
            <a:ext cx="6713552" cy="4119172"/>
          </a:xfrm>
        </p:spPr>
        <p:txBody>
          <a:bodyPr vert="horz" lIns="91440" tIns="45720" rIns="91440" bIns="45720" rtlCol="0" anchor="t">
            <a:normAutofit/>
          </a:bodyPr>
          <a:lstStyle/>
          <a:p>
            <a:r>
              <a:rPr lang="en-US" sz="2200" dirty="0"/>
              <a:t>ALS vs CCT</a:t>
            </a:r>
          </a:p>
          <a:p>
            <a:pPr lvl="1"/>
            <a:r>
              <a:rPr lang="en-US" sz="2200" dirty="0"/>
              <a:t>No IV pumps, no ventilators</a:t>
            </a:r>
          </a:p>
          <a:p>
            <a:r>
              <a:rPr lang="en-US" sz="2200" dirty="0"/>
              <a:t>Sedation – we only intubate post-ROSC.  Only agents carried are morphine, midazolam</a:t>
            </a:r>
          </a:p>
          <a:p>
            <a:r>
              <a:rPr lang="en-US" sz="2200" dirty="0"/>
              <a:t>Many hospitals give etomidate, rocuronium, and want us to take.</a:t>
            </a:r>
          </a:p>
        </p:txBody>
      </p:sp>
      <p:pic>
        <p:nvPicPr>
          <p:cNvPr id="5" name="Content Placeholder 4" descr="A room with medical equipment&#10;&#10;AI-generated content may be incorrect.">
            <a:extLst>
              <a:ext uri="{FF2B5EF4-FFF2-40B4-BE49-F238E27FC236}">
                <a16:creationId xmlns:a16="http://schemas.microsoft.com/office/drawing/2014/main" id="{43EF3E94-17CF-2AC9-0F20-06EE095C5070}"/>
              </a:ext>
            </a:extLst>
          </p:cNvPr>
          <p:cNvPicPr>
            <a:picLocks noGrp="1" noChangeAspect="1"/>
          </p:cNvPicPr>
          <p:nvPr>
            <p:ph sz="half" idx="2"/>
          </p:nvPr>
        </p:nvPicPr>
        <p:blipFill>
          <a:blip r:embed="rId2"/>
          <a:srcRect t="8321" r="1" b="13722"/>
          <a:stretch>
            <a:fillRect/>
          </a:stretch>
        </p:blipFill>
        <p:spPr>
          <a:xfrm>
            <a:off x="7675658" y="2093976"/>
            <a:ext cx="3941064" cy="4096512"/>
          </a:xfrm>
          <a:prstGeom prst="rect">
            <a:avLst/>
          </a:prstGeom>
        </p:spPr>
      </p:pic>
    </p:spTree>
    <p:extLst>
      <p:ext uri="{BB962C8B-B14F-4D97-AF65-F5344CB8AC3E}">
        <p14:creationId xmlns:p14="http://schemas.microsoft.com/office/powerpoint/2010/main" val="3414896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A1C91F39-F687-73ED-7986-7F7A5DF353C0}"/>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a:t>Reimbursement</a:t>
            </a:r>
          </a:p>
        </p:txBody>
      </p:sp>
      <p:sp>
        <p:nvSpPr>
          <p:cNvPr id="12" name="sketchy line">
            <a:extLst>
              <a:ext uri="{FF2B5EF4-FFF2-40B4-BE49-F238E27FC236}">
                <a16:creationId xmlns:a16="http://schemas.microsoft.com/office/drawing/2014/main" id="{B2DD41CD-8F47-4F56-AD12-4E2FF76969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Content Placeholder 4">
            <a:extLst>
              <a:ext uri="{FF2B5EF4-FFF2-40B4-BE49-F238E27FC236}">
                <a16:creationId xmlns:a16="http://schemas.microsoft.com/office/drawing/2014/main" id="{8C080255-6E47-8195-E002-BC7B3F2A9223}"/>
              </a:ext>
            </a:extLst>
          </p:cNvPr>
          <p:cNvSpPr>
            <a:spLocks noGrp="1"/>
          </p:cNvSpPr>
          <p:nvPr>
            <p:ph sz="half" idx="1"/>
          </p:nvPr>
        </p:nvSpPr>
        <p:spPr>
          <a:xfrm>
            <a:off x="572493" y="2071316"/>
            <a:ext cx="6713552" cy="4119172"/>
          </a:xfrm>
        </p:spPr>
        <p:txBody>
          <a:bodyPr vert="horz" lIns="91440" tIns="45720" rIns="91440" bIns="45720" rtlCol="0" anchor="t">
            <a:normAutofit/>
          </a:bodyPr>
          <a:lstStyle/>
          <a:p>
            <a:r>
              <a:rPr lang="en-US" sz="2200" dirty="0"/>
              <a:t>Non-hospital-based EMS is a </a:t>
            </a:r>
            <a:r>
              <a:rPr lang="en-US" sz="2200" b="1" u="sng" dirty="0"/>
              <a:t>community resource.</a:t>
            </a:r>
          </a:p>
          <a:p>
            <a:r>
              <a:rPr lang="en-US" sz="2200" dirty="0"/>
              <a:t>Hospital IFTs delay response to undifferentiated community emergencies.</a:t>
            </a:r>
          </a:p>
          <a:p>
            <a:r>
              <a:rPr lang="en-US" sz="2200" dirty="0"/>
              <a:t>Reimbursement for Emergent IFT is not sufficient to supplement EMS resources</a:t>
            </a:r>
          </a:p>
          <a:p>
            <a:endParaRPr lang="en-US" sz="2200" dirty="0"/>
          </a:p>
        </p:txBody>
      </p:sp>
      <p:pic>
        <p:nvPicPr>
          <p:cNvPr id="4" name="Content Placeholder 3">
            <a:extLst>
              <a:ext uri="{FF2B5EF4-FFF2-40B4-BE49-F238E27FC236}">
                <a16:creationId xmlns:a16="http://schemas.microsoft.com/office/drawing/2014/main" id="{3271BABC-E05F-10C1-0693-ED86C67E5B92}"/>
              </a:ext>
            </a:extLst>
          </p:cNvPr>
          <p:cNvPicPr>
            <a:picLocks noGrp="1" noChangeAspect="1"/>
          </p:cNvPicPr>
          <p:nvPr>
            <p:ph sz="half" idx="2"/>
          </p:nvPr>
        </p:nvPicPr>
        <p:blipFill>
          <a:blip r:embed="rId2"/>
          <a:srcRect l="18737" r="9109"/>
          <a:stretch>
            <a:fillRect/>
          </a:stretch>
        </p:blipFill>
        <p:spPr>
          <a:xfrm>
            <a:off x="7675658" y="2093976"/>
            <a:ext cx="3941064" cy="4096512"/>
          </a:xfrm>
          <a:prstGeom prst="rect">
            <a:avLst/>
          </a:prstGeom>
        </p:spPr>
      </p:pic>
    </p:spTree>
    <p:extLst>
      <p:ext uri="{BB962C8B-B14F-4D97-AF65-F5344CB8AC3E}">
        <p14:creationId xmlns:p14="http://schemas.microsoft.com/office/powerpoint/2010/main" val="3489842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C21475F5-4A22-EC5C-7D40-8257FCC9480C}"/>
              </a:ext>
            </a:extLst>
          </p:cNvPr>
          <p:cNvSpPr>
            <a:spLocks noGrp="1"/>
          </p:cNvSpPr>
          <p:nvPr>
            <p:ph type="title"/>
          </p:nvPr>
        </p:nvSpPr>
        <p:spPr>
          <a:xfrm>
            <a:off x="838200" y="365125"/>
            <a:ext cx="10515600" cy="1325563"/>
          </a:xfrm>
        </p:spPr>
        <p:txBody>
          <a:bodyPr>
            <a:normAutofit/>
          </a:bodyPr>
          <a:lstStyle/>
          <a:p>
            <a:r>
              <a:rPr lang="en-US" sz="5400"/>
              <a:t>Conclusions</a:t>
            </a:r>
          </a:p>
        </p:txBody>
      </p:sp>
      <p:sp>
        <p:nvSpPr>
          <p:cNvPr id="10" name="sketch line">
            <a:extLst>
              <a:ext uri="{FF2B5EF4-FFF2-40B4-BE49-F238E27FC236}">
                <a16:creationId xmlns:a16="http://schemas.microsoft.com/office/drawing/2014/main" id="{DB17E863-922E-4C26-BD64-E8FD41D2866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46043333-A264-368F-71F7-E75CD56B54C1}"/>
              </a:ext>
            </a:extLst>
          </p:cNvPr>
          <p:cNvSpPr>
            <a:spLocks noGrp="1"/>
          </p:cNvSpPr>
          <p:nvPr>
            <p:ph idx="1"/>
          </p:nvPr>
        </p:nvSpPr>
        <p:spPr>
          <a:xfrm>
            <a:off x="838200" y="1929384"/>
            <a:ext cx="10515600" cy="4251960"/>
          </a:xfrm>
        </p:spPr>
        <p:txBody>
          <a:bodyPr>
            <a:normAutofit/>
          </a:bodyPr>
          <a:lstStyle/>
          <a:p>
            <a:r>
              <a:rPr lang="en-US" sz="2400" dirty="0"/>
              <a:t>Negotiate with health system partners on when 911 is allowable</a:t>
            </a:r>
          </a:p>
          <a:p>
            <a:pPr lvl="1"/>
            <a:r>
              <a:rPr lang="en-US" sz="2000" dirty="0"/>
              <a:t>Hold the hospitals/physicians accountable for misuse</a:t>
            </a:r>
          </a:p>
          <a:p>
            <a:r>
              <a:rPr lang="en-US" sz="2400" dirty="0"/>
              <a:t>Be a facilitator, not an enabler.  </a:t>
            </a:r>
          </a:p>
          <a:p>
            <a:pPr lvl="1"/>
            <a:r>
              <a:rPr lang="en-US" sz="2000" dirty="0"/>
              <a:t>Don’t be the band-aid for all medical system problems.</a:t>
            </a:r>
          </a:p>
          <a:p>
            <a:r>
              <a:rPr lang="en-US" sz="2400" dirty="0"/>
              <a:t>Speed is not in best interest of every patient.</a:t>
            </a:r>
          </a:p>
          <a:p>
            <a:pPr lvl="1"/>
            <a:r>
              <a:rPr lang="en-US" sz="2000" dirty="0"/>
              <a:t>Mind your scope of practice</a:t>
            </a:r>
          </a:p>
          <a:p>
            <a:r>
              <a:rPr lang="en-US" sz="2400" dirty="0"/>
              <a:t>Advocate for proper reimbursement.</a:t>
            </a:r>
          </a:p>
          <a:p>
            <a:pPr lvl="1"/>
            <a:r>
              <a:rPr lang="en-US" sz="2000" dirty="0"/>
              <a:t>You are providing a major service to the sending hospital but billing the patient</a:t>
            </a:r>
            <a:r>
              <a:rPr lang="en-US" sz="1800" dirty="0"/>
              <a:t>.</a:t>
            </a:r>
          </a:p>
          <a:p>
            <a:endParaRPr lang="en-US" sz="2200" dirty="0"/>
          </a:p>
        </p:txBody>
      </p:sp>
    </p:spTree>
    <p:extLst>
      <p:ext uri="{BB962C8B-B14F-4D97-AF65-F5344CB8AC3E}">
        <p14:creationId xmlns:p14="http://schemas.microsoft.com/office/powerpoint/2010/main" val="27969393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503D6-4E2F-8B4E-801D-3B8D4DD65305}"/>
              </a:ext>
            </a:extLst>
          </p:cNvPr>
          <p:cNvSpPr>
            <a:spLocks noGrp="1"/>
          </p:cNvSpPr>
          <p:nvPr>
            <p:ph type="ctrTitle"/>
          </p:nvPr>
        </p:nvSpPr>
        <p:spPr>
          <a:xfrm>
            <a:off x="680200" y="257211"/>
            <a:ext cx="11298325" cy="3106354"/>
          </a:xfrm>
        </p:spPr>
        <p:txBody>
          <a:bodyPr>
            <a:normAutofit fontScale="90000"/>
          </a:bodyPr>
          <a:lstStyle/>
          <a:p>
            <a:pPr algn="ctr"/>
            <a:r>
              <a:rPr lang="en-US" sz="5300" i="1" kern="10" dirty="0">
                <a:ln w="9525">
                  <a:solidFill>
                    <a:srgbClr val="000000"/>
                  </a:solidFill>
                  <a:round/>
                  <a:headEnd/>
                  <a:tailEnd/>
                </a:ln>
                <a:gradFill rotWithShape="1">
                  <a:gsLst>
                    <a:gs pos="0">
                      <a:srgbClr val="FFF200"/>
                    </a:gs>
                    <a:gs pos="45000">
                      <a:srgbClr val="FF7A00"/>
                    </a:gs>
                    <a:gs pos="70000">
                      <a:srgbClr val="FF0300"/>
                    </a:gs>
                    <a:gs pos="100000">
                      <a:srgbClr val="4D0808"/>
                    </a:gs>
                  </a:gsLst>
                  <a:lin ang="5400000" scaled="1"/>
                </a:gradFill>
                <a:latin typeface="Arial Black"/>
              </a:rPr>
              <a:t>“Get Back to Where You First Belonged” </a:t>
            </a:r>
            <a:r>
              <a:rPr lang="en-US" sz="5300" kern="10" dirty="0">
                <a:ln w="9525">
                  <a:solidFill>
                    <a:srgbClr val="000000"/>
                  </a:solidFill>
                  <a:round/>
                  <a:headEnd/>
                  <a:tailEnd/>
                </a:ln>
                <a:gradFill rotWithShape="1">
                  <a:gsLst>
                    <a:gs pos="0">
                      <a:srgbClr val="FFF200"/>
                    </a:gs>
                    <a:gs pos="45000">
                      <a:srgbClr val="FF7A00"/>
                    </a:gs>
                    <a:gs pos="70000">
                      <a:srgbClr val="FF0300"/>
                    </a:gs>
                    <a:gs pos="100000">
                      <a:srgbClr val="4D0808"/>
                    </a:gs>
                  </a:gsLst>
                  <a:lin ang="5400000" scaled="1"/>
                </a:gradFill>
                <a:latin typeface="Arial Black"/>
              </a:rPr>
              <a:t>:</a:t>
            </a:r>
            <a:r>
              <a:rPr kumimoji="0" lang="en-US" sz="5300" b="1" i="0" u="none" strike="noStrike" kern="10" cap="none" spc="0" normalizeH="0" baseline="0" noProof="0" dirty="0">
                <a:ln w="9525">
                  <a:solidFill>
                    <a:srgbClr val="000000"/>
                  </a:solidFill>
                  <a:round/>
                  <a:headEnd/>
                  <a:tailEnd/>
                </a:ln>
                <a:gradFill rotWithShape="1">
                  <a:gsLst>
                    <a:gs pos="0">
                      <a:srgbClr val="FFF200"/>
                    </a:gs>
                    <a:gs pos="45000">
                      <a:srgbClr val="FF7A00"/>
                    </a:gs>
                    <a:gs pos="70000">
                      <a:srgbClr val="FF0300"/>
                    </a:gs>
                    <a:gs pos="100000">
                      <a:srgbClr val="4D0808"/>
                    </a:gs>
                  </a:gsLst>
                  <a:lin ang="5400000" scaled="1"/>
                </a:gradFill>
                <a:effectLst/>
                <a:uLnTx/>
                <a:uFillTx/>
                <a:latin typeface="Arial Black"/>
                <a:ea typeface="+mj-ea"/>
                <a:cs typeface="+mj-cs"/>
              </a:rPr>
              <a:t> Municipal 911 Emergency Transports (ET)</a:t>
            </a:r>
            <a:br>
              <a:rPr kumimoji="0" lang="en-US" sz="5300" b="1" i="0" u="none" strike="noStrike" kern="10" cap="none" spc="0" normalizeH="0" baseline="0" noProof="0" dirty="0">
                <a:ln w="9525">
                  <a:solidFill>
                    <a:srgbClr val="000000"/>
                  </a:solidFill>
                  <a:round/>
                  <a:headEnd/>
                  <a:tailEnd/>
                </a:ln>
                <a:gradFill rotWithShape="1">
                  <a:gsLst>
                    <a:gs pos="0">
                      <a:srgbClr val="FFF200"/>
                    </a:gs>
                    <a:gs pos="45000">
                      <a:srgbClr val="FF7A00"/>
                    </a:gs>
                    <a:gs pos="70000">
                      <a:srgbClr val="FF0300"/>
                    </a:gs>
                    <a:gs pos="100000">
                      <a:srgbClr val="4D0808"/>
                    </a:gs>
                  </a:gsLst>
                  <a:lin ang="5400000" scaled="1"/>
                </a:gradFill>
                <a:effectLst/>
                <a:uLnTx/>
                <a:uFillTx/>
                <a:latin typeface="Arial Black"/>
                <a:ea typeface="+mj-ea"/>
                <a:cs typeface="+mj-cs"/>
              </a:rPr>
            </a:br>
            <a:r>
              <a:rPr kumimoji="0" lang="en-US" b="1" i="0" u="none" strike="noStrike" kern="10" cap="none" spc="0" normalizeH="0" baseline="0" noProof="0" dirty="0">
                <a:ln w="9525">
                  <a:solidFill>
                    <a:srgbClr val="000000"/>
                  </a:solidFill>
                  <a:round/>
                  <a:headEnd/>
                  <a:tailEnd/>
                </a:ln>
                <a:gradFill rotWithShape="1">
                  <a:gsLst>
                    <a:gs pos="0">
                      <a:srgbClr val="FFF200"/>
                    </a:gs>
                    <a:gs pos="45000">
                      <a:srgbClr val="FF7A00"/>
                    </a:gs>
                    <a:gs pos="70000">
                      <a:srgbClr val="FF0300"/>
                    </a:gs>
                    <a:gs pos="100000">
                      <a:srgbClr val="4D0808"/>
                    </a:gs>
                  </a:gsLst>
                  <a:lin ang="5400000" scaled="1"/>
                </a:gradFill>
                <a:effectLst/>
                <a:uLnTx/>
                <a:uFillTx/>
                <a:latin typeface="Arial Black"/>
                <a:ea typeface="+mj-ea"/>
                <a:cs typeface="+mj-cs"/>
              </a:rPr>
              <a:t>Eagles 2025</a:t>
            </a:r>
            <a:r>
              <a:rPr lang="en-US" sz="6000" b="1" kern="10" dirty="0">
                <a:ln w="9525">
                  <a:solidFill>
                    <a:srgbClr val="000000"/>
                  </a:solidFill>
                  <a:round/>
                  <a:headEnd/>
                  <a:tailEnd/>
                </a:ln>
                <a:gradFill rotWithShape="1">
                  <a:gsLst>
                    <a:gs pos="0">
                      <a:srgbClr val="FFF200"/>
                    </a:gs>
                    <a:gs pos="45000">
                      <a:srgbClr val="FF7A00"/>
                    </a:gs>
                    <a:gs pos="70000">
                      <a:srgbClr val="FF0300"/>
                    </a:gs>
                    <a:gs pos="100000">
                      <a:srgbClr val="4D0808"/>
                    </a:gs>
                  </a:gsLst>
                  <a:lin ang="5400000" scaled="1"/>
                </a:gradFill>
                <a:latin typeface="Arial Black"/>
              </a:rPr>
              <a:t/>
            </a:r>
            <a:br>
              <a:rPr lang="en-US" sz="6000" b="1" kern="10" dirty="0">
                <a:ln w="9525">
                  <a:solidFill>
                    <a:srgbClr val="000000"/>
                  </a:solidFill>
                  <a:round/>
                  <a:headEnd/>
                  <a:tailEnd/>
                </a:ln>
                <a:gradFill rotWithShape="1">
                  <a:gsLst>
                    <a:gs pos="0">
                      <a:srgbClr val="FFF200"/>
                    </a:gs>
                    <a:gs pos="45000">
                      <a:srgbClr val="FF7A00"/>
                    </a:gs>
                    <a:gs pos="70000">
                      <a:srgbClr val="FF0300"/>
                    </a:gs>
                    <a:gs pos="100000">
                      <a:srgbClr val="4D0808"/>
                    </a:gs>
                  </a:gsLst>
                  <a:lin ang="5400000" scaled="1"/>
                </a:gradFill>
                <a:latin typeface="Arial Black"/>
              </a:rPr>
            </a:br>
            <a:endParaRPr lang="en-US" dirty="0"/>
          </a:p>
        </p:txBody>
      </p:sp>
      <p:sp>
        <p:nvSpPr>
          <p:cNvPr id="3" name="Subtitle 2">
            <a:extLst>
              <a:ext uri="{FF2B5EF4-FFF2-40B4-BE49-F238E27FC236}">
                <a16:creationId xmlns:a16="http://schemas.microsoft.com/office/drawing/2014/main" id="{373CE31A-0883-BA40-9F04-513C92F46698}"/>
              </a:ext>
            </a:extLst>
          </p:cNvPr>
          <p:cNvSpPr>
            <a:spLocks noGrp="1"/>
          </p:cNvSpPr>
          <p:nvPr>
            <p:ph type="subTitle" idx="1"/>
          </p:nvPr>
        </p:nvSpPr>
        <p:spPr>
          <a:xfrm>
            <a:off x="1300162" y="2990851"/>
            <a:ext cx="10058400" cy="3867149"/>
          </a:xfrm>
        </p:spPr>
        <p:txBody>
          <a:bodyPr>
            <a:normAutofit fontScale="85000" lnSpcReduction="20000"/>
          </a:bodyPr>
          <a:lstStyle/>
          <a:p>
            <a:pPr marL="0" indent="0" algn="ctr">
              <a:buNone/>
            </a:pPr>
            <a:r>
              <a:rPr lang="en-US" sz="3600" dirty="0"/>
              <a:t>Roger M. Stone, MD, MS FAAEM FAEMS</a:t>
            </a:r>
          </a:p>
          <a:p>
            <a:pPr marL="0" indent="0" algn="ctr">
              <a:buNone/>
            </a:pPr>
            <a:r>
              <a:rPr lang="en-US" sz="2200" dirty="0">
                <a:effectLst/>
                <a:latin typeface="Calibri" panose="020F0502020204030204" pitchFamily="34" charset="0"/>
                <a:ea typeface="Calibri" panose="020F0502020204030204" pitchFamily="34" charset="0"/>
                <a:cs typeface="Times New Roman" panose="02020603050405020304" pitchFamily="18" charset="0"/>
              </a:rPr>
              <a:t>Montgomery County (MD) Fire Rescue Service</a:t>
            </a:r>
          </a:p>
          <a:p>
            <a:pPr marL="0" indent="0" algn="ctr">
              <a:buNone/>
            </a:pPr>
            <a:r>
              <a:rPr lang="en-US" sz="2200" dirty="0">
                <a:latin typeface="Calibri" panose="020F0502020204030204" pitchFamily="34" charset="0"/>
                <a:ea typeface="Calibri" panose="020F0502020204030204" pitchFamily="34" charset="0"/>
                <a:cs typeface="Times New Roman" panose="02020603050405020304" pitchFamily="18" charset="0"/>
              </a:rPr>
              <a:t>Faculty, </a:t>
            </a:r>
            <a:r>
              <a:rPr lang="en-US" sz="2200" dirty="0">
                <a:effectLst/>
                <a:latin typeface="Calibri" panose="020F0502020204030204" pitchFamily="34" charset="0"/>
                <a:ea typeface="Calibri" panose="020F0502020204030204" pitchFamily="34" charset="0"/>
                <a:cs typeface="Times New Roman" panose="02020603050405020304" pitchFamily="18" charset="0"/>
              </a:rPr>
              <a:t>University of Maryland EM</a:t>
            </a:r>
          </a:p>
          <a:p>
            <a:pPr marL="0" indent="0" algn="ctr">
              <a:buNone/>
            </a:pPr>
            <a:endParaRPr lang="en-US" sz="1700" dirty="0"/>
          </a:p>
          <a:p>
            <a:pPr algn="ctr"/>
            <a:r>
              <a:rPr lang="en-US" sz="2300" dirty="0"/>
              <a:t>Generous Contribution by </a:t>
            </a:r>
          </a:p>
          <a:p>
            <a:pPr marL="0" indent="0" algn="ctr">
              <a:buNone/>
            </a:pPr>
            <a:r>
              <a:rPr lang="en-US" sz="3100" dirty="0"/>
              <a:t>Section Chief Ben Kaufman, BS, NRP</a:t>
            </a:r>
          </a:p>
          <a:p>
            <a:pPr marL="0" indent="0" algn="ctr">
              <a:buNone/>
            </a:pPr>
            <a:r>
              <a:rPr lang="en-US" sz="3100" dirty="0"/>
              <a:t>EMIHS Ops Batt Chief Pete Dugan, AA, NRP</a:t>
            </a:r>
          </a:p>
          <a:p>
            <a:pPr marL="0" indent="0" algn="ctr">
              <a:buNone/>
            </a:pPr>
            <a:r>
              <a:rPr lang="en-US" sz="3100" dirty="0"/>
              <a:t>QM Batt Chief Anthony Scott, BS, MSL, NRP</a:t>
            </a:r>
          </a:p>
          <a:p>
            <a:pPr marL="0" indent="0" algn="ctr">
              <a:buNone/>
            </a:pPr>
            <a:r>
              <a:rPr lang="en-US" sz="1900" dirty="0"/>
              <a:t>Emergency Medical &amp; Integrated Health Section</a:t>
            </a:r>
          </a:p>
          <a:p>
            <a:endParaRPr lang="en-US" sz="2600" dirty="0"/>
          </a:p>
          <a:p>
            <a:endParaRPr lang="en-US" sz="2600" dirty="0"/>
          </a:p>
        </p:txBody>
      </p:sp>
      <p:pic>
        <p:nvPicPr>
          <p:cNvPr id="4" name="Picture 3">
            <a:extLst>
              <a:ext uri="{FF2B5EF4-FFF2-40B4-BE49-F238E27FC236}">
                <a16:creationId xmlns:a16="http://schemas.microsoft.com/office/drawing/2014/main" id="{DB6BD20E-DC7E-074B-E42E-7B1F69B92AD2}"/>
              </a:ext>
            </a:extLst>
          </p:cNvPr>
          <p:cNvPicPr>
            <a:picLocks noChangeAspect="1"/>
          </p:cNvPicPr>
          <p:nvPr/>
        </p:nvPicPr>
        <p:blipFill>
          <a:blip r:embed="rId3"/>
          <a:stretch>
            <a:fillRect/>
          </a:stretch>
        </p:blipFill>
        <p:spPr>
          <a:xfrm>
            <a:off x="1430505" y="4871361"/>
            <a:ext cx="1298639" cy="1115665"/>
          </a:xfrm>
          <a:prstGeom prst="rect">
            <a:avLst/>
          </a:prstGeom>
        </p:spPr>
      </p:pic>
      <p:pic>
        <p:nvPicPr>
          <p:cNvPr id="10" name="Picture 8" descr="The MIEMSS Licensure and Certification Office in Baltimore will not be open  for walk-in service on March 15 and 18, 2019 due to building maintenance.  The staff will be available by either">
            <a:extLst>
              <a:ext uri="{FF2B5EF4-FFF2-40B4-BE49-F238E27FC236}">
                <a16:creationId xmlns:a16="http://schemas.microsoft.com/office/drawing/2014/main" id="{450B5EEB-792B-7443-5E15-BF2C1132FD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553" y="3445755"/>
            <a:ext cx="1914525" cy="13430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2" descr="newLOGOTest">
            <a:extLst>
              <a:ext uri="{FF2B5EF4-FFF2-40B4-BE49-F238E27FC236}">
                <a16:creationId xmlns:a16="http://schemas.microsoft.com/office/drawing/2014/main" id="{0246E8CC-713D-7B93-AE57-E00BD8526E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44647" y="3563023"/>
            <a:ext cx="23622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a:extLst>
              <a:ext uri="{FF2B5EF4-FFF2-40B4-BE49-F238E27FC236}">
                <a16:creationId xmlns:a16="http://schemas.microsoft.com/office/drawing/2014/main" id="{D9C6BBF3-C6B7-64A0-97FB-846AA65B58C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138411" y="4598530"/>
            <a:ext cx="1395412"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12666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F9526-6CFD-5227-8029-BA91E61A05D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AADEE0-5B02-3F19-6367-F69463AFFF62}"/>
              </a:ext>
            </a:extLst>
          </p:cNvPr>
          <p:cNvSpPr>
            <a:spLocks noGrp="1"/>
          </p:cNvSpPr>
          <p:nvPr>
            <p:ph idx="1"/>
          </p:nvPr>
        </p:nvSpPr>
        <p:spPr>
          <a:xfrm>
            <a:off x="989427" y="1199147"/>
            <a:ext cx="11432345" cy="5410200"/>
          </a:xfrm>
        </p:spPr>
        <p:txBody>
          <a:bodyPr vert="horz" lIns="91440" tIns="45720" rIns="91440" bIns="45720" rtlCol="0" anchor="t">
            <a:normAutofit fontScale="92500" lnSpcReduction="10000"/>
          </a:bodyPr>
          <a:lstStyle/>
          <a:p>
            <a:r>
              <a:rPr lang="en-US" sz="3600" dirty="0"/>
              <a:t>We named the IHT an “</a:t>
            </a:r>
            <a:r>
              <a:rPr lang="en-US" sz="3600" i="1" dirty="0"/>
              <a:t>Emergency Transfer</a:t>
            </a:r>
            <a:r>
              <a:rPr lang="en-US" sz="3600" dirty="0"/>
              <a:t>” (ET-2010s)</a:t>
            </a:r>
          </a:p>
          <a:p>
            <a:r>
              <a:rPr lang="en-US" sz="3600" dirty="0"/>
              <a:t>Have been supporting hospitals via the duty officer</a:t>
            </a:r>
          </a:p>
          <a:p>
            <a:pPr lvl="2"/>
            <a:r>
              <a:rPr lang="en-US" sz="2800" dirty="0"/>
              <a:t>Many years </a:t>
            </a:r>
            <a:r>
              <a:rPr lang="en-US" sz="2800" dirty="0">
                <a:sym typeface="Wingdings" panose="05000000000000000000" pitchFamily="2" charset="2"/>
              </a:rPr>
              <a:t></a:t>
            </a:r>
            <a:r>
              <a:rPr lang="en-US" sz="2800" dirty="0"/>
              <a:t> Only 1 EMSDO in the County </a:t>
            </a:r>
            <a:r>
              <a:rPr lang="en-US" sz="2800" dirty="0">
                <a:sym typeface="Wingdings" panose="05000000000000000000" pitchFamily="2" charset="2"/>
              </a:rPr>
              <a:t> Often said “yes”</a:t>
            </a:r>
            <a:endParaRPr lang="en-US" sz="2800" dirty="0"/>
          </a:p>
          <a:p>
            <a:r>
              <a:rPr lang="en-US" sz="3600" dirty="0">
                <a:ea typeface="Calibri"/>
                <a:cs typeface="Calibri"/>
              </a:rPr>
              <a:t>Tightened up around same time as 3</a:t>
            </a:r>
            <a:r>
              <a:rPr lang="en-US" sz="3600" baseline="30000" dirty="0">
                <a:ea typeface="Calibri"/>
                <a:cs typeface="Calibri"/>
              </a:rPr>
              <a:t>rd</a:t>
            </a:r>
            <a:r>
              <a:rPr lang="en-US" sz="3600" dirty="0">
                <a:ea typeface="Calibri"/>
                <a:cs typeface="Calibri"/>
              </a:rPr>
              <a:t> EMSDO (2023)</a:t>
            </a:r>
          </a:p>
          <a:p>
            <a:r>
              <a:rPr lang="en-US" sz="3600" dirty="0"/>
              <a:t>Call Volumes        </a:t>
            </a:r>
            <a:r>
              <a:rPr lang="en-US" sz="3600" dirty="0">
                <a:sym typeface="Wingdings" panose="05000000000000000000" pitchFamily="2" charset="2"/>
              </a:rPr>
              <a:t> </a:t>
            </a:r>
            <a:r>
              <a:rPr lang="en-US" sz="3600" dirty="0"/>
              <a:t>“</a:t>
            </a:r>
            <a:r>
              <a:rPr lang="en-US" sz="3600" i="1" dirty="0"/>
              <a:t>ET Stand Down</a:t>
            </a:r>
            <a:r>
              <a:rPr lang="en-US" sz="3600" dirty="0"/>
              <a:t>” 5/23/2023</a:t>
            </a:r>
          </a:p>
          <a:p>
            <a:r>
              <a:rPr lang="en-US" sz="3600" dirty="0"/>
              <a:t>Updated specific guidelines for EMSDOs to consider</a:t>
            </a:r>
            <a:endParaRPr lang="en-US" sz="3600" dirty="0">
              <a:ea typeface="Calibri"/>
              <a:cs typeface="Calibri"/>
            </a:endParaRPr>
          </a:p>
          <a:p>
            <a:r>
              <a:rPr lang="en-US" sz="3600" dirty="0"/>
              <a:t>Specific demands on hospitals to follow process</a:t>
            </a:r>
          </a:p>
          <a:p>
            <a:pPr lvl="2"/>
            <a:r>
              <a:rPr lang="en-US" sz="2800" dirty="0"/>
              <a:t>Including how we may have to say no</a:t>
            </a:r>
          </a:p>
        </p:txBody>
      </p:sp>
      <p:sp>
        <p:nvSpPr>
          <p:cNvPr id="2" name="Title 1">
            <a:extLst>
              <a:ext uri="{FF2B5EF4-FFF2-40B4-BE49-F238E27FC236}">
                <a16:creationId xmlns:a16="http://schemas.microsoft.com/office/drawing/2014/main" id="{7EBA2F4D-978A-E1D0-6037-9A62FDDA5738}"/>
              </a:ext>
            </a:extLst>
          </p:cNvPr>
          <p:cNvSpPr>
            <a:spLocks noGrp="1"/>
          </p:cNvSpPr>
          <p:nvPr>
            <p:ph type="title"/>
          </p:nvPr>
        </p:nvSpPr>
        <p:spPr/>
        <p:txBody>
          <a:bodyPr>
            <a:noAutofit/>
          </a:bodyPr>
          <a:lstStyle/>
          <a:p>
            <a:r>
              <a:rPr lang="en-US" sz="4000" kern="10" dirty="0">
                <a:ln w="9525">
                  <a:solidFill>
                    <a:srgbClr val="000000"/>
                  </a:solidFill>
                  <a:round/>
                  <a:headEnd/>
                  <a:tailEnd/>
                </a:ln>
                <a:gradFill rotWithShape="1">
                  <a:gsLst>
                    <a:gs pos="0">
                      <a:srgbClr val="FFF200"/>
                    </a:gs>
                    <a:gs pos="45000">
                      <a:srgbClr val="FF7A00"/>
                    </a:gs>
                    <a:gs pos="70000">
                      <a:srgbClr val="FF0300"/>
                    </a:gs>
                    <a:gs pos="100000">
                      <a:srgbClr val="4D0808"/>
                    </a:gs>
                  </a:gsLst>
                  <a:lin ang="5400000" scaled="1"/>
                </a:gradFill>
                <a:latin typeface="Arial Black"/>
              </a:rPr>
              <a:t>Definitions &amp; History</a:t>
            </a:r>
            <a:endParaRPr lang="en-US" sz="4000" dirty="0"/>
          </a:p>
        </p:txBody>
      </p:sp>
      <p:sp>
        <p:nvSpPr>
          <p:cNvPr id="4" name="Arrow: Up 3">
            <a:extLst>
              <a:ext uri="{FF2B5EF4-FFF2-40B4-BE49-F238E27FC236}">
                <a16:creationId xmlns:a16="http://schemas.microsoft.com/office/drawing/2014/main" id="{9A01E3B8-4EC3-2DE4-1C16-10237280D61D}"/>
              </a:ext>
            </a:extLst>
          </p:cNvPr>
          <p:cNvSpPr/>
          <p:nvPr/>
        </p:nvSpPr>
        <p:spPr bwMode="auto">
          <a:xfrm>
            <a:off x="3994485" y="3591426"/>
            <a:ext cx="484632" cy="625642"/>
          </a:xfrm>
          <a:prstGeom prst="up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ahoma" pitchFamily="34" charset="0"/>
              <a:ea typeface="+mn-ea"/>
              <a:cs typeface="+mn-cs"/>
            </a:endParaRPr>
          </a:p>
        </p:txBody>
      </p:sp>
    </p:spTree>
    <p:extLst>
      <p:ext uri="{BB962C8B-B14F-4D97-AF65-F5344CB8AC3E}">
        <p14:creationId xmlns:p14="http://schemas.microsoft.com/office/powerpoint/2010/main" val="2695192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BEF4C-7581-AACA-2850-7966094821A6}"/>
              </a:ext>
            </a:extLst>
          </p:cNvPr>
          <p:cNvSpPr>
            <a:spLocks noGrp="1"/>
          </p:cNvSpPr>
          <p:nvPr>
            <p:ph type="title"/>
          </p:nvPr>
        </p:nvSpPr>
        <p:spPr>
          <a:xfrm>
            <a:off x="0" y="375800"/>
            <a:ext cx="10561982" cy="1325563"/>
          </a:xfrm>
        </p:spPr>
        <p:txBody>
          <a:bodyPr/>
          <a:lstStyle/>
          <a:p>
            <a:pPr algn="ctr"/>
            <a:r>
              <a:rPr lang="en-US" dirty="0">
                <a:effectLst>
                  <a:outerShdw blurRad="38100" dist="38100" dir="2700000" algn="tl">
                    <a:srgbClr val="000000">
                      <a:alpha val="43137"/>
                    </a:srgbClr>
                  </a:outerShdw>
                </a:effectLst>
              </a:rPr>
              <a:t>Four Questions </a:t>
            </a:r>
          </a:p>
        </p:txBody>
      </p:sp>
      <p:sp>
        <p:nvSpPr>
          <p:cNvPr id="3" name="Content Placeholder 2">
            <a:extLst>
              <a:ext uri="{FF2B5EF4-FFF2-40B4-BE49-F238E27FC236}">
                <a16:creationId xmlns:a16="http://schemas.microsoft.com/office/drawing/2014/main" id="{945E5D20-1E1F-8E16-28C8-5A0C6B21BE09}"/>
              </a:ext>
            </a:extLst>
          </p:cNvPr>
          <p:cNvSpPr>
            <a:spLocks noGrp="1"/>
          </p:cNvSpPr>
          <p:nvPr>
            <p:ph idx="1"/>
          </p:nvPr>
        </p:nvSpPr>
        <p:spPr>
          <a:xfrm>
            <a:off x="517737" y="3154019"/>
            <a:ext cx="10772078" cy="3313042"/>
          </a:xfrm>
        </p:spPr>
        <p:txBody>
          <a:bodyPr>
            <a:noAutofit/>
          </a:bodyPr>
          <a:lstStyle/>
          <a:p>
            <a:pPr marL="514350" indent="-514350">
              <a:buFont typeface="+mj-lt"/>
              <a:buAutoNum type="arabicPeriod"/>
            </a:pPr>
            <a:r>
              <a:rPr lang="en-US" sz="3200" dirty="0"/>
              <a:t>Should 9-1-1 EMS agencies perform </a:t>
            </a:r>
            <a:r>
              <a:rPr lang="en-US" sz="3200" dirty="0" err="1"/>
              <a:t>interfacility</a:t>
            </a:r>
            <a:r>
              <a:rPr lang="en-US" sz="3200" dirty="0"/>
              <a:t> transports?</a:t>
            </a:r>
          </a:p>
          <a:p>
            <a:pPr marL="514350" indent="-514350">
              <a:buFont typeface="+mj-lt"/>
              <a:buAutoNum type="arabicPeriod"/>
            </a:pPr>
            <a:r>
              <a:rPr lang="en-US" sz="3200" dirty="0"/>
              <a:t>If so, under what circumstances?</a:t>
            </a:r>
          </a:p>
          <a:p>
            <a:pPr marL="514350" indent="-514350">
              <a:buFont typeface="+mj-lt"/>
              <a:buAutoNum type="arabicPeriod"/>
            </a:pPr>
            <a:r>
              <a:rPr lang="en-US" sz="3200" dirty="0"/>
              <a:t>Are there consequences, including liability, for not                    doing these transports?</a:t>
            </a:r>
          </a:p>
          <a:p>
            <a:pPr marL="514350" indent="-514350">
              <a:buFont typeface="+mj-lt"/>
              <a:buAutoNum type="arabicPeriod"/>
            </a:pPr>
            <a:r>
              <a:rPr lang="en-US" sz="3200" dirty="0"/>
              <a:t>Are there ethical and legal considerations for habitually doing them?</a:t>
            </a:r>
          </a:p>
        </p:txBody>
      </p:sp>
      <p:pic>
        <p:nvPicPr>
          <p:cNvPr id="4" name="Picture 3"/>
          <p:cNvPicPr>
            <a:picLocks noChangeAspect="1"/>
          </p:cNvPicPr>
          <p:nvPr/>
        </p:nvPicPr>
        <p:blipFill>
          <a:blip r:embed="rId2"/>
          <a:stretch>
            <a:fillRect/>
          </a:stretch>
        </p:blipFill>
        <p:spPr>
          <a:xfrm>
            <a:off x="10561981" y="178813"/>
            <a:ext cx="1455669" cy="2120894"/>
          </a:xfrm>
          <a:prstGeom prst="rect">
            <a:avLst/>
          </a:prstGeom>
        </p:spPr>
      </p:pic>
    </p:spTree>
    <p:extLst>
      <p:ext uri="{BB962C8B-B14F-4D97-AF65-F5344CB8AC3E}">
        <p14:creationId xmlns:p14="http://schemas.microsoft.com/office/powerpoint/2010/main" val="38285366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F9526-6CFD-5227-8029-BA91E61A05D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AADEE0-5B02-3F19-6367-F69463AFFF62}"/>
              </a:ext>
            </a:extLst>
          </p:cNvPr>
          <p:cNvSpPr>
            <a:spLocks noGrp="1"/>
          </p:cNvSpPr>
          <p:nvPr>
            <p:ph idx="1"/>
          </p:nvPr>
        </p:nvSpPr>
        <p:spPr>
          <a:xfrm>
            <a:off x="759655" y="1295400"/>
            <a:ext cx="11334374" cy="5410200"/>
          </a:xfrm>
        </p:spPr>
        <p:txBody>
          <a:bodyPr vert="horz" lIns="91440" tIns="45720" rIns="91440" bIns="45720" rtlCol="0" anchor="t">
            <a:normAutofit/>
          </a:bodyPr>
          <a:lstStyle/>
          <a:p>
            <a:r>
              <a:rPr lang="en-US" sz="3600" dirty="0"/>
              <a:t>Is it legal? </a:t>
            </a:r>
            <a:r>
              <a:rPr lang="en-US" sz="3600" u="sng" dirty="0">
                <a:solidFill>
                  <a:srgbClr val="FF0000"/>
                </a:solidFill>
              </a:rPr>
              <a:t>Not</a:t>
            </a:r>
            <a:r>
              <a:rPr lang="en-US" sz="3600" dirty="0"/>
              <a:t> primary mission of municipal EMS</a:t>
            </a:r>
          </a:p>
          <a:p>
            <a:pPr lvl="2"/>
            <a:r>
              <a:rPr lang="en-US" sz="2800" dirty="0"/>
              <a:t>Maryland (MIEMSS) </a:t>
            </a:r>
            <a:r>
              <a:rPr lang="en-US" sz="2800" dirty="0">
                <a:sym typeface="Wingdings" panose="05000000000000000000" pitchFamily="2" charset="2"/>
              </a:rPr>
              <a:t></a:t>
            </a:r>
            <a:r>
              <a:rPr lang="en-US" sz="2800" dirty="0"/>
              <a:t> separate commercial regulatory division</a:t>
            </a:r>
          </a:p>
          <a:p>
            <a:pPr lvl="2"/>
            <a:r>
              <a:rPr lang="en-US" sz="2800" dirty="0">
                <a:ea typeface="+mn-ea"/>
                <a:cs typeface="+mn-cs"/>
              </a:rPr>
              <a:t>911 Clinicians not credentialed to carry out IHTs</a:t>
            </a:r>
          </a:p>
          <a:p>
            <a:pPr lvl="2"/>
            <a:r>
              <a:rPr lang="en-US" sz="2800" dirty="0">
                <a:ea typeface="+mn-ea"/>
                <a:cs typeface="+mn-cs"/>
              </a:rPr>
              <a:t>Safe haven providing transportation &amp; </a:t>
            </a:r>
            <a:r>
              <a:rPr lang="en-US" sz="2800" b="1" u="sng" dirty="0">
                <a:ea typeface="+mn-ea"/>
                <a:cs typeface="+mn-cs"/>
              </a:rPr>
              <a:t>in scope </a:t>
            </a:r>
            <a:r>
              <a:rPr lang="en-US" sz="2800" dirty="0">
                <a:ea typeface="+mn-ea"/>
                <a:cs typeface="+mn-cs"/>
              </a:rPr>
              <a:t>support</a:t>
            </a:r>
            <a:endParaRPr lang="en-US" sz="3600" dirty="0">
              <a:ea typeface="Calibri"/>
              <a:cs typeface="Calibri"/>
            </a:endParaRPr>
          </a:p>
          <a:p>
            <a:r>
              <a:rPr lang="en-US" sz="3600" dirty="0"/>
              <a:t>Is it ethical? Our 911 pts </a:t>
            </a:r>
            <a:r>
              <a:rPr lang="en-US" sz="3600" u="sng" dirty="0">
                <a:solidFill>
                  <a:srgbClr val="FF0000"/>
                </a:solidFill>
              </a:rPr>
              <a:t>do not </a:t>
            </a:r>
            <a:r>
              <a:rPr lang="en-US" sz="3600" dirty="0"/>
              <a:t>have any other help</a:t>
            </a:r>
          </a:p>
          <a:p>
            <a:pPr lvl="1"/>
            <a:r>
              <a:rPr lang="en-US" sz="3200" dirty="0"/>
              <a:t>We triage every day </a:t>
            </a:r>
            <a:r>
              <a:rPr lang="en-US" sz="3200" dirty="0">
                <a:sym typeface="Wingdings" panose="05000000000000000000" pitchFamily="2" charset="2"/>
              </a:rPr>
              <a:t> </a:t>
            </a:r>
            <a:r>
              <a:rPr lang="en-US" sz="3200" dirty="0"/>
              <a:t>Must weigh consideration of lay public availability </a:t>
            </a:r>
            <a:r>
              <a:rPr lang="en-US" sz="3200" dirty="0">
                <a:sym typeface="Wingdings" panose="05000000000000000000" pitchFamily="2" charset="2"/>
              </a:rPr>
              <a:t> Life saves are part of our missions</a:t>
            </a:r>
          </a:p>
          <a:p>
            <a:pPr lvl="2"/>
            <a:r>
              <a:rPr lang="en-US" sz="2800" dirty="0">
                <a:sym typeface="Wingdings" panose="05000000000000000000" pitchFamily="2" charset="2"/>
              </a:rPr>
              <a:t>Surprise?: Other Eagles say MUST respond to hospital 911</a:t>
            </a:r>
            <a:r>
              <a:rPr lang="en-US" sz="2800" dirty="0"/>
              <a:t> call</a:t>
            </a:r>
          </a:p>
        </p:txBody>
      </p:sp>
      <p:sp>
        <p:nvSpPr>
          <p:cNvPr id="2" name="Title 1">
            <a:extLst>
              <a:ext uri="{FF2B5EF4-FFF2-40B4-BE49-F238E27FC236}">
                <a16:creationId xmlns:a16="http://schemas.microsoft.com/office/drawing/2014/main" id="{7EBA2F4D-978A-E1D0-6037-9A62FDDA5738}"/>
              </a:ext>
            </a:extLst>
          </p:cNvPr>
          <p:cNvSpPr>
            <a:spLocks noGrp="1"/>
          </p:cNvSpPr>
          <p:nvPr>
            <p:ph type="title"/>
          </p:nvPr>
        </p:nvSpPr>
        <p:spPr/>
        <p:txBody>
          <a:bodyPr>
            <a:noAutofit/>
          </a:bodyPr>
          <a:lstStyle/>
          <a:p>
            <a:r>
              <a:rPr lang="en-US" sz="5400" kern="10" dirty="0">
                <a:ln w="9525">
                  <a:solidFill>
                    <a:srgbClr val="000000"/>
                  </a:solidFill>
                  <a:round/>
                  <a:headEnd/>
                  <a:tailEnd/>
                </a:ln>
                <a:gradFill rotWithShape="1">
                  <a:gsLst>
                    <a:gs pos="0">
                      <a:srgbClr val="FFF200"/>
                    </a:gs>
                    <a:gs pos="45000">
                      <a:srgbClr val="FF7A00"/>
                    </a:gs>
                    <a:gs pos="70000">
                      <a:srgbClr val="FF0300"/>
                    </a:gs>
                    <a:gs pos="100000">
                      <a:srgbClr val="4D0808"/>
                    </a:gs>
                  </a:gsLst>
                  <a:lin ang="5400000" scaled="1"/>
                </a:gradFill>
                <a:latin typeface="Arial Black"/>
              </a:rPr>
              <a:t>Basis</a:t>
            </a:r>
            <a:endParaRPr lang="en-US" sz="5400" dirty="0"/>
          </a:p>
        </p:txBody>
      </p:sp>
    </p:spTree>
    <p:extLst>
      <p:ext uri="{BB962C8B-B14F-4D97-AF65-F5344CB8AC3E}">
        <p14:creationId xmlns:p14="http://schemas.microsoft.com/office/powerpoint/2010/main" val="1896237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5FB2F-17B4-83EA-AEA7-97335B83645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F902BDB2-8251-FFA0-2A6A-D0339599C796}"/>
              </a:ext>
            </a:extLst>
          </p:cNvPr>
          <p:cNvSpPr>
            <a:spLocks noGrp="1"/>
          </p:cNvSpPr>
          <p:nvPr>
            <p:ph type="body" idx="1"/>
          </p:nvPr>
        </p:nvSpPr>
        <p:spPr>
          <a:xfrm>
            <a:off x="1440547" y="683157"/>
            <a:ext cx="5386917" cy="639762"/>
          </a:xfrm>
        </p:spPr>
        <p:txBody>
          <a:bodyPr/>
          <a:lstStyle/>
          <a:p>
            <a:r>
              <a:rPr lang="en-US" dirty="0"/>
              <a:t>State Regulation Late 2021</a:t>
            </a:r>
          </a:p>
        </p:txBody>
      </p:sp>
      <p:sp>
        <p:nvSpPr>
          <p:cNvPr id="7" name="Text Placeholder 6">
            <a:extLst>
              <a:ext uri="{FF2B5EF4-FFF2-40B4-BE49-F238E27FC236}">
                <a16:creationId xmlns:a16="http://schemas.microsoft.com/office/drawing/2014/main" id="{F427CEBD-CF1F-E2C7-C1D7-025CB1E283EA}"/>
              </a:ext>
            </a:extLst>
          </p:cNvPr>
          <p:cNvSpPr>
            <a:spLocks noGrp="1"/>
          </p:cNvSpPr>
          <p:nvPr>
            <p:ph type="body" sz="quarter" idx="3"/>
          </p:nvPr>
        </p:nvSpPr>
        <p:spPr>
          <a:xfrm>
            <a:off x="6477802" y="2144192"/>
            <a:ext cx="5159141" cy="5382763"/>
          </a:xfrm>
        </p:spPr>
        <p:txBody>
          <a:bodyPr/>
          <a:lstStyle/>
          <a:p>
            <a:r>
              <a:rPr lang="en-US" dirty="0"/>
              <a:t>Transfer Form</a:t>
            </a:r>
          </a:p>
          <a:p>
            <a:endParaRPr lang="en-US" dirty="0"/>
          </a:p>
          <a:p>
            <a:endParaRPr lang="en-US" dirty="0"/>
          </a:p>
          <a:p>
            <a:endParaRPr lang="en-US" dirty="0"/>
          </a:p>
          <a:p>
            <a:endParaRPr lang="en-US" dirty="0"/>
          </a:p>
          <a:p>
            <a:endParaRPr lang="en-US" sz="2000" dirty="0"/>
          </a:p>
          <a:p>
            <a:endParaRPr lang="en-US" sz="2000" dirty="0"/>
          </a:p>
          <a:p>
            <a:r>
              <a:rPr lang="en-US" sz="2000" dirty="0"/>
              <a:t>Statement on Municipal 911</a:t>
            </a:r>
          </a:p>
          <a:p>
            <a:r>
              <a:rPr lang="en-US" sz="1400" b="0" u="sng" dirty="0"/>
              <a:t>PUBLIC SERVICE AMBULANCES</a:t>
            </a:r>
            <a:r>
              <a:rPr lang="en-US" sz="1400" b="0" dirty="0"/>
              <a:t>: </a:t>
            </a:r>
            <a:r>
              <a:rPr lang="en-US" sz="1200" b="0" dirty="0"/>
              <a:t>The</a:t>
            </a:r>
            <a:r>
              <a:rPr lang="en-US" sz="1200" dirty="0"/>
              <a:t> </a:t>
            </a:r>
            <a:r>
              <a:rPr lang="en-US" sz="1200" dirty="0">
                <a:solidFill>
                  <a:srgbClr val="FF0000"/>
                </a:solidFill>
              </a:rPr>
              <a:t>primary mission of public service ambulances is to respond to the scene or a 9-1-1 call for emergency medical assistance from a residence or scene</a:t>
            </a:r>
            <a:r>
              <a:rPr lang="en-US" sz="1200" dirty="0"/>
              <a:t>. </a:t>
            </a:r>
            <a:r>
              <a:rPr lang="en-US" sz="1200" u="sng" dirty="0"/>
              <a:t>Rarely</a:t>
            </a:r>
            <a:r>
              <a:rPr lang="en-US" sz="1200" b="0" dirty="0"/>
              <a:t> are these ambulances available to hospitals for interhospital transport. However, if a commercial ambulance is not able to respond for a patient requiring emergency transport to a referral center and </a:t>
            </a:r>
            <a:r>
              <a:rPr lang="en-US" sz="1200" u="sng" dirty="0"/>
              <a:t>if</a:t>
            </a:r>
            <a:r>
              <a:rPr lang="en-US" sz="1200" b="0" dirty="0"/>
              <a:t> the public service ambulance is available</a:t>
            </a:r>
            <a:r>
              <a:rPr lang="en-US" sz="1200" dirty="0"/>
              <a:t>, along with the </a:t>
            </a:r>
            <a:r>
              <a:rPr lang="en-US" sz="1200" u="sng" dirty="0"/>
              <a:t>required staff</a:t>
            </a:r>
            <a:r>
              <a:rPr lang="en-US" sz="1200" dirty="0"/>
              <a:t>, </a:t>
            </a:r>
            <a:r>
              <a:rPr lang="en-US" sz="1200" b="0" dirty="0"/>
              <a:t>they</a:t>
            </a:r>
            <a:r>
              <a:rPr lang="en-US" sz="1200" dirty="0"/>
              <a:t> </a:t>
            </a:r>
            <a:r>
              <a:rPr lang="en-US" sz="1200" u="sng" dirty="0">
                <a:solidFill>
                  <a:srgbClr val="FF0000"/>
                </a:solidFill>
              </a:rPr>
              <a:t>may</a:t>
            </a:r>
            <a:r>
              <a:rPr lang="en-US" sz="1200" dirty="0">
                <a:solidFill>
                  <a:srgbClr val="FF0000"/>
                </a:solidFill>
              </a:rPr>
              <a:t> agree </a:t>
            </a:r>
            <a:r>
              <a:rPr lang="en-US" sz="1200" dirty="0"/>
              <a:t>to assist </a:t>
            </a:r>
            <a:r>
              <a:rPr lang="en-US" sz="1200" b="0" dirty="0"/>
              <a:t>with an interhospital transport</a:t>
            </a:r>
            <a:r>
              <a:rPr lang="en-US" sz="1200" dirty="0"/>
              <a:t>. </a:t>
            </a:r>
            <a:endParaRPr lang="en-US" sz="1100" dirty="0"/>
          </a:p>
          <a:p>
            <a:endParaRPr lang="en-US" dirty="0"/>
          </a:p>
          <a:p>
            <a:endParaRPr lang="en-US" dirty="0"/>
          </a:p>
        </p:txBody>
      </p:sp>
      <p:sp>
        <p:nvSpPr>
          <p:cNvPr id="4" name="Title 3">
            <a:extLst>
              <a:ext uri="{FF2B5EF4-FFF2-40B4-BE49-F238E27FC236}">
                <a16:creationId xmlns:a16="http://schemas.microsoft.com/office/drawing/2014/main" id="{27A70FAA-B6F2-E9B2-CD69-9B557B91F416}"/>
              </a:ext>
            </a:extLst>
          </p:cNvPr>
          <p:cNvSpPr>
            <a:spLocks noGrp="1"/>
          </p:cNvSpPr>
          <p:nvPr>
            <p:ph type="title"/>
          </p:nvPr>
        </p:nvSpPr>
        <p:spPr>
          <a:xfrm>
            <a:off x="1269999" y="85386"/>
            <a:ext cx="10922001" cy="609600"/>
          </a:xfrm>
        </p:spPr>
        <p:txBody>
          <a:bodyPr/>
          <a:lstStyle/>
          <a:p>
            <a:r>
              <a:rPr lang="en-US" sz="4000" kern="10" dirty="0">
                <a:ln w="9525">
                  <a:solidFill>
                    <a:srgbClr val="000000"/>
                  </a:solidFill>
                  <a:round/>
                  <a:headEnd/>
                  <a:tailEnd/>
                </a:ln>
                <a:gradFill rotWithShape="1">
                  <a:gsLst>
                    <a:gs pos="0">
                      <a:srgbClr val="FFF200"/>
                    </a:gs>
                    <a:gs pos="45000">
                      <a:srgbClr val="FF7A00"/>
                    </a:gs>
                    <a:gs pos="70000">
                      <a:srgbClr val="FF0300"/>
                    </a:gs>
                    <a:gs pos="100000">
                      <a:srgbClr val="4D0808"/>
                    </a:gs>
                  </a:gsLst>
                  <a:lin ang="5400000" scaled="1"/>
                </a:gradFill>
                <a:latin typeface="Arial Black"/>
              </a:rPr>
              <a:t>State Documentation &amp; G</a:t>
            </a:r>
            <a:r>
              <a:rPr kumimoji="0" lang="en-US" sz="4000" b="1" i="0" u="none" strike="noStrike" kern="10" cap="none" spc="0" normalizeH="0" baseline="0" noProof="0" dirty="0" err="1">
                <a:ln w="9525">
                  <a:solidFill>
                    <a:srgbClr val="000000"/>
                  </a:solidFill>
                  <a:round/>
                  <a:headEnd/>
                  <a:tailEnd/>
                </a:ln>
                <a:gradFill rotWithShape="1">
                  <a:gsLst>
                    <a:gs pos="0">
                      <a:srgbClr val="FFF200"/>
                    </a:gs>
                    <a:gs pos="45000">
                      <a:srgbClr val="FF7A00"/>
                    </a:gs>
                    <a:gs pos="70000">
                      <a:srgbClr val="FF0300"/>
                    </a:gs>
                    <a:gs pos="100000">
                      <a:srgbClr val="4D0808"/>
                    </a:gs>
                  </a:gsLst>
                  <a:lin ang="5400000" scaled="1"/>
                </a:gradFill>
                <a:effectLst/>
                <a:uLnTx/>
                <a:uFillTx/>
                <a:latin typeface="Arial Black"/>
                <a:ea typeface="+mj-ea"/>
                <a:cs typeface="+mj-cs"/>
              </a:rPr>
              <a:t>uidance</a:t>
            </a:r>
            <a:endParaRPr lang="en-US" dirty="0"/>
          </a:p>
        </p:txBody>
      </p:sp>
      <p:pic>
        <p:nvPicPr>
          <p:cNvPr id="18" name="Content Placeholder 17">
            <a:extLst>
              <a:ext uri="{FF2B5EF4-FFF2-40B4-BE49-F238E27FC236}">
                <a16:creationId xmlns:a16="http://schemas.microsoft.com/office/drawing/2014/main" id="{32D478A0-5A52-0A85-E81B-232366E02ACA}"/>
              </a:ext>
            </a:extLst>
          </p:cNvPr>
          <p:cNvPicPr>
            <a:picLocks noGrp="1" noChangeAspect="1"/>
          </p:cNvPicPr>
          <p:nvPr>
            <p:ph sz="quarter" idx="4"/>
          </p:nvPr>
        </p:nvPicPr>
        <p:blipFill>
          <a:blip r:embed="rId3"/>
          <a:stretch>
            <a:fillRect/>
          </a:stretch>
        </p:blipFill>
        <p:spPr>
          <a:xfrm>
            <a:off x="6550991" y="1617043"/>
            <a:ext cx="5085952" cy="2822465"/>
          </a:xfrm>
        </p:spPr>
      </p:pic>
      <p:pic>
        <p:nvPicPr>
          <p:cNvPr id="15" name="Content Placeholder 14">
            <a:extLst>
              <a:ext uri="{FF2B5EF4-FFF2-40B4-BE49-F238E27FC236}">
                <a16:creationId xmlns:a16="http://schemas.microsoft.com/office/drawing/2014/main" id="{290ECEE4-6C4A-5E8D-0568-07368900505B}"/>
              </a:ext>
            </a:extLst>
          </p:cNvPr>
          <p:cNvPicPr>
            <a:picLocks noGrp="1" noChangeAspect="1"/>
          </p:cNvPicPr>
          <p:nvPr>
            <p:ph sz="half" idx="2"/>
          </p:nvPr>
        </p:nvPicPr>
        <p:blipFill>
          <a:blip r:embed="rId4"/>
          <a:stretch>
            <a:fillRect/>
          </a:stretch>
        </p:blipFill>
        <p:spPr>
          <a:xfrm>
            <a:off x="1969196" y="1420977"/>
            <a:ext cx="3216006" cy="4354462"/>
          </a:xfrm>
        </p:spPr>
      </p:pic>
    </p:spTree>
    <p:extLst>
      <p:ext uri="{BB962C8B-B14F-4D97-AF65-F5344CB8AC3E}">
        <p14:creationId xmlns:p14="http://schemas.microsoft.com/office/powerpoint/2010/main" val="42429801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F9526-6CFD-5227-8029-BA91E61A05D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AADEE0-5B02-3F19-6367-F69463AFFF62}"/>
              </a:ext>
            </a:extLst>
          </p:cNvPr>
          <p:cNvSpPr>
            <a:spLocks noGrp="1"/>
          </p:cNvSpPr>
          <p:nvPr>
            <p:ph idx="1"/>
          </p:nvPr>
        </p:nvSpPr>
        <p:spPr>
          <a:xfrm>
            <a:off x="455313" y="1447800"/>
            <a:ext cx="11933088" cy="5410200"/>
          </a:xfrm>
        </p:spPr>
        <p:txBody>
          <a:bodyPr vert="horz" lIns="91440" tIns="45720" rIns="91440" bIns="45720" rtlCol="0" anchor="t">
            <a:normAutofit/>
          </a:bodyPr>
          <a:lstStyle/>
          <a:p>
            <a:r>
              <a:rPr lang="en-US" sz="3600" dirty="0"/>
              <a:t>Does hospital use 911? </a:t>
            </a:r>
            <a:r>
              <a:rPr lang="en-US" sz="3600" u="sng" dirty="0">
                <a:solidFill>
                  <a:srgbClr val="FF0000"/>
                </a:solidFill>
              </a:rPr>
              <a:t>No</a:t>
            </a:r>
            <a:r>
              <a:rPr lang="en-US" sz="3600" dirty="0"/>
              <a:t> way to control if we allowed</a:t>
            </a:r>
          </a:p>
          <a:p>
            <a:pPr lvl="2"/>
            <a:r>
              <a:rPr lang="en-US" sz="2800" dirty="0"/>
              <a:t>EMSDO has </a:t>
            </a:r>
            <a:r>
              <a:rPr lang="en-US" sz="2800" u="sng" dirty="0"/>
              <a:t>credentials</a:t>
            </a:r>
            <a:r>
              <a:rPr lang="en-US" sz="2800" dirty="0"/>
              <a:t> to manage </a:t>
            </a:r>
            <a:r>
              <a:rPr lang="en-US" sz="2800" dirty="0">
                <a:sym typeface="Wingdings" panose="05000000000000000000" pitchFamily="2" charset="2"/>
              </a:rPr>
              <a:t></a:t>
            </a:r>
            <a:r>
              <a:rPr lang="en-US" sz="2800" dirty="0"/>
              <a:t> Each has 1-2 hospitals</a:t>
            </a:r>
          </a:p>
          <a:p>
            <a:r>
              <a:rPr lang="en-US" sz="3600" dirty="0">
                <a:ea typeface="Calibri"/>
                <a:cs typeface="Calibri"/>
              </a:rPr>
              <a:t>Requesting physician initiates </a:t>
            </a:r>
            <a:r>
              <a:rPr lang="en-US" sz="3600" dirty="0">
                <a:solidFill>
                  <a:srgbClr val="FF0000"/>
                </a:solidFill>
                <a:ea typeface="Calibri"/>
                <a:cs typeface="Calibri"/>
              </a:rPr>
              <a:t>after</a:t>
            </a:r>
            <a:r>
              <a:rPr lang="en-US" sz="3600" dirty="0">
                <a:ea typeface="Calibri"/>
                <a:cs typeface="Calibri"/>
              </a:rPr>
              <a:t> depleting options</a:t>
            </a:r>
          </a:p>
          <a:p>
            <a:pPr lvl="1"/>
            <a:r>
              <a:rPr lang="en-US" sz="3200" dirty="0"/>
              <a:t>Commercial service </a:t>
            </a:r>
            <a:r>
              <a:rPr lang="en-US" sz="3200" b="1" u="sng" dirty="0">
                <a:solidFill>
                  <a:srgbClr val="FF0000"/>
                </a:solidFill>
              </a:rPr>
              <a:t>always</a:t>
            </a:r>
            <a:r>
              <a:rPr lang="en-US" sz="3200" dirty="0"/>
              <a:t> called first</a:t>
            </a:r>
          </a:p>
          <a:p>
            <a:r>
              <a:rPr lang="en-US" sz="3600" dirty="0"/>
              <a:t>Must be a life-save: “</a:t>
            </a:r>
            <a:r>
              <a:rPr lang="en-US" sz="3600" i="1" dirty="0"/>
              <a:t>Long ETA s”</a:t>
            </a:r>
            <a:r>
              <a:rPr lang="en-US" sz="3600" dirty="0"/>
              <a:t>         “</a:t>
            </a:r>
            <a:r>
              <a:rPr lang="en-US" sz="3600" i="1" dirty="0"/>
              <a:t>we go instead</a:t>
            </a:r>
            <a:r>
              <a:rPr lang="en-US" sz="3600" dirty="0"/>
              <a:t>”</a:t>
            </a:r>
            <a:endParaRPr lang="en-US" sz="3600" dirty="0">
              <a:ea typeface="Calibri"/>
              <a:cs typeface="Calibri"/>
            </a:endParaRPr>
          </a:p>
          <a:p>
            <a:pPr marL="342900" marR="0" lvl="0" indent="-342900" algn="l" defTabSz="914400" rtl="0" eaLnBrk="0" fontAlgn="base" latinLnBrk="0" hangingPunct="0">
              <a:lnSpc>
                <a:spcPct val="100000"/>
              </a:lnSpc>
              <a:spcBef>
                <a:spcPct val="20000"/>
              </a:spcBef>
              <a:spcAft>
                <a:spcPct val="25000"/>
              </a:spcAft>
              <a:buClrTx/>
              <a:buSzTx/>
              <a:buFontTx/>
              <a:buChar char="•"/>
              <a:tabLst/>
              <a:defRPr/>
            </a:pPr>
            <a:r>
              <a:rPr kumimoji="0" lang="en-US" sz="3600" b="0" i="0" u="none" strike="noStrike" kern="0" cap="none" spc="0" normalizeH="0" baseline="0" noProof="0" dirty="0">
                <a:ln>
                  <a:noFill/>
                </a:ln>
                <a:solidFill>
                  <a:srgbClr val="006699"/>
                </a:solidFill>
                <a:effectLst/>
                <a:uLnTx/>
                <a:uFillTx/>
                <a:latin typeface="Tahoma"/>
                <a:ea typeface="+mn-ea"/>
                <a:cs typeface="+mn-cs"/>
              </a:rPr>
              <a:t>Hospital MUST provide staff to accompany patient</a:t>
            </a:r>
          </a:p>
          <a:p>
            <a:pPr lvl="3" indent="-342900">
              <a:defRPr/>
            </a:pPr>
            <a:r>
              <a:rPr lang="en-US" sz="2800" dirty="0">
                <a:latin typeface="Tahoma"/>
                <a:ea typeface="+mn-ea"/>
                <a:cs typeface="+mn-cs"/>
              </a:rPr>
              <a:t>Never commandeer an Ambulance in the ED </a:t>
            </a:r>
            <a:endParaRPr kumimoji="0" lang="en-US" sz="2800" b="0" i="0" u="none" strike="noStrike" kern="0" cap="none" spc="0" normalizeH="0" baseline="0" noProof="0" dirty="0">
              <a:ln>
                <a:noFill/>
              </a:ln>
              <a:solidFill>
                <a:srgbClr val="006699"/>
              </a:solidFill>
              <a:effectLst/>
              <a:uLnTx/>
              <a:uFillTx/>
              <a:latin typeface="Tahoma"/>
              <a:ea typeface="+mn-ea"/>
              <a:cs typeface="+mn-cs"/>
            </a:endParaRPr>
          </a:p>
          <a:p>
            <a:pPr marL="914400" marR="0" lvl="2" indent="0" algn="l" defTabSz="914400" rtl="0" eaLnBrk="0" fontAlgn="base" latinLnBrk="0" hangingPunct="0">
              <a:lnSpc>
                <a:spcPct val="100000"/>
              </a:lnSpc>
              <a:spcBef>
                <a:spcPct val="20000"/>
              </a:spcBef>
              <a:spcAft>
                <a:spcPct val="25000"/>
              </a:spcAft>
              <a:buClrTx/>
              <a:buSzTx/>
              <a:buNone/>
              <a:tabLst/>
              <a:defRPr/>
            </a:pPr>
            <a:endParaRPr kumimoji="0" lang="en-US" sz="2800" b="0" i="0" u="none" strike="noStrike" kern="0" cap="none" spc="0" normalizeH="0" baseline="0" noProof="0" dirty="0">
              <a:ln>
                <a:noFill/>
              </a:ln>
              <a:solidFill>
                <a:srgbClr val="006699"/>
              </a:solidFill>
              <a:effectLst/>
              <a:uLnTx/>
              <a:uFillTx/>
              <a:latin typeface="Tahoma"/>
            </a:endParaRPr>
          </a:p>
        </p:txBody>
      </p:sp>
      <p:sp>
        <p:nvSpPr>
          <p:cNvPr id="2" name="Title 1">
            <a:extLst>
              <a:ext uri="{FF2B5EF4-FFF2-40B4-BE49-F238E27FC236}">
                <a16:creationId xmlns:a16="http://schemas.microsoft.com/office/drawing/2014/main" id="{7EBA2F4D-978A-E1D0-6037-9A62FDDA5738}"/>
              </a:ext>
            </a:extLst>
          </p:cNvPr>
          <p:cNvSpPr>
            <a:spLocks noGrp="1"/>
          </p:cNvSpPr>
          <p:nvPr>
            <p:ph type="title"/>
          </p:nvPr>
        </p:nvSpPr>
        <p:spPr/>
        <p:txBody>
          <a:bodyPr>
            <a:noAutofit/>
          </a:bodyPr>
          <a:lstStyle/>
          <a:p>
            <a:r>
              <a:rPr lang="en-US" sz="4000" kern="10" dirty="0">
                <a:ln w="9525">
                  <a:solidFill>
                    <a:srgbClr val="000000"/>
                  </a:solidFill>
                  <a:round/>
                  <a:headEnd/>
                  <a:tailEnd/>
                </a:ln>
                <a:gradFill rotWithShape="1">
                  <a:gsLst>
                    <a:gs pos="0">
                      <a:srgbClr val="FFF200"/>
                    </a:gs>
                    <a:gs pos="45000">
                      <a:srgbClr val="FF7A00"/>
                    </a:gs>
                    <a:gs pos="70000">
                      <a:srgbClr val="FF0300"/>
                    </a:gs>
                    <a:gs pos="100000">
                      <a:srgbClr val="4D0808"/>
                    </a:gs>
                  </a:gsLst>
                  <a:lin ang="5400000" scaled="1"/>
                </a:gradFill>
                <a:latin typeface="Arial Black"/>
              </a:rPr>
              <a:t>Process with Limitations</a:t>
            </a:r>
            <a:endParaRPr lang="en-US" sz="4000" dirty="0"/>
          </a:p>
        </p:txBody>
      </p:sp>
      <p:pic>
        <p:nvPicPr>
          <p:cNvPr id="1026" name="Picture 2" descr="Not equal ">
            <a:extLst>
              <a:ext uri="{FF2B5EF4-FFF2-40B4-BE49-F238E27FC236}">
                <a16:creationId xmlns:a16="http://schemas.microsoft.com/office/drawing/2014/main" id="{F2548CE5-4676-0CF1-51F0-74F69BB704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8867" y="4152900"/>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4702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F8D9EA-9B5F-4DEA-B6B0-608CFEEFC566}"/>
              </a:ext>
            </a:extLst>
          </p:cNvPr>
          <p:cNvSpPr>
            <a:spLocks noGrp="1"/>
          </p:cNvSpPr>
          <p:nvPr>
            <p:ph idx="1"/>
          </p:nvPr>
        </p:nvSpPr>
        <p:spPr>
          <a:xfrm>
            <a:off x="1219200" y="762000"/>
            <a:ext cx="10769600" cy="5943600"/>
          </a:xfrm>
        </p:spPr>
        <p:txBody>
          <a:bodyPr/>
          <a:lstStyle/>
          <a:p>
            <a:pPr algn="l"/>
            <a:r>
              <a:rPr lang="en-US" sz="2400" b="0" i="0" u="none" strike="noStrike" baseline="0" dirty="0">
                <a:solidFill>
                  <a:srgbClr val="000000"/>
                </a:solidFill>
                <a:latin typeface="Arial" panose="020B0604020202020204" pitchFamily="34" charset="0"/>
              </a:rPr>
              <a:t>Prior to initiating the transport all of the following conditions must be met: </a:t>
            </a:r>
          </a:p>
          <a:p>
            <a:r>
              <a:rPr lang="en-US" sz="2400" b="0" i="0" u="none" strike="noStrike" baseline="0" dirty="0">
                <a:solidFill>
                  <a:srgbClr val="000000"/>
                </a:solidFill>
                <a:latin typeface="Arial" panose="020B0604020202020204" pitchFamily="34" charset="0"/>
              </a:rPr>
              <a:t>The patient being transferred has a life-threatening medical condition or needs an emergent life-saving intervention that is not available</a:t>
            </a:r>
          </a:p>
          <a:p>
            <a:r>
              <a:rPr lang="en-US" sz="2400" b="0" i="0" u="none" strike="noStrike" baseline="0" dirty="0">
                <a:solidFill>
                  <a:srgbClr val="000000"/>
                </a:solidFill>
                <a:latin typeface="Arial" panose="020B0604020202020204" pitchFamily="34" charset="0"/>
              </a:rPr>
              <a:t>A commercial ambulance service was requested first and is either unavailable or provided an unacceptable ETA given the patient’s condition.</a:t>
            </a:r>
          </a:p>
          <a:p>
            <a:r>
              <a:rPr lang="en-US" sz="2400" dirty="0">
                <a:solidFill>
                  <a:srgbClr val="000000"/>
                </a:solidFill>
                <a:latin typeface="Arial" panose="020B0604020202020204" pitchFamily="34" charset="0"/>
              </a:rPr>
              <a:t>S</a:t>
            </a:r>
            <a:r>
              <a:rPr lang="en-US" sz="2400" b="0" i="0" u="none" strike="noStrike" baseline="0" dirty="0">
                <a:solidFill>
                  <a:srgbClr val="000000"/>
                </a:solidFill>
                <a:latin typeface="Arial" panose="020B0604020202020204" pitchFamily="34" charset="0"/>
              </a:rPr>
              <a:t>ending physician must provide stabilization to minimize risks of transport</a:t>
            </a:r>
          </a:p>
          <a:p>
            <a:r>
              <a:rPr lang="en-US" sz="2400" b="0" i="0" u="none" strike="noStrike" baseline="0" dirty="0">
                <a:solidFill>
                  <a:srgbClr val="000000"/>
                </a:solidFill>
                <a:latin typeface="Arial" panose="020B0604020202020204" pitchFamily="34" charset="0"/>
              </a:rPr>
              <a:t>A receiving physician has accepted patient and the facility is ready</a:t>
            </a:r>
          </a:p>
          <a:p>
            <a:r>
              <a:rPr lang="en-US" sz="2400" b="0" i="0" u="none" strike="noStrike" baseline="0" dirty="0">
                <a:solidFill>
                  <a:srgbClr val="000000"/>
                </a:solidFill>
                <a:latin typeface="Arial" panose="020B0604020202020204" pitchFamily="34" charset="0"/>
              </a:rPr>
              <a:t>A nurse or physician must accompany the patient. When using a nurse, physician must remain available for on-line medical consult.</a:t>
            </a:r>
          </a:p>
          <a:p>
            <a:r>
              <a:rPr lang="en-US" sz="2400" b="0" i="0" u="none" strike="noStrike" baseline="0" dirty="0">
                <a:solidFill>
                  <a:srgbClr val="000000"/>
                </a:solidFill>
                <a:latin typeface="Arial" panose="020B0604020202020204" pitchFamily="34" charset="0"/>
              </a:rPr>
              <a:t>The patient and all medical records must be ready to leave the ER in 15 m</a:t>
            </a:r>
          </a:p>
          <a:p>
            <a:r>
              <a:rPr lang="en-US" sz="2400" dirty="0">
                <a:solidFill>
                  <a:srgbClr val="000000"/>
                </a:solidFill>
                <a:latin typeface="Arial" panose="020B0604020202020204" pitchFamily="34" charset="0"/>
              </a:rPr>
              <a:t>S</a:t>
            </a:r>
            <a:r>
              <a:rPr lang="en-US" sz="2400" b="0" i="0" u="none" strike="noStrike" baseline="0" dirty="0">
                <a:solidFill>
                  <a:srgbClr val="000000"/>
                </a:solidFill>
                <a:latin typeface="Arial" panose="020B0604020202020204" pitchFamily="34" charset="0"/>
              </a:rPr>
              <a:t>ending facility must send all required medications, fluids, and specialized equipment</a:t>
            </a:r>
            <a:r>
              <a:rPr lang="en-US" sz="2400" dirty="0">
                <a:solidFill>
                  <a:srgbClr val="000000"/>
                </a:solidFill>
                <a:latin typeface="Arial" panose="020B0604020202020204" pitchFamily="34" charset="0"/>
              </a:rPr>
              <a:t> </a:t>
            </a:r>
            <a:r>
              <a:rPr lang="en-US" sz="2400" b="0" i="0" u="none" strike="noStrike" baseline="0" dirty="0">
                <a:solidFill>
                  <a:srgbClr val="000000"/>
                </a:solidFill>
                <a:latin typeface="Arial" panose="020B0604020202020204" pitchFamily="34" charset="0"/>
              </a:rPr>
              <a:t>(MCFRS </a:t>
            </a:r>
            <a:r>
              <a:rPr lang="en-US" sz="2400" dirty="0">
                <a:solidFill>
                  <a:srgbClr val="000000"/>
                </a:solidFill>
                <a:latin typeface="Arial" panose="020B0604020202020204" pitchFamily="34" charset="0"/>
              </a:rPr>
              <a:t>now has pumps that may assist</a:t>
            </a:r>
            <a:r>
              <a:rPr lang="en-US" sz="2400" b="0" i="0" u="none" strike="noStrike" baseline="0" dirty="0">
                <a:solidFill>
                  <a:srgbClr val="000000"/>
                </a:solidFill>
                <a:latin typeface="Arial" panose="020B0604020202020204" pitchFamily="34" charset="0"/>
              </a:rPr>
              <a:t>)</a:t>
            </a:r>
          </a:p>
          <a:p>
            <a:endParaRPr lang="en-US" sz="1800" b="0" i="0" u="none" strike="noStrike" baseline="0" dirty="0">
              <a:solidFill>
                <a:srgbClr val="000000"/>
              </a:solidFill>
              <a:latin typeface="Arial" panose="020B0604020202020204" pitchFamily="34" charset="0"/>
            </a:endParaRPr>
          </a:p>
          <a:p>
            <a:r>
              <a:rPr lang="en-US" sz="1800" b="1" i="0" u="none" strike="noStrike" baseline="0" dirty="0">
                <a:solidFill>
                  <a:srgbClr val="2B569A"/>
                </a:solidFill>
                <a:latin typeface="Arial" panose="020B0604020202020204" pitchFamily="34" charset="0"/>
              </a:rPr>
              <a:t> </a:t>
            </a:r>
            <a:endParaRPr lang="en-US" sz="1800" b="0" i="0" u="none" strike="noStrike" baseline="0" dirty="0">
              <a:solidFill>
                <a:srgbClr val="2B569A"/>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•If approved, MCFRS will provide a transport unit with ALS capabilities.</a:t>
            </a:r>
          </a:p>
          <a:p>
            <a:r>
              <a:rPr lang="en-US" sz="1800" b="0" i="0" u="none" strike="noStrike" baseline="0" dirty="0">
                <a:solidFill>
                  <a:srgbClr val="000000"/>
                </a:solidFill>
                <a:latin typeface="Arial" panose="020B0604020202020204" pitchFamily="34" charset="0"/>
              </a:rPr>
              <a:t>By law, ALS is required in order for municipal 911 systems to perform an interfacility transport.</a:t>
            </a:r>
          </a:p>
          <a:p>
            <a:r>
              <a:rPr lang="en-US" sz="1800" b="1" i="0" u="none" strike="noStrike" baseline="0" dirty="0">
                <a:solidFill>
                  <a:srgbClr val="000000"/>
                </a:solidFill>
                <a:latin typeface="Arial" panose="020B0604020202020204" pitchFamily="34" charset="0"/>
              </a:rPr>
              <a:t>EMS700 </a:t>
            </a:r>
            <a:r>
              <a:rPr lang="en-US" sz="1800" b="0" i="0" u="none" strike="noStrike" baseline="0" dirty="0">
                <a:solidFill>
                  <a:srgbClr val="000000"/>
                </a:solidFill>
                <a:latin typeface="Arial" panose="020B0604020202020204" pitchFamily="34" charset="0"/>
              </a:rPr>
              <a:t>	</a:t>
            </a:r>
            <a:r>
              <a:rPr lang="en-US" sz="1800" b="1" i="0" u="none" strike="noStrike" baseline="0" dirty="0">
                <a:solidFill>
                  <a:srgbClr val="000000"/>
                </a:solidFill>
                <a:latin typeface="Arial" panose="020B0604020202020204" pitchFamily="34" charset="0"/>
              </a:rPr>
              <a:t>240-243-7800</a:t>
            </a:r>
            <a:r>
              <a:rPr lang="en-US" sz="1800" b="0" i="0" u="none" strike="noStrike" baseline="0" dirty="0">
                <a:solidFill>
                  <a:srgbClr val="000000"/>
                </a:solidFill>
                <a:latin typeface="Arial" panose="020B0604020202020204" pitchFamily="34" charset="0"/>
              </a:rPr>
              <a:t>	</a:t>
            </a:r>
            <a:r>
              <a:rPr lang="en-US" sz="1800" b="1" i="0" u="none" strike="noStrike" baseline="0" dirty="0">
                <a:solidFill>
                  <a:srgbClr val="000000"/>
                </a:solidFill>
                <a:latin typeface="Arial" panose="020B0604020202020204" pitchFamily="34" charset="0"/>
              </a:rPr>
              <a:t>Any sending facility / contact between 0700-2300 </a:t>
            </a:r>
            <a:r>
              <a:rPr lang="en-US" sz="1800" b="0" i="0" u="none" strike="noStrike" baseline="0" dirty="0">
                <a:solidFill>
                  <a:srgbClr val="000000"/>
                </a:solidFill>
                <a:latin typeface="Arial" panose="020B0604020202020204" pitchFamily="34" charset="0"/>
              </a:rPr>
              <a:t>	</a:t>
            </a:r>
          </a:p>
          <a:p>
            <a:r>
              <a:rPr lang="en-US" sz="1800" b="1" i="0" u="none" strike="noStrike" baseline="0" dirty="0">
                <a:solidFill>
                  <a:srgbClr val="000000"/>
                </a:solidFill>
                <a:latin typeface="Arial" panose="020B0604020202020204" pitchFamily="34" charset="0"/>
              </a:rPr>
              <a:t>EMS702 </a:t>
            </a:r>
            <a:r>
              <a:rPr lang="en-US" sz="1800" b="0" i="0" u="none" strike="noStrike" baseline="0" dirty="0">
                <a:solidFill>
                  <a:srgbClr val="000000"/>
                </a:solidFill>
                <a:latin typeface="Arial" panose="020B0604020202020204" pitchFamily="34" charset="0"/>
              </a:rPr>
              <a:t>	</a:t>
            </a:r>
            <a:r>
              <a:rPr lang="en-US" sz="1800" b="1" i="0" u="none" strike="noStrike" baseline="0" dirty="0">
                <a:solidFill>
                  <a:srgbClr val="000000"/>
                </a:solidFill>
                <a:latin typeface="Arial" panose="020B0604020202020204" pitchFamily="34" charset="0"/>
              </a:rPr>
              <a:t>240-243-7802</a:t>
            </a:r>
            <a:r>
              <a:rPr lang="en-US" sz="1800" b="0" i="0" u="none" strike="noStrike" baseline="0" dirty="0">
                <a:solidFill>
                  <a:srgbClr val="000000"/>
                </a:solidFill>
                <a:latin typeface="Arial" panose="020B0604020202020204" pitchFamily="34" charset="0"/>
              </a:rPr>
              <a:t>	</a:t>
            </a:r>
            <a:r>
              <a:rPr lang="en-US" sz="1800" b="1" i="0" u="none" strike="noStrike" baseline="0" dirty="0">
                <a:solidFill>
                  <a:srgbClr val="000000"/>
                </a:solidFill>
                <a:latin typeface="Arial" panose="020B0604020202020204" pitchFamily="34" charset="0"/>
              </a:rPr>
              <a:t>SUB, HCH </a:t>
            </a:r>
            <a:r>
              <a:rPr lang="en-US" sz="1800" b="0" i="0" u="none" strike="noStrike" baseline="0" dirty="0">
                <a:solidFill>
                  <a:srgbClr val="000000"/>
                </a:solidFill>
                <a:latin typeface="Arial" panose="020B0604020202020204" pitchFamily="34" charset="0"/>
              </a:rPr>
              <a:t>	</a:t>
            </a:r>
          </a:p>
          <a:p>
            <a:r>
              <a:rPr lang="en-US" sz="1800" b="1" i="0" u="none" strike="noStrike" baseline="0" dirty="0">
                <a:solidFill>
                  <a:srgbClr val="000000"/>
                </a:solidFill>
                <a:latin typeface="Arial" panose="020B0604020202020204" pitchFamily="34" charset="0"/>
              </a:rPr>
              <a:t>EMS703 </a:t>
            </a:r>
            <a:r>
              <a:rPr lang="en-US" sz="1800" b="0" i="0" u="none" strike="noStrike" baseline="0" dirty="0">
                <a:solidFill>
                  <a:srgbClr val="000000"/>
                </a:solidFill>
                <a:latin typeface="Arial" panose="020B0604020202020204" pitchFamily="34" charset="0"/>
              </a:rPr>
              <a:t>	</a:t>
            </a:r>
            <a:r>
              <a:rPr lang="en-US" sz="1800" b="1" i="0" u="none" strike="noStrike" baseline="0" dirty="0">
                <a:solidFill>
                  <a:srgbClr val="000000"/>
                </a:solidFill>
                <a:latin typeface="Arial" panose="020B0604020202020204" pitchFamily="34" charset="0"/>
              </a:rPr>
              <a:t>240-243-7803</a:t>
            </a:r>
            <a:r>
              <a:rPr lang="en-US" sz="1800" b="0" i="0" u="none" strike="noStrike" baseline="0" dirty="0">
                <a:solidFill>
                  <a:srgbClr val="000000"/>
                </a:solidFill>
                <a:latin typeface="Arial" panose="020B0604020202020204" pitchFamily="34" charset="0"/>
              </a:rPr>
              <a:t>	</a:t>
            </a:r>
            <a:r>
              <a:rPr lang="en-US" sz="1800" b="1" i="0" u="none" strike="noStrike" baseline="0" dirty="0">
                <a:solidFill>
                  <a:srgbClr val="000000"/>
                </a:solidFill>
                <a:latin typeface="Arial" panose="020B0604020202020204" pitchFamily="34" charset="0"/>
              </a:rPr>
              <a:t>SGMC, GEC, HCG </a:t>
            </a:r>
            <a:r>
              <a:rPr lang="en-US" sz="1800" b="0" i="0" u="none" strike="noStrike" baseline="0" dirty="0">
                <a:solidFill>
                  <a:srgbClr val="000000"/>
                </a:solidFill>
                <a:latin typeface="Arial" panose="020B0604020202020204" pitchFamily="34" charset="0"/>
              </a:rPr>
              <a:t>	</a:t>
            </a:r>
          </a:p>
          <a:p>
            <a:r>
              <a:rPr lang="en-US" sz="1800" b="1" i="0" u="none" strike="noStrike" baseline="0" dirty="0">
                <a:solidFill>
                  <a:srgbClr val="000000"/>
                </a:solidFill>
                <a:latin typeface="Arial" panose="020B0604020202020204" pitchFamily="34" charset="0"/>
              </a:rPr>
              <a:t>EMS704 </a:t>
            </a:r>
            <a:r>
              <a:rPr lang="en-US" sz="1800" b="0" i="0" u="none" strike="noStrike" baseline="0" dirty="0">
                <a:solidFill>
                  <a:srgbClr val="000000"/>
                </a:solidFill>
                <a:latin typeface="Arial" panose="020B0604020202020204" pitchFamily="34" charset="0"/>
              </a:rPr>
              <a:t>	</a:t>
            </a:r>
            <a:r>
              <a:rPr lang="en-US" sz="1800" b="1" i="0" u="none" strike="noStrike" baseline="0" dirty="0">
                <a:solidFill>
                  <a:srgbClr val="000000"/>
                </a:solidFill>
                <a:latin typeface="Arial" panose="020B0604020202020204" pitchFamily="34" charset="0"/>
              </a:rPr>
              <a:t>240-243-7804</a:t>
            </a:r>
            <a:r>
              <a:rPr lang="en-US" sz="1800" b="0" i="0" u="none" strike="noStrike" baseline="0" dirty="0">
                <a:solidFill>
                  <a:srgbClr val="000000"/>
                </a:solidFill>
                <a:latin typeface="Arial" panose="020B0604020202020204" pitchFamily="34" charset="0"/>
              </a:rPr>
              <a:t>	</a:t>
            </a:r>
            <a:r>
              <a:rPr lang="en-US" sz="1800" b="1" i="0" u="none" strike="noStrike" baseline="0" dirty="0">
                <a:solidFill>
                  <a:srgbClr val="000000"/>
                </a:solidFill>
                <a:latin typeface="Arial" panose="020B0604020202020204" pitchFamily="34" charset="0"/>
              </a:rPr>
              <a:t>WOMC, MMMC </a:t>
            </a:r>
            <a:r>
              <a:rPr lang="en-US" sz="1800" b="0" i="0" u="none" strike="noStrike" baseline="0" dirty="0">
                <a:solidFill>
                  <a:srgbClr val="000000"/>
                </a:solidFill>
                <a:latin typeface="Arial" panose="020B0604020202020204" pitchFamily="34" charset="0"/>
              </a:rPr>
              <a:t>	</a:t>
            </a:r>
          </a:p>
          <a:p>
            <a:endParaRPr lang="en-US" dirty="0"/>
          </a:p>
        </p:txBody>
      </p:sp>
      <p:sp>
        <p:nvSpPr>
          <p:cNvPr id="3" name="Title 2">
            <a:extLst>
              <a:ext uri="{FF2B5EF4-FFF2-40B4-BE49-F238E27FC236}">
                <a16:creationId xmlns:a16="http://schemas.microsoft.com/office/drawing/2014/main" id="{60CE03E3-2DF9-CDEC-508A-8DED8F8E3D8C}"/>
              </a:ext>
            </a:extLst>
          </p:cNvPr>
          <p:cNvSpPr>
            <a:spLocks noGrp="1"/>
          </p:cNvSpPr>
          <p:nvPr>
            <p:ph type="title"/>
          </p:nvPr>
        </p:nvSpPr>
        <p:spPr/>
        <p:txBody>
          <a:bodyPr/>
          <a:lstStyle/>
          <a:p>
            <a:r>
              <a:rPr kumimoji="0" lang="en-US" sz="4000" b="1" i="0" u="none" strike="noStrike" kern="10" cap="none" spc="0" normalizeH="0" baseline="0" noProof="0" dirty="0">
                <a:ln w="9525">
                  <a:solidFill>
                    <a:srgbClr val="000000"/>
                  </a:solidFill>
                  <a:round/>
                  <a:headEnd/>
                  <a:tailEnd/>
                </a:ln>
                <a:gradFill rotWithShape="1">
                  <a:gsLst>
                    <a:gs pos="0">
                      <a:srgbClr val="FFF200"/>
                    </a:gs>
                    <a:gs pos="45000">
                      <a:srgbClr val="FF7A00"/>
                    </a:gs>
                    <a:gs pos="70000">
                      <a:srgbClr val="FF0300"/>
                    </a:gs>
                    <a:gs pos="100000">
                      <a:srgbClr val="4D0808"/>
                    </a:gs>
                  </a:gsLst>
                  <a:lin ang="5400000" scaled="1"/>
                </a:gradFill>
                <a:effectLst/>
                <a:uLnTx/>
                <a:uFillTx/>
                <a:latin typeface="Arial Black"/>
                <a:ea typeface="+mj-ea"/>
                <a:cs typeface="+mj-cs"/>
              </a:rPr>
              <a:t>Process Details</a:t>
            </a:r>
            <a:endParaRPr lang="en-US" dirty="0"/>
          </a:p>
        </p:txBody>
      </p:sp>
    </p:spTree>
    <p:extLst>
      <p:ext uri="{BB962C8B-B14F-4D97-AF65-F5344CB8AC3E}">
        <p14:creationId xmlns:p14="http://schemas.microsoft.com/office/powerpoint/2010/main" val="25377853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17F68-1C6C-5864-A1FB-5AECF299D9A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E82DB4-1CBB-20B8-2D8D-3C640AF5ACC6}"/>
              </a:ext>
            </a:extLst>
          </p:cNvPr>
          <p:cNvSpPr>
            <a:spLocks noGrp="1"/>
          </p:cNvSpPr>
          <p:nvPr>
            <p:ph idx="1"/>
          </p:nvPr>
        </p:nvSpPr>
        <p:spPr>
          <a:xfrm>
            <a:off x="846283" y="1218398"/>
            <a:ext cx="11060168" cy="5410200"/>
          </a:xfrm>
        </p:spPr>
        <p:txBody>
          <a:bodyPr vert="horz" lIns="91440" tIns="45720" rIns="91440" bIns="45720" rtlCol="0" anchor="t">
            <a:normAutofit/>
          </a:bodyPr>
          <a:lstStyle/>
          <a:p>
            <a:pPr marL="0" indent="0">
              <a:buNone/>
            </a:pPr>
            <a:endParaRPr kumimoji="0" lang="en-US" altLang="en-US" sz="1100" b="1" i="0" u="none" strike="noStrike" kern="1200" cap="none" spc="0" normalizeH="0" baseline="0" noProof="0" dirty="0">
              <a:ln>
                <a:noFill/>
              </a:ln>
              <a:solidFill>
                <a:srgbClr val="000000"/>
              </a:solidFill>
              <a:effectLst/>
              <a:uLnTx/>
              <a:uFillTx/>
              <a:latin typeface="Source Sans Pro Web"/>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Source Sans Pro Web"/>
                <a:ea typeface="+mn-ea"/>
                <a:cs typeface="+mn-cs"/>
              </a:rPr>
              <a:t>Regional “Call 911” Emergency Department Protocol to Reduce Interfacility Transfer Delay for Patients With ST‐Segment–Elevation Myocardial Infarction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sng" strike="noStrike" kern="1200" cap="none" spc="0" normalizeH="0" baseline="0" noProof="0" dirty="0">
                <a:ln>
                  <a:noFill/>
                </a:ln>
                <a:solidFill>
                  <a:srgbClr val="005EA2"/>
                </a:solidFill>
                <a:effectLst/>
                <a:uLnTx/>
                <a:uFillTx/>
                <a:latin typeface="Source Sans Pro Web"/>
                <a:ea typeface="+mn-ea"/>
                <a:cs typeface="+mn-cs"/>
                <a:hlinkClick r:id="rId3"/>
              </a:rPr>
              <a:t>Nichole Bosson</a:t>
            </a:r>
            <a:r>
              <a:rPr kumimoji="0" lang="en-US" altLang="en-US" sz="1200" b="0" i="0" u="none" strike="noStrike" kern="1200" cap="none" spc="0" normalizeH="0" baseline="0" noProof="0" dirty="0">
                <a:ln>
                  <a:noFill/>
                </a:ln>
                <a:solidFill>
                  <a:srgbClr val="000000"/>
                </a:solidFill>
                <a:effectLst/>
                <a:uLnTx/>
                <a:uFillTx/>
                <a:latin typeface="Source Sans Pro Web"/>
                <a:ea typeface="+mn-ea"/>
                <a:cs typeface="+mn-cs"/>
              </a:rPr>
              <a:t>, </a:t>
            </a:r>
            <a:r>
              <a:rPr kumimoji="0" lang="en-US" altLang="en-US" sz="1200" b="0" i="0" u="sng" strike="noStrike" kern="1200" cap="none" spc="0" normalizeH="0" baseline="0" noProof="0" dirty="0">
                <a:ln>
                  <a:noFill/>
                </a:ln>
                <a:solidFill>
                  <a:srgbClr val="005EA2"/>
                </a:solidFill>
                <a:effectLst/>
                <a:uLnTx/>
                <a:uFillTx/>
                <a:latin typeface="Source Sans Pro Web"/>
                <a:ea typeface="+mn-ea"/>
                <a:cs typeface="+mn-cs"/>
                <a:hlinkClick r:id="rId4"/>
              </a:rPr>
              <a:t>T Baruch</a:t>
            </a:r>
            <a:r>
              <a:rPr kumimoji="0" lang="en-US" altLang="en-US" sz="1200" b="0" i="0" u="none" strike="noStrike" kern="1200" cap="none" spc="0" normalizeH="0" baseline="0" noProof="0" dirty="0">
                <a:ln>
                  <a:noFill/>
                </a:ln>
                <a:solidFill>
                  <a:srgbClr val="000000"/>
                </a:solidFill>
                <a:effectLst/>
                <a:uLnTx/>
                <a:uFillTx/>
                <a:latin typeface="Source Sans Pro Web"/>
                <a:ea typeface="+mn-ea"/>
                <a:cs typeface="+mn-cs"/>
              </a:rPr>
              <a:t>, </a:t>
            </a:r>
            <a:r>
              <a:rPr kumimoji="0" lang="en-US" altLang="en-US" sz="1200" b="0" i="0" u="sng" strike="noStrike" kern="1200" cap="none" spc="0" normalizeH="0" baseline="0" noProof="0" dirty="0">
                <a:ln>
                  <a:noFill/>
                </a:ln>
                <a:solidFill>
                  <a:srgbClr val="005EA2"/>
                </a:solidFill>
                <a:effectLst/>
                <a:uLnTx/>
                <a:uFillTx/>
                <a:latin typeface="Source Sans Pro Web"/>
                <a:ea typeface="+mn-ea"/>
                <a:cs typeface="+mn-cs"/>
                <a:hlinkClick r:id="rId5"/>
              </a:rPr>
              <a:t>W J French</a:t>
            </a:r>
            <a:r>
              <a:rPr kumimoji="0" lang="en-US" altLang="en-US" sz="1200" b="0" i="0" u="none" strike="noStrike" kern="1200" cap="none" spc="0" normalizeH="0" baseline="0" noProof="0" dirty="0">
                <a:ln>
                  <a:noFill/>
                </a:ln>
                <a:solidFill>
                  <a:srgbClr val="000000"/>
                </a:solidFill>
                <a:effectLst/>
                <a:uLnTx/>
                <a:uFillTx/>
                <a:latin typeface="Source Sans Pro Web"/>
                <a:ea typeface="+mn-ea"/>
                <a:cs typeface="+mn-cs"/>
              </a:rPr>
              <a:t> , </a:t>
            </a:r>
            <a:r>
              <a:rPr kumimoji="0" lang="en-US" altLang="en-US" sz="1200" b="0" i="0" u="sng" strike="noStrike" kern="1200" cap="none" spc="0" normalizeH="0" baseline="0" noProof="0" dirty="0">
                <a:ln>
                  <a:noFill/>
                </a:ln>
                <a:solidFill>
                  <a:srgbClr val="005EA2"/>
                </a:solidFill>
                <a:effectLst/>
                <a:uLnTx/>
                <a:uFillTx/>
                <a:latin typeface="Source Sans Pro Web"/>
                <a:ea typeface="+mn-ea"/>
                <a:cs typeface="+mn-cs"/>
                <a:hlinkClick r:id="rId6"/>
              </a:rPr>
              <a:t>A Fang</a:t>
            </a:r>
            <a:r>
              <a:rPr kumimoji="0" lang="en-US" altLang="en-US" sz="1200" b="0" i="0" u="none" strike="noStrike" kern="1200" cap="none" spc="0" normalizeH="0" baseline="0" noProof="0" dirty="0">
                <a:ln>
                  <a:noFill/>
                </a:ln>
                <a:solidFill>
                  <a:srgbClr val="000000"/>
                </a:solidFill>
                <a:effectLst/>
                <a:uLnTx/>
                <a:uFillTx/>
                <a:latin typeface="Source Sans Pro Web"/>
                <a:ea typeface="+mn-ea"/>
                <a:cs typeface="+mn-cs"/>
              </a:rPr>
              <a:t>, </a:t>
            </a:r>
            <a:r>
              <a:rPr kumimoji="0" lang="en-US" altLang="en-US" sz="1200" b="0" i="0" u="sng" strike="noStrike" kern="1200" cap="none" spc="0" normalizeH="0" baseline="0" noProof="0" dirty="0">
                <a:ln>
                  <a:noFill/>
                </a:ln>
                <a:solidFill>
                  <a:srgbClr val="005EA2"/>
                </a:solidFill>
                <a:effectLst/>
                <a:uLnTx/>
                <a:uFillTx/>
                <a:latin typeface="Source Sans Pro Web"/>
                <a:ea typeface="+mn-ea"/>
                <a:cs typeface="+mn-cs"/>
                <a:hlinkClick r:id="rId7"/>
              </a:rPr>
              <a:t>AH Kaji</a:t>
            </a:r>
            <a:r>
              <a:rPr kumimoji="0" lang="en-US" altLang="en-US" sz="1200" b="0" i="0" u="none" strike="noStrike" kern="1200" cap="none" spc="0" normalizeH="0" baseline="0" noProof="0" dirty="0">
                <a:ln>
                  <a:noFill/>
                </a:ln>
                <a:solidFill>
                  <a:srgbClr val="000000"/>
                </a:solidFill>
                <a:effectLst/>
                <a:uLnTx/>
                <a:uFillTx/>
                <a:latin typeface="Source Sans Pro Web"/>
                <a:ea typeface="+mn-ea"/>
                <a:cs typeface="+mn-cs"/>
              </a:rPr>
              <a:t> , </a:t>
            </a:r>
            <a:r>
              <a:rPr kumimoji="0" lang="en-US" altLang="en-US" sz="1200" b="0" i="0" u="sng" strike="noStrike" kern="1200" cap="none" spc="0" normalizeH="0" baseline="0" noProof="0" dirty="0">
                <a:ln>
                  <a:noFill/>
                </a:ln>
                <a:solidFill>
                  <a:srgbClr val="005EA2"/>
                </a:solidFill>
                <a:effectLst/>
                <a:uLnTx/>
                <a:uFillTx/>
                <a:latin typeface="Source Sans Pro Web"/>
                <a:ea typeface="+mn-ea"/>
                <a:cs typeface="+mn-cs"/>
                <a:hlinkClick r:id="rId8"/>
              </a:rPr>
              <a:t>M </a:t>
            </a:r>
            <a:r>
              <a:rPr kumimoji="0" lang="en-US" altLang="en-US" sz="1200" b="0" i="0" u="sng" strike="noStrike" kern="1200" cap="none" spc="0" normalizeH="0" baseline="0" noProof="0" dirty="0" err="1">
                <a:ln>
                  <a:noFill/>
                </a:ln>
                <a:solidFill>
                  <a:srgbClr val="005EA2"/>
                </a:solidFill>
                <a:effectLst/>
                <a:uLnTx/>
                <a:uFillTx/>
                <a:latin typeface="Source Sans Pro Web"/>
                <a:ea typeface="+mn-ea"/>
                <a:cs typeface="+mn-cs"/>
                <a:hlinkClick r:id="rId8"/>
              </a:rPr>
              <a:t>Gausche</a:t>
            </a:r>
            <a:r>
              <a:rPr kumimoji="0" lang="en-US" altLang="en-US" sz="1200" b="0" i="0" u="sng" strike="noStrike" kern="1200" cap="none" spc="0" normalizeH="0" baseline="0" noProof="0" dirty="0">
                <a:ln>
                  <a:noFill/>
                </a:ln>
                <a:solidFill>
                  <a:srgbClr val="005EA2"/>
                </a:solidFill>
                <a:effectLst/>
                <a:uLnTx/>
                <a:uFillTx/>
                <a:latin typeface="Source Sans Pro Web"/>
                <a:ea typeface="+mn-ea"/>
                <a:cs typeface="+mn-cs"/>
                <a:hlinkClick r:id="rId8"/>
              </a:rPr>
              <a:t>‐Hill</a:t>
            </a:r>
            <a:r>
              <a:rPr kumimoji="0" lang="en-US" altLang="en-US" sz="1200" b="0" i="0" u="none" strike="noStrike" kern="1200" cap="none" spc="0" normalizeH="0" baseline="0" noProof="0" dirty="0">
                <a:ln>
                  <a:noFill/>
                </a:ln>
                <a:solidFill>
                  <a:srgbClr val="000000"/>
                </a:solidFill>
                <a:effectLst/>
                <a:uLnTx/>
                <a:uFillTx/>
                <a:latin typeface="Source Sans Pro Web"/>
                <a:ea typeface="+mn-ea"/>
                <a:cs typeface="+mn-cs"/>
              </a:rPr>
              <a:t> , </a:t>
            </a:r>
            <a:r>
              <a:rPr kumimoji="0" lang="en-US" altLang="en-US" sz="1200" b="0" i="0" u="sng" strike="noStrike" kern="1200" cap="none" spc="0" normalizeH="0" baseline="0" noProof="0" dirty="0">
                <a:ln>
                  <a:noFill/>
                </a:ln>
                <a:solidFill>
                  <a:srgbClr val="005EA2"/>
                </a:solidFill>
                <a:effectLst/>
                <a:uLnTx/>
                <a:uFillTx/>
                <a:latin typeface="Source Sans Pro Web"/>
                <a:ea typeface="+mn-ea"/>
                <a:cs typeface="+mn-cs"/>
                <a:hlinkClick r:id="rId9"/>
              </a:rPr>
              <a:t>A Rock</a:t>
            </a:r>
            <a:r>
              <a:rPr lang="en-US" altLang="en-US" sz="1200" kern="1200" dirty="0">
                <a:solidFill>
                  <a:srgbClr val="000000"/>
                </a:solidFill>
                <a:latin typeface="Source Sans Pro Web"/>
              </a:rPr>
              <a:t>,</a:t>
            </a:r>
            <a:r>
              <a:rPr kumimoji="0" lang="en-US" altLang="en-US" sz="1200" b="0" i="0" u="none" strike="noStrike" kern="1200" cap="none" spc="0" normalizeH="0" baseline="0" noProof="0" dirty="0">
                <a:ln>
                  <a:noFill/>
                </a:ln>
                <a:solidFill>
                  <a:srgbClr val="000000"/>
                </a:solidFill>
                <a:effectLst/>
                <a:uLnTx/>
                <a:uFillTx/>
                <a:latin typeface="Source Sans Pro Web"/>
                <a:ea typeface="+mn-ea"/>
                <a:cs typeface="+mn-cs"/>
              </a:rPr>
              <a:t> </a:t>
            </a:r>
            <a:r>
              <a:rPr kumimoji="0" lang="en-US" altLang="en-US" sz="1200" b="0" i="0" u="sng" strike="noStrike" kern="1200" cap="none" spc="0" normalizeH="0" baseline="0" noProof="0" dirty="0">
                <a:ln>
                  <a:noFill/>
                </a:ln>
                <a:solidFill>
                  <a:srgbClr val="005EA2"/>
                </a:solidFill>
                <a:effectLst/>
                <a:uLnTx/>
                <a:uFillTx/>
                <a:latin typeface="Source Sans Pro Web"/>
                <a:ea typeface="+mn-ea"/>
                <a:cs typeface="+mn-cs"/>
                <a:hlinkClick r:id="rId10"/>
              </a:rPr>
              <a:t>D Shavelle</a:t>
            </a:r>
            <a:r>
              <a:rPr kumimoji="0" lang="en-US" altLang="en-US" sz="1200" b="0" i="0" u="none" strike="noStrike" kern="1200" cap="none" spc="0" normalizeH="0" baseline="0" noProof="0" dirty="0">
                <a:ln>
                  <a:noFill/>
                </a:ln>
                <a:solidFill>
                  <a:srgbClr val="000000"/>
                </a:solidFill>
                <a:effectLst/>
                <a:uLnTx/>
                <a:uFillTx/>
                <a:latin typeface="Source Sans Pro Web"/>
                <a:ea typeface="+mn-ea"/>
                <a:cs typeface="+mn-cs"/>
              </a:rPr>
              <a:t>, </a:t>
            </a:r>
            <a:r>
              <a:rPr kumimoji="0" lang="en-US" altLang="en-US" sz="1200" b="0" i="0" u="sng" strike="noStrike" kern="1200" cap="none" spc="0" normalizeH="0" baseline="0" noProof="0" dirty="0">
                <a:ln>
                  <a:noFill/>
                </a:ln>
                <a:solidFill>
                  <a:srgbClr val="005EA2"/>
                </a:solidFill>
                <a:effectLst/>
                <a:uLnTx/>
                <a:uFillTx/>
                <a:latin typeface="Source Sans Pro Web"/>
                <a:ea typeface="+mn-ea"/>
                <a:cs typeface="+mn-cs"/>
                <a:hlinkClick r:id="rId11"/>
              </a:rPr>
              <a:t>JL Thomas</a:t>
            </a:r>
            <a:r>
              <a:rPr kumimoji="0" lang="en-US" altLang="en-US" sz="1200" b="0" i="0" u="none" strike="noStrike" kern="1200" cap="none" spc="0" normalizeH="0" baseline="0" noProof="0" dirty="0">
                <a:ln>
                  <a:noFill/>
                </a:ln>
                <a:solidFill>
                  <a:srgbClr val="000000"/>
                </a:solidFill>
                <a:effectLst/>
                <a:uLnTx/>
                <a:uFillTx/>
                <a:latin typeface="Source Sans Pro Web"/>
                <a:ea typeface="+mn-ea"/>
                <a:cs typeface="+mn-cs"/>
              </a:rPr>
              <a:t>, </a:t>
            </a:r>
            <a:r>
              <a:rPr kumimoji="0" lang="en-US" altLang="en-US" sz="1200" b="0" i="0" u="sng" strike="noStrike" kern="1200" cap="none" spc="0" normalizeH="0" baseline="0" noProof="0" dirty="0">
                <a:ln>
                  <a:noFill/>
                </a:ln>
                <a:solidFill>
                  <a:srgbClr val="005EA2"/>
                </a:solidFill>
                <a:effectLst/>
                <a:uLnTx/>
                <a:uFillTx/>
                <a:latin typeface="Source Sans Pro Web"/>
                <a:ea typeface="+mn-ea"/>
                <a:cs typeface="+mn-cs"/>
                <a:hlinkClick r:id="rId12"/>
              </a:rPr>
              <a:t>JT Niemann</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lvl="2"/>
            <a:r>
              <a:rPr lang="en-US" dirty="0"/>
              <a:t>Using a </a:t>
            </a:r>
            <a:r>
              <a:rPr lang="en-US" i="1" dirty="0"/>
              <a:t>Call 911 </a:t>
            </a:r>
            <a:r>
              <a:rPr lang="en-US" dirty="0"/>
              <a:t>protocol in this regional cardiac care system, patients with STEMI requiring interfacility transfers had a median FMC2B time of 111 minutes, with 56% meeting 120‐m goal.</a:t>
            </a:r>
            <a:endParaRPr lang="en-US" dirty="0">
              <a:ea typeface="Calibri"/>
              <a:cs typeface="Calibri"/>
            </a:endParaRPr>
          </a:p>
          <a:p>
            <a:pPr algn="l">
              <a:buNone/>
            </a:pPr>
            <a:r>
              <a:rPr lang="en-US" sz="2000" b="1" i="0" dirty="0">
                <a:solidFill>
                  <a:srgbClr val="000000"/>
                </a:solidFill>
                <a:effectLst/>
                <a:latin typeface="Inter"/>
              </a:rPr>
              <a:t>Emergency Interhospital Transfer of Patients With ST‐Segment–Elevation Myocardial Infarction: Call 9‐1‐1—The American Heart Association Mission: Lifeline Program</a:t>
            </a:r>
          </a:p>
          <a:p>
            <a:pPr algn="l">
              <a:buNone/>
            </a:pPr>
            <a:r>
              <a:rPr lang="en-US" sz="1400" dirty="0">
                <a:solidFill>
                  <a:srgbClr val="DA1E26"/>
                </a:solidFill>
                <a:latin typeface="Inter"/>
                <a:hlinkClick r:id="rId13"/>
              </a:rPr>
              <a:t>WJ French, MD</a:t>
            </a:r>
            <a:r>
              <a:rPr lang="en-US" sz="1400" b="0" i="0" dirty="0">
                <a:solidFill>
                  <a:srgbClr val="757575"/>
                </a:solidFill>
                <a:effectLst/>
                <a:latin typeface="Inter"/>
              </a:rPr>
              <a:t>, </a:t>
            </a:r>
            <a:r>
              <a:rPr lang="en-US" sz="1400" b="0" i="0" u="sng" dirty="0">
                <a:solidFill>
                  <a:srgbClr val="DA1E26"/>
                </a:solidFill>
                <a:effectLst/>
                <a:latin typeface="Inter"/>
                <a:hlinkClick r:id="rId14"/>
              </a:rPr>
              <a:t>M Gunderson (Ret)</a:t>
            </a:r>
            <a:r>
              <a:rPr lang="en-US" sz="1400" b="0" i="0" dirty="0">
                <a:solidFill>
                  <a:srgbClr val="757575"/>
                </a:solidFill>
                <a:effectLst/>
                <a:latin typeface="Inter"/>
              </a:rPr>
              <a:t> , </a:t>
            </a:r>
            <a:r>
              <a:rPr lang="en-US" sz="1400" b="0" i="0" u="none" strike="noStrike" dirty="0">
                <a:solidFill>
                  <a:srgbClr val="DA1E26"/>
                </a:solidFill>
                <a:effectLst/>
                <a:latin typeface="Inter"/>
                <a:hlinkClick r:id="rId15"/>
              </a:rPr>
              <a:t>David Travis, PMD, MPH</a:t>
            </a:r>
            <a:r>
              <a:rPr lang="en-US" sz="1400" b="0" i="0" dirty="0">
                <a:solidFill>
                  <a:srgbClr val="757575"/>
                </a:solidFill>
                <a:effectLst/>
                <a:latin typeface="Inter"/>
              </a:rPr>
              <a:t>, </a:t>
            </a:r>
            <a:r>
              <a:rPr lang="en-US" sz="1400" b="0" i="0" u="none" strike="noStrike" dirty="0">
                <a:solidFill>
                  <a:srgbClr val="DA1E26"/>
                </a:solidFill>
                <a:effectLst/>
                <a:latin typeface="Inter"/>
                <a:hlinkClick r:id="rId16"/>
              </a:rPr>
              <a:t>M </a:t>
            </a:r>
            <a:r>
              <a:rPr lang="en-US" sz="1400" b="0" i="0" u="none" strike="noStrike" dirty="0" err="1">
                <a:solidFill>
                  <a:srgbClr val="DA1E26"/>
                </a:solidFill>
                <a:effectLst/>
                <a:latin typeface="Inter"/>
                <a:hlinkClick r:id="rId16"/>
              </a:rPr>
              <a:t>Bieniarz</a:t>
            </a:r>
            <a:r>
              <a:rPr lang="en-US" sz="1400" b="0" i="0" u="none" strike="noStrike" dirty="0">
                <a:solidFill>
                  <a:srgbClr val="DA1E26"/>
                </a:solidFill>
                <a:effectLst/>
                <a:latin typeface="Inter"/>
                <a:hlinkClick r:id="rId16"/>
              </a:rPr>
              <a:t>, MD</a:t>
            </a:r>
            <a:r>
              <a:rPr lang="en-US" sz="1400" b="0" i="0" dirty="0">
                <a:solidFill>
                  <a:srgbClr val="757575"/>
                </a:solidFill>
                <a:effectLst/>
                <a:latin typeface="Inter"/>
              </a:rPr>
              <a:t>, </a:t>
            </a:r>
            <a:r>
              <a:rPr lang="en-US" sz="1400" b="0" i="0" u="none" strike="noStrike" dirty="0">
                <a:solidFill>
                  <a:srgbClr val="DA1E26"/>
                </a:solidFill>
                <a:effectLst/>
                <a:latin typeface="Inter"/>
                <a:hlinkClick r:id="rId17"/>
              </a:rPr>
              <a:t>J </a:t>
            </a:r>
            <a:r>
              <a:rPr lang="en-US" sz="1400" b="0" i="0" u="none" strike="noStrike" dirty="0" err="1">
                <a:solidFill>
                  <a:srgbClr val="DA1E26"/>
                </a:solidFill>
                <a:effectLst/>
                <a:latin typeface="Inter"/>
                <a:hlinkClick r:id="rId17"/>
              </a:rPr>
              <a:t>Zegre‐Hemsey</a:t>
            </a:r>
            <a:r>
              <a:rPr lang="en-US" sz="1400" b="0" i="0" u="none" strike="noStrike" dirty="0">
                <a:solidFill>
                  <a:srgbClr val="DA1E26"/>
                </a:solidFill>
                <a:effectLst/>
                <a:latin typeface="Inter"/>
                <a:hlinkClick r:id="rId17"/>
              </a:rPr>
              <a:t>, PhD, RN</a:t>
            </a:r>
            <a:r>
              <a:rPr lang="en-US" sz="1400" b="0" i="0" dirty="0">
                <a:solidFill>
                  <a:srgbClr val="757575"/>
                </a:solidFill>
                <a:effectLst/>
                <a:latin typeface="Inter"/>
              </a:rPr>
              <a:t> , </a:t>
            </a:r>
            <a:r>
              <a:rPr lang="en-US" sz="1400" b="0" i="0" u="none" strike="noStrike" dirty="0">
                <a:solidFill>
                  <a:srgbClr val="DA1E26"/>
                </a:solidFill>
                <a:effectLst/>
                <a:latin typeface="Inter"/>
                <a:hlinkClick r:id="rId18"/>
              </a:rPr>
              <a:t>A Goyal, MD, MHS</a:t>
            </a:r>
            <a:r>
              <a:rPr lang="en-US" sz="1400" b="0" i="0" dirty="0">
                <a:solidFill>
                  <a:srgbClr val="757575"/>
                </a:solidFill>
                <a:effectLst/>
                <a:latin typeface="Inter"/>
              </a:rPr>
              <a:t>, and </a:t>
            </a:r>
            <a:r>
              <a:rPr lang="en-US" sz="1400" b="0" i="0" u="none" strike="noStrike" dirty="0">
                <a:solidFill>
                  <a:srgbClr val="DA1E26"/>
                </a:solidFill>
                <a:effectLst/>
                <a:latin typeface="Inter"/>
                <a:hlinkClick r:id="rId19"/>
              </a:rPr>
              <a:t>AK. Jacobs, MD</a:t>
            </a:r>
            <a:r>
              <a:rPr lang="en-US" sz="1400" b="0" i="0" dirty="0">
                <a:solidFill>
                  <a:srgbClr val="757575"/>
                </a:solidFill>
                <a:effectLst/>
                <a:latin typeface="Inter"/>
              </a:rPr>
              <a:t> </a:t>
            </a:r>
            <a:endParaRPr lang="en-US" sz="2000" b="1" i="0" dirty="0">
              <a:solidFill>
                <a:srgbClr val="000000"/>
              </a:solidFill>
              <a:effectLst/>
              <a:latin typeface="Inter"/>
            </a:endParaRPr>
          </a:p>
          <a:p>
            <a:pPr algn="l"/>
            <a:r>
              <a:rPr lang="en-US" sz="2400" b="0" i="0" u="none" strike="noStrike" dirty="0">
                <a:solidFill>
                  <a:srgbClr val="DA1E26"/>
                </a:solidFill>
                <a:effectLst/>
                <a:latin typeface="Inter"/>
              </a:rPr>
              <a:t> </a:t>
            </a:r>
            <a:r>
              <a:rPr lang="en-US" sz="1900" b="0" i="1" dirty="0">
                <a:solidFill>
                  <a:srgbClr val="0070C0"/>
                </a:solidFill>
                <a:effectLst/>
                <a:latin typeface="Inter"/>
              </a:rPr>
              <a:t>STAT TRANSFER </a:t>
            </a:r>
            <a:r>
              <a:rPr lang="en-US" sz="1900" b="0" dirty="0">
                <a:solidFill>
                  <a:srgbClr val="0070C0"/>
                </a:solidFill>
                <a:effectLst/>
                <a:latin typeface="Inter"/>
              </a:rPr>
              <a:t>process </a:t>
            </a:r>
            <a:r>
              <a:rPr lang="en-US" sz="1900" b="0" i="0" dirty="0">
                <a:solidFill>
                  <a:srgbClr val="0070C0"/>
                </a:solidFill>
                <a:effectLst/>
                <a:latin typeface="Inter"/>
              </a:rPr>
              <a:t>uses a systems approach that considers diverse ways in which patients access care … and how receiving hospitals prepare for an incoming patient with STEMI</a:t>
            </a:r>
            <a:endParaRPr lang="en-US" sz="3600" dirty="0">
              <a:solidFill>
                <a:srgbClr val="0070C0"/>
              </a:solidFill>
            </a:endParaRPr>
          </a:p>
          <a:p>
            <a:r>
              <a:rPr lang="en-US" sz="3600" dirty="0"/>
              <a:t>San Mateo Co has </a:t>
            </a:r>
            <a:r>
              <a:rPr lang="en-US" sz="3600" i="1" dirty="0"/>
              <a:t>Send</a:t>
            </a:r>
            <a:r>
              <a:rPr lang="en-US" sz="3600" dirty="0"/>
              <a:t> on Demand: AMR</a:t>
            </a:r>
          </a:p>
          <a:p>
            <a:pPr lvl="1"/>
            <a:r>
              <a:rPr lang="en-US" sz="3200" dirty="0"/>
              <a:t>Richmond AA controls all transports anyway</a:t>
            </a:r>
            <a:endParaRPr lang="en-US" sz="2400" dirty="0"/>
          </a:p>
        </p:txBody>
      </p:sp>
      <p:sp>
        <p:nvSpPr>
          <p:cNvPr id="2" name="Title 1">
            <a:extLst>
              <a:ext uri="{FF2B5EF4-FFF2-40B4-BE49-F238E27FC236}">
                <a16:creationId xmlns:a16="http://schemas.microsoft.com/office/drawing/2014/main" id="{1194490D-0EC4-A227-47B3-21C67309E45D}"/>
              </a:ext>
            </a:extLst>
          </p:cNvPr>
          <p:cNvSpPr>
            <a:spLocks noGrp="1"/>
          </p:cNvSpPr>
          <p:nvPr>
            <p:ph type="title"/>
          </p:nvPr>
        </p:nvSpPr>
        <p:spPr>
          <a:xfrm>
            <a:off x="1167063" y="152400"/>
            <a:ext cx="10821737" cy="725906"/>
          </a:xfrm>
        </p:spPr>
        <p:txBody>
          <a:bodyPr>
            <a:noAutofit/>
          </a:bodyPr>
          <a:lstStyle/>
          <a:p>
            <a:r>
              <a:rPr lang="en-US" sz="4000" kern="10" dirty="0">
                <a:ln w="9525">
                  <a:solidFill>
                    <a:srgbClr val="000000"/>
                  </a:solidFill>
                  <a:round/>
                  <a:headEnd/>
                  <a:tailEnd/>
                </a:ln>
                <a:gradFill rotWithShape="1">
                  <a:gsLst>
                    <a:gs pos="0">
                      <a:srgbClr val="FFF200"/>
                    </a:gs>
                    <a:gs pos="45000">
                      <a:srgbClr val="FF7A00"/>
                    </a:gs>
                    <a:gs pos="70000">
                      <a:srgbClr val="FF0300"/>
                    </a:gs>
                    <a:gs pos="100000">
                      <a:srgbClr val="4D0808"/>
                    </a:gs>
                  </a:gsLst>
                  <a:lin ang="5400000" scaled="1"/>
                </a:gradFill>
                <a:latin typeface="Arial Black"/>
              </a:rPr>
              <a:t>Literature in Favor of Activation</a:t>
            </a:r>
            <a:endParaRPr lang="en-US" sz="4000" dirty="0"/>
          </a:p>
        </p:txBody>
      </p:sp>
    </p:spTree>
    <p:extLst>
      <p:ext uri="{BB962C8B-B14F-4D97-AF65-F5344CB8AC3E}">
        <p14:creationId xmlns:p14="http://schemas.microsoft.com/office/powerpoint/2010/main" val="29943086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1920069"/>
            <a:ext cx="12192000" cy="4950883"/>
            <a:chOff x="0" y="2880103"/>
            <a:chExt cx="18288000" cy="7426325"/>
          </a:xfrm>
        </p:grpSpPr>
        <p:sp>
          <p:nvSpPr>
            <p:cNvPr id="3" name="object 3"/>
            <p:cNvSpPr/>
            <p:nvPr/>
          </p:nvSpPr>
          <p:spPr>
            <a:xfrm>
              <a:off x="0" y="2880103"/>
              <a:ext cx="18288000" cy="38100"/>
            </a:xfrm>
            <a:custGeom>
              <a:avLst/>
              <a:gdLst/>
              <a:ahLst/>
              <a:cxnLst/>
              <a:rect l="l" t="t" r="r" b="b"/>
              <a:pathLst>
                <a:path w="18288000" h="38100">
                  <a:moveTo>
                    <a:pt x="0" y="38092"/>
                  </a:moveTo>
                  <a:lnTo>
                    <a:pt x="0" y="0"/>
                  </a:lnTo>
                  <a:lnTo>
                    <a:pt x="18288000" y="0"/>
                  </a:lnTo>
                  <a:lnTo>
                    <a:pt x="18288000" y="38092"/>
                  </a:lnTo>
                  <a:lnTo>
                    <a:pt x="0" y="38092"/>
                  </a:lnTo>
                  <a:close/>
                </a:path>
              </a:pathLst>
            </a:custGeom>
            <a:solidFill>
              <a:srgbClr val="000000"/>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 name="object 4"/>
            <p:cNvSpPr/>
            <p:nvPr/>
          </p:nvSpPr>
          <p:spPr>
            <a:xfrm>
              <a:off x="9143940" y="2899286"/>
              <a:ext cx="19050" cy="7388225"/>
            </a:xfrm>
            <a:custGeom>
              <a:avLst/>
              <a:gdLst/>
              <a:ahLst/>
              <a:cxnLst/>
              <a:rect l="l" t="t" r="r" b="b"/>
              <a:pathLst>
                <a:path w="19050" h="7388225">
                  <a:moveTo>
                    <a:pt x="19049" y="0"/>
                  </a:moveTo>
                  <a:lnTo>
                    <a:pt x="0" y="7387772"/>
                  </a:lnTo>
                </a:path>
              </a:pathLst>
            </a:custGeom>
            <a:ln w="38099">
              <a:solidFill>
                <a:srgbClr val="000000"/>
              </a:solidFill>
            </a:ln>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6" name="object 6"/>
          <p:cNvSpPr txBox="1"/>
          <p:nvPr/>
        </p:nvSpPr>
        <p:spPr>
          <a:xfrm>
            <a:off x="2616762" y="2532785"/>
            <a:ext cx="1014730" cy="284117"/>
          </a:xfrm>
          <a:prstGeom prst="rect">
            <a:avLst/>
          </a:prstGeom>
        </p:spPr>
        <p:txBody>
          <a:bodyPr vert="horz" wrap="square" lIns="0" tIns="0" rIns="0" bIns="0" rtlCol="0">
            <a:spAutoFit/>
          </a:bodyPr>
          <a:lstStyle/>
          <a:p>
            <a:pPr marL="0" marR="0" lvl="0" indent="0" algn="ctr" defTabSz="609630" rtl="0" eaLnBrk="1" fontAlgn="auto" latinLnBrk="0" hangingPunct="1">
              <a:lnSpc>
                <a:spcPts val="2150"/>
              </a:lnSpc>
              <a:spcBef>
                <a:spcPts val="0"/>
              </a:spcBef>
              <a:spcAft>
                <a:spcPts val="0"/>
              </a:spcAft>
              <a:buClrTx/>
              <a:buSzTx/>
              <a:buFontTx/>
              <a:buNone/>
              <a:tabLst/>
              <a:defRPr/>
            </a:pPr>
            <a:r>
              <a:rPr kumimoji="0" lang="en-US" sz="2467" b="1" i="0" u="none" strike="noStrike" kern="0" cap="none" spc="-207" normalizeH="0" baseline="0" noProof="0" dirty="0">
                <a:ln>
                  <a:noFill/>
                </a:ln>
                <a:solidFill>
                  <a:prstClr val="black"/>
                </a:solidFill>
                <a:effectLst/>
                <a:uLnTx/>
                <a:uFillTx/>
                <a:latin typeface="Trebuchet MS"/>
                <a:ea typeface="+mn-ea"/>
                <a:cs typeface="Trebuchet MS"/>
              </a:rPr>
              <a:t> </a:t>
            </a:r>
            <a:endParaRPr kumimoji="0" sz="2400" b="0" i="0" u="none" strike="noStrike" kern="0" cap="none" spc="0" normalizeH="0" baseline="0" noProof="0" dirty="0">
              <a:ln>
                <a:noFill/>
              </a:ln>
              <a:solidFill>
                <a:sysClr val="windowText" lastClr="000000"/>
              </a:solidFill>
              <a:effectLst/>
              <a:uLnTx/>
              <a:uFillTx/>
              <a:latin typeface="Arial"/>
              <a:ea typeface="+mn-ea"/>
              <a:cs typeface="Arial"/>
            </a:endParaRPr>
          </a:p>
        </p:txBody>
      </p:sp>
      <p:sp>
        <p:nvSpPr>
          <p:cNvPr id="10" name="object 10"/>
          <p:cNvSpPr txBox="1">
            <a:spLocks noGrp="1"/>
          </p:cNvSpPr>
          <p:nvPr>
            <p:ph type="title"/>
          </p:nvPr>
        </p:nvSpPr>
        <p:spPr>
          <a:xfrm>
            <a:off x="174757" y="96021"/>
            <a:ext cx="11113477" cy="1026777"/>
          </a:xfrm>
          <a:prstGeom prst="rect">
            <a:avLst/>
          </a:prstGeom>
        </p:spPr>
        <p:txBody>
          <a:bodyPr vert="horz" wrap="square" lIns="0" tIns="11007" rIns="0" bIns="0" rtlCol="0">
            <a:spAutoFit/>
          </a:bodyPr>
          <a:lstStyle/>
          <a:p>
            <a:pPr marL="8467" algn="ctr">
              <a:spcBef>
                <a:spcPts val="87"/>
              </a:spcBef>
            </a:pPr>
            <a:r>
              <a:rPr lang="en-US" sz="6600" kern="10" dirty="0">
                <a:ln w="9525">
                  <a:solidFill>
                    <a:srgbClr val="000000"/>
                  </a:solidFill>
                  <a:round/>
                  <a:headEnd/>
                  <a:tailEnd/>
                </a:ln>
                <a:gradFill rotWithShape="1">
                  <a:gsLst>
                    <a:gs pos="0">
                      <a:srgbClr val="FFF200"/>
                    </a:gs>
                    <a:gs pos="45000">
                      <a:srgbClr val="FF7A00"/>
                    </a:gs>
                    <a:gs pos="70000">
                      <a:srgbClr val="FF0300"/>
                    </a:gs>
                    <a:gs pos="100000">
                      <a:srgbClr val="4D0808"/>
                    </a:gs>
                  </a:gsLst>
                  <a:lin ang="5400000" scaled="1"/>
                </a:gradFill>
                <a:latin typeface="Arial Black" panose="020B0A04020102020204" pitchFamily="34" charset="0"/>
              </a:rPr>
              <a:t>ET Data 2024: 1/day</a:t>
            </a:r>
            <a:endParaRPr sz="6234" dirty="0"/>
          </a:p>
        </p:txBody>
      </p:sp>
      <p:sp>
        <p:nvSpPr>
          <p:cNvPr id="11" name="object 11"/>
          <p:cNvSpPr txBox="1"/>
          <p:nvPr/>
        </p:nvSpPr>
        <p:spPr>
          <a:xfrm>
            <a:off x="1000115" y="1137222"/>
            <a:ext cx="4731382" cy="596317"/>
          </a:xfrm>
          <a:prstGeom prst="rect">
            <a:avLst/>
          </a:prstGeom>
        </p:spPr>
        <p:txBody>
          <a:bodyPr vert="horz" wrap="square" lIns="0" tIns="11430" rIns="0" bIns="0" rtlCol="0">
            <a:spAutoFit/>
          </a:bodyPr>
          <a:lstStyle/>
          <a:p>
            <a:pPr marL="8467" marR="0" lvl="0" indent="0" algn="l" defTabSz="609630" rtl="0" eaLnBrk="1" fontAlgn="auto" latinLnBrk="0" hangingPunct="1">
              <a:lnSpc>
                <a:spcPct val="100000"/>
              </a:lnSpc>
              <a:spcBef>
                <a:spcPts val="90"/>
              </a:spcBef>
              <a:spcAft>
                <a:spcPts val="0"/>
              </a:spcAft>
              <a:buClrTx/>
              <a:buSzTx/>
              <a:buFontTx/>
              <a:buNone/>
              <a:tabLst/>
              <a:defRPr/>
            </a:pPr>
            <a:r>
              <a:rPr kumimoji="0" lang="en-US" sz="3800" b="0" i="0" u="none" strike="noStrike" kern="0" cap="none" spc="-213" normalizeH="0" baseline="0" noProof="0" dirty="0">
                <a:ln>
                  <a:noFill/>
                </a:ln>
                <a:solidFill>
                  <a:sysClr val="windowText" lastClr="000000"/>
                </a:solidFill>
                <a:effectLst/>
                <a:uLnTx/>
                <a:uFillTx/>
                <a:latin typeface="Arial Black"/>
                <a:ea typeface="+mn-ea"/>
                <a:cs typeface="Arial Black"/>
              </a:rPr>
              <a:t> </a:t>
            </a:r>
            <a:endParaRPr kumimoji="0" sz="3800" b="0" i="0" u="none" strike="noStrike" kern="0" cap="none" spc="0" normalizeH="0" baseline="0" noProof="0" dirty="0">
              <a:ln>
                <a:noFill/>
              </a:ln>
              <a:solidFill>
                <a:sysClr val="windowText" lastClr="000000"/>
              </a:solidFill>
              <a:effectLst/>
              <a:uLnTx/>
              <a:uFillTx/>
              <a:latin typeface="Arial Black"/>
              <a:ea typeface="+mn-ea"/>
              <a:cs typeface="Arial Black"/>
            </a:endParaRPr>
          </a:p>
        </p:txBody>
      </p:sp>
      <p:pic>
        <p:nvPicPr>
          <p:cNvPr id="15" name="Picture 14">
            <a:extLst>
              <a:ext uri="{FF2B5EF4-FFF2-40B4-BE49-F238E27FC236}">
                <a16:creationId xmlns:a16="http://schemas.microsoft.com/office/drawing/2014/main" id="{BFBF50F8-C74C-9404-88B2-86941E58C873}"/>
              </a:ext>
            </a:extLst>
          </p:cNvPr>
          <p:cNvPicPr>
            <a:picLocks noChangeAspect="1"/>
          </p:cNvPicPr>
          <p:nvPr/>
        </p:nvPicPr>
        <p:blipFill>
          <a:blip r:embed="rId3"/>
          <a:stretch>
            <a:fillRect/>
          </a:stretch>
        </p:blipFill>
        <p:spPr>
          <a:xfrm>
            <a:off x="262893" y="1038225"/>
            <a:ext cx="11113477" cy="5819775"/>
          </a:xfrm>
          <a:prstGeom prst="rect">
            <a:avLst/>
          </a:prstGeom>
        </p:spPr>
      </p:pic>
    </p:spTree>
    <p:extLst>
      <p:ext uri="{BB962C8B-B14F-4D97-AF65-F5344CB8AC3E}">
        <p14:creationId xmlns:p14="http://schemas.microsoft.com/office/powerpoint/2010/main" val="41078094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F9526-6CFD-5227-8029-BA91E61A05D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AADEE0-5B02-3F19-6367-F69463AFFF62}"/>
              </a:ext>
            </a:extLst>
          </p:cNvPr>
          <p:cNvSpPr>
            <a:spLocks noGrp="1" noRot="1" noMove="1" noResize="1" noEditPoints="1" noAdjustHandles="1" noChangeArrowheads="1" noChangeShapeType="1"/>
          </p:cNvSpPr>
          <p:nvPr>
            <p:ph idx="1"/>
          </p:nvPr>
        </p:nvSpPr>
        <p:spPr>
          <a:xfrm>
            <a:off x="759655" y="1295400"/>
            <a:ext cx="11334374" cy="5410200"/>
          </a:xfrm>
        </p:spPr>
        <p:txBody>
          <a:bodyPr vert="horz" lIns="91440" tIns="45720" rIns="91440" bIns="45720" rtlCol="0" anchor="t">
            <a:normAutofit/>
          </a:bodyPr>
          <a:lstStyle/>
          <a:p>
            <a:r>
              <a:rPr lang="en-US" sz="3600" dirty="0"/>
              <a:t>Clayton mentioned laboring moms in a local ED?</a:t>
            </a:r>
            <a:r>
              <a:rPr lang="en-US" sz="2800" dirty="0"/>
              <a:t> </a:t>
            </a:r>
            <a:r>
              <a:rPr lang="en-US" sz="2800" dirty="0">
                <a:sym typeface="Wingdings" panose="05000000000000000000" pitchFamily="2" charset="2"/>
              </a:rPr>
              <a:t> EMTA</a:t>
            </a:r>
            <a:r>
              <a:rPr lang="en-US" sz="2800" b="1" u="sng" dirty="0">
                <a:solidFill>
                  <a:srgbClr val="FF0000"/>
                </a:solidFill>
                <a:sym typeface="Wingdings" panose="05000000000000000000" pitchFamily="2" charset="2"/>
              </a:rPr>
              <a:t>L</a:t>
            </a:r>
            <a:r>
              <a:rPr lang="en-US" sz="2800" dirty="0">
                <a:sym typeface="Wingdings" panose="05000000000000000000" pitchFamily="2" charset="2"/>
              </a:rPr>
              <a:t>A has special mention: Stabilizing = delivery</a:t>
            </a:r>
            <a:endParaRPr lang="en-US" sz="2800" dirty="0"/>
          </a:p>
          <a:p>
            <a:pPr lvl="2"/>
            <a:r>
              <a:rPr lang="en-US" sz="2800" dirty="0">
                <a:ea typeface="+mn-ea"/>
                <a:cs typeface="+mn-cs"/>
              </a:rPr>
              <a:t>Pitfall is delivery in moving ambo vs. controlled environment</a:t>
            </a:r>
          </a:p>
          <a:p>
            <a:pPr lvl="2"/>
            <a:r>
              <a:rPr lang="en-US" sz="2800" dirty="0">
                <a:ea typeface="+mn-ea"/>
                <a:cs typeface="+mn-cs"/>
              </a:rPr>
              <a:t>Local data: </a:t>
            </a:r>
            <a:r>
              <a:rPr lang="en-US" sz="2800" u="sng" dirty="0">
                <a:ea typeface="+mn-ea"/>
                <a:cs typeface="+mn-cs"/>
              </a:rPr>
              <a:t>3/11 transfers delivered </a:t>
            </a:r>
            <a:r>
              <a:rPr lang="en-US" sz="2800" dirty="0">
                <a:ea typeface="+mn-ea"/>
                <a:cs typeface="+mn-cs"/>
              </a:rPr>
              <a:t>enroute to L&amp;D</a:t>
            </a:r>
            <a:endParaRPr lang="en-US" sz="3600" dirty="0"/>
          </a:p>
          <a:p>
            <a:r>
              <a:rPr lang="en-US" sz="3600" dirty="0"/>
              <a:t>All STEMIs? Strokes? </a:t>
            </a:r>
            <a:r>
              <a:rPr lang="en-US" sz="3600" u="sng" dirty="0">
                <a:solidFill>
                  <a:srgbClr val="FF0000"/>
                </a:solidFill>
              </a:rPr>
              <a:t>Do we </a:t>
            </a:r>
            <a:r>
              <a:rPr lang="en-US" sz="3600" b="1" u="sng" dirty="0">
                <a:solidFill>
                  <a:srgbClr val="FF0000"/>
                </a:solidFill>
              </a:rPr>
              <a:t>owe</a:t>
            </a:r>
            <a:r>
              <a:rPr lang="en-US" sz="3600" dirty="0"/>
              <a:t> the work? </a:t>
            </a:r>
          </a:p>
          <a:p>
            <a:pPr lvl="1"/>
            <a:r>
              <a:rPr lang="en-US" sz="3200" dirty="0"/>
              <a:t>Occasional ask </a:t>
            </a:r>
            <a:r>
              <a:rPr lang="en-US" sz="3200" dirty="0">
                <a:sym typeface="Wingdings" panose="05000000000000000000" pitchFamily="2" charset="2"/>
              </a:rPr>
              <a:t> </a:t>
            </a:r>
            <a:r>
              <a:rPr lang="en-US" sz="3200" dirty="0"/>
              <a:t>Very different from expectation</a:t>
            </a:r>
          </a:p>
          <a:p>
            <a:r>
              <a:rPr lang="en-US" sz="3600" dirty="0"/>
              <a:t>If </a:t>
            </a:r>
            <a:r>
              <a:rPr lang="en-US" sz="3600" u="sng" dirty="0">
                <a:solidFill>
                  <a:srgbClr val="FF0000"/>
                </a:solidFill>
              </a:rPr>
              <a:t>Not</a:t>
            </a:r>
            <a:r>
              <a:rPr lang="en-US" sz="3600" dirty="0"/>
              <a:t> mission of municipal EMS, how much is OK?</a:t>
            </a:r>
          </a:p>
        </p:txBody>
      </p:sp>
      <p:sp>
        <p:nvSpPr>
          <p:cNvPr id="2" name="Title 1">
            <a:extLst>
              <a:ext uri="{FF2B5EF4-FFF2-40B4-BE49-F238E27FC236}">
                <a16:creationId xmlns:a16="http://schemas.microsoft.com/office/drawing/2014/main" id="{7EBA2F4D-978A-E1D0-6037-9A62FDDA5738}"/>
              </a:ext>
            </a:extLst>
          </p:cNvPr>
          <p:cNvSpPr>
            <a:spLocks noGrp="1"/>
          </p:cNvSpPr>
          <p:nvPr>
            <p:ph type="title"/>
          </p:nvPr>
        </p:nvSpPr>
        <p:spPr/>
        <p:txBody>
          <a:bodyPr>
            <a:noAutofit/>
          </a:bodyPr>
          <a:lstStyle/>
          <a:p>
            <a:r>
              <a:rPr lang="en-US" sz="4000" kern="10" dirty="0">
                <a:ln w="9525">
                  <a:solidFill>
                    <a:srgbClr val="000000"/>
                  </a:solidFill>
                  <a:round/>
                  <a:headEnd/>
                  <a:tailEnd/>
                </a:ln>
                <a:gradFill rotWithShape="1">
                  <a:gsLst>
                    <a:gs pos="0">
                      <a:srgbClr val="FFF200"/>
                    </a:gs>
                    <a:gs pos="45000">
                      <a:srgbClr val="FF7A00"/>
                    </a:gs>
                    <a:gs pos="70000">
                      <a:srgbClr val="FF0300"/>
                    </a:gs>
                    <a:gs pos="100000">
                      <a:srgbClr val="4D0808"/>
                    </a:gs>
                  </a:gsLst>
                  <a:lin ang="5400000" scaled="1"/>
                </a:gradFill>
                <a:latin typeface="Arial Black"/>
              </a:rPr>
              <a:t>Separate Mention</a:t>
            </a:r>
            <a:endParaRPr lang="en-US" sz="4000" dirty="0"/>
          </a:p>
        </p:txBody>
      </p:sp>
    </p:spTree>
    <p:extLst>
      <p:ext uri="{BB962C8B-B14F-4D97-AF65-F5344CB8AC3E}">
        <p14:creationId xmlns:p14="http://schemas.microsoft.com/office/powerpoint/2010/main" val="25752624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7B8F57-389F-0A78-C8B8-C589B0D4AD28}"/>
              </a:ext>
            </a:extLst>
          </p:cNvPr>
          <p:cNvSpPr>
            <a:spLocks noGrp="1"/>
          </p:cNvSpPr>
          <p:nvPr>
            <p:ph idx="1"/>
          </p:nvPr>
        </p:nvSpPr>
        <p:spPr>
          <a:xfrm>
            <a:off x="989427" y="1222248"/>
            <a:ext cx="11432345" cy="5635752"/>
          </a:xfrm>
        </p:spPr>
        <p:txBody>
          <a:bodyPr vert="horz" lIns="91440" tIns="45720" rIns="91440" bIns="45720" rtlCol="0" anchor="t">
            <a:normAutofit fontScale="92500" lnSpcReduction="10000"/>
          </a:bodyPr>
          <a:lstStyle/>
          <a:p>
            <a:r>
              <a:rPr lang="en-US" sz="3600" dirty="0"/>
              <a:t>We specialize in undifferentiated patients with major responsibility to lay caller without help</a:t>
            </a:r>
            <a:endParaRPr lang="en-US" sz="3600" dirty="0">
              <a:ea typeface="Calibri"/>
              <a:cs typeface="Calibri"/>
            </a:endParaRPr>
          </a:p>
          <a:p>
            <a:r>
              <a:rPr lang="en-US" sz="3600" dirty="0"/>
              <a:t>BUT are we not here for life saves?</a:t>
            </a:r>
          </a:p>
          <a:p>
            <a:r>
              <a:rPr lang="en-US" sz="3600" dirty="0">
                <a:ea typeface="Calibri"/>
                <a:cs typeface="Calibri"/>
              </a:rPr>
              <a:t>Each system must ask: Legal? Ethical? Possible?</a:t>
            </a:r>
          </a:p>
          <a:p>
            <a:r>
              <a:rPr lang="en-US" sz="3600" dirty="0"/>
              <a:t>If so, answer may be … “Yes, sometimes”: But we chose a </a:t>
            </a:r>
            <a:r>
              <a:rPr lang="en-US" sz="3600" u="sng" dirty="0">
                <a:solidFill>
                  <a:srgbClr val="FF0000"/>
                </a:solidFill>
              </a:rPr>
              <a:t>judicious approach </a:t>
            </a:r>
            <a:r>
              <a:rPr lang="en-US" sz="3600" dirty="0"/>
              <a:t>to processing the ET/IHT</a:t>
            </a:r>
          </a:p>
          <a:p>
            <a:pPr lvl="2"/>
            <a:r>
              <a:rPr lang="en-US" sz="2800" dirty="0"/>
              <a:t>Including how to say no</a:t>
            </a:r>
          </a:p>
          <a:p>
            <a:r>
              <a:rPr lang="en-US" sz="3600" dirty="0">
                <a:ea typeface="Calibri"/>
                <a:cs typeface="Calibri"/>
              </a:rPr>
              <a:t>Some systems are already set up for both missions</a:t>
            </a:r>
          </a:p>
          <a:p>
            <a:pPr algn="ctr"/>
            <a:r>
              <a:rPr kumimoji="0" lang="en-US" sz="2200" b="1" i="0" u="none" strike="noStrike" kern="10" cap="none" spc="0" normalizeH="0" baseline="0" noProof="0" dirty="0">
                <a:ln w="9525">
                  <a:solidFill>
                    <a:srgbClr val="000000"/>
                  </a:solidFill>
                  <a:round/>
                  <a:headEnd/>
                  <a:tailEnd/>
                </a:ln>
                <a:gradFill rotWithShape="1">
                  <a:gsLst>
                    <a:gs pos="0">
                      <a:srgbClr val="FFF200"/>
                    </a:gs>
                    <a:gs pos="45000">
                      <a:srgbClr val="FF7A00"/>
                    </a:gs>
                    <a:gs pos="70000">
                      <a:srgbClr val="FF0300"/>
                    </a:gs>
                    <a:gs pos="100000">
                      <a:srgbClr val="4D0808"/>
                    </a:gs>
                  </a:gsLst>
                  <a:lin ang="5400000" scaled="1"/>
                </a:gradFill>
                <a:effectLst/>
                <a:uLnTx/>
                <a:uFillTx/>
                <a:latin typeface="Arial Black"/>
                <a:ea typeface="+mj-ea"/>
                <a:cs typeface="+mj-cs"/>
              </a:rPr>
              <a:t>“Get Back, JoJo, your patient’s </a:t>
            </a:r>
            <a:r>
              <a:rPr kumimoji="0" lang="en-US" sz="2200" b="1" i="0" u="none" strike="noStrike" kern="10" cap="none" spc="0" normalizeH="0" baseline="0" noProof="0" dirty="0" err="1">
                <a:ln w="9525">
                  <a:solidFill>
                    <a:srgbClr val="000000"/>
                  </a:solidFill>
                  <a:round/>
                  <a:headEnd/>
                  <a:tailEnd/>
                </a:ln>
                <a:gradFill rotWithShape="1">
                  <a:gsLst>
                    <a:gs pos="0">
                      <a:srgbClr val="FFF200"/>
                    </a:gs>
                    <a:gs pos="45000">
                      <a:srgbClr val="FF7A00"/>
                    </a:gs>
                    <a:gs pos="70000">
                      <a:srgbClr val="FF0300"/>
                    </a:gs>
                    <a:gs pos="100000">
                      <a:srgbClr val="4D0808"/>
                    </a:gs>
                  </a:gsLst>
                  <a:lin ang="5400000" scaled="1"/>
                </a:gradFill>
                <a:effectLst/>
                <a:uLnTx/>
                <a:uFillTx/>
                <a:latin typeface="Arial Black"/>
                <a:ea typeface="+mj-ea"/>
                <a:cs typeface="+mj-cs"/>
              </a:rPr>
              <a:t>waitin</a:t>
            </a:r>
            <a:r>
              <a:rPr kumimoji="0" lang="en-US" sz="2200" b="1" i="0" u="none" strike="noStrike" kern="10" cap="none" spc="0" normalizeH="0" baseline="0" noProof="0" dirty="0">
                <a:ln w="9525">
                  <a:solidFill>
                    <a:srgbClr val="000000"/>
                  </a:solidFill>
                  <a:round/>
                  <a:headEnd/>
                  <a:tailEnd/>
                </a:ln>
                <a:gradFill rotWithShape="1">
                  <a:gsLst>
                    <a:gs pos="0">
                      <a:srgbClr val="FFF200"/>
                    </a:gs>
                    <a:gs pos="45000">
                      <a:srgbClr val="FF7A00"/>
                    </a:gs>
                    <a:gs pos="70000">
                      <a:srgbClr val="FF0300"/>
                    </a:gs>
                    <a:gs pos="100000">
                      <a:srgbClr val="4D0808"/>
                    </a:gs>
                  </a:gsLst>
                  <a:lin ang="5400000" scaled="1"/>
                </a:gradFill>
                <a:effectLst/>
                <a:uLnTx/>
                <a:uFillTx/>
                <a:latin typeface="Arial Black"/>
                <a:ea typeface="+mj-ea"/>
                <a:cs typeface="+mj-cs"/>
              </a:rPr>
              <a:t>’ for </a:t>
            </a:r>
            <a:r>
              <a:rPr kumimoji="0" lang="en-US" sz="2200" b="1" i="0" u="none" strike="noStrike" kern="10" cap="none" spc="0" normalizeH="0" baseline="0" noProof="0" dirty="0" err="1">
                <a:ln w="9525">
                  <a:solidFill>
                    <a:srgbClr val="000000"/>
                  </a:solidFill>
                  <a:round/>
                  <a:headEnd/>
                  <a:tailEnd/>
                </a:ln>
                <a:gradFill rotWithShape="1">
                  <a:gsLst>
                    <a:gs pos="0">
                      <a:srgbClr val="FFF200"/>
                    </a:gs>
                    <a:gs pos="45000">
                      <a:srgbClr val="FF7A00"/>
                    </a:gs>
                    <a:gs pos="70000">
                      <a:srgbClr val="FF0300"/>
                    </a:gs>
                    <a:gs pos="100000">
                      <a:srgbClr val="4D0808"/>
                    </a:gs>
                  </a:gsLst>
                  <a:lin ang="5400000" scaled="1"/>
                </a:gradFill>
                <a:effectLst/>
                <a:uLnTx/>
                <a:uFillTx/>
                <a:latin typeface="Arial Black"/>
                <a:ea typeface="+mj-ea"/>
                <a:cs typeface="+mj-cs"/>
              </a:rPr>
              <a:t>ya</a:t>
            </a:r>
            <a:r>
              <a:rPr kumimoji="0" lang="en-US" sz="2200" b="1" i="0" u="none" strike="noStrike" kern="10" cap="none" spc="0" normalizeH="0" baseline="0" noProof="0" dirty="0">
                <a:ln w="9525">
                  <a:solidFill>
                    <a:srgbClr val="000000"/>
                  </a:solidFill>
                  <a:round/>
                  <a:headEnd/>
                  <a:tailEnd/>
                </a:ln>
                <a:gradFill rotWithShape="1">
                  <a:gsLst>
                    <a:gs pos="0">
                      <a:srgbClr val="FFF200"/>
                    </a:gs>
                    <a:gs pos="45000">
                      <a:srgbClr val="FF7A00"/>
                    </a:gs>
                    <a:gs pos="70000">
                      <a:srgbClr val="FF0300"/>
                    </a:gs>
                    <a:gs pos="100000">
                      <a:srgbClr val="4D0808"/>
                    </a:gs>
                  </a:gsLst>
                  <a:lin ang="5400000" scaled="1"/>
                </a:gradFill>
                <a:effectLst/>
                <a:uLnTx/>
                <a:uFillTx/>
                <a:latin typeface="Arial Black"/>
                <a:ea typeface="+mj-ea"/>
                <a:cs typeface="+mj-cs"/>
              </a:rPr>
              <a:t>”</a:t>
            </a:r>
            <a:r>
              <a:rPr lang="en-US" sz="2200" dirty="0"/>
              <a:t> </a:t>
            </a:r>
          </a:p>
          <a:p>
            <a:endParaRPr lang="en-US" sz="3600" dirty="0">
              <a:ea typeface="Calibri"/>
              <a:cs typeface="Calibri"/>
            </a:endParaRPr>
          </a:p>
        </p:txBody>
      </p:sp>
      <p:sp>
        <p:nvSpPr>
          <p:cNvPr id="2" name="Title 1">
            <a:extLst>
              <a:ext uri="{FF2B5EF4-FFF2-40B4-BE49-F238E27FC236}">
                <a16:creationId xmlns:a16="http://schemas.microsoft.com/office/drawing/2014/main" id="{118E641C-F7D4-072C-47E2-ED826F46B987}"/>
              </a:ext>
            </a:extLst>
          </p:cNvPr>
          <p:cNvSpPr>
            <a:spLocks noGrp="1"/>
          </p:cNvSpPr>
          <p:nvPr>
            <p:ph type="title"/>
          </p:nvPr>
        </p:nvSpPr>
        <p:spPr/>
        <p:txBody>
          <a:bodyPr>
            <a:noAutofit/>
          </a:bodyPr>
          <a:lstStyle/>
          <a:p>
            <a:r>
              <a:rPr kumimoji="0" lang="en-US" sz="4000" b="1" i="0" u="none" strike="noStrike" kern="10" cap="none" spc="0" normalizeH="0" baseline="0" noProof="0">
                <a:ln w="9525">
                  <a:solidFill>
                    <a:srgbClr val="000000"/>
                  </a:solidFill>
                  <a:round/>
                  <a:headEnd/>
                  <a:tailEnd/>
                </a:ln>
                <a:gradFill rotWithShape="1">
                  <a:gsLst>
                    <a:gs pos="0">
                      <a:srgbClr val="FFF200"/>
                    </a:gs>
                    <a:gs pos="45000">
                      <a:srgbClr val="FF7A00"/>
                    </a:gs>
                    <a:gs pos="70000">
                      <a:srgbClr val="FF0300"/>
                    </a:gs>
                    <a:gs pos="100000">
                      <a:srgbClr val="4D0808"/>
                    </a:gs>
                  </a:gsLst>
                  <a:lin ang="5400000" scaled="1"/>
                </a:gradFill>
                <a:effectLst/>
                <a:uLnTx/>
                <a:uFillTx/>
                <a:latin typeface="Arial Black"/>
                <a:ea typeface="+mj-ea"/>
                <a:cs typeface="+mj-cs"/>
              </a:rPr>
              <a:t>Take Home Points</a:t>
            </a:r>
            <a:endParaRPr lang="en-US" sz="4000"/>
          </a:p>
        </p:txBody>
      </p:sp>
    </p:spTree>
    <p:extLst>
      <p:ext uri="{BB962C8B-B14F-4D97-AF65-F5344CB8AC3E}">
        <p14:creationId xmlns:p14="http://schemas.microsoft.com/office/powerpoint/2010/main" val="1316399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bwMode="auto">
          <a:xfrm>
            <a:off x="2268538" y="265113"/>
            <a:ext cx="6570662" cy="495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200">
                <a:solidFill>
                  <a:srgbClr val="376092"/>
                </a:solidFill>
                <a:latin typeface="Arial" panose="020B0604020202020204" pitchFamily="34" charset="0"/>
                <a:ea typeface="ヒラギノ角ゴ Pro W3" charset="-128"/>
                <a:cs typeface="Arial" panose="020B0604020202020204" pitchFamily="34" charset="0"/>
              </a:rPr>
              <a:t>If EMS is Relied Upon for IFTs…</a:t>
            </a:r>
          </a:p>
        </p:txBody>
      </p:sp>
      <p:grpSp>
        <p:nvGrpSpPr>
          <p:cNvPr id="2" name="Group 1"/>
          <p:cNvGrpSpPr>
            <a:grpSpLocks/>
          </p:cNvGrpSpPr>
          <p:nvPr/>
        </p:nvGrpSpPr>
        <p:grpSpPr bwMode="auto">
          <a:xfrm>
            <a:off x="1744663" y="412750"/>
            <a:ext cx="457200" cy="306388"/>
            <a:chOff x="220860" y="413469"/>
            <a:chExt cx="456922" cy="306007"/>
          </a:xfrm>
        </p:grpSpPr>
        <p:sp>
          <p:nvSpPr>
            <p:cNvPr id="15" name="Isosceles Triangle 14"/>
            <p:cNvSpPr/>
            <p:nvPr/>
          </p:nvSpPr>
          <p:spPr>
            <a:xfrm rot="5400000">
              <a:off x="389130" y="430823"/>
              <a:ext cx="306007" cy="271298"/>
            </a:xfrm>
            <a:prstGeom prst="triangle">
              <a:avLst/>
            </a:prstGeom>
            <a:solidFill>
              <a:srgbClr val="66CC33">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7" name="Isosceles Triangle 16"/>
            <p:cNvSpPr/>
            <p:nvPr/>
          </p:nvSpPr>
          <p:spPr>
            <a:xfrm rot="5400000">
              <a:off x="203505" y="430824"/>
              <a:ext cx="306007" cy="271297"/>
            </a:xfrm>
            <a:prstGeom prst="triangle">
              <a:avLst/>
            </a:prstGeom>
            <a:solidFill>
              <a:srgbClr val="66CC33">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pic>
        <p:nvPicPr>
          <p:cNvPr id="11268" name="Picture 23" descr="SB HSC RGB.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21700" y="6154738"/>
            <a:ext cx="1865313"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txBox="1">
            <a:spLocks/>
          </p:cNvSpPr>
          <p:nvPr/>
        </p:nvSpPr>
        <p:spPr bwMode="auto">
          <a:xfrm>
            <a:off x="911225" y="485775"/>
            <a:ext cx="8856663" cy="601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a:defRPr>
                <a:solidFill>
                  <a:schemeClr val="tx1"/>
                </a:solidFill>
                <a:latin typeface="Arial" panose="020B0604020202020204" pitchFamily="34" charset="0"/>
                <a:ea typeface="ヒラギノ角ゴ Pro W3" charset="-128"/>
              </a:defRPr>
            </a:lvl1pPr>
            <a:lvl2pPr marL="742950" indent="-285750">
              <a:defRPr>
                <a:solidFill>
                  <a:schemeClr val="tx1"/>
                </a:solidFill>
                <a:latin typeface="Arial" panose="020B0604020202020204" pitchFamily="34" charset="0"/>
                <a:ea typeface="ヒラギノ角ゴ Pro W3" charset="-128"/>
              </a:defRPr>
            </a:lvl2pPr>
            <a:lvl3pPr marL="1143000" indent="-228600">
              <a:defRPr>
                <a:solidFill>
                  <a:schemeClr val="tx1"/>
                </a:solidFill>
                <a:latin typeface="Arial" panose="020B0604020202020204" pitchFamily="34" charset="0"/>
                <a:ea typeface="ヒラギノ角ゴ Pro W3" charset="-128"/>
              </a:defRPr>
            </a:lvl3pPr>
            <a:lvl4pPr marL="1600200" indent="-228600">
              <a:defRPr>
                <a:solidFill>
                  <a:schemeClr val="tx1"/>
                </a:solidFill>
                <a:latin typeface="Arial" panose="020B0604020202020204" pitchFamily="34" charset="0"/>
                <a:ea typeface="ヒラギノ角ゴ Pro W3" charset="-128"/>
              </a:defRPr>
            </a:lvl4pPr>
            <a:lvl5pPr marL="2057400" indent="-228600">
              <a:defRPr>
                <a:solidFill>
                  <a:schemeClr val="tx1"/>
                </a:solidFill>
                <a:latin typeface="Arial" panose="020B0604020202020204"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pPr marL="342900" marR="0" lvl="0" indent="-34290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7AB842"/>
                </a:solidFill>
                <a:effectLst/>
                <a:uLnTx/>
                <a:uFillTx/>
                <a:latin typeface="Arial" panose="020B0604020202020204" pitchFamily="34" charset="0"/>
                <a:ea typeface="ヒラギノ角ゴ Pro W3" charset="-128"/>
                <a:cs typeface="+mn-cs"/>
              </a:rPr>
              <a:t>Issues: </a:t>
            </a:r>
          </a:p>
          <a:p>
            <a:pPr marL="742950" marR="0" lvl="1" indent="-28575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7AB842"/>
                </a:solidFill>
                <a:effectLst/>
                <a:uLnTx/>
                <a:uFillTx/>
                <a:latin typeface="Arial" panose="020B0604020202020204" pitchFamily="34" charset="0"/>
                <a:ea typeface="ヒラギノ角ゴ Pro W3" charset="-128"/>
                <a:cs typeface="+mn-cs"/>
              </a:rPr>
              <a:t>Level of Care</a:t>
            </a:r>
          </a:p>
          <a:p>
            <a:pPr marL="742950" marR="0" lvl="1" indent="-28575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7AB842"/>
                </a:solidFill>
                <a:effectLst/>
                <a:uLnTx/>
                <a:uFillTx/>
                <a:latin typeface="Arial" panose="020B0604020202020204" pitchFamily="34" charset="0"/>
                <a:ea typeface="ヒラギノ角ゴ Pro W3" charset="-128"/>
                <a:cs typeface="+mn-cs"/>
              </a:rPr>
              <a:t>EMS resources</a:t>
            </a:r>
          </a:p>
          <a:p>
            <a:pPr marL="742950" marR="0" lvl="1" indent="-28575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7AB842"/>
                </a:solidFill>
                <a:effectLst/>
                <a:uLnTx/>
                <a:uFillTx/>
                <a:latin typeface="Arial" panose="020B0604020202020204" pitchFamily="34" charset="0"/>
                <a:ea typeface="ヒラギノ角ゴ Pro W3" charset="-128"/>
                <a:cs typeface="+mn-cs"/>
              </a:rPr>
              <a:t>Triage – risk of deterioration in current facility</a:t>
            </a:r>
          </a:p>
          <a:p>
            <a:pPr marL="342900" marR="0" lvl="0" indent="-34290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7AB842"/>
                </a:solidFill>
                <a:effectLst/>
                <a:uLnTx/>
                <a:uFillTx/>
                <a:latin typeface="Arial" panose="020B0604020202020204" pitchFamily="34" charset="0"/>
                <a:ea typeface="ヒラギノ角ゴ Pro W3" charset="-128"/>
                <a:cs typeface="+mn-cs"/>
              </a:rPr>
              <a:t>We only use paramedics for conveyance; hospitals to provide staff and equipment</a:t>
            </a:r>
          </a:p>
          <a:p>
            <a:pPr marL="342900" marR="0" lvl="0" indent="-34290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7AB842"/>
                </a:solidFill>
                <a:effectLst/>
                <a:uLnTx/>
                <a:uFillTx/>
                <a:latin typeface="Arial" panose="020B0604020202020204" pitchFamily="34" charset="0"/>
                <a:ea typeface="ヒラギノ角ゴ Pro W3" charset="-128"/>
                <a:cs typeface="+mn-cs"/>
              </a:rPr>
              <a:t>Protocol-based interrogation vs. clinician judgement (paramedic? RN? MD?)</a:t>
            </a:r>
          </a:p>
          <a:p>
            <a:pPr marL="0" marR="0" lvl="0" indent="0" algn="l" defTabSz="457200" rtl="0" eaLnBrk="1" fontAlgn="base" latinLnBrk="0" hangingPunct="1">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7AB842"/>
              </a:solidFill>
              <a:effectLst/>
              <a:uLnTx/>
              <a:uFillTx/>
              <a:latin typeface="Arial" panose="020B0604020202020204" pitchFamily="34" charset="0"/>
              <a:ea typeface="ヒラギノ角ゴ Pro W3" charset="-128"/>
              <a:cs typeface="+mn-cs"/>
            </a:endParaRPr>
          </a:p>
        </p:txBody>
      </p:sp>
      <p:sp>
        <p:nvSpPr>
          <p:cNvPr id="11" name="TextBox 10"/>
          <p:cNvSpPr txBox="1"/>
          <p:nvPr/>
        </p:nvSpPr>
        <p:spPr>
          <a:xfrm>
            <a:off x="9194800" y="74613"/>
            <a:ext cx="812800" cy="307975"/>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0" normalizeH="0" baseline="0" noProof="0" dirty="0">
                <a:ln>
                  <a:noFill/>
                </a:ln>
                <a:solidFill>
                  <a:srgbClr val="FFFFFF"/>
                </a:solidFill>
                <a:effectLst/>
                <a:uLnTx/>
                <a:uFillTx/>
                <a:latin typeface="Arial"/>
                <a:ea typeface="ヒラギノ角ゴ Pro W3" charset="-128"/>
                <a:cs typeface="+mn-cs"/>
              </a:rPr>
              <a:t>next</a:t>
            </a:r>
            <a:endParaRPr kumimoji="0" lang="en-US" sz="1400" b="0" i="0" u="none" strike="noStrike" kern="1200" cap="none" spc="100" normalizeH="0" baseline="0" noProof="0" dirty="0">
              <a:ln>
                <a:noFill/>
              </a:ln>
              <a:solidFill>
                <a:srgbClr val="FFFFFF"/>
              </a:solidFill>
              <a:effectLst/>
              <a:uLnTx/>
              <a:uFillTx/>
              <a:latin typeface="Arial"/>
              <a:ea typeface="ヒラギノ角ゴ Pro W3" charset="-128"/>
              <a:cs typeface="+mn-cs"/>
            </a:endParaRPr>
          </a:p>
        </p:txBody>
      </p:sp>
    </p:spTree>
    <p:extLst>
      <p:ext uri="{BB962C8B-B14F-4D97-AF65-F5344CB8AC3E}">
        <p14:creationId xmlns:p14="http://schemas.microsoft.com/office/powerpoint/2010/main" val="39416392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childTnLst>
                                </p:cTn>
                              </p:par>
                            </p:childTnLst>
                          </p:cTn>
                        </p:par>
                        <p:par>
                          <p:cTn id="15" fill="hold" nodeType="afterGroup">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bwMode="auto">
          <a:xfrm>
            <a:off x="2268538" y="274638"/>
            <a:ext cx="6570662" cy="495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200">
                <a:solidFill>
                  <a:srgbClr val="376092"/>
                </a:solidFill>
                <a:latin typeface="Arial" panose="020B0604020202020204" pitchFamily="34" charset="0"/>
                <a:ea typeface="ヒラギノ角ゴ Pro W3" charset="-128"/>
                <a:cs typeface="Arial" panose="020B0604020202020204" pitchFamily="34" charset="0"/>
              </a:rPr>
              <a:t>Balancing 9-1-1 calls and IFTs</a:t>
            </a:r>
          </a:p>
        </p:txBody>
      </p:sp>
      <p:grpSp>
        <p:nvGrpSpPr>
          <p:cNvPr id="2" name="Group 1"/>
          <p:cNvGrpSpPr>
            <a:grpSpLocks/>
          </p:cNvGrpSpPr>
          <p:nvPr/>
        </p:nvGrpSpPr>
        <p:grpSpPr bwMode="auto">
          <a:xfrm>
            <a:off x="1744663" y="412750"/>
            <a:ext cx="457200" cy="306388"/>
            <a:chOff x="220860" y="413469"/>
            <a:chExt cx="456922" cy="306007"/>
          </a:xfrm>
        </p:grpSpPr>
        <p:sp>
          <p:nvSpPr>
            <p:cNvPr id="15" name="Isosceles Triangle 14"/>
            <p:cNvSpPr/>
            <p:nvPr/>
          </p:nvSpPr>
          <p:spPr>
            <a:xfrm rot="5400000">
              <a:off x="389130" y="430823"/>
              <a:ext cx="306007" cy="271298"/>
            </a:xfrm>
            <a:prstGeom prst="triangle">
              <a:avLst/>
            </a:prstGeom>
            <a:solidFill>
              <a:srgbClr val="66CC33">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7" name="Isosceles Triangle 16"/>
            <p:cNvSpPr/>
            <p:nvPr/>
          </p:nvSpPr>
          <p:spPr>
            <a:xfrm rot="5400000">
              <a:off x="203505" y="430824"/>
              <a:ext cx="306007" cy="271297"/>
            </a:xfrm>
            <a:prstGeom prst="triangle">
              <a:avLst/>
            </a:prstGeom>
            <a:solidFill>
              <a:srgbClr val="66CC33">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pic>
        <p:nvPicPr>
          <p:cNvPr id="13316" name="Picture 23" descr="SB HSC RGB.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21700" y="6154738"/>
            <a:ext cx="1865313"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txBox="1">
            <a:spLocks/>
          </p:cNvSpPr>
          <p:nvPr/>
        </p:nvSpPr>
        <p:spPr bwMode="auto">
          <a:xfrm>
            <a:off x="908050" y="620713"/>
            <a:ext cx="9867900" cy="160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a:defRPr>
                <a:solidFill>
                  <a:schemeClr val="tx1"/>
                </a:solidFill>
                <a:latin typeface="Arial" panose="020B0604020202020204" pitchFamily="34" charset="0"/>
                <a:ea typeface="ヒラギノ角ゴ Pro W3" charset="-128"/>
              </a:defRPr>
            </a:lvl1pPr>
            <a:lvl2pPr marL="742950" indent="-285750">
              <a:defRPr>
                <a:solidFill>
                  <a:schemeClr val="tx1"/>
                </a:solidFill>
                <a:latin typeface="Arial" panose="020B0604020202020204" pitchFamily="34" charset="0"/>
                <a:ea typeface="ヒラギノ角ゴ Pro W3" charset="-128"/>
              </a:defRPr>
            </a:lvl2pPr>
            <a:lvl3pPr marL="1143000" indent="-228600">
              <a:defRPr>
                <a:solidFill>
                  <a:schemeClr val="tx1"/>
                </a:solidFill>
                <a:latin typeface="Arial" panose="020B0604020202020204" pitchFamily="34" charset="0"/>
                <a:ea typeface="ヒラギノ角ゴ Pro W3" charset="-128"/>
              </a:defRPr>
            </a:lvl3pPr>
            <a:lvl4pPr marL="1600200" indent="-228600">
              <a:defRPr>
                <a:solidFill>
                  <a:schemeClr val="tx1"/>
                </a:solidFill>
                <a:latin typeface="Arial" panose="020B0604020202020204" pitchFamily="34" charset="0"/>
                <a:ea typeface="ヒラギノ角ゴ Pro W3" charset="-128"/>
              </a:defRPr>
            </a:lvl4pPr>
            <a:lvl5pPr marL="2057400" indent="-228600">
              <a:defRPr>
                <a:solidFill>
                  <a:schemeClr val="tx1"/>
                </a:solidFill>
                <a:latin typeface="Arial" panose="020B0604020202020204" pitchFamily="34"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ヒラギノ角ゴ Pro W3" charset="-128"/>
              </a:defRPr>
            </a:lvl9pPr>
          </a:lstStyle>
          <a:p>
            <a:pPr marL="342900" marR="0" lvl="0" indent="-34290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a:ln>
                  <a:noFill/>
                </a:ln>
                <a:solidFill>
                  <a:srgbClr val="7AB842"/>
                </a:solidFill>
                <a:effectLst/>
                <a:uLnTx/>
                <a:uFillTx/>
                <a:latin typeface="Arial" panose="020B0604020202020204" pitchFamily="34" charset="0"/>
                <a:ea typeface="ヒラギノ角ゴ Pro W3" charset="-128"/>
                <a:cs typeface="+mn-cs"/>
              </a:rPr>
              <a:t>Challenging when called for higher level of care</a:t>
            </a:r>
          </a:p>
          <a:p>
            <a:pPr marL="342900" marR="0" lvl="0" indent="-34290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a:ln>
                  <a:noFill/>
                </a:ln>
                <a:solidFill>
                  <a:srgbClr val="7AB842"/>
                </a:solidFill>
                <a:effectLst/>
                <a:uLnTx/>
                <a:uFillTx/>
                <a:latin typeface="Arial" panose="020B0604020202020204" pitchFamily="34" charset="0"/>
                <a:ea typeface="ヒラギノ角ゴ Pro W3" charset="-128"/>
                <a:cs typeface="+mn-cs"/>
              </a:rPr>
              <a:t>Which comes first? </a:t>
            </a:r>
            <a:r>
              <a:rPr kumimoji="0" lang="en-US" altLang="en-US" sz="2400" b="1" i="0" u="none" strike="noStrike" kern="1200" cap="none" spc="0" normalizeH="0" baseline="0" noProof="0">
                <a:ln>
                  <a:noFill/>
                </a:ln>
                <a:solidFill>
                  <a:srgbClr val="2C55A6"/>
                </a:solidFill>
                <a:effectLst/>
                <a:uLnTx/>
                <a:uFillTx/>
                <a:latin typeface="Arial" panose="020B0604020202020204" pitchFamily="34" charset="0"/>
                <a:ea typeface="ヒラギノ角ゴ Pro W3" charset="-128"/>
                <a:cs typeface="+mn-cs"/>
              </a:rPr>
              <a:t>IFTs are sicker </a:t>
            </a:r>
            <a:r>
              <a:rPr kumimoji="0" lang="en-US" altLang="en-US" sz="2400" b="0" i="0" u="none" strike="noStrike" kern="1200" cap="none" spc="0" normalizeH="0" baseline="0" noProof="0">
                <a:ln>
                  <a:noFill/>
                </a:ln>
                <a:solidFill>
                  <a:srgbClr val="7AB842"/>
                </a:solidFill>
                <a:effectLst/>
                <a:uLnTx/>
                <a:uFillTx/>
                <a:latin typeface="Arial" panose="020B0604020202020204" pitchFamily="34" charset="0"/>
                <a:ea typeface="ヒラギノ角ゴ Pro W3" charset="-128"/>
                <a:cs typeface="+mn-cs"/>
              </a:rPr>
              <a:t>than similarly coded 9-1-1 calls</a:t>
            </a:r>
          </a:p>
        </p:txBody>
      </p:sp>
      <p:sp>
        <p:nvSpPr>
          <p:cNvPr id="11" name="TextBox 10"/>
          <p:cNvSpPr txBox="1"/>
          <p:nvPr/>
        </p:nvSpPr>
        <p:spPr>
          <a:xfrm>
            <a:off x="9194800" y="74613"/>
            <a:ext cx="812800" cy="307975"/>
          </a:xfrm>
          <a:prstGeom prst="rect">
            <a:avLst/>
          </a:prstGeom>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0" normalizeH="0" baseline="0" noProof="0" dirty="0">
                <a:ln>
                  <a:noFill/>
                </a:ln>
                <a:solidFill>
                  <a:srgbClr val="FFFFFF"/>
                </a:solidFill>
                <a:effectLst/>
                <a:uLnTx/>
                <a:uFillTx/>
                <a:latin typeface="Arial"/>
                <a:ea typeface="ヒラギノ角ゴ Pro W3" charset="-128"/>
                <a:cs typeface="+mn-cs"/>
              </a:rPr>
              <a:t>next</a:t>
            </a:r>
            <a:endParaRPr kumimoji="0" lang="en-US" sz="1400" b="0" i="0" u="none" strike="noStrike" kern="1200" cap="none" spc="100" normalizeH="0" baseline="0" noProof="0" dirty="0">
              <a:ln>
                <a:noFill/>
              </a:ln>
              <a:solidFill>
                <a:srgbClr val="FFFFFF"/>
              </a:solidFill>
              <a:effectLst/>
              <a:uLnTx/>
              <a:uFillTx/>
              <a:latin typeface="Arial"/>
              <a:ea typeface="ヒラギノ角ゴ Pro W3" charset="-128"/>
              <a:cs typeface="+mn-cs"/>
            </a:endParaRPr>
          </a:p>
        </p:txBody>
      </p:sp>
      <p:pic>
        <p:nvPicPr>
          <p:cNvPr id="1331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51538" y="2149475"/>
            <a:ext cx="5611812"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4850" y="2200275"/>
            <a:ext cx="4926013" cy="394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77647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childTnLst>
                                </p:cTn>
                              </p:par>
                            </p:childTnLst>
                          </p:cTn>
                        </p:par>
                        <p:par>
                          <p:cTn id="15" fill="hold" nodeType="afterGroup">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D0687-7476-BA57-8A4E-A7ACFEB05F37}"/>
              </a:ext>
            </a:extLst>
          </p:cNvPr>
          <p:cNvSpPr>
            <a:spLocks noGrp="1"/>
          </p:cNvSpPr>
          <p:nvPr>
            <p:ph type="title"/>
          </p:nvPr>
        </p:nvSpPr>
        <p:spPr>
          <a:xfrm>
            <a:off x="0" y="329906"/>
            <a:ext cx="10730658" cy="1325563"/>
          </a:xfrm>
        </p:spPr>
        <p:txBody>
          <a:bodyPr/>
          <a:lstStyle/>
          <a:p>
            <a:pPr algn="ctr"/>
            <a:r>
              <a:rPr lang="en-US" dirty="0">
                <a:effectLst>
                  <a:outerShdw blurRad="38100" dist="38100" dir="2700000" algn="tl">
                    <a:srgbClr val="000000">
                      <a:alpha val="43137"/>
                    </a:srgbClr>
                  </a:outerShdw>
                </a:effectLst>
              </a:rPr>
              <a:t>The Context In Philadelphia</a:t>
            </a:r>
          </a:p>
        </p:txBody>
      </p:sp>
      <p:sp>
        <p:nvSpPr>
          <p:cNvPr id="3" name="Content Placeholder 2">
            <a:extLst>
              <a:ext uri="{FF2B5EF4-FFF2-40B4-BE49-F238E27FC236}">
                <a16:creationId xmlns:a16="http://schemas.microsoft.com/office/drawing/2014/main" id="{80E7685F-293B-8485-C73D-35DFFD34F1F6}"/>
              </a:ext>
            </a:extLst>
          </p:cNvPr>
          <p:cNvSpPr>
            <a:spLocks noGrp="1"/>
          </p:cNvSpPr>
          <p:nvPr>
            <p:ph idx="1"/>
          </p:nvPr>
        </p:nvSpPr>
        <p:spPr>
          <a:xfrm>
            <a:off x="1182757" y="2632557"/>
            <a:ext cx="9547901" cy="3980278"/>
          </a:xfrm>
        </p:spPr>
        <p:txBody>
          <a:bodyPr>
            <a:normAutofit/>
          </a:bodyPr>
          <a:lstStyle/>
          <a:p>
            <a:r>
              <a:rPr lang="en-US" sz="3200" dirty="0"/>
              <a:t>Rising EMS call volumes </a:t>
            </a:r>
          </a:p>
          <a:p>
            <a:r>
              <a:rPr lang="en-US" sz="3200" dirty="0"/>
              <a:t>Often run out of ambulances to dispatch </a:t>
            </a:r>
          </a:p>
          <a:p>
            <a:r>
              <a:rPr lang="en-US" sz="3200" dirty="0"/>
              <a:t>Hospital closures</a:t>
            </a:r>
          </a:p>
          <a:p>
            <a:r>
              <a:rPr lang="en-US" sz="3200" dirty="0"/>
              <a:t>Increasing regionalization of care</a:t>
            </a:r>
          </a:p>
          <a:p>
            <a:r>
              <a:rPr lang="en-US" sz="3200" dirty="0"/>
              <a:t>Because of this, hospitals not always able to                care for all pts who walk through their doors</a:t>
            </a:r>
          </a:p>
          <a:p>
            <a:r>
              <a:rPr lang="en-US" sz="3200" dirty="0"/>
              <a:t>When in doubt, EDs turn to 9-1-1 for help</a:t>
            </a:r>
          </a:p>
          <a:p>
            <a:endParaRPr lang="en-US" dirty="0"/>
          </a:p>
          <a:p>
            <a:endParaRPr lang="en-US" dirty="0"/>
          </a:p>
          <a:p>
            <a:endParaRPr lang="en-US" dirty="0"/>
          </a:p>
          <a:p>
            <a:endParaRPr lang="en-US" dirty="0"/>
          </a:p>
          <a:p>
            <a:pPr marL="0" indent="0">
              <a:buNone/>
            </a:pPr>
            <a:endParaRPr lang="en-US" dirty="0"/>
          </a:p>
        </p:txBody>
      </p:sp>
      <p:pic>
        <p:nvPicPr>
          <p:cNvPr id="5" name="Picture 4">
            <a:extLst>
              <a:ext uri="{FF2B5EF4-FFF2-40B4-BE49-F238E27FC236}">
                <a16:creationId xmlns:a16="http://schemas.microsoft.com/office/drawing/2014/main" id="{77431BDC-BDDC-8FA8-28AB-63C36B4A6F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0658" y="473503"/>
            <a:ext cx="1095528" cy="1038370"/>
          </a:xfrm>
          <a:prstGeom prst="rect">
            <a:avLst/>
          </a:prstGeom>
        </p:spPr>
      </p:pic>
    </p:spTree>
    <p:extLst>
      <p:ext uri="{BB962C8B-B14F-4D97-AF65-F5344CB8AC3E}">
        <p14:creationId xmlns:p14="http://schemas.microsoft.com/office/powerpoint/2010/main" val="4049893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A3B70-111A-89AB-8C17-37E5A7536B86}"/>
              </a:ext>
            </a:extLst>
          </p:cNvPr>
          <p:cNvSpPr>
            <a:spLocks noGrp="1"/>
          </p:cNvSpPr>
          <p:nvPr>
            <p:ph type="title"/>
          </p:nvPr>
        </p:nvSpPr>
        <p:spPr>
          <a:xfrm>
            <a:off x="0" y="186020"/>
            <a:ext cx="10928516" cy="1325563"/>
          </a:xfrm>
        </p:spPr>
        <p:txBody>
          <a:bodyPr/>
          <a:lstStyle/>
          <a:p>
            <a:pPr algn="ctr"/>
            <a:r>
              <a:rPr lang="en-US" dirty="0">
                <a:effectLst>
                  <a:outerShdw blurRad="38100" dist="38100" dir="2700000" algn="tl">
                    <a:srgbClr val="000000">
                      <a:alpha val="43137"/>
                    </a:srgbClr>
                  </a:outerShdw>
                </a:effectLst>
              </a:rPr>
              <a:t>Requests for PFD Interfacility Transports</a:t>
            </a:r>
          </a:p>
        </p:txBody>
      </p:sp>
      <p:sp>
        <p:nvSpPr>
          <p:cNvPr id="9" name="TextBox 8">
            <a:extLst>
              <a:ext uri="{FF2B5EF4-FFF2-40B4-BE49-F238E27FC236}">
                <a16:creationId xmlns:a16="http://schemas.microsoft.com/office/drawing/2014/main" id="{C35DA8DF-BE14-5A1C-FE05-3AD06969681B}"/>
              </a:ext>
            </a:extLst>
          </p:cNvPr>
          <p:cNvSpPr txBox="1"/>
          <p:nvPr/>
        </p:nvSpPr>
        <p:spPr>
          <a:xfrm>
            <a:off x="1055542" y="2860273"/>
            <a:ext cx="9872974" cy="363176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400" b="0" i="0" u="none" strike="noStrike" kern="1200" cap="none" spc="0" normalizeH="0" baseline="0" noProof="0" dirty="0">
                <a:ln>
                  <a:noFill/>
                </a:ln>
                <a:solidFill>
                  <a:prstClr val="black"/>
                </a:solidFill>
                <a:effectLst/>
                <a:uLnTx/>
                <a:uFillTx/>
                <a:latin typeface="Calibri" panose="020F0502020204030204"/>
              </a:rPr>
              <a:t>The FCC is receiving increasing calls from</a:t>
            </a:r>
            <a:r>
              <a:rPr kumimoji="0" lang="en-US" sz="3400" b="0" i="0" u="none" strike="noStrike" kern="1200" cap="none" spc="0" normalizeH="0" noProof="0" dirty="0">
                <a:ln>
                  <a:noFill/>
                </a:ln>
                <a:solidFill>
                  <a:prstClr val="black"/>
                </a:solidFill>
                <a:effectLst/>
                <a:uLnTx/>
                <a:uFillTx/>
                <a:latin typeface="Calibri" panose="020F0502020204030204"/>
              </a:rPr>
              <a:t> </a:t>
            </a:r>
            <a:r>
              <a:rPr kumimoji="0" lang="en-US" sz="3400" b="0" i="0" u="none" strike="noStrike" kern="1200" cap="none" spc="0" normalizeH="0" baseline="0" noProof="0" dirty="0">
                <a:ln>
                  <a:noFill/>
                </a:ln>
                <a:solidFill>
                  <a:prstClr val="black"/>
                </a:solidFill>
                <a:effectLst/>
                <a:uLnTx/>
                <a:uFillTx/>
                <a:latin typeface="Calibri" panose="020F0502020204030204"/>
              </a:rPr>
              <a:t>EDs                        to transport pts to other hospitals, mostly for               specialty services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400" dirty="0">
                <a:solidFill>
                  <a:prstClr val="black"/>
                </a:solidFill>
                <a:latin typeface="Calibri" panose="020F0502020204030204"/>
              </a:rPr>
              <a:t>Usually emergent, sometimes less so</a:t>
            </a:r>
            <a:endParaRPr kumimoji="0" lang="en-US" sz="3400" b="0" i="0" u="none" strike="noStrike" kern="1200" cap="none" spc="0" normalizeH="0" baseline="0" noProof="0" dirty="0">
              <a:ln>
                <a:noFill/>
              </a:ln>
              <a:solidFill>
                <a:prstClr val="black"/>
              </a:solidFill>
              <a:effectLst/>
              <a:uLnTx/>
              <a:uFillTx/>
              <a:latin typeface="Calibri" panose="020F0502020204030204"/>
            </a:endParaRPr>
          </a:p>
          <a:p>
            <a:pPr marL="285750" lvl="0" indent="-285750">
              <a:buFont typeface="Arial" panose="020B0604020202020204" pitchFamily="34" charset="0"/>
              <a:buChar char="•"/>
              <a:defRPr/>
            </a:pPr>
            <a:r>
              <a:rPr lang="en-US" sz="3400" dirty="0">
                <a:solidFill>
                  <a:prstClr val="black"/>
                </a:solidFill>
              </a:rPr>
              <a:t>Most common scenarios:</a:t>
            </a:r>
          </a:p>
          <a:p>
            <a:pPr marL="971550" lvl="1" indent="-514350">
              <a:buFont typeface="+mj-lt"/>
              <a:buAutoNum type="arabicPeriod"/>
              <a:defRPr/>
            </a:pPr>
            <a:r>
              <a:rPr lang="en-US" sz="3000" dirty="0">
                <a:solidFill>
                  <a:prstClr val="black"/>
                </a:solidFill>
                <a:latin typeface="Calibri" panose="020F0502020204030204"/>
              </a:rPr>
              <a:t>Trauma, stroke, STEMI</a:t>
            </a:r>
          </a:p>
          <a:p>
            <a:pPr marL="971550" lvl="1" indent="-514350">
              <a:buFont typeface="+mj-lt"/>
              <a:buAutoNum type="arabicPeriod"/>
              <a:defRPr/>
            </a:pPr>
            <a:r>
              <a:rPr lang="en-US" sz="3000" dirty="0">
                <a:solidFill>
                  <a:prstClr val="black"/>
                </a:solidFill>
                <a:latin typeface="Calibri" panose="020F0502020204030204"/>
              </a:rPr>
              <a:t>OB, trauma + OB, </a:t>
            </a:r>
            <a:r>
              <a:rPr lang="en-US" sz="3000" dirty="0" err="1">
                <a:solidFill>
                  <a:prstClr val="black"/>
                </a:solidFill>
                <a:latin typeface="Calibri" panose="020F0502020204030204"/>
              </a:rPr>
              <a:t>peds</a:t>
            </a:r>
            <a:r>
              <a:rPr lang="en-US" sz="3000" dirty="0">
                <a:solidFill>
                  <a:prstClr val="black"/>
                </a:solidFill>
                <a:latin typeface="Calibri" panose="020F0502020204030204"/>
              </a:rPr>
              <a:t>, </a:t>
            </a:r>
            <a:r>
              <a:rPr lang="en-US" sz="3000" dirty="0" err="1">
                <a:solidFill>
                  <a:prstClr val="black"/>
                </a:solidFill>
              </a:rPr>
              <a:t>ortho</a:t>
            </a:r>
            <a:r>
              <a:rPr lang="en-US" sz="3000" dirty="0">
                <a:solidFill>
                  <a:prstClr val="black"/>
                </a:solidFill>
              </a:rPr>
              <a:t>, ENT, </a:t>
            </a:r>
            <a:r>
              <a:rPr lang="en-US" sz="3000" dirty="0">
                <a:solidFill>
                  <a:prstClr val="black"/>
                </a:solidFill>
                <a:latin typeface="Calibri" panose="020F0502020204030204"/>
              </a:rPr>
              <a:t>psych</a:t>
            </a:r>
          </a:p>
        </p:txBody>
      </p:sp>
      <p:pic>
        <p:nvPicPr>
          <p:cNvPr id="5" name="Picture 4">
            <a:extLst>
              <a:ext uri="{FF2B5EF4-FFF2-40B4-BE49-F238E27FC236}">
                <a16:creationId xmlns:a16="http://schemas.microsoft.com/office/drawing/2014/main" id="{E46A8545-6E90-8D99-EB4C-D8690D6B54DB}"/>
              </a:ext>
            </a:extLst>
          </p:cNvPr>
          <p:cNvPicPr>
            <a:picLocks noChangeAspect="1"/>
          </p:cNvPicPr>
          <p:nvPr/>
        </p:nvPicPr>
        <p:blipFill>
          <a:blip r:embed="rId2"/>
          <a:stretch>
            <a:fillRect/>
          </a:stretch>
        </p:blipFill>
        <p:spPr>
          <a:xfrm>
            <a:off x="10928516" y="330596"/>
            <a:ext cx="1097375" cy="1036410"/>
          </a:xfrm>
          <a:prstGeom prst="rect">
            <a:avLst/>
          </a:prstGeom>
        </p:spPr>
      </p:pic>
    </p:spTree>
    <p:extLst>
      <p:ext uri="{BB962C8B-B14F-4D97-AF65-F5344CB8AC3E}">
        <p14:creationId xmlns:p14="http://schemas.microsoft.com/office/powerpoint/2010/main" val="3912199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807C6-985E-72F3-8E64-4800333A8C0F}"/>
              </a:ext>
            </a:extLst>
          </p:cNvPr>
          <p:cNvSpPr>
            <a:spLocks noGrp="1"/>
          </p:cNvSpPr>
          <p:nvPr>
            <p:ph type="title"/>
          </p:nvPr>
        </p:nvSpPr>
        <p:spPr>
          <a:xfrm>
            <a:off x="37721" y="159623"/>
            <a:ext cx="10740887" cy="1294727"/>
          </a:xfrm>
        </p:spPr>
        <p:txBody>
          <a:bodyPr/>
          <a:lstStyle/>
          <a:p>
            <a:pPr algn="ctr"/>
            <a:r>
              <a:rPr lang="en-US" dirty="0">
                <a:effectLst>
                  <a:outerShdw blurRad="38100" dist="38100" dir="2700000" algn="tl">
                    <a:srgbClr val="000000">
                      <a:alpha val="43137"/>
                    </a:srgbClr>
                  </a:outerShdw>
                </a:effectLst>
              </a:rPr>
              <a:t>Some Questions</a:t>
            </a:r>
          </a:p>
        </p:txBody>
      </p:sp>
      <p:sp>
        <p:nvSpPr>
          <p:cNvPr id="3" name="Content Placeholder 2">
            <a:extLst>
              <a:ext uri="{FF2B5EF4-FFF2-40B4-BE49-F238E27FC236}">
                <a16:creationId xmlns:a16="http://schemas.microsoft.com/office/drawing/2014/main" id="{AD924BBC-BB96-D75E-2691-A2D25323C1C8}"/>
              </a:ext>
            </a:extLst>
          </p:cNvPr>
          <p:cNvSpPr>
            <a:spLocks noGrp="1"/>
          </p:cNvSpPr>
          <p:nvPr>
            <p:ph idx="1"/>
          </p:nvPr>
        </p:nvSpPr>
        <p:spPr>
          <a:xfrm>
            <a:off x="938913" y="2564521"/>
            <a:ext cx="9629696" cy="4021809"/>
          </a:xfrm>
        </p:spPr>
        <p:txBody>
          <a:bodyPr>
            <a:normAutofit/>
          </a:bodyPr>
          <a:lstStyle/>
          <a:p>
            <a:r>
              <a:rPr lang="en-US" dirty="0"/>
              <a:t>The PFD runs the sole 9-1-1 EMS service in the City </a:t>
            </a:r>
          </a:p>
          <a:p>
            <a:r>
              <a:rPr lang="en-US" dirty="0"/>
              <a:t>Is it also responsible to honor these requests?</a:t>
            </a:r>
          </a:p>
          <a:p>
            <a:r>
              <a:rPr lang="en-US" dirty="0"/>
              <a:t>What if it has no available ambulances, or just a few?</a:t>
            </a:r>
          </a:p>
          <a:p>
            <a:r>
              <a:rPr lang="en-US" dirty="0"/>
              <a:t>What if ED has contract with private ambulance service,  patient is stable, but ambulance cannot arrive for 3 </a:t>
            </a:r>
            <a:r>
              <a:rPr lang="en-US" dirty="0" err="1"/>
              <a:t>hrs</a:t>
            </a:r>
            <a:r>
              <a:rPr lang="en-US" dirty="0"/>
              <a:t>?</a:t>
            </a:r>
          </a:p>
          <a:p>
            <a:r>
              <a:rPr lang="en-US" dirty="0"/>
              <a:t>If the PFD cannot accommodate the request, and patient                  has bad outcome, who is liable?</a:t>
            </a:r>
          </a:p>
          <a:p>
            <a:r>
              <a:rPr lang="en-US" dirty="0"/>
              <a:t>What is best for the patient?</a:t>
            </a:r>
          </a:p>
          <a:p>
            <a:pPr marL="0" indent="0">
              <a:buNone/>
            </a:pPr>
            <a:endParaRPr lang="en-US" dirty="0"/>
          </a:p>
          <a:p>
            <a:endParaRPr lang="en-US" dirty="0"/>
          </a:p>
        </p:txBody>
      </p:sp>
      <p:pic>
        <p:nvPicPr>
          <p:cNvPr id="4" name="Picture 3"/>
          <p:cNvPicPr>
            <a:picLocks noChangeAspect="1"/>
          </p:cNvPicPr>
          <p:nvPr/>
        </p:nvPicPr>
        <p:blipFill>
          <a:blip r:embed="rId3"/>
          <a:stretch>
            <a:fillRect/>
          </a:stretch>
        </p:blipFill>
        <p:spPr>
          <a:xfrm>
            <a:off x="10831617" y="288781"/>
            <a:ext cx="1097375" cy="1036410"/>
          </a:xfrm>
          <a:prstGeom prst="rect">
            <a:avLst/>
          </a:prstGeom>
        </p:spPr>
      </p:pic>
    </p:spTree>
    <p:extLst>
      <p:ext uri="{BB962C8B-B14F-4D97-AF65-F5344CB8AC3E}">
        <p14:creationId xmlns:p14="http://schemas.microsoft.com/office/powerpoint/2010/main" val="459667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964F0-3FE9-426A-8FB0-0F6CD632D1C5}"/>
              </a:ext>
            </a:extLst>
          </p:cNvPr>
          <p:cNvSpPr>
            <a:spLocks noGrp="1"/>
          </p:cNvSpPr>
          <p:nvPr>
            <p:ph type="title"/>
          </p:nvPr>
        </p:nvSpPr>
        <p:spPr>
          <a:xfrm>
            <a:off x="0" y="269873"/>
            <a:ext cx="10581685" cy="1082675"/>
          </a:xfrm>
        </p:spPr>
        <p:txBody>
          <a:bodyPr/>
          <a:lstStyle/>
          <a:p>
            <a:pPr algn="ctr"/>
            <a:r>
              <a:rPr lang="en-US" dirty="0">
                <a:effectLst>
                  <a:outerShdw blurRad="38100" dist="38100" dir="2700000" algn="tl">
                    <a:srgbClr val="000000">
                      <a:alpha val="43137"/>
                    </a:srgbClr>
                  </a:outerShdw>
                </a:effectLst>
              </a:rPr>
              <a:t>State EMS Rules and </a:t>
            </a:r>
            <a:r>
              <a:rPr lang="en-US" dirty="0" err="1">
                <a:effectLst>
                  <a:outerShdw blurRad="38100" dist="38100" dir="2700000" algn="tl">
                    <a:srgbClr val="000000">
                      <a:alpha val="43137"/>
                    </a:srgbClr>
                  </a:outerShdw>
                </a:effectLst>
              </a:rPr>
              <a:t>Regs</a:t>
            </a:r>
            <a:endParaRPr lang="en-US"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443578D5-269C-4AD7-A5D9-8A7D5FC30573}"/>
              </a:ext>
            </a:extLst>
          </p:cNvPr>
          <p:cNvSpPr>
            <a:spLocks noGrp="1"/>
          </p:cNvSpPr>
          <p:nvPr>
            <p:ph idx="1"/>
          </p:nvPr>
        </p:nvSpPr>
        <p:spPr>
          <a:xfrm>
            <a:off x="540442" y="2345014"/>
            <a:ext cx="10101106" cy="4388540"/>
          </a:xfrm>
        </p:spPr>
        <p:txBody>
          <a:bodyPr>
            <a:normAutofit/>
          </a:bodyPr>
          <a:lstStyle/>
          <a:p>
            <a:r>
              <a:rPr lang="en-US" sz="3600" u="sng" dirty="0"/>
              <a:t>Response to dispatch by PSAP</a:t>
            </a:r>
          </a:p>
          <a:p>
            <a:pPr lvl="1"/>
            <a:r>
              <a:rPr lang="en-US" sz="3200" dirty="0"/>
              <a:t>An EMS agency </a:t>
            </a:r>
            <a:r>
              <a:rPr lang="en-US" sz="3200" i="1" dirty="0"/>
              <a:t>shall respond </a:t>
            </a:r>
            <a:r>
              <a:rPr lang="en-US" sz="3200" dirty="0"/>
              <a:t>to call for emergency        assistance communicated by the PSAP, provided it                           is able to respond as requested </a:t>
            </a:r>
          </a:p>
          <a:p>
            <a:pPr lvl="2"/>
            <a:r>
              <a:rPr lang="en-US" sz="2800" dirty="0"/>
              <a:t>Has the staff and vehicle capable of responding </a:t>
            </a:r>
          </a:p>
          <a:p>
            <a:pPr marL="914400" lvl="2" indent="0">
              <a:buNone/>
            </a:pPr>
            <a:endParaRPr lang="en-US" sz="1200" dirty="0"/>
          </a:p>
          <a:p>
            <a:pPr lvl="1"/>
            <a:r>
              <a:rPr lang="en-US" sz="3200" dirty="0"/>
              <a:t>An EMS agency </a:t>
            </a:r>
            <a:r>
              <a:rPr lang="en-US" sz="3200" i="1" dirty="0"/>
              <a:t>may not refuse </a:t>
            </a:r>
            <a:r>
              <a:rPr lang="en-US" sz="3200" dirty="0"/>
              <a:t>to respond based          on desire to keep staff or vehicles in reserve to       respond to future calls</a:t>
            </a:r>
          </a:p>
        </p:txBody>
      </p:sp>
      <p:sp>
        <p:nvSpPr>
          <p:cNvPr id="4" name="TextBox 3">
            <a:extLst>
              <a:ext uri="{FF2B5EF4-FFF2-40B4-BE49-F238E27FC236}">
                <a16:creationId xmlns:a16="http://schemas.microsoft.com/office/drawing/2014/main" id="{FBADA71F-1A3D-4EAE-8995-503CF3D59278}"/>
              </a:ext>
            </a:extLst>
          </p:cNvPr>
          <p:cNvSpPr txBox="1"/>
          <p:nvPr/>
        </p:nvSpPr>
        <p:spPr>
          <a:xfrm>
            <a:off x="8404529" y="6364222"/>
            <a:ext cx="3567643" cy="369332"/>
          </a:xfrm>
          <a:prstGeom prst="rect">
            <a:avLst/>
          </a:prstGeom>
          <a:noFill/>
        </p:spPr>
        <p:txBody>
          <a:bodyPr wrap="none" rtlCol="0">
            <a:spAutoFit/>
          </a:bodyPr>
          <a:lstStyle/>
          <a:p>
            <a:r>
              <a:rPr lang="en-US"/>
              <a:t>EMS Regulation - 28 Pa.Code § 1001</a:t>
            </a:r>
            <a:endParaRPr lang="en-US" dirty="0"/>
          </a:p>
        </p:txBody>
      </p:sp>
      <p:pic>
        <p:nvPicPr>
          <p:cNvPr id="6" name="Picture 5">
            <a:extLst>
              <a:ext uri="{FF2B5EF4-FFF2-40B4-BE49-F238E27FC236}">
                <a16:creationId xmlns:a16="http://schemas.microsoft.com/office/drawing/2014/main" id="{D5CE150E-D2E1-3039-6E9A-2FC203EF031A}"/>
              </a:ext>
            </a:extLst>
          </p:cNvPr>
          <p:cNvPicPr>
            <a:picLocks noChangeAspect="1"/>
          </p:cNvPicPr>
          <p:nvPr/>
        </p:nvPicPr>
        <p:blipFill>
          <a:blip r:embed="rId2"/>
          <a:stretch>
            <a:fillRect/>
          </a:stretch>
        </p:blipFill>
        <p:spPr>
          <a:xfrm>
            <a:off x="10581685" y="54606"/>
            <a:ext cx="1513211" cy="1513211"/>
          </a:xfrm>
          <a:prstGeom prst="rect">
            <a:avLst/>
          </a:prstGeom>
        </p:spPr>
      </p:pic>
    </p:spTree>
    <p:extLst>
      <p:ext uri="{BB962C8B-B14F-4D97-AF65-F5344CB8AC3E}">
        <p14:creationId xmlns:p14="http://schemas.microsoft.com/office/powerpoint/2010/main" val="41543946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708B6-BA80-2FEC-A88E-B8C1CCE59721}"/>
              </a:ext>
            </a:extLst>
          </p:cNvPr>
          <p:cNvSpPr>
            <a:spLocks noGrp="1"/>
          </p:cNvSpPr>
          <p:nvPr>
            <p:ph type="title"/>
          </p:nvPr>
        </p:nvSpPr>
        <p:spPr>
          <a:xfrm>
            <a:off x="0" y="322184"/>
            <a:ext cx="10349948" cy="1325563"/>
          </a:xfrm>
        </p:spPr>
        <p:txBody>
          <a:bodyPr/>
          <a:lstStyle/>
          <a:p>
            <a:pPr algn="ctr"/>
            <a:r>
              <a:rPr lang="en-US" dirty="0">
                <a:effectLst>
                  <a:outerShdw blurRad="38100" dist="38100" dir="2700000" algn="tl">
                    <a:srgbClr val="000000">
                      <a:alpha val="43137"/>
                    </a:srgbClr>
                  </a:outerShdw>
                </a:effectLst>
              </a:rPr>
              <a:t>What Does EMTALA Say?</a:t>
            </a:r>
          </a:p>
        </p:txBody>
      </p:sp>
      <p:sp>
        <p:nvSpPr>
          <p:cNvPr id="3" name="Content Placeholder 2">
            <a:extLst>
              <a:ext uri="{FF2B5EF4-FFF2-40B4-BE49-F238E27FC236}">
                <a16:creationId xmlns:a16="http://schemas.microsoft.com/office/drawing/2014/main" id="{F1F3125E-C6EC-94F8-DE9B-E6551C2A26A8}"/>
              </a:ext>
            </a:extLst>
          </p:cNvPr>
          <p:cNvSpPr>
            <a:spLocks noGrp="1"/>
          </p:cNvSpPr>
          <p:nvPr>
            <p:ph idx="1"/>
          </p:nvPr>
        </p:nvSpPr>
        <p:spPr>
          <a:xfrm>
            <a:off x="894023" y="3246803"/>
            <a:ext cx="9293501" cy="3299771"/>
          </a:xfrm>
        </p:spPr>
        <p:txBody>
          <a:bodyPr>
            <a:normAutofit/>
          </a:bodyPr>
          <a:lstStyle/>
          <a:p>
            <a:r>
              <a:rPr lang="en-US" sz="3200" dirty="0"/>
              <a:t>Are 9-1-1 ambulance services obligated to perform       an interfacility transport if requested? </a:t>
            </a:r>
          </a:p>
          <a:p>
            <a:r>
              <a:rPr lang="en-US" sz="3200" i="1" dirty="0"/>
              <a:t>Probably</a:t>
            </a:r>
            <a:r>
              <a:rPr lang="en-US" sz="3200" dirty="0"/>
              <a:t> not.  Burden seems to fall on the hospital            to ensure safe and appropriate transfer</a:t>
            </a:r>
          </a:p>
          <a:p>
            <a:r>
              <a:rPr lang="en-US" sz="3200" dirty="0"/>
              <a:t>Is calling 9-1-1 a way for EDs to shift their            EMTALA responsibility for patients to EMS?</a:t>
            </a:r>
          </a:p>
        </p:txBody>
      </p:sp>
      <p:pic>
        <p:nvPicPr>
          <p:cNvPr id="4" name="Picture 3"/>
          <p:cNvPicPr>
            <a:picLocks noChangeAspect="1"/>
          </p:cNvPicPr>
          <p:nvPr/>
        </p:nvPicPr>
        <p:blipFill>
          <a:blip r:embed="rId3"/>
          <a:stretch>
            <a:fillRect/>
          </a:stretch>
        </p:blipFill>
        <p:spPr>
          <a:xfrm>
            <a:off x="10349948" y="124653"/>
            <a:ext cx="1720627" cy="1720627"/>
          </a:xfrm>
          <a:prstGeom prst="rect">
            <a:avLst/>
          </a:prstGeom>
        </p:spPr>
      </p:pic>
    </p:spTree>
    <p:extLst>
      <p:ext uri="{BB962C8B-B14F-4D97-AF65-F5344CB8AC3E}">
        <p14:creationId xmlns:p14="http://schemas.microsoft.com/office/powerpoint/2010/main" val="32706392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9900"/>
            <a:ext cx="9734099" cy="1325563"/>
          </a:xfrm>
        </p:spPr>
        <p:txBody>
          <a:bodyPr/>
          <a:lstStyle/>
          <a:p>
            <a:pPr algn="ctr"/>
            <a:r>
              <a:rPr lang="en-US" dirty="0">
                <a:effectLst>
                  <a:outerShdw blurRad="38100" dist="38100" dir="2700000" algn="tl">
                    <a:srgbClr val="000000">
                      <a:alpha val="43137"/>
                    </a:srgbClr>
                  </a:outerShdw>
                </a:effectLst>
              </a:rPr>
              <a:t>The Next Step?</a:t>
            </a:r>
          </a:p>
        </p:txBody>
      </p:sp>
      <p:sp>
        <p:nvSpPr>
          <p:cNvPr id="3" name="Content Placeholder 2"/>
          <p:cNvSpPr>
            <a:spLocks noGrp="1"/>
          </p:cNvSpPr>
          <p:nvPr>
            <p:ph idx="1"/>
          </p:nvPr>
        </p:nvSpPr>
        <p:spPr>
          <a:xfrm>
            <a:off x="704660" y="2506662"/>
            <a:ext cx="7796610" cy="4112799"/>
          </a:xfrm>
        </p:spPr>
        <p:txBody>
          <a:bodyPr>
            <a:normAutofit/>
          </a:bodyPr>
          <a:lstStyle/>
          <a:p>
            <a:r>
              <a:rPr lang="en-US" sz="3200" dirty="0"/>
              <a:t>FCC has had long-standing “guidelines”</a:t>
            </a:r>
          </a:p>
          <a:p>
            <a:pPr lvl="1"/>
            <a:r>
              <a:rPr lang="en-US" sz="2800" dirty="0"/>
              <a:t>Gather </a:t>
            </a:r>
            <a:r>
              <a:rPr lang="en-US" sz="2800" dirty="0" err="1"/>
              <a:t>pt</a:t>
            </a:r>
            <a:r>
              <a:rPr lang="en-US" sz="2800" dirty="0"/>
              <a:t> information, determine level of care, will ED staff go with </a:t>
            </a:r>
            <a:r>
              <a:rPr lang="en-US" sz="2800" dirty="0" err="1"/>
              <a:t>pt</a:t>
            </a:r>
            <a:r>
              <a:rPr lang="en-US" sz="2800" dirty="0"/>
              <a:t>, get Ops chief approval</a:t>
            </a:r>
          </a:p>
          <a:p>
            <a:r>
              <a:rPr lang="en-US" sz="3200" dirty="0"/>
              <a:t>Have never been vetted </a:t>
            </a:r>
          </a:p>
          <a:p>
            <a:r>
              <a:rPr lang="en-US" sz="3200" dirty="0"/>
              <a:t>Next step: </a:t>
            </a:r>
            <a:r>
              <a:rPr lang="en-US" sz="3200" b="1" i="1" dirty="0"/>
              <a:t>Call in the lawyers!</a:t>
            </a:r>
          </a:p>
          <a:p>
            <a:r>
              <a:rPr lang="en-US" sz="3200" dirty="0"/>
              <a:t>City Risk Management to review, provide guidance on how to address the needs              of patients and liability considerations</a:t>
            </a:r>
            <a:endParaRPr lang="en-US" dirty="0"/>
          </a:p>
        </p:txBody>
      </p:sp>
      <p:pic>
        <p:nvPicPr>
          <p:cNvPr id="9" name="Picture 8"/>
          <p:cNvPicPr>
            <a:picLocks noChangeAspect="1"/>
          </p:cNvPicPr>
          <p:nvPr/>
        </p:nvPicPr>
        <p:blipFill>
          <a:blip r:embed="rId2"/>
          <a:stretch>
            <a:fillRect/>
          </a:stretch>
        </p:blipFill>
        <p:spPr>
          <a:xfrm>
            <a:off x="9734099" y="159026"/>
            <a:ext cx="2290970" cy="1527313"/>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236765" y="3014309"/>
            <a:ext cx="2788304" cy="3712619"/>
          </a:xfrm>
          <a:prstGeom prst="rect">
            <a:avLst/>
          </a:prstGeom>
        </p:spPr>
      </p:pic>
    </p:spTree>
    <p:extLst>
      <p:ext uri="{BB962C8B-B14F-4D97-AF65-F5344CB8AC3E}">
        <p14:creationId xmlns:p14="http://schemas.microsoft.com/office/powerpoint/2010/main" val="3387849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A94871E-96FC-4ADE-815B-41A636E34F1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999F6CDB-D1ED-5A6D-17CF-D86B9F293866}"/>
              </a:ext>
            </a:extLst>
          </p:cNvPr>
          <p:cNvSpPr>
            <a:spLocks noGrp="1"/>
          </p:cNvSpPr>
          <p:nvPr>
            <p:ph type="ctrTitle"/>
          </p:nvPr>
        </p:nvSpPr>
        <p:spPr>
          <a:xfrm>
            <a:off x="640080" y="320040"/>
            <a:ext cx="6973294" cy="3892669"/>
          </a:xfrm>
        </p:spPr>
        <p:txBody>
          <a:bodyPr>
            <a:normAutofit/>
          </a:bodyPr>
          <a:lstStyle/>
          <a:p>
            <a:pPr algn="l"/>
            <a:r>
              <a:rPr lang="en-US" sz="6600" dirty="0" err="1"/>
              <a:t>Interfacility</a:t>
            </a:r>
            <a:r>
              <a:rPr lang="en-US" sz="6600" dirty="0"/>
              <a:t> Transfers</a:t>
            </a:r>
          </a:p>
        </p:txBody>
      </p:sp>
      <p:sp>
        <p:nvSpPr>
          <p:cNvPr id="3" name="Subtitle 2">
            <a:extLst>
              <a:ext uri="{FF2B5EF4-FFF2-40B4-BE49-F238E27FC236}">
                <a16:creationId xmlns:a16="http://schemas.microsoft.com/office/drawing/2014/main" id="{F143D3B4-375B-2C86-E654-C25ED404D905}"/>
              </a:ext>
            </a:extLst>
          </p:cNvPr>
          <p:cNvSpPr>
            <a:spLocks noGrp="1"/>
          </p:cNvSpPr>
          <p:nvPr>
            <p:ph type="subTitle" idx="1"/>
          </p:nvPr>
        </p:nvSpPr>
        <p:spPr>
          <a:xfrm>
            <a:off x="640080" y="4631161"/>
            <a:ext cx="6692827" cy="1569486"/>
          </a:xfrm>
        </p:spPr>
        <p:txBody>
          <a:bodyPr>
            <a:normAutofit/>
          </a:bodyPr>
          <a:lstStyle/>
          <a:p>
            <a:pPr algn="l"/>
            <a:r>
              <a:rPr lang="en-US" dirty="0"/>
              <a:t>Clayton Kazan, MD, MS, FACEP, FAEMS</a:t>
            </a:r>
            <a:endParaRPr lang="en-US"/>
          </a:p>
        </p:txBody>
      </p:sp>
      <p:sp>
        <p:nvSpPr>
          <p:cNvPr id="13" name="sketch line">
            <a:extLst>
              <a:ext uri="{FF2B5EF4-FFF2-40B4-BE49-F238E27FC236}">
                <a16:creationId xmlns:a16="http://schemas.microsoft.com/office/drawing/2014/main" id="{3FCFB1DE-0B7E-48CC-BA90-B2AB0889F9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5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38100" cap="rnd">
            <a:solidFill>
              <a:schemeClr val="accent2"/>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7CF7B583-3396-88B1-3650-05AE624C24F5}"/>
              </a:ext>
            </a:extLst>
          </p:cNvPr>
          <p:cNvPicPr>
            <a:picLocks noChangeAspect="1"/>
          </p:cNvPicPr>
          <p:nvPr/>
        </p:nvPicPr>
        <p:blipFill>
          <a:blip r:embed="rId2"/>
          <a:stretch>
            <a:fillRect/>
          </a:stretch>
        </p:blipFill>
        <p:spPr>
          <a:xfrm>
            <a:off x="7781544" y="1267079"/>
            <a:ext cx="4087368" cy="4087368"/>
          </a:xfrm>
          <a:prstGeom prst="rect">
            <a:avLst/>
          </a:prstGeom>
        </p:spPr>
      </p:pic>
    </p:spTree>
    <p:extLst>
      <p:ext uri="{BB962C8B-B14F-4D97-AF65-F5344CB8AC3E}">
        <p14:creationId xmlns:p14="http://schemas.microsoft.com/office/powerpoint/2010/main" val="5073255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ustainabilit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B_Education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lgn="r">
          <a:defRPr sz="2800" dirty="0" smtClean="0">
            <a:solidFill>
              <a:srgbClr val="FFFFFF"/>
            </a:solidFill>
          </a:defRPr>
        </a:defPPr>
      </a:lstStyle>
    </a:txDef>
  </a:objectDefaults>
  <a:extraClrSchemeLst/>
</a:theme>
</file>

<file path=ppt/theme/theme4.xml><?xml version="1.0" encoding="utf-8"?>
<a:theme xmlns:a="http://schemas.openxmlformats.org/drawingml/2006/main" name="MCFRS Monthly Leadership Briefing">
  <a:themeElements>
    <a:clrScheme name="MCFRS Monthly Leadership Brief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CFRS Monthly Leadership Briefing">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3200" b="1" i="0" u="none" strike="noStrike" cap="none" normalizeH="0" baseline="0" smtClean="0">
            <a:ln>
              <a:noFill/>
            </a:ln>
            <a:solidFill>
              <a:schemeClr val="bg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3200" b="1" i="0" u="none" strike="noStrike" cap="none" normalizeH="0" baseline="0" smtClean="0">
            <a:ln>
              <a:noFill/>
            </a:ln>
            <a:solidFill>
              <a:schemeClr val="bg1"/>
            </a:solidFill>
            <a:effectLst/>
            <a:latin typeface="Tahoma" pitchFamily="34" charset="0"/>
          </a:defRPr>
        </a:defPPr>
      </a:lstStyle>
    </a:lnDef>
  </a:objectDefaults>
  <a:extraClrSchemeLst>
    <a:extraClrScheme>
      <a:clrScheme name="MCFRS Monthly Leadership Brief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CFRS Monthly Leadership Brief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CFRS Monthly Leadership Brief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CFRS Monthly Leadership Brief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CFRS Monthly Leadership Brief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CFRS Monthly Leadership Brief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CFRS Monthly Leadership Brief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CFRS Monthly Leadership Brief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CFRS Monthly Leadership Brief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CFRS Monthly Leadership Brief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CFRS Monthly Leadership Brief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CFRS Monthly Leadership Brief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C22A45"/>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1_SB_Education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lgn="r">
          <a:defRPr sz="2800" dirty="0" smtClean="0">
            <a:solidFill>
              <a:srgbClr val="FFFFFF"/>
            </a:solidFill>
          </a:defRPr>
        </a:defPPr>
      </a:lstStyle>
    </a:txDef>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2022</TotalTime>
  <Words>2649</Words>
  <Application>Microsoft Office PowerPoint</Application>
  <PresentationFormat>Widescreen</PresentationFormat>
  <Paragraphs>259</Paragraphs>
  <Slides>29</Slides>
  <Notes>12</Notes>
  <HiddenSlides>0</HiddenSlides>
  <MMClips>0</MMClips>
  <ScaleCrop>false</ScaleCrop>
  <HeadingPairs>
    <vt:vector size="6" baseType="variant">
      <vt:variant>
        <vt:lpstr>Fonts Used</vt:lpstr>
      </vt:variant>
      <vt:variant>
        <vt:i4>14</vt:i4>
      </vt:variant>
      <vt:variant>
        <vt:lpstr>Theme</vt:lpstr>
      </vt:variant>
      <vt:variant>
        <vt:i4>9</vt:i4>
      </vt:variant>
      <vt:variant>
        <vt:lpstr>Slide Titles</vt:lpstr>
      </vt:variant>
      <vt:variant>
        <vt:i4>29</vt:i4>
      </vt:variant>
    </vt:vector>
  </HeadingPairs>
  <TitlesOfParts>
    <vt:vector size="52" baseType="lpstr">
      <vt:lpstr>Aptos</vt:lpstr>
      <vt:lpstr>Aptos Display</vt:lpstr>
      <vt:lpstr>Arial</vt:lpstr>
      <vt:lpstr>Arial Black</vt:lpstr>
      <vt:lpstr>Arial Narrow</vt:lpstr>
      <vt:lpstr>Calibri</vt:lpstr>
      <vt:lpstr>Calibri Light</vt:lpstr>
      <vt:lpstr>Inter</vt:lpstr>
      <vt:lpstr>Source Sans Pro Web</vt:lpstr>
      <vt:lpstr>Tahoma</vt:lpstr>
      <vt:lpstr>Times New Roman</vt:lpstr>
      <vt:lpstr>Trebuchet MS</vt:lpstr>
      <vt:lpstr>Wingdings</vt:lpstr>
      <vt:lpstr>ヒラギノ角ゴ Pro W3</vt:lpstr>
      <vt:lpstr>Office Theme</vt:lpstr>
      <vt:lpstr>Sustainability</vt:lpstr>
      <vt:lpstr>SB_Education_template</vt:lpstr>
      <vt:lpstr>MCFRS Monthly Leadership Briefing</vt:lpstr>
      <vt:lpstr>1_Office Theme</vt:lpstr>
      <vt:lpstr>2_Office Theme</vt:lpstr>
      <vt:lpstr>1_SB_Education_template</vt:lpstr>
      <vt:lpstr>3_Office Theme</vt:lpstr>
      <vt:lpstr>4_Office Theme</vt:lpstr>
      <vt:lpstr>Transcending Any Transformative Transfer Transactions:           What’s the Evolving Story with Interfacility Transporting ?                            </vt:lpstr>
      <vt:lpstr>Four Questions </vt:lpstr>
      <vt:lpstr>The Context In Philadelphia</vt:lpstr>
      <vt:lpstr>Requests for PFD Interfacility Transports</vt:lpstr>
      <vt:lpstr>Some Questions</vt:lpstr>
      <vt:lpstr>State EMS Rules and Regs</vt:lpstr>
      <vt:lpstr>What Does EMTALA Say?</vt:lpstr>
      <vt:lpstr>The Next Step?</vt:lpstr>
      <vt:lpstr>Interfacility Transfers</vt:lpstr>
      <vt:lpstr>Trauma, STEMI, Emergent Surgery, ????</vt:lpstr>
      <vt:lpstr>Stroke Centers</vt:lpstr>
      <vt:lpstr>New Frontiers???</vt:lpstr>
      <vt:lpstr>New Frontiers – OB/GYN Deserts</vt:lpstr>
      <vt:lpstr>Inpatients vs. Outpatients</vt:lpstr>
      <vt:lpstr>Scope of Practice </vt:lpstr>
      <vt:lpstr>Reimbursement</vt:lpstr>
      <vt:lpstr>Conclusions</vt:lpstr>
      <vt:lpstr>“Get Back to Where You First Belonged” : Municipal 911 Emergency Transports (ET) Eagles 2025 </vt:lpstr>
      <vt:lpstr>Definitions &amp; History</vt:lpstr>
      <vt:lpstr>Basis</vt:lpstr>
      <vt:lpstr>State Documentation &amp; Guidance</vt:lpstr>
      <vt:lpstr>Process with Limitations</vt:lpstr>
      <vt:lpstr>Process Details</vt:lpstr>
      <vt:lpstr>Literature in Favor of Activation</vt:lpstr>
      <vt:lpstr>ET Data 2024: 1/day</vt:lpstr>
      <vt:lpstr>Separate Mention</vt:lpstr>
      <vt:lpstr>Take Home Points</vt:lpstr>
      <vt:lpstr>If EMS is Relied Upon for IFTs…</vt:lpstr>
      <vt:lpstr>Balancing 9-1-1 calls and IFTs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Challenges of Interfacility Transfers</dc:title>
  <dc:creator>Crawford Mechem</dc:creator>
  <cp:lastModifiedBy>Mechem, Crawford</cp:lastModifiedBy>
  <cp:revision>52</cp:revision>
  <dcterms:created xsi:type="dcterms:W3CDTF">2025-05-29T19:22:47Z</dcterms:created>
  <dcterms:modified xsi:type="dcterms:W3CDTF">2025-06-12T13:56:04Z</dcterms:modified>
</cp:coreProperties>
</file>