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 id="2147483733" r:id="rId5"/>
    <p:sldMasterId id="2147483745" r:id="rId6"/>
    <p:sldMasterId id="2147483757" r:id="rId7"/>
    <p:sldMasterId id="2147483769" r:id="rId8"/>
    <p:sldMasterId id="2147483782" r:id="rId9"/>
  </p:sldMasterIdLst>
  <p:notesMasterIdLst>
    <p:notesMasterId r:id="rId41"/>
  </p:notesMasterIdLst>
  <p:handoutMasterIdLst>
    <p:handoutMasterId r:id="rId42"/>
  </p:handoutMasterIdLst>
  <p:sldIdLst>
    <p:sldId id="334" r:id="rId10"/>
    <p:sldId id="336" r:id="rId11"/>
    <p:sldId id="338" r:id="rId12"/>
    <p:sldId id="339" r:id="rId13"/>
    <p:sldId id="340" r:id="rId14"/>
    <p:sldId id="337" r:id="rId15"/>
    <p:sldId id="341" r:id="rId16"/>
    <p:sldId id="342" r:id="rId17"/>
    <p:sldId id="343" r:id="rId18"/>
    <p:sldId id="347" r:id="rId19"/>
    <p:sldId id="345" r:id="rId20"/>
    <p:sldId id="346" r:id="rId21"/>
    <p:sldId id="344" r:id="rId22"/>
    <p:sldId id="348" r:id="rId23"/>
    <p:sldId id="256" r:id="rId24"/>
    <p:sldId id="257" r:id="rId25"/>
    <p:sldId id="258" r:id="rId26"/>
    <p:sldId id="259" r:id="rId27"/>
    <p:sldId id="349" r:id="rId28"/>
    <p:sldId id="262" r:id="rId29"/>
    <p:sldId id="350" r:id="rId30"/>
    <p:sldId id="351" r:id="rId31"/>
    <p:sldId id="352" r:id="rId32"/>
    <p:sldId id="260" r:id="rId33"/>
    <p:sldId id="261" r:id="rId34"/>
    <p:sldId id="332" r:id="rId35"/>
    <p:sldId id="353" r:id="rId36"/>
    <p:sldId id="333" r:id="rId37"/>
    <p:sldId id="264" r:id="rId38"/>
    <p:sldId id="354" r:id="rId39"/>
    <p:sldId id="35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D79"/>
    <a:srgbClr val="4E619D"/>
    <a:srgbClr val="113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84967" autoAdjust="0"/>
  </p:normalViewPr>
  <p:slideViewPr>
    <p:cSldViewPr snapToGrid="0">
      <p:cViewPr varScale="1">
        <p:scale>
          <a:sx n="90" d="100"/>
          <a:sy n="90" d="100"/>
        </p:scale>
        <p:origin x="736" y="200"/>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6/12/25</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6/12/25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2A09-B5E6-4DBD-97E2-CC51C1F81F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3905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2A09-B5E6-4DBD-97E2-CC51C1F81F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4500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2A09-B5E6-4DBD-97E2-CC51C1F81F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9807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17962-8BBA-4946-98E9-9F6589ED0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885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17962-8BBA-4946-98E9-9F6589ED0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38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3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153154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D1DDD45B-C288-1A8D-DFBE-8AAAEA3D247B}"/>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CA"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rPr>
              <a:t>25-06-06</a:t>
            </a:r>
          </a:p>
        </p:txBody>
      </p:sp>
      <p:sp>
        <p:nvSpPr>
          <p:cNvPr id="10243" name="Rectangle 7">
            <a:extLst>
              <a:ext uri="{FF2B5EF4-FFF2-40B4-BE49-F238E27FC236}">
                <a16:creationId xmlns:a16="http://schemas.microsoft.com/office/drawing/2014/main" id="{BE6F6667-B2DC-7100-1FD1-CAFF5D0990B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7F8645-E4BA-1343-BCBE-EFDB8F42BAE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cs typeface="Segoe UI" panose="020B0502040204020203" pitchFamily="34" charset="0"/>
              </a:rPr>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endParaRPr>
          </a:p>
        </p:txBody>
      </p:sp>
      <p:sp>
        <p:nvSpPr>
          <p:cNvPr id="10244" name="Rectangle 1">
            <a:extLst>
              <a:ext uri="{FF2B5EF4-FFF2-40B4-BE49-F238E27FC236}">
                <a16:creationId xmlns:a16="http://schemas.microsoft.com/office/drawing/2014/main" id="{8E293F71-D1EA-91ED-620A-AE09D2EDE47C}"/>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2">
            <a:extLst>
              <a:ext uri="{FF2B5EF4-FFF2-40B4-BE49-F238E27FC236}">
                <a16:creationId xmlns:a16="http://schemas.microsoft.com/office/drawing/2014/main" id="{06791622-F3E9-EF30-9903-A88C20C3DA72}"/>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326A1BD5-6A9B-C8E4-9F53-3ECCC376FB9A}"/>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CA"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rPr>
              <a:t>25-06-06</a:t>
            </a:r>
          </a:p>
        </p:txBody>
      </p:sp>
      <p:sp>
        <p:nvSpPr>
          <p:cNvPr id="12291" name="Rectangle 7">
            <a:extLst>
              <a:ext uri="{FF2B5EF4-FFF2-40B4-BE49-F238E27FC236}">
                <a16:creationId xmlns:a16="http://schemas.microsoft.com/office/drawing/2014/main" id="{F14B1232-6BE2-1EC5-34C5-662BC859AA2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A3668F0-0DB7-5A46-A7D6-B7D11DFAC78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cs typeface="Segoe UI" panose="020B0502040204020203" pitchFamily="34" charset="0"/>
              </a:rPr>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endParaRPr>
          </a:p>
        </p:txBody>
      </p:sp>
      <p:sp>
        <p:nvSpPr>
          <p:cNvPr id="12292" name="Rectangle 1">
            <a:extLst>
              <a:ext uri="{FF2B5EF4-FFF2-40B4-BE49-F238E27FC236}">
                <a16:creationId xmlns:a16="http://schemas.microsoft.com/office/drawing/2014/main" id="{F32F4D23-3F13-E6A5-DE32-BBE131E4B6DB}"/>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2">
            <a:extLst>
              <a:ext uri="{FF2B5EF4-FFF2-40B4-BE49-F238E27FC236}">
                <a16:creationId xmlns:a16="http://schemas.microsoft.com/office/drawing/2014/main" id="{8501CD51-A21D-BDB6-338C-FD0733774F51}"/>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2294" name="Text Box 3">
            <a:extLst>
              <a:ext uri="{FF2B5EF4-FFF2-40B4-BE49-F238E27FC236}">
                <a16:creationId xmlns:a16="http://schemas.microsoft.com/office/drawing/2014/main" id="{2F573273-A059-6209-B7DF-230A59BAB42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277B0EF-7A09-1147-8AFC-F2B74F16F4B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9A88D93-8D25-66C8-35FA-68E8A26DC592}"/>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CA"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rPr>
              <a:t>25-06-06</a:t>
            </a:r>
          </a:p>
        </p:txBody>
      </p:sp>
      <p:sp>
        <p:nvSpPr>
          <p:cNvPr id="14339" name="Rectangle 7">
            <a:extLst>
              <a:ext uri="{FF2B5EF4-FFF2-40B4-BE49-F238E27FC236}">
                <a16:creationId xmlns:a16="http://schemas.microsoft.com/office/drawing/2014/main" id="{370245CB-0B09-E7AB-BD0A-6A3CED44C75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66FD07F-2174-4946-990F-94D02BC2D31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cs typeface="Segoe UI" panose="020B0502040204020203" pitchFamily="34" charset="0"/>
              </a:rPr>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endParaRPr>
          </a:p>
        </p:txBody>
      </p:sp>
      <p:sp>
        <p:nvSpPr>
          <p:cNvPr id="14340" name="Rectangle 1">
            <a:extLst>
              <a:ext uri="{FF2B5EF4-FFF2-40B4-BE49-F238E27FC236}">
                <a16:creationId xmlns:a16="http://schemas.microsoft.com/office/drawing/2014/main" id="{96821820-461E-DF7D-500A-7884AD7D803F}"/>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Rectangle 2">
            <a:extLst>
              <a:ext uri="{FF2B5EF4-FFF2-40B4-BE49-F238E27FC236}">
                <a16:creationId xmlns:a16="http://schemas.microsoft.com/office/drawing/2014/main" id="{0D97B8EF-D0AB-9507-99A9-E71635B29F4A}"/>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2" name="Text Box 3">
            <a:extLst>
              <a:ext uri="{FF2B5EF4-FFF2-40B4-BE49-F238E27FC236}">
                <a16:creationId xmlns:a16="http://schemas.microsoft.com/office/drawing/2014/main" id="{4748B85C-BF0D-5D4A-4C6B-CB6831434E6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31FED-1B4F-0146-9E0A-4BDB309253E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756BF89C-080C-DA3F-56BA-C0736678D972}"/>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CA"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rPr>
              <a:t>25-06-06</a:t>
            </a:r>
          </a:p>
        </p:txBody>
      </p:sp>
      <p:sp>
        <p:nvSpPr>
          <p:cNvPr id="16387" name="Rectangle 7">
            <a:extLst>
              <a:ext uri="{FF2B5EF4-FFF2-40B4-BE49-F238E27FC236}">
                <a16:creationId xmlns:a16="http://schemas.microsoft.com/office/drawing/2014/main" id="{6E5905DF-33CB-D4ED-3DD8-3F30C0A7AB9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1CE3F72-7E08-CD42-B5E6-D43FB0B29DF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cs typeface="Segoe UI" panose="020B0502040204020203" pitchFamily="34" charset="0"/>
              </a:rPr>
              <a:pPr marL="0" marR="0" lvl="0" indent="0" algn="r" defTabSz="449263" rtl="0" eaLnBrk="1" fontAlgn="base" latinLnBrk="0" hangingPunct="1">
                <a:lnSpc>
                  <a:spcPct val="100000"/>
                </a:lnSpc>
                <a:spcBef>
                  <a:spcPts val="13"/>
                </a:spcBef>
                <a:spcAft>
                  <a:spcPts val="1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cs typeface="Segoe UI" panose="020B0502040204020203" pitchFamily="34" charset="0"/>
            </a:endParaRPr>
          </a:p>
        </p:txBody>
      </p:sp>
      <p:sp>
        <p:nvSpPr>
          <p:cNvPr id="16388" name="Rectangle 1">
            <a:extLst>
              <a:ext uri="{FF2B5EF4-FFF2-40B4-BE49-F238E27FC236}">
                <a16:creationId xmlns:a16="http://schemas.microsoft.com/office/drawing/2014/main" id="{808D01E9-C0AD-A1E2-42F8-12E5FA0CAADA}"/>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2">
            <a:extLst>
              <a:ext uri="{FF2B5EF4-FFF2-40B4-BE49-F238E27FC236}">
                <a16:creationId xmlns:a16="http://schemas.microsoft.com/office/drawing/2014/main" id="{CD16373B-4AA4-6B3D-DE7E-5F42D060D454}"/>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2A09-B5E6-4DBD-97E2-CC51C1F81F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332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2A09-B5E6-4DBD-97E2-CC51C1F81F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590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2A09-B5E6-4DBD-97E2-CC51C1F81F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733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anchor="b" anchorCtr="0"/>
          <a:lstStyle>
            <a:lvl1pPr>
              <a:defRPr sz="4000" b="1" cap="all" baseline="0"/>
            </a:lvl1pPr>
          </a:lstStyle>
          <a:p>
            <a:r>
              <a:rPr lang="en-US" dirty="0"/>
              <a:t>Click to add title</a:t>
            </a:r>
          </a:p>
        </p:txBody>
      </p:sp>
      <p:sp>
        <p:nvSpPr>
          <p:cNvPr id="10" name="Slide Number Placehold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a:lstStyle>
            <a:lvl1pPr algn="l">
              <a:defRPr/>
            </a:lvl1pPr>
          </a:lstStyle>
          <a:p>
            <a:endParaRPr lang="en-US"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a:lstStyle/>
          <a:p>
            <a:fld id="{D8DA9DAA-006C-4F4B-980E-E3DF019B24E2}" type="slidenum">
              <a:rPr lang="en-US" smtClean="0"/>
              <a:t>‹#›</a:t>
            </a:fld>
            <a:endParaRPr lang="en-US" dirty="0"/>
          </a:p>
        </p:txBody>
      </p:sp>
      <p:cxnSp>
        <p:nvCxnSpPr>
          <p:cNvPr id="3" name="Straight Connecto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4397" cy="2387600"/>
          </a:xfrm>
          <a:prstGeom prst="rect">
            <a:avLst/>
          </a:prstGeom>
        </p:spPr>
        <p:txBody>
          <a:bodyPr anchor="b"/>
          <a:lstStyle>
            <a:lvl1pPr algn="ctr">
              <a:defRPr sz="5999"/>
            </a:lvl1pPr>
          </a:lstStyle>
          <a:p>
            <a:r>
              <a:rPr lang="en-US"/>
              <a:t>Click to edit Master title style</a:t>
            </a:r>
            <a:endParaRPr lang="en-CA"/>
          </a:p>
        </p:txBody>
      </p:sp>
      <p:sp>
        <p:nvSpPr>
          <p:cNvPr id="3" name="Subtitle 2"/>
          <p:cNvSpPr>
            <a:spLocks noGrp="1"/>
          </p:cNvSpPr>
          <p:nvPr>
            <p:ph type="subTitle" idx="1"/>
          </p:nvPr>
        </p:nvSpPr>
        <p:spPr>
          <a:xfrm>
            <a:off x="1523802" y="3602038"/>
            <a:ext cx="9144397"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875403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838091" y="1825625"/>
            <a:ext cx="1051581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975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8"/>
            <a:ext cx="10515818" cy="2852737"/>
          </a:xfrm>
          <a:prstGeom prst="rect">
            <a:avLst/>
          </a:prstGeom>
        </p:spPr>
        <p:txBody>
          <a:bodyPr anchor="b"/>
          <a:lstStyle>
            <a:lvl1pPr>
              <a:defRPr sz="5999"/>
            </a:lvl1pPr>
          </a:lstStyle>
          <a:p>
            <a:r>
              <a:rPr lang="en-US"/>
              <a:t>Click to edit Master title style</a:t>
            </a:r>
            <a:endParaRPr lang="en-CA"/>
          </a:p>
        </p:txBody>
      </p:sp>
      <p:sp>
        <p:nvSpPr>
          <p:cNvPr id="3" name="Text Placeholder 2"/>
          <p:cNvSpPr>
            <a:spLocks noGrp="1"/>
          </p:cNvSpPr>
          <p:nvPr>
            <p:ph type="body" idx="1"/>
          </p:nvPr>
        </p:nvSpPr>
        <p:spPr>
          <a:xfrm>
            <a:off x="831742" y="4589464"/>
            <a:ext cx="10515818" cy="1500187"/>
          </a:xfrm>
          <a:prstGeom prst="rect">
            <a:avLst/>
          </a:prstGeom>
        </p:spPr>
        <p:txBody>
          <a:bodyPr/>
          <a:lstStyle>
            <a:lvl1pPr marL="0" indent="0">
              <a:buNone/>
              <a:defRPr sz="2400"/>
            </a:lvl1pPr>
            <a:lvl2pPr marL="457154" indent="0">
              <a:buNone/>
              <a:defRPr sz="2000"/>
            </a:lvl2pPr>
            <a:lvl3pPr marL="914309" indent="0">
              <a:buNone/>
              <a:defRPr sz="1800"/>
            </a:lvl3pPr>
            <a:lvl4pPr marL="1371463" indent="0">
              <a:buNone/>
              <a:defRPr sz="1600"/>
            </a:lvl4pPr>
            <a:lvl5pPr marL="1828617" indent="0">
              <a:buNone/>
              <a:defRPr sz="1600"/>
            </a:lvl5pPr>
            <a:lvl6pPr marL="2285771" indent="0">
              <a:buNone/>
              <a:defRPr sz="1600"/>
            </a:lvl6pPr>
            <a:lvl7pPr marL="2742926" indent="0">
              <a:buNone/>
              <a:defRPr sz="1600"/>
            </a:lvl7pPr>
            <a:lvl8pPr marL="3200080" indent="0">
              <a:buNone/>
              <a:defRPr sz="1600"/>
            </a:lvl8pPr>
            <a:lvl9pPr marL="3657234" indent="0">
              <a:buNone/>
              <a:defRPr sz="1600"/>
            </a:lvl9pPr>
          </a:lstStyle>
          <a:p>
            <a:pPr lvl="0"/>
            <a:r>
              <a:rPr lang="en-US"/>
              <a:t>Click to edit Master text styles</a:t>
            </a:r>
          </a:p>
        </p:txBody>
      </p:sp>
    </p:spTree>
    <p:extLst>
      <p:ext uri="{BB962C8B-B14F-4D97-AF65-F5344CB8AC3E}">
        <p14:creationId xmlns:p14="http://schemas.microsoft.com/office/powerpoint/2010/main" val="1177648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838091" y="1825625"/>
            <a:ext cx="51809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1396" y="1825625"/>
            <a:ext cx="518251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2060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5817" cy="1325563"/>
          </a:xfrm>
          <a:prstGeom prst="rect">
            <a:avLst/>
          </a:prstGeom>
        </p:spPr>
        <p:txBody>
          <a:bodyPr/>
          <a:lstStyle/>
          <a:p>
            <a:r>
              <a:rPr lang="en-US"/>
              <a:t>Click to edit Master title style</a:t>
            </a:r>
            <a:endParaRPr lang="en-CA"/>
          </a:p>
        </p:txBody>
      </p:sp>
      <p:sp>
        <p:nvSpPr>
          <p:cNvPr id="3" name="Text Placeholder 2"/>
          <p:cNvSpPr>
            <a:spLocks noGrp="1"/>
          </p:cNvSpPr>
          <p:nvPr>
            <p:ph type="body" idx="1"/>
          </p:nvPr>
        </p:nvSpPr>
        <p:spPr>
          <a:xfrm>
            <a:off x="839679" y="1681163"/>
            <a:ext cx="5157115"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679" y="2505075"/>
            <a:ext cx="515711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984" y="1681163"/>
            <a:ext cx="5182512"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984" y="2505075"/>
            <a:ext cx="518251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74481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189419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092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2513" y="987426"/>
            <a:ext cx="617298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Tree>
    <p:extLst>
      <p:ext uri="{BB962C8B-B14F-4D97-AF65-F5344CB8AC3E}">
        <p14:creationId xmlns:p14="http://schemas.microsoft.com/office/powerpoint/2010/main" val="1921380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2513" y="987426"/>
            <a:ext cx="6172983" cy="4873625"/>
          </a:xfrm>
          <a:prstGeom prst="rect">
            <a:avLst/>
          </a:prstGeo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pPr lvl="0"/>
            <a:endParaRPr lang="en-CA" noProof="0"/>
          </a:p>
        </p:txBody>
      </p:sp>
      <p:sp>
        <p:nvSpPr>
          <p:cNvPr id="4" name="Text Placeholder 3"/>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Tree>
    <p:extLst>
      <p:ext uri="{BB962C8B-B14F-4D97-AF65-F5344CB8AC3E}">
        <p14:creationId xmlns:p14="http://schemas.microsoft.com/office/powerpoint/2010/main" val="1972594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838091" y="1825625"/>
            <a:ext cx="10515818"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224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51" y="365125"/>
            <a:ext cx="2628558" cy="5811838"/>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091" y="365125"/>
            <a:ext cx="7734881"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60306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4397" cy="2387600"/>
          </a:xfrm>
          <a:prstGeom prst="rect">
            <a:avLst/>
          </a:prstGeom>
        </p:spPr>
        <p:txBody>
          <a:bodyPr anchor="b"/>
          <a:lstStyle>
            <a:lvl1pPr algn="ctr">
              <a:defRPr sz="5999"/>
            </a:lvl1pPr>
          </a:lstStyle>
          <a:p>
            <a:r>
              <a:rPr lang="en-US"/>
              <a:t>Click to edit Master title style</a:t>
            </a:r>
            <a:endParaRPr lang="en-CA"/>
          </a:p>
        </p:txBody>
      </p:sp>
      <p:sp>
        <p:nvSpPr>
          <p:cNvPr id="3" name="Subtitle 2"/>
          <p:cNvSpPr>
            <a:spLocks noGrp="1"/>
          </p:cNvSpPr>
          <p:nvPr>
            <p:ph type="subTitle" idx="1"/>
          </p:nvPr>
        </p:nvSpPr>
        <p:spPr>
          <a:xfrm>
            <a:off x="1523802" y="3602038"/>
            <a:ext cx="9144397"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CA"/>
          </a:p>
        </p:txBody>
      </p:sp>
      <p:sp>
        <p:nvSpPr>
          <p:cNvPr id="4" name="Rectangle 2">
            <a:extLst>
              <a:ext uri="{FF2B5EF4-FFF2-40B4-BE49-F238E27FC236}">
                <a16:creationId xmlns:a16="http://schemas.microsoft.com/office/drawing/2014/main" id="{B6C51A87-1CA1-18A4-12CD-1395778033DE}"/>
              </a:ext>
            </a:extLst>
          </p:cNvPr>
          <p:cNvSpPr>
            <a:spLocks noGrp="1" noChangeArrowheads="1"/>
          </p:cNvSpPr>
          <p:nvPr>
            <p:ph type="sldNum" idx="10"/>
          </p:nvPr>
        </p:nvSpPr>
        <p:spPr>
          <a:ln/>
        </p:spPr>
        <p:txBody>
          <a:bodyPr/>
          <a:lstStyle>
            <a:lvl1pPr>
              <a:defRPr/>
            </a:lvl1pPr>
          </a:lstStyle>
          <a:p>
            <a:fld id="{46E40EBF-A3BC-D34A-A4F3-8C451CF1F006}" type="slidenum">
              <a:rPr lang="en-US" altLang="en-US"/>
              <a:pPr/>
              <a:t>‹#›</a:t>
            </a:fld>
            <a:endParaRPr lang="en-US" altLang="en-US"/>
          </a:p>
        </p:txBody>
      </p:sp>
    </p:spTree>
    <p:extLst>
      <p:ext uri="{BB962C8B-B14F-4D97-AF65-F5344CB8AC3E}">
        <p14:creationId xmlns:p14="http://schemas.microsoft.com/office/powerpoint/2010/main" val="3684534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838091" y="1825625"/>
            <a:ext cx="1051581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a:extLst>
              <a:ext uri="{FF2B5EF4-FFF2-40B4-BE49-F238E27FC236}">
                <a16:creationId xmlns:a16="http://schemas.microsoft.com/office/drawing/2014/main" id="{61609609-470F-754E-2888-E473C8FBD59C}"/>
              </a:ext>
            </a:extLst>
          </p:cNvPr>
          <p:cNvSpPr>
            <a:spLocks noGrp="1" noChangeArrowheads="1"/>
          </p:cNvSpPr>
          <p:nvPr>
            <p:ph type="sldNum" idx="10"/>
          </p:nvPr>
        </p:nvSpPr>
        <p:spPr>
          <a:ln/>
        </p:spPr>
        <p:txBody>
          <a:bodyPr/>
          <a:lstStyle>
            <a:lvl1pPr>
              <a:defRPr/>
            </a:lvl1pPr>
          </a:lstStyle>
          <a:p>
            <a:fld id="{EE4B9458-BF0C-6846-91C1-2E95E2F967C1}" type="slidenum">
              <a:rPr lang="en-US" altLang="en-US"/>
              <a:pPr/>
              <a:t>‹#›</a:t>
            </a:fld>
            <a:endParaRPr lang="en-US" altLang="en-US"/>
          </a:p>
        </p:txBody>
      </p:sp>
    </p:spTree>
    <p:extLst>
      <p:ext uri="{BB962C8B-B14F-4D97-AF65-F5344CB8AC3E}">
        <p14:creationId xmlns:p14="http://schemas.microsoft.com/office/powerpoint/2010/main" val="18750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8"/>
            <a:ext cx="10515818" cy="2852737"/>
          </a:xfrm>
          <a:prstGeom prst="rect">
            <a:avLst/>
          </a:prstGeom>
        </p:spPr>
        <p:txBody>
          <a:bodyPr anchor="b"/>
          <a:lstStyle>
            <a:lvl1pPr>
              <a:defRPr sz="5999"/>
            </a:lvl1pPr>
          </a:lstStyle>
          <a:p>
            <a:r>
              <a:rPr lang="en-US"/>
              <a:t>Click to edit Master title style</a:t>
            </a:r>
            <a:endParaRPr lang="en-CA"/>
          </a:p>
        </p:txBody>
      </p:sp>
      <p:sp>
        <p:nvSpPr>
          <p:cNvPr id="3" name="Text Placeholder 2"/>
          <p:cNvSpPr>
            <a:spLocks noGrp="1"/>
          </p:cNvSpPr>
          <p:nvPr>
            <p:ph type="body" idx="1"/>
          </p:nvPr>
        </p:nvSpPr>
        <p:spPr>
          <a:xfrm>
            <a:off x="831742" y="4589464"/>
            <a:ext cx="10515818" cy="1500187"/>
          </a:xfrm>
          <a:prstGeom prst="rect">
            <a:avLst/>
          </a:prstGeom>
        </p:spPr>
        <p:txBody>
          <a:bodyPr/>
          <a:lstStyle>
            <a:lvl1pPr marL="0" indent="0">
              <a:buNone/>
              <a:defRPr sz="2400"/>
            </a:lvl1pPr>
            <a:lvl2pPr marL="457154" indent="0">
              <a:buNone/>
              <a:defRPr sz="2000"/>
            </a:lvl2pPr>
            <a:lvl3pPr marL="914309" indent="0">
              <a:buNone/>
              <a:defRPr sz="1800"/>
            </a:lvl3pPr>
            <a:lvl4pPr marL="1371463" indent="0">
              <a:buNone/>
              <a:defRPr sz="1600"/>
            </a:lvl4pPr>
            <a:lvl5pPr marL="1828617" indent="0">
              <a:buNone/>
              <a:defRPr sz="1600"/>
            </a:lvl5pPr>
            <a:lvl6pPr marL="2285771" indent="0">
              <a:buNone/>
              <a:defRPr sz="1600"/>
            </a:lvl6pPr>
            <a:lvl7pPr marL="2742926" indent="0">
              <a:buNone/>
              <a:defRPr sz="1600"/>
            </a:lvl7pPr>
            <a:lvl8pPr marL="3200080" indent="0">
              <a:buNone/>
              <a:defRPr sz="1600"/>
            </a:lvl8pPr>
            <a:lvl9pPr marL="3657234"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B5BE86E5-A5ED-A50A-78E7-FDFC17C0A050}"/>
              </a:ext>
            </a:extLst>
          </p:cNvPr>
          <p:cNvSpPr>
            <a:spLocks noGrp="1" noChangeArrowheads="1"/>
          </p:cNvSpPr>
          <p:nvPr>
            <p:ph type="sldNum" idx="10"/>
          </p:nvPr>
        </p:nvSpPr>
        <p:spPr>
          <a:ln/>
        </p:spPr>
        <p:txBody>
          <a:bodyPr/>
          <a:lstStyle>
            <a:lvl1pPr>
              <a:defRPr/>
            </a:lvl1pPr>
          </a:lstStyle>
          <a:p>
            <a:fld id="{A8B074EE-055D-E148-876C-2B753473B2D3}" type="slidenum">
              <a:rPr lang="en-US" altLang="en-US"/>
              <a:pPr/>
              <a:t>‹#›</a:t>
            </a:fld>
            <a:endParaRPr lang="en-US" altLang="en-US"/>
          </a:p>
        </p:txBody>
      </p:sp>
    </p:spTree>
    <p:extLst>
      <p:ext uri="{BB962C8B-B14F-4D97-AF65-F5344CB8AC3E}">
        <p14:creationId xmlns:p14="http://schemas.microsoft.com/office/powerpoint/2010/main" val="31377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838091" y="1825625"/>
            <a:ext cx="51809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1396" y="1825625"/>
            <a:ext cx="518251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2">
            <a:extLst>
              <a:ext uri="{FF2B5EF4-FFF2-40B4-BE49-F238E27FC236}">
                <a16:creationId xmlns:a16="http://schemas.microsoft.com/office/drawing/2014/main" id="{EDD501EE-87B6-D603-E2A0-9111CE4544EF}"/>
              </a:ext>
            </a:extLst>
          </p:cNvPr>
          <p:cNvSpPr>
            <a:spLocks noGrp="1" noChangeArrowheads="1"/>
          </p:cNvSpPr>
          <p:nvPr>
            <p:ph type="sldNum" idx="10"/>
          </p:nvPr>
        </p:nvSpPr>
        <p:spPr>
          <a:ln/>
        </p:spPr>
        <p:txBody>
          <a:bodyPr/>
          <a:lstStyle>
            <a:lvl1pPr>
              <a:defRPr/>
            </a:lvl1pPr>
          </a:lstStyle>
          <a:p>
            <a:fld id="{1AEE0231-38FB-1D46-867A-3580CB3AACD5}" type="slidenum">
              <a:rPr lang="en-US" altLang="en-US"/>
              <a:pPr/>
              <a:t>‹#›</a:t>
            </a:fld>
            <a:endParaRPr lang="en-US" altLang="en-US"/>
          </a:p>
        </p:txBody>
      </p:sp>
    </p:spTree>
    <p:extLst>
      <p:ext uri="{BB962C8B-B14F-4D97-AF65-F5344CB8AC3E}">
        <p14:creationId xmlns:p14="http://schemas.microsoft.com/office/powerpoint/2010/main" val="3468668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5817" cy="1325563"/>
          </a:xfrm>
          <a:prstGeom prst="rect">
            <a:avLst/>
          </a:prstGeom>
        </p:spPr>
        <p:txBody>
          <a:bodyPr/>
          <a:lstStyle/>
          <a:p>
            <a:r>
              <a:rPr lang="en-US"/>
              <a:t>Click to edit Master title style</a:t>
            </a:r>
            <a:endParaRPr lang="en-CA"/>
          </a:p>
        </p:txBody>
      </p:sp>
      <p:sp>
        <p:nvSpPr>
          <p:cNvPr id="3" name="Text Placeholder 2"/>
          <p:cNvSpPr>
            <a:spLocks noGrp="1"/>
          </p:cNvSpPr>
          <p:nvPr>
            <p:ph type="body" idx="1"/>
          </p:nvPr>
        </p:nvSpPr>
        <p:spPr>
          <a:xfrm>
            <a:off x="839679" y="1681163"/>
            <a:ext cx="5157115"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679" y="2505075"/>
            <a:ext cx="515711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984" y="1681163"/>
            <a:ext cx="5182512"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984" y="2505075"/>
            <a:ext cx="518251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2">
            <a:extLst>
              <a:ext uri="{FF2B5EF4-FFF2-40B4-BE49-F238E27FC236}">
                <a16:creationId xmlns:a16="http://schemas.microsoft.com/office/drawing/2014/main" id="{3ABA5C42-698E-B05F-BBCC-B85C4FB693A9}"/>
              </a:ext>
            </a:extLst>
          </p:cNvPr>
          <p:cNvSpPr>
            <a:spLocks noGrp="1" noChangeArrowheads="1"/>
          </p:cNvSpPr>
          <p:nvPr>
            <p:ph type="sldNum" idx="10"/>
          </p:nvPr>
        </p:nvSpPr>
        <p:spPr>
          <a:ln/>
        </p:spPr>
        <p:txBody>
          <a:bodyPr/>
          <a:lstStyle>
            <a:lvl1pPr>
              <a:defRPr/>
            </a:lvl1pPr>
          </a:lstStyle>
          <a:p>
            <a:fld id="{1731C2D6-7734-2742-B18A-BA1211F33360}" type="slidenum">
              <a:rPr lang="en-US" altLang="en-US"/>
              <a:pPr/>
              <a:t>‹#›</a:t>
            </a:fld>
            <a:endParaRPr lang="en-US" altLang="en-US"/>
          </a:p>
        </p:txBody>
      </p:sp>
    </p:spTree>
    <p:extLst>
      <p:ext uri="{BB962C8B-B14F-4D97-AF65-F5344CB8AC3E}">
        <p14:creationId xmlns:p14="http://schemas.microsoft.com/office/powerpoint/2010/main" val="1440992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Rectangle 2">
            <a:extLst>
              <a:ext uri="{FF2B5EF4-FFF2-40B4-BE49-F238E27FC236}">
                <a16:creationId xmlns:a16="http://schemas.microsoft.com/office/drawing/2014/main" id="{927968E2-031A-D9E2-12C5-0C69A704C394}"/>
              </a:ext>
            </a:extLst>
          </p:cNvPr>
          <p:cNvSpPr>
            <a:spLocks noGrp="1" noChangeArrowheads="1"/>
          </p:cNvSpPr>
          <p:nvPr>
            <p:ph type="sldNum" idx="10"/>
          </p:nvPr>
        </p:nvSpPr>
        <p:spPr>
          <a:ln/>
        </p:spPr>
        <p:txBody>
          <a:bodyPr/>
          <a:lstStyle>
            <a:lvl1pPr>
              <a:defRPr/>
            </a:lvl1pPr>
          </a:lstStyle>
          <a:p>
            <a:fld id="{F94D29FB-1995-8642-A61D-3A9E42A56EB5}" type="slidenum">
              <a:rPr lang="en-US" altLang="en-US"/>
              <a:pPr/>
              <a:t>‹#›</a:t>
            </a:fld>
            <a:endParaRPr lang="en-US" altLang="en-US"/>
          </a:p>
        </p:txBody>
      </p:sp>
    </p:spTree>
    <p:extLst>
      <p:ext uri="{BB962C8B-B14F-4D97-AF65-F5344CB8AC3E}">
        <p14:creationId xmlns:p14="http://schemas.microsoft.com/office/powerpoint/2010/main" val="2939224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381A46-39B4-5FCA-5266-8DF40185683E}"/>
              </a:ext>
            </a:extLst>
          </p:cNvPr>
          <p:cNvSpPr>
            <a:spLocks noGrp="1" noChangeArrowheads="1"/>
          </p:cNvSpPr>
          <p:nvPr>
            <p:ph type="sldNum" idx="10"/>
          </p:nvPr>
        </p:nvSpPr>
        <p:spPr>
          <a:ln/>
        </p:spPr>
        <p:txBody>
          <a:bodyPr/>
          <a:lstStyle>
            <a:lvl1pPr>
              <a:defRPr/>
            </a:lvl1pPr>
          </a:lstStyle>
          <a:p>
            <a:fld id="{F0E2D9AD-F72E-ED4B-B477-2FC6907F0641}" type="slidenum">
              <a:rPr lang="en-US" altLang="en-US"/>
              <a:pPr/>
              <a:t>‹#›</a:t>
            </a:fld>
            <a:endParaRPr lang="en-US" altLang="en-US"/>
          </a:p>
        </p:txBody>
      </p:sp>
    </p:spTree>
    <p:extLst>
      <p:ext uri="{BB962C8B-B14F-4D97-AF65-F5344CB8AC3E}">
        <p14:creationId xmlns:p14="http://schemas.microsoft.com/office/powerpoint/2010/main" val="1329785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2513" y="987426"/>
            <a:ext cx="617298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99AF9C74-BB17-0094-C61F-63D5C130C833}"/>
              </a:ext>
            </a:extLst>
          </p:cNvPr>
          <p:cNvSpPr>
            <a:spLocks noGrp="1" noChangeArrowheads="1"/>
          </p:cNvSpPr>
          <p:nvPr>
            <p:ph type="sldNum" idx="10"/>
          </p:nvPr>
        </p:nvSpPr>
        <p:spPr>
          <a:ln/>
        </p:spPr>
        <p:txBody>
          <a:bodyPr/>
          <a:lstStyle>
            <a:lvl1pPr>
              <a:defRPr/>
            </a:lvl1pPr>
          </a:lstStyle>
          <a:p>
            <a:fld id="{4682A739-CF7B-4A47-BA3A-35B11501C815}" type="slidenum">
              <a:rPr lang="en-US" altLang="en-US"/>
              <a:pPr/>
              <a:t>‹#›</a:t>
            </a:fld>
            <a:endParaRPr lang="en-US" altLang="en-US"/>
          </a:p>
        </p:txBody>
      </p:sp>
    </p:spTree>
    <p:extLst>
      <p:ext uri="{BB962C8B-B14F-4D97-AF65-F5344CB8AC3E}">
        <p14:creationId xmlns:p14="http://schemas.microsoft.com/office/powerpoint/2010/main" val="4127933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2513" y="987426"/>
            <a:ext cx="6172983" cy="4873625"/>
          </a:xfrm>
          <a:prstGeom prst="rect">
            <a:avLst/>
          </a:prstGeo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pPr lvl="0"/>
            <a:endParaRPr lang="en-CA" noProof="0"/>
          </a:p>
        </p:txBody>
      </p:sp>
      <p:sp>
        <p:nvSpPr>
          <p:cNvPr id="4" name="Text Placeholder 3"/>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1AA882D4-4ECE-F605-5AE8-E3CE59EEB052}"/>
              </a:ext>
            </a:extLst>
          </p:cNvPr>
          <p:cNvSpPr>
            <a:spLocks noGrp="1" noChangeArrowheads="1"/>
          </p:cNvSpPr>
          <p:nvPr>
            <p:ph type="sldNum" idx="10"/>
          </p:nvPr>
        </p:nvSpPr>
        <p:spPr>
          <a:ln/>
        </p:spPr>
        <p:txBody>
          <a:bodyPr/>
          <a:lstStyle>
            <a:lvl1pPr>
              <a:defRPr/>
            </a:lvl1pPr>
          </a:lstStyle>
          <a:p>
            <a:fld id="{EB701090-7CC3-1648-917C-F9E4D60B712F}" type="slidenum">
              <a:rPr lang="en-US" altLang="en-US"/>
              <a:pPr/>
              <a:t>‹#›</a:t>
            </a:fld>
            <a:endParaRPr lang="en-US" altLang="en-US"/>
          </a:p>
        </p:txBody>
      </p:sp>
    </p:spTree>
    <p:extLst>
      <p:ext uri="{BB962C8B-B14F-4D97-AF65-F5344CB8AC3E}">
        <p14:creationId xmlns:p14="http://schemas.microsoft.com/office/powerpoint/2010/main" val="248254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838091" y="1825625"/>
            <a:ext cx="10515818"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a:extLst>
              <a:ext uri="{FF2B5EF4-FFF2-40B4-BE49-F238E27FC236}">
                <a16:creationId xmlns:a16="http://schemas.microsoft.com/office/drawing/2014/main" id="{CAD5B8C4-4D8A-2E7D-6234-96A67607350C}"/>
              </a:ext>
            </a:extLst>
          </p:cNvPr>
          <p:cNvSpPr>
            <a:spLocks noGrp="1" noChangeArrowheads="1"/>
          </p:cNvSpPr>
          <p:nvPr>
            <p:ph type="sldNum" idx="10"/>
          </p:nvPr>
        </p:nvSpPr>
        <p:spPr>
          <a:ln/>
        </p:spPr>
        <p:txBody>
          <a:bodyPr/>
          <a:lstStyle>
            <a:lvl1pPr>
              <a:defRPr/>
            </a:lvl1pPr>
          </a:lstStyle>
          <a:p>
            <a:fld id="{37E37891-1E9E-4144-ADF8-9D50039809A6}" type="slidenum">
              <a:rPr lang="en-US" altLang="en-US"/>
              <a:pPr/>
              <a:t>‹#›</a:t>
            </a:fld>
            <a:endParaRPr lang="en-US" altLang="en-US"/>
          </a:p>
        </p:txBody>
      </p:sp>
    </p:spTree>
    <p:extLst>
      <p:ext uri="{BB962C8B-B14F-4D97-AF65-F5344CB8AC3E}">
        <p14:creationId xmlns:p14="http://schemas.microsoft.com/office/powerpoint/2010/main" val="2012012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51" y="365125"/>
            <a:ext cx="2628558" cy="5811838"/>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091" y="365125"/>
            <a:ext cx="7734881"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a:extLst>
              <a:ext uri="{FF2B5EF4-FFF2-40B4-BE49-F238E27FC236}">
                <a16:creationId xmlns:a16="http://schemas.microsoft.com/office/drawing/2014/main" id="{870C6E3A-C294-67E8-A51F-AF2C78E7296E}"/>
              </a:ext>
            </a:extLst>
          </p:cNvPr>
          <p:cNvSpPr>
            <a:spLocks noGrp="1" noChangeArrowheads="1"/>
          </p:cNvSpPr>
          <p:nvPr>
            <p:ph type="sldNum" idx="10"/>
          </p:nvPr>
        </p:nvSpPr>
        <p:spPr>
          <a:ln/>
        </p:spPr>
        <p:txBody>
          <a:bodyPr/>
          <a:lstStyle>
            <a:lvl1pPr>
              <a:defRPr/>
            </a:lvl1pPr>
          </a:lstStyle>
          <a:p>
            <a:fld id="{753DBD9F-CAD1-EA42-8E62-4261F6FCF8C0}" type="slidenum">
              <a:rPr lang="en-US" altLang="en-US"/>
              <a:pPr/>
              <a:t>‹#›</a:t>
            </a:fld>
            <a:endParaRPr lang="en-US" altLang="en-US"/>
          </a:p>
        </p:txBody>
      </p:sp>
    </p:spTree>
    <p:extLst>
      <p:ext uri="{BB962C8B-B14F-4D97-AF65-F5344CB8AC3E}">
        <p14:creationId xmlns:p14="http://schemas.microsoft.com/office/powerpoint/2010/main" val="3021379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4397" cy="2387600"/>
          </a:xfrm>
          <a:prstGeom prst="rect">
            <a:avLst/>
          </a:prstGeom>
        </p:spPr>
        <p:txBody>
          <a:bodyPr anchor="b"/>
          <a:lstStyle>
            <a:lvl1pPr algn="ctr">
              <a:defRPr sz="5999"/>
            </a:lvl1pPr>
          </a:lstStyle>
          <a:p>
            <a:r>
              <a:rPr lang="en-US"/>
              <a:t>Click to edit Master title style</a:t>
            </a:r>
            <a:endParaRPr lang="en-CA"/>
          </a:p>
        </p:txBody>
      </p:sp>
      <p:sp>
        <p:nvSpPr>
          <p:cNvPr id="3" name="Subtitle 2"/>
          <p:cNvSpPr>
            <a:spLocks noGrp="1"/>
          </p:cNvSpPr>
          <p:nvPr>
            <p:ph type="subTitle" idx="1"/>
          </p:nvPr>
        </p:nvSpPr>
        <p:spPr>
          <a:xfrm>
            <a:off x="1523802" y="3602038"/>
            <a:ext cx="9144397"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CA"/>
          </a:p>
        </p:txBody>
      </p:sp>
      <p:sp>
        <p:nvSpPr>
          <p:cNvPr id="4" name="Rectangle 2">
            <a:extLst>
              <a:ext uri="{FF2B5EF4-FFF2-40B4-BE49-F238E27FC236}">
                <a16:creationId xmlns:a16="http://schemas.microsoft.com/office/drawing/2014/main" id="{D39B3627-679B-4E2E-2885-04D06FAD6033}"/>
              </a:ext>
            </a:extLst>
          </p:cNvPr>
          <p:cNvSpPr>
            <a:spLocks noGrp="1" noChangeArrowheads="1"/>
          </p:cNvSpPr>
          <p:nvPr>
            <p:ph type="sldNum" idx="10"/>
          </p:nvPr>
        </p:nvSpPr>
        <p:spPr>
          <a:ln/>
        </p:spPr>
        <p:txBody>
          <a:bodyPr/>
          <a:lstStyle>
            <a:lvl1pPr>
              <a:defRPr/>
            </a:lvl1pPr>
          </a:lstStyle>
          <a:p>
            <a:fld id="{A147612E-3B7D-2C4A-A762-7CD10CB96C3D}" type="slidenum">
              <a:rPr lang="en-US" altLang="en-US"/>
              <a:pPr/>
              <a:t>‹#›</a:t>
            </a:fld>
            <a:endParaRPr lang="en-US" altLang="en-US"/>
          </a:p>
        </p:txBody>
      </p:sp>
    </p:spTree>
    <p:extLst>
      <p:ext uri="{BB962C8B-B14F-4D97-AF65-F5344CB8AC3E}">
        <p14:creationId xmlns:p14="http://schemas.microsoft.com/office/powerpoint/2010/main" val="4267884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838091" y="1825625"/>
            <a:ext cx="1051581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a:extLst>
              <a:ext uri="{FF2B5EF4-FFF2-40B4-BE49-F238E27FC236}">
                <a16:creationId xmlns:a16="http://schemas.microsoft.com/office/drawing/2014/main" id="{684846FC-E62A-C16E-F847-ED2F47C2FA64}"/>
              </a:ext>
            </a:extLst>
          </p:cNvPr>
          <p:cNvSpPr>
            <a:spLocks noGrp="1" noChangeArrowheads="1"/>
          </p:cNvSpPr>
          <p:nvPr>
            <p:ph type="sldNum" idx="10"/>
          </p:nvPr>
        </p:nvSpPr>
        <p:spPr>
          <a:ln/>
        </p:spPr>
        <p:txBody>
          <a:bodyPr/>
          <a:lstStyle>
            <a:lvl1pPr>
              <a:defRPr/>
            </a:lvl1pPr>
          </a:lstStyle>
          <a:p>
            <a:fld id="{D99CB18E-5AFB-984A-BE6B-3ECECAC37025}" type="slidenum">
              <a:rPr lang="en-US" altLang="en-US"/>
              <a:pPr/>
              <a:t>‹#›</a:t>
            </a:fld>
            <a:endParaRPr lang="en-US" altLang="en-US"/>
          </a:p>
        </p:txBody>
      </p:sp>
    </p:spTree>
    <p:extLst>
      <p:ext uri="{BB962C8B-B14F-4D97-AF65-F5344CB8AC3E}">
        <p14:creationId xmlns:p14="http://schemas.microsoft.com/office/powerpoint/2010/main" val="411579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8"/>
            <a:ext cx="10515818" cy="2852737"/>
          </a:xfrm>
          <a:prstGeom prst="rect">
            <a:avLst/>
          </a:prstGeom>
        </p:spPr>
        <p:txBody>
          <a:bodyPr anchor="b"/>
          <a:lstStyle>
            <a:lvl1pPr>
              <a:defRPr sz="5999"/>
            </a:lvl1pPr>
          </a:lstStyle>
          <a:p>
            <a:r>
              <a:rPr lang="en-US"/>
              <a:t>Click to edit Master title style</a:t>
            </a:r>
            <a:endParaRPr lang="en-CA"/>
          </a:p>
        </p:txBody>
      </p:sp>
      <p:sp>
        <p:nvSpPr>
          <p:cNvPr id="3" name="Text Placeholder 2"/>
          <p:cNvSpPr>
            <a:spLocks noGrp="1"/>
          </p:cNvSpPr>
          <p:nvPr>
            <p:ph type="body" idx="1"/>
          </p:nvPr>
        </p:nvSpPr>
        <p:spPr>
          <a:xfrm>
            <a:off x="831742" y="4589464"/>
            <a:ext cx="10515818" cy="1500187"/>
          </a:xfrm>
          <a:prstGeom prst="rect">
            <a:avLst/>
          </a:prstGeom>
        </p:spPr>
        <p:txBody>
          <a:bodyPr/>
          <a:lstStyle>
            <a:lvl1pPr marL="0" indent="0">
              <a:buNone/>
              <a:defRPr sz="2400"/>
            </a:lvl1pPr>
            <a:lvl2pPr marL="457154" indent="0">
              <a:buNone/>
              <a:defRPr sz="2000"/>
            </a:lvl2pPr>
            <a:lvl3pPr marL="914309" indent="0">
              <a:buNone/>
              <a:defRPr sz="1800"/>
            </a:lvl3pPr>
            <a:lvl4pPr marL="1371463" indent="0">
              <a:buNone/>
              <a:defRPr sz="1600"/>
            </a:lvl4pPr>
            <a:lvl5pPr marL="1828617" indent="0">
              <a:buNone/>
              <a:defRPr sz="1600"/>
            </a:lvl5pPr>
            <a:lvl6pPr marL="2285771" indent="0">
              <a:buNone/>
              <a:defRPr sz="1600"/>
            </a:lvl6pPr>
            <a:lvl7pPr marL="2742926" indent="0">
              <a:buNone/>
              <a:defRPr sz="1600"/>
            </a:lvl7pPr>
            <a:lvl8pPr marL="3200080" indent="0">
              <a:buNone/>
              <a:defRPr sz="1600"/>
            </a:lvl8pPr>
            <a:lvl9pPr marL="3657234"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15237CBC-6C1E-88A8-868E-1777065D6354}"/>
              </a:ext>
            </a:extLst>
          </p:cNvPr>
          <p:cNvSpPr>
            <a:spLocks noGrp="1" noChangeArrowheads="1"/>
          </p:cNvSpPr>
          <p:nvPr>
            <p:ph type="sldNum" idx="10"/>
          </p:nvPr>
        </p:nvSpPr>
        <p:spPr>
          <a:ln/>
        </p:spPr>
        <p:txBody>
          <a:bodyPr/>
          <a:lstStyle>
            <a:lvl1pPr>
              <a:defRPr/>
            </a:lvl1pPr>
          </a:lstStyle>
          <a:p>
            <a:fld id="{89619ECA-741F-5140-BF6D-E22B68073062}" type="slidenum">
              <a:rPr lang="en-US" altLang="en-US"/>
              <a:pPr/>
              <a:t>‹#›</a:t>
            </a:fld>
            <a:endParaRPr lang="en-US" altLang="en-US"/>
          </a:p>
        </p:txBody>
      </p:sp>
    </p:spTree>
    <p:extLst>
      <p:ext uri="{BB962C8B-B14F-4D97-AF65-F5344CB8AC3E}">
        <p14:creationId xmlns:p14="http://schemas.microsoft.com/office/powerpoint/2010/main" val="1800067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838091" y="1825625"/>
            <a:ext cx="51809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1396" y="1825625"/>
            <a:ext cx="518251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2">
            <a:extLst>
              <a:ext uri="{FF2B5EF4-FFF2-40B4-BE49-F238E27FC236}">
                <a16:creationId xmlns:a16="http://schemas.microsoft.com/office/drawing/2014/main" id="{A95C976A-5964-E4F4-8414-B5C2DB40EC3D}"/>
              </a:ext>
            </a:extLst>
          </p:cNvPr>
          <p:cNvSpPr>
            <a:spLocks noGrp="1" noChangeArrowheads="1"/>
          </p:cNvSpPr>
          <p:nvPr>
            <p:ph type="sldNum" idx="10"/>
          </p:nvPr>
        </p:nvSpPr>
        <p:spPr>
          <a:ln/>
        </p:spPr>
        <p:txBody>
          <a:bodyPr/>
          <a:lstStyle>
            <a:lvl1pPr>
              <a:defRPr/>
            </a:lvl1pPr>
          </a:lstStyle>
          <a:p>
            <a:fld id="{6BB2ED91-3D62-7E40-828A-A8A525CE3C33}" type="slidenum">
              <a:rPr lang="en-US" altLang="en-US"/>
              <a:pPr/>
              <a:t>‹#›</a:t>
            </a:fld>
            <a:endParaRPr lang="en-US" altLang="en-US"/>
          </a:p>
        </p:txBody>
      </p:sp>
    </p:spTree>
    <p:extLst>
      <p:ext uri="{BB962C8B-B14F-4D97-AF65-F5344CB8AC3E}">
        <p14:creationId xmlns:p14="http://schemas.microsoft.com/office/powerpoint/2010/main" val="3230190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5817" cy="1325563"/>
          </a:xfrm>
          <a:prstGeom prst="rect">
            <a:avLst/>
          </a:prstGeom>
        </p:spPr>
        <p:txBody>
          <a:bodyPr/>
          <a:lstStyle/>
          <a:p>
            <a:r>
              <a:rPr lang="en-US"/>
              <a:t>Click to edit Master title style</a:t>
            </a:r>
            <a:endParaRPr lang="en-CA"/>
          </a:p>
        </p:txBody>
      </p:sp>
      <p:sp>
        <p:nvSpPr>
          <p:cNvPr id="3" name="Text Placeholder 2"/>
          <p:cNvSpPr>
            <a:spLocks noGrp="1"/>
          </p:cNvSpPr>
          <p:nvPr>
            <p:ph type="body" idx="1"/>
          </p:nvPr>
        </p:nvSpPr>
        <p:spPr>
          <a:xfrm>
            <a:off x="839679" y="1681163"/>
            <a:ext cx="5157115"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679" y="2505075"/>
            <a:ext cx="515711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984" y="1681163"/>
            <a:ext cx="5182512" cy="823912"/>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984" y="2505075"/>
            <a:ext cx="518251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2">
            <a:extLst>
              <a:ext uri="{FF2B5EF4-FFF2-40B4-BE49-F238E27FC236}">
                <a16:creationId xmlns:a16="http://schemas.microsoft.com/office/drawing/2014/main" id="{B6047AFB-D791-6A68-5C45-7A40DE2DE95E}"/>
              </a:ext>
            </a:extLst>
          </p:cNvPr>
          <p:cNvSpPr>
            <a:spLocks noGrp="1" noChangeArrowheads="1"/>
          </p:cNvSpPr>
          <p:nvPr>
            <p:ph type="sldNum" idx="10"/>
          </p:nvPr>
        </p:nvSpPr>
        <p:spPr>
          <a:ln/>
        </p:spPr>
        <p:txBody>
          <a:bodyPr/>
          <a:lstStyle>
            <a:lvl1pPr>
              <a:defRPr/>
            </a:lvl1pPr>
          </a:lstStyle>
          <a:p>
            <a:fld id="{43A40A9C-BAEC-4E40-9554-B38A81046247}" type="slidenum">
              <a:rPr lang="en-US" altLang="en-US"/>
              <a:pPr/>
              <a:t>‹#›</a:t>
            </a:fld>
            <a:endParaRPr lang="en-US" altLang="en-US"/>
          </a:p>
        </p:txBody>
      </p:sp>
    </p:spTree>
    <p:extLst>
      <p:ext uri="{BB962C8B-B14F-4D97-AF65-F5344CB8AC3E}">
        <p14:creationId xmlns:p14="http://schemas.microsoft.com/office/powerpoint/2010/main" val="1735269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Rectangle 2">
            <a:extLst>
              <a:ext uri="{FF2B5EF4-FFF2-40B4-BE49-F238E27FC236}">
                <a16:creationId xmlns:a16="http://schemas.microsoft.com/office/drawing/2014/main" id="{2855D7C7-F728-D077-3780-402AA50A9856}"/>
              </a:ext>
            </a:extLst>
          </p:cNvPr>
          <p:cNvSpPr>
            <a:spLocks noGrp="1" noChangeArrowheads="1"/>
          </p:cNvSpPr>
          <p:nvPr>
            <p:ph type="sldNum" idx="10"/>
          </p:nvPr>
        </p:nvSpPr>
        <p:spPr>
          <a:ln/>
        </p:spPr>
        <p:txBody>
          <a:bodyPr/>
          <a:lstStyle>
            <a:lvl1pPr>
              <a:defRPr/>
            </a:lvl1pPr>
          </a:lstStyle>
          <a:p>
            <a:fld id="{6B085EB7-3819-8946-AC2C-48B1C11C2D32}" type="slidenum">
              <a:rPr lang="en-US" altLang="en-US"/>
              <a:pPr/>
              <a:t>‹#›</a:t>
            </a:fld>
            <a:endParaRPr lang="en-US" altLang="en-US"/>
          </a:p>
        </p:txBody>
      </p:sp>
    </p:spTree>
    <p:extLst>
      <p:ext uri="{BB962C8B-B14F-4D97-AF65-F5344CB8AC3E}">
        <p14:creationId xmlns:p14="http://schemas.microsoft.com/office/powerpoint/2010/main" val="3460039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C8EDD2E-62B6-1082-CA75-1E5DDF9DB5FD}"/>
              </a:ext>
            </a:extLst>
          </p:cNvPr>
          <p:cNvSpPr>
            <a:spLocks noGrp="1" noChangeArrowheads="1"/>
          </p:cNvSpPr>
          <p:nvPr>
            <p:ph type="sldNum" idx="10"/>
          </p:nvPr>
        </p:nvSpPr>
        <p:spPr>
          <a:ln/>
        </p:spPr>
        <p:txBody>
          <a:bodyPr/>
          <a:lstStyle>
            <a:lvl1pPr>
              <a:defRPr/>
            </a:lvl1pPr>
          </a:lstStyle>
          <a:p>
            <a:fld id="{98716035-F483-B24A-8273-14246D90227E}" type="slidenum">
              <a:rPr lang="en-US" altLang="en-US"/>
              <a:pPr/>
              <a:t>‹#›</a:t>
            </a:fld>
            <a:endParaRPr lang="en-US" altLang="en-US"/>
          </a:p>
        </p:txBody>
      </p:sp>
    </p:spTree>
    <p:extLst>
      <p:ext uri="{BB962C8B-B14F-4D97-AF65-F5344CB8AC3E}">
        <p14:creationId xmlns:p14="http://schemas.microsoft.com/office/powerpoint/2010/main" val="1095657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2513" y="987426"/>
            <a:ext cx="617298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D43E31F2-01D2-7DD8-41E0-1CA7A6B3797E}"/>
              </a:ext>
            </a:extLst>
          </p:cNvPr>
          <p:cNvSpPr>
            <a:spLocks noGrp="1" noChangeArrowheads="1"/>
          </p:cNvSpPr>
          <p:nvPr>
            <p:ph type="sldNum" idx="10"/>
          </p:nvPr>
        </p:nvSpPr>
        <p:spPr>
          <a:ln/>
        </p:spPr>
        <p:txBody>
          <a:bodyPr/>
          <a:lstStyle>
            <a:lvl1pPr>
              <a:defRPr/>
            </a:lvl1pPr>
          </a:lstStyle>
          <a:p>
            <a:fld id="{9F8E5B04-9BBA-1F40-83C6-CECB5B74E3E8}" type="slidenum">
              <a:rPr lang="en-US" altLang="en-US"/>
              <a:pPr/>
              <a:t>‹#›</a:t>
            </a:fld>
            <a:endParaRPr lang="en-US" altLang="en-US"/>
          </a:p>
        </p:txBody>
      </p:sp>
    </p:spTree>
    <p:extLst>
      <p:ext uri="{BB962C8B-B14F-4D97-AF65-F5344CB8AC3E}">
        <p14:creationId xmlns:p14="http://schemas.microsoft.com/office/powerpoint/2010/main" val="958274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2513" y="987426"/>
            <a:ext cx="6172983" cy="4873625"/>
          </a:xfrm>
          <a:prstGeom prst="rect">
            <a:avLst/>
          </a:prstGeo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pPr lvl="0"/>
            <a:endParaRPr lang="en-CA" noProof="0"/>
          </a:p>
        </p:txBody>
      </p:sp>
      <p:sp>
        <p:nvSpPr>
          <p:cNvPr id="4" name="Text Placeholder 3"/>
          <p:cNvSpPr>
            <a:spLocks noGrp="1"/>
          </p:cNvSpPr>
          <p:nvPr>
            <p:ph type="body" sz="half" idx="2"/>
          </p:nvPr>
        </p:nvSpPr>
        <p:spPr>
          <a:xfrm>
            <a:off x="839679" y="2057400"/>
            <a:ext cx="3931725" cy="3811588"/>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71429324-D92F-D3E9-24A9-D87081D15286}"/>
              </a:ext>
            </a:extLst>
          </p:cNvPr>
          <p:cNvSpPr>
            <a:spLocks noGrp="1" noChangeArrowheads="1"/>
          </p:cNvSpPr>
          <p:nvPr>
            <p:ph type="sldNum" idx="10"/>
          </p:nvPr>
        </p:nvSpPr>
        <p:spPr>
          <a:ln/>
        </p:spPr>
        <p:txBody>
          <a:bodyPr/>
          <a:lstStyle>
            <a:lvl1pPr>
              <a:defRPr/>
            </a:lvl1pPr>
          </a:lstStyle>
          <a:p>
            <a:fld id="{17AE6A5C-6B5A-C54E-A154-B474EBF1927A}" type="slidenum">
              <a:rPr lang="en-US" altLang="en-US"/>
              <a:pPr/>
              <a:t>‹#›</a:t>
            </a:fld>
            <a:endParaRPr lang="en-US" altLang="en-US"/>
          </a:p>
        </p:txBody>
      </p:sp>
    </p:spTree>
    <p:extLst>
      <p:ext uri="{BB962C8B-B14F-4D97-AF65-F5344CB8AC3E}">
        <p14:creationId xmlns:p14="http://schemas.microsoft.com/office/powerpoint/2010/main" val="3283240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5818" cy="1325563"/>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838091" y="1825625"/>
            <a:ext cx="10515818"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a:extLst>
              <a:ext uri="{FF2B5EF4-FFF2-40B4-BE49-F238E27FC236}">
                <a16:creationId xmlns:a16="http://schemas.microsoft.com/office/drawing/2014/main" id="{D8195498-B9D3-6AA3-0BBD-026BA9F15C0A}"/>
              </a:ext>
            </a:extLst>
          </p:cNvPr>
          <p:cNvSpPr>
            <a:spLocks noGrp="1" noChangeArrowheads="1"/>
          </p:cNvSpPr>
          <p:nvPr>
            <p:ph type="sldNum" idx="10"/>
          </p:nvPr>
        </p:nvSpPr>
        <p:spPr>
          <a:ln/>
        </p:spPr>
        <p:txBody>
          <a:bodyPr/>
          <a:lstStyle>
            <a:lvl1pPr>
              <a:defRPr/>
            </a:lvl1pPr>
          </a:lstStyle>
          <a:p>
            <a:fld id="{E3EDDA98-02F3-7744-9F5C-D82A318AED16}" type="slidenum">
              <a:rPr lang="en-US" altLang="en-US"/>
              <a:pPr/>
              <a:t>‹#›</a:t>
            </a:fld>
            <a:endParaRPr lang="en-US" altLang="en-US"/>
          </a:p>
        </p:txBody>
      </p:sp>
    </p:spTree>
    <p:extLst>
      <p:ext uri="{BB962C8B-B14F-4D97-AF65-F5344CB8AC3E}">
        <p14:creationId xmlns:p14="http://schemas.microsoft.com/office/powerpoint/2010/main" val="4258511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51" y="365125"/>
            <a:ext cx="2628558" cy="5811838"/>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091" y="365125"/>
            <a:ext cx="7734881"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a:extLst>
              <a:ext uri="{FF2B5EF4-FFF2-40B4-BE49-F238E27FC236}">
                <a16:creationId xmlns:a16="http://schemas.microsoft.com/office/drawing/2014/main" id="{DDEFBA09-0FAE-D123-9880-9E2F21C17F4F}"/>
              </a:ext>
            </a:extLst>
          </p:cNvPr>
          <p:cNvSpPr>
            <a:spLocks noGrp="1" noChangeArrowheads="1"/>
          </p:cNvSpPr>
          <p:nvPr>
            <p:ph type="sldNum" idx="10"/>
          </p:nvPr>
        </p:nvSpPr>
        <p:spPr>
          <a:ln/>
        </p:spPr>
        <p:txBody>
          <a:bodyPr/>
          <a:lstStyle>
            <a:lvl1pPr>
              <a:defRPr/>
            </a:lvl1pPr>
          </a:lstStyle>
          <a:p>
            <a:fld id="{D2B93059-5D27-6449-9B5E-2202332BCDD8}" type="slidenum">
              <a:rPr lang="en-US" altLang="en-US"/>
              <a:pPr/>
              <a:t>‹#›</a:t>
            </a:fld>
            <a:endParaRPr lang="en-US" altLang="en-US"/>
          </a:p>
        </p:txBody>
      </p:sp>
    </p:spTree>
    <p:extLst>
      <p:ext uri="{BB962C8B-B14F-4D97-AF65-F5344CB8AC3E}">
        <p14:creationId xmlns:p14="http://schemas.microsoft.com/office/powerpoint/2010/main" val="1930983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6/12/25</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65988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6/12/25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99068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6/12/25</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7701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6/12/25</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83261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6/12/25</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39617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6/12/25</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42312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6/12/25</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96215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6/12/25</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42910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6/12/25</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92733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6/12/25</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92092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6/12/25</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4521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766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077B12-7E4D-4133-B58D-3078C365FA8C}" type="datetimeFigureOut">
              <a:rPr lang="en-US" smtClean="0">
                <a:solidFill>
                  <a:prstClr val="black">
                    <a:tint val="75000"/>
                  </a:prstClr>
                </a:solidFill>
              </a:rPr>
              <a:pPr/>
              <a:t>6/12/25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E731D40-7898-435F-A549-6DF72EECA17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362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sz="1800" b="1" i="0" cap="all" spc="100" baseline="0">
                <a:solidFill>
                  <a:schemeClr val="accent2"/>
                </a:solidFill>
              </a:defRPr>
            </a:lvl1pPr>
          </a:lstStyle>
          <a:p>
            <a:fld id="{D8DA9DAA-006C-4F4B-980E-E3DF019B24E2}" type="slidenum">
              <a:rPr lang="en-US" smtClean="0"/>
              <a:pPr/>
              <a:t>‹#›</a:t>
            </a:fld>
            <a:endParaRPr lang="en-US" dirty="0"/>
          </a:p>
        </p:txBody>
      </p:sp>
      <p:sp>
        <p:nvSpPr>
          <p:cNvPr id="4" name="Date Placehold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Lst>
  <p:hf sldNum="0" hdr="0" ft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1EA3F7FB-007F-7C88-9F45-4D2BCDEF39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316" y="3175"/>
            <a:ext cx="49920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1" name="Picture 2">
            <a:extLst>
              <a:ext uri="{FF2B5EF4-FFF2-40B4-BE49-F238E27FC236}">
                <a16:creationId xmlns:a16="http://schemas.microsoft.com/office/drawing/2014/main" id="{A1EF0754-1C11-A67A-CB44-FFD6057E2F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01540" y="6175375"/>
            <a:ext cx="2677763" cy="46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2" name="Picture 3">
            <a:extLst>
              <a:ext uri="{FF2B5EF4-FFF2-40B4-BE49-F238E27FC236}">
                <a16:creationId xmlns:a16="http://schemas.microsoft.com/office/drawing/2014/main" id="{6B696A14-7FA1-87E1-FE37-9A270AF3C4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3" name="Picture 4">
            <a:extLst>
              <a:ext uri="{FF2B5EF4-FFF2-40B4-BE49-F238E27FC236}">
                <a16:creationId xmlns:a16="http://schemas.microsoft.com/office/drawing/2014/main" id="{D21E10BE-53C5-9E5F-2BCC-4C14F1BABF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306716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49218" rtl="0" eaLnBrk="0" fontAlgn="base" hangingPunct="0">
        <a:spcBef>
          <a:spcPts val="13"/>
        </a:spcBef>
        <a:spcAft>
          <a:spcPts val="13"/>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2pPr>
      <a:lvl3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3pPr>
      <a:lvl4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4pPr>
      <a:lvl5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5pPr>
      <a:lvl6pPr marL="2514349"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6pPr>
      <a:lvl7pPr marL="2971503"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7pPr>
      <a:lvl8pPr marL="3428657"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8pPr>
      <a:lvl9pPr marL="3885811"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ヒラギノ角ゴ Pro W3" charset="0"/>
          <a:cs typeface="ヒラギノ角ゴ Pro W3" charset="0"/>
        </a:defRPr>
      </a:lvl9pPr>
    </p:titleStyle>
    <p:bodyStyle>
      <a:lvl1pPr marL="342866" indent="-342866" algn="l" defTabSz="449218" rtl="0" eaLnBrk="0" fontAlgn="base" hangingPunct="0">
        <a:spcBef>
          <a:spcPts val="813"/>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876" indent="-285721" algn="l" defTabSz="449218" rtl="0" eaLnBrk="0" fontAlgn="base" hangingPunct="0">
        <a:spcBef>
          <a:spcPts val="713"/>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2886" indent="-228577" algn="l" defTabSz="449218" rtl="0" eaLnBrk="0" fontAlgn="base" hangingPunct="0">
        <a:spcBef>
          <a:spcPts val="613"/>
        </a:spcBef>
        <a:spcAft>
          <a:spcPts val="13"/>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040" indent="-228577" algn="l" defTabSz="449218" rtl="0" eaLnBrk="0" fontAlgn="base" hangingPunct="0">
        <a:spcBef>
          <a:spcPts val="513"/>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194" indent="-228577" algn="l" defTabSz="449218" rtl="0" eaLnBrk="0" fontAlgn="base" hangingPunct="0">
        <a:spcBef>
          <a:spcPts val="513"/>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CC9DDA50-BD86-59E2-F593-5CC426852C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CED5CC59-9D02-5F75-8871-AC826752FAE5}"/>
              </a:ext>
            </a:extLst>
          </p:cNvPr>
          <p:cNvSpPr>
            <a:spLocks noGrp="1" noChangeArrowheads="1"/>
          </p:cNvSpPr>
          <p:nvPr>
            <p:ph type="sldNum"/>
          </p:nvPr>
        </p:nvSpPr>
        <p:spPr bwMode="auto">
          <a:xfrm>
            <a:off x="107936" y="6424614"/>
            <a:ext cx="284284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hangingPunct="1">
              <a:spcBef>
                <a:spcPts val="13"/>
              </a:spcBef>
              <a:spcAft>
                <a:spcPts val="13"/>
              </a:spcAft>
              <a:buSzPct val="100000"/>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defRPr sz="1400">
                <a:solidFill>
                  <a:srgbClr val="4F81BD"/>
                </a:solidFill>
                <a:latin typeface="Times New Roman" panose="02020603050405020304" pitchFamily="18" charset="0"/>
                <a:cs typeface="Segoe UI" panose="020B0502040204020203" pitchFamily="34" charset="0"/>
              </a:defRPr>
            </a:lvl1pPr>
          </a:lstStyle>
          <a:p>
            <a:fld id="{C0E52CB6-0BC0-474F-A686-46795A3B7028}" type="slidenum">
              <a:rPr lang="en-US" altLang="en-US"/>
              <a:pPr/>
              <a:t>‹#›</a:t>
            </a:fld>
            <a:endParaRPr lang="en-US" altLang="en-US"/>
          </a:p>
        </p:txBody>
      </p:sp>
    </p:spTree>
    <p:extLst>
      <p:ext uri="{BB962C8B-B14F-4D97-AF65-F5344CB8AC3E}">
        <p14:creationId xmlns:p14="http://schemas.microsoft.com/office/powerpoint/2010/main" val="33663283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449218" rtl="0" eaLnBrk="0" fontAlgn="base" hangingPunct="0">
        <a:spcBef>
          <a:spcPts val="13"/>
        </a:spcBef>
        <a:spcAft>
          <a:spcPts val="13"/>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2pPr>
      <a:lvl3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3pPr>
      <a:lvl4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4pPr>
      <a:lvl5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5pPr>
      <a:lvl6pPr marL="2514349"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6pPr>
      <a:lvl7pPr marL="2971503"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7pPr>
      <a:lvl8pPr marL="3428657"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8pPr>
      <a:lvl9pPr marL="3885811"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9pPr>
    </p:titleStyle>
    <p:bodyStyle>
      <a:lvl1pPr marL="342866" indent="-342866" algn="l" defTabSz="449218" rtl="0" eaLnBrk="0" fontAlgn="base" hangingPunct="0">
        <a:spcBef>
          <a:spcPts val="813"/>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876" indent="-285721" algn="l" defTabSz="449218" rtl="0" eaLnBrk="0" fontAlgn="base" hangingPunct="0">
        <a:spcBef>
          <a:spcPts val="713"/>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2886" indent="-228577" algn="l" defTabSz="449218" rtl="0" eaLnBrk="0" fontAlgn="base" hangingPunct="0">
        <a:spcBef>
          <a:spcPts val="613"/>
        </a:spcBef>
        <a:spcAft>
          <a:spcPts val="13"/>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040" indent="-228577" algn="l" defTabSz="449218" rtl="0" eaLnBrk="0" fontAlgn="base" hangingPunct="0">
        <a:spcBef>
          <a:spcPts val="513"/>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194" indent="-228577" algn="l" defTabSz="449218" rtl="0" eaLnBrk="0" fontAlgn="base" hangingPunct="0">
        <a:spcBef>
          <a:spcPts val="513"/>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A0C922BA-514F-3033-2705-24101A2241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C7F17B3E-B3D0-AF56-9FC3-DAE3DB754E83}"/>
              </a:ext>
            </a:extLst>
          </p:cNvPr>
          <p:cNvSpPr>
            <a:spLocks noGrp="1" noChangeArrowheads="1"/>
          </p:cNvSpPr>
          <p:nvPr>
            <p:ph type="sldNum"/>
          </p:nvPr>
        </p:nvSpPr>
        <p:spPr bwMode="auto">
          <a:xfrm>
            <a:off x="107936" y="6424614"/>
            <a:ext cx="2842843"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hangingPunct="1">
              <a:spcBef>
                <a:spcPts val="13"/>
              </a:spcBef>
              <a:spcAft>
                <a:spcPts val="13"/>
              </a:spcAft>
              <a:buSzPct val="100000"/>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defRPr sz="1400">
                <a:solidFill>
                  <a:srgbClr val="4F81BD"/>
                </a:solidFill>
                <a:latin typeface="Times New Roman" panose="02020603050405020304" pitchFamily="18" charset="0"/>
                <a:cs typeface="Segoe UI" panose="020B0502040204020203" pitchFamily="34" charset="0"/>
              </a:defRPr>
            </a:lvl1pPr>
          </a:lstStyle>
          <a:p>
            <a:fld id="{39556179-1CAC-F142-BED7-6CCB80CB904F}" type="slidenum">
              <a:rPr lang="en-US" altLang="en-US"/>
              <a:pPr/>
              <a:t>‹#›</a:t>
            </a:fld>
            <a:endParaRPr lang="en-US" altLang="en-US"/>
          </a:p>
        </p:txBody>
      </p:sp>
    </p:spTree>
    <p:extLst>
      <p:ext uri="{BB962C8B-B14F-4D97-AF65-F5344CB8AC3E}">
        <p14:creationId xmlns:p14="http://schemas.microsoft.com/office/powerpoint/2010/main" val="209822636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449218" rtl="0" eaLnBrk="0" fontAlgn="base" hangingPunct="0">
        <a:spcBef>
          <a:spcPts val="13"/>
        </a:spcBef>
        <a:spcAft>
          <a:spcPts val="13"/>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2pPr>
      <a:lvl3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3pPr>
      <a:lvl4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4pPr>
      <a:lvl5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5pPr>
      <a:lvl6pPr marL="2514349"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6pPr>
      <a:lvl7pPr marL="2971503"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7pPr>
      <a:lvl8pPr marL="3428657"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8pPr>
      <a:lvl9pPr marL="3885811"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9pPr>
    </p:titleStyle>
    <p:bodyStyle>
      <a:lvl1pPr marL="342866" indent="-342866" algn="l" defTabSz="449218" rtl="0" eaLnBrk="0" fontAlgn="base" hangingPunct="0">
        <a:spcBef>
          <a:spcPts val="813"/>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876" indent="-285721" algn="l" defTabSz="449218" rtl="0" eaLnBrk="0" fontAlgn="base" hangingPunct="0">
        <a:spcBef>
          <a:spcPts val="713"/>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2886" indent="-228577" algn="l" defTabSz="449218" rtl="0" eaLnBrk="0" fontAlgn="base" hangingPunct="0">
        <a:spcBef>
          <a:spcPts val="613"/>
        </a:spcBef>
        <a:spcAft>
          <a:spcPts val="13"/>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040" indent="-228577" algn="l" defTabSz="449218" rtl="0" eaLnBrk="0" fontAlgn="base" hangingPunct="0">
        <a:spcBef>
          <a:spcPts val="513"/>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194" indent="-228577" algn="l" defTabSz="449218" rtl="0" eaLnBrk="0" fontAlgn="base" hangingPunct="0">
        <a:spcBef>
          <a:spcPts val="513"/>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6/12/25</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4">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3068093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0000"/>
            <a:duotone>
              <a:schemeClr val="accent1">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77B12-7E4D-4133-B58D-3078C365FA8C}" type="datetimeFigureOut">
              <a:rPr lang="en-US" smtClean="0"/>
              <a:pPr/>
              <a:t>6/12/25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31D40-7898-435F-A549-6DF72EECA17B}" type="slidenum">
              <a:rPr lang="en-US" smtClean="0"/>
              <a:pPr/>
              <a:t>‹#›</a:t>
            </a:fld>
            <a:endParaRPr lang="en-US" dirty="0"/>
          </a:p>
        </p:txBody>
      </p:sp>
    </p:spTree>
    <p:extLst>
      <p:ext uri="{BB962C8B-B14F-4D97-AF65-F5344CB8AC3E}">
        <p14:creationId xmlns:p14="http://schemas.microsoft.com/office/powerpoint/2010/main" val="850088643"/>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9.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30.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jpeg"/><Relationship Id="rId3" Type="http://schemas.openxmlformats.org/officeDocument/2006/relationships/image" Target="../media/image5.jpeg"/><Relationship Id="rId7" Type="http://schemas.openxmlformats.org/officeDocument/2006/relationships/image" Target="../media/image40.jpeg"/><Relationship Id="rId12" Type="http://schemas.openxmlformats.org/officeDocument/2006/relationships/hyperlink" Target="https://www.ohioemployerlawblog.com/2023/07/x-marks-spot.html" TargetMode="External"/><Relationship Id="rId17" Type="http://schemas.openxmlformats.org/officeDocument/2006/relationships/image" Target="../media/image47.png"/><Relationship Id="rId2" Type="http://schemas.openxmlformats.org/officeDocument/2006/relationships/notesSlide" Target="../notesSlides/notesSlide13.xml"/><Relationship Id="rId16" Type="http://schemas.openxmlformats.org/officeDocument/2006/relationships/image" Target="../media/image46.png"/><Relationship Id="rId1" Type="http://schemas.openxmlformats.org/officeDocument/2006/relationships/slideLayout" Target="../slideLayouts/slideLayout61.xml"/><Relationship Id="rId6" Type="http://schemas.openxmlformats.org/officeDocument/2006/relationships/image" Target="../media/image39.jpeg"/><Relationship Id="rId11" Type="http://schemas.openxmlformats.org/officeDocument/2006/relationships/image" Target="../media/image42.jpg"/><Relationship Id="rId5" Type="http://schemas.openxmlformats.org/officeDocument/2006/relationships/image" Target="../media/image38.jpeg"/><Relationship Id="rId15" Type="http://schemas.openxmlformats.org/officeDocument/2006/relationships/image" Target="../media/image45.png"/><Relationship Id="rId10" Type="http://schemas.openxmlformats.org/officeDocument/2006/relationships/image" Target="../media/image29.png"/><Relationship Id="rId4" Type="http://schemas.openxmlformats.org/officeDocument/2006/relationships/image" Target="../media/image37.jpeg"/><Relationship Id="rId9" Type="http://schemas.openxmlformats.org/officeDocument/2006/relationships/image" Target="../media/image30.jpeg"/><Relationship Id="rId1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jpeg"/><Relationship Id="rId3" Type="http://schemas.openxmlformats.org/officeDocument/2006/relationships/image" Target="../media/image5.jpeg"/><Relationship Id="rId7" Type="http://schemas.openxmlformats.org/officeDocument/2006/relationships/image" Target="../media/image40.jpeg"/><Relationship Id="rId12" Type="http://schemas.openxmlformats.org/officeDocument/2006/relationships/hyperlink" Target="https://www.ohioemployerlawblog.com/2023/07/x-marks-spot.html" TargetMode="External"/><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png"/><Relationship Id="rId1" Type="http://schemas.openxmlformats.org/officeDocument/2006/relationships/slideLayout" Target="../slideLayouts/slideLayout61.xml"/><Relationship Id="rId6" Type="http://schemas.openxmlformats.org/officeDocument/2006/relationships/image" Target="../media/image39.jpeg"/><Relationship Id="rId11" Type="http://schemas.openxmlformats.org/officeDocument/2006/relationships/image" Target="../media/image42.jpg"/><Relationship Id="rId5" Type="http://schemas.openxmlformats.org/officeDocument/2006/relationships/image" Target="../media/image38.jpeg"/><Relationship Id="rId15" Type="http://schemas.openxmlformats.org/officeDocument/2006/relationships/image" Target="../media/image45.png"/><Relationship Id="rId10" Type="http://schemas.openxmlformats.org/officeDocument/2006/relationships/image" Target="../media/image29.png"/><Relationship Id="rId4" Type="http://schemas.openxmlformats.org/officeDocument/2006/relationships/image" Target="../media/image37.jpeg"/><Relationship Id="rId9" Type="http://schemas.openxmlformats.org/officeDocument/2006/relationships/image" Target="../media/image30.jpeg"/><Relationship Id="rId1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576250" y="3429000"/>
            <a:ext cx="9039499" cy="3487782"/>
          </a:xfrm>
        </p:spPr>
        <p:txBody>
          <a:bodyPr/>
          <a:lstStyle/>
          <a:p>
            <a:pPr algn="ctr"/>
            <a:r>
              <a:rPr lang="en-US" sz="4000" dirty="0"/>
              <a:t>What  to do when your emergency department hospital closes!</a:t>
            </a:r>
            <a:br>
              <a:rPr lang="en-US" sz="4000" dirty="0"/>
            </a:br>
            <a:br>
              <a:rPr lang="en-US" sz="3200" dirty="0"/>
            </a:br>
            <a:r>
              <a:rPr lang="en-US" sz="2400" dirty="0"/>
              <a:t>Glenn Asaeda, MD, FACEP, FAAEM, DABEMS</a:t>
            </a:r>
            <a:br>
              <a:rPr lang="en-US" sz="2400" dirty="0"/>
            </a:br>
            <a:r>
              <a:rPr lang="en-US" sz="2400" dirty="0"/>
              <a:t>Chief Medical Director</a:t>
            </a:r>
            <a:br>
              <a:rPr lang="en-US" sz="2400" dirty="0"/>
            </a:br>
            <a:r>
              <a:rPr lang="en-US" sz="2400" dirty="0"/>
              <a:t>Fire Department of New York City</a:t>
            </a:r>
            <a:br>
              <a:rPr lang="en-US" sz="2400" dirty="0"/>
            </a:br>
            <a:br>
              <a:rPr lang="en-US" sz="2400" dirty="0"/>
            </a:br>
            <a:endParaRPr lang="en-US" sz="2400" dirty="0"/>
          </a:p>
        </p:txBody>
      </p:sp>
    </p:spTree>
    <p:extLst>
      <p:ext uri="{BB962C8B-B14F-4D97-AF65-F5344CB8AC3E}">
        <p14:creationId xmlns:p14="http://schemas.microsoft.com/office/powerpoint/2010/main" val="295540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27D0A5-6B12-E3E0-B764-81D3CE4EC1F0}"/>
              </a:ext>
            </a:extLst>
          </p:cNvPr>
          <p:cNvSpPr>
            <a:spLocks noGrp="1"/>
          </p:cNvSpPr>
          <p:nvPr>
            <p:ph type="title"/>
          </p:nvPr>
        </p:nvSpPr>
        <p:spPr>
          <a:xfrm>
            <a:off x="839679" y="187326"/>
            <a:ext cx="3931725" cy="1600200"/>
          </a:xfrm>
        </p:spPr>
        <p:txBody>
          <a:bodyPr/>
          <a:lstStyle/>
          <a:p>
            <a:r>
              <a:rPr lang="en-US" sz="4400" dirty="0"/>
              <a:t>Brevard County </a:t>
            </a:r>
            <a:br>
              <a:rPr lang="en-US" sz="4400" dirty="0"/>
            </a:br>
            <a:r>
              <a:rPr lang="en-US" sz="4400" dirty="0"/>
              <a:t>Fire Rescue</a:t>
            </a:r>
          </a:p>
        </p:txBody>
      </p:sp>
      <p:pic>
        <p:nvPicPr>
          <p:cNvPr id="2" name="Picture 1">
            <a:extLst>
              <a:ext uri="{FF2B5EF4-FFF2-40B4-BE49-F238E27FC236}">
                <a16:creationId xmlns:a16="http://schemas.microsoft.com/office/drawing/2014/main" id="{9848BE82-CEC1-0548-2B3E-A59BD27D2E64}"/>
              </a:ext>
            </a:extLst>
          </p:cNvPr>
          <p:cNvPicPr>
            <a:picLocks noChangeAspect="1"/>
          </p:cNvPicPr>
          <p:nvPr/>
        </p:nvPicPr>
        <p:blipFill>
          <a:blip r:embed="rId2"/>
          <a:srcRect l="13302" r="15452" b="2"/>
          <a:stretch>
            <a:fillRect/>
          </a:stretch>
        </p:blipFill>
        <p:spPr>
          <a:xfrm>
            <a:off x="5182513" y="987426"/>
            <a:ext cx="6172983" cy="4873625"/>
          </a:xfrm>
          <a:prstGeom prst="rect">
            <a:avLst/>
          </a:prstGeom>
          <a:noFill/>
        </p:spPr>
      </p:pic>
      <p:sp>
        <p:nvSpPr>
          <p:cNvPr id="9" name="Text Placeholder 3">
            <a:extLst>
              <a:ext uri="{FF2B5EF4-FFF2-40B4-BE49-F238E27FC236}">
                <a16:creationId xmlns:a16="http://schemas.microsoft.com/office/drawing/2014/main" id="{DEC6FBCC-3A7E-872F-4DCF-1CCF0BACC10A}"/>
              </a:ext>
            </a:extLst>
          </p:cNvPr>
          <p:cNvSpPr>
            <a:spLocks noGrp="1"/>
          </p:cNvSpPr>
          <p:nvPr>
            <p:ph type="body" sz="half" idx="2"/>
          </p:nvPr>
        </p:nvSpPr>
        <p:spPr>
          <a:xfrm>
            <a:off x="839679" y="2057400"/>
            <a:ext cx="3931725" cy="3811588"/>
          </a:xfrm>
        </p:spPr>
        <p:txBody>
          <a:bodyPr/>
          <a:lstStyle/>
          <a:p>
            <a:r>
              <a:rPr lang="en-US" sz="2000" b="1" dirty="0"/>
              <a:t>Peter Antevy</a:t>
            </a:r>
          </a:p>
          <a:p>
            <a:r>
              <a:rPr lang="en-US" sz="2000" dirty="0"/>
              <a:t>	- Chief Medical Officer</a:t>
            </a:r>
          </a:p>
          <a:p>
            <a:r>
              <a:rPr lang="en-US" sz="2000" b="1" dirty="0"/>
              <a:t>Bobby Ford</a:t>
            </a:r>
          </a:p>
          <a:p>
            <a:r>
              <a:rPr lang="en-US" sz="2000" dirty="0"/>
              <a:t>	- EMS Medical Director</a:t>
            </a:r>
          </a:p>
          <a:p>
            <a:r>
              <a:rPr lang="en-US" sz="2000" b="1" dirty="0"/>
              <a:t>LeeAnne Lee</a:t>
            </a:r>
          </a:p>
          <a:p>
            <a:r>
              <a:rPr lang="en-US" sz="2000" dirty="0"/>
              <a:t>	- Associate Medical Director</a:t>
            </a:r>
          </a:p>
          <a:p>
            <a:r>
              <a:rPr lang="en-US" sz="2000" b="1" dirty="0"/>
              <a:t>John McPherson</a:t>
            </a:r>
          </a:p>
          <a:p>
            <a:r>
              <a:rPr lang="en-US" sz="2000" dirty="0"/>
              <a:t>	- Associate Medical Director</a:t>
            </a:r>
          </a:p>
          <a:p>
            <a:r>
              <a:rPr lang="en-US" sz="2000" b="1" dirty="0"/>
              <a:t>Paul Pepe</a:t>
            </a:r>
          </a:p>
          <a:p>
            <a:r>
              <a:rPr lang="en-US" sz="2000" dirty="0"/>
              <a:t>	- Medical Director of Research</a:t>
            </a:r>
          </a:p>
        </p:txBody>
      </p:sp>
      <p:sp>
        <p:nvSpPr>
          <p:cNvPr id="5" name="TextBox 4">
            <a:extLst>
              <a:ext uri="{FF2B5EF4-FFF2-40B4-BE49-F238E27FC236}">
                <a16:creationId xmlns:a16="http://schemas.microsoft.com/office/drawing/2014/main" id="{0A31C591-1BC5-070A-9B16-55D5509A2B42}"/>
              </a:ext>
            </a:extLst>
          </p:cNvPr>
          <p:cNvSpPr txBox="1"/>
          <p:nvPr/>
        </p:nvSpPr>
        <p:spPr>
          <a:xfrm>
            <a:off x="5179339" y="4706112"/>
            <a:ext cx="6172982" cy="1077218"/>
          </a:xfrm>
          <a:prstGeom prst="rect">
            <a:avLst/>
          </a:prstGeom>
          <a:solidFill>
            <a:schemeClr val="bg1"/>
          </a:solidFill>
        </p:spPr>
        <p:txBody>
          <a:bodyPr wrap="square" rtlCol="0">
            <a:spAutoFit/>
          </a:bodyPr>
          <a:lstStyle/>
          <a:p>
            <a:r>
              <a:rPr lang="en-US" sz="3200" dirty="0"/>
              <a:t>50,000 Call Volume</a:t>
            </a:r>
          </a:p>
          <a:p>
            <a:r>
              <a:rPr lang="en-US" sz="3200" dirty="0"/>
              <a:t>500 FF/PM/EMTs</a:t>
            </a:r>
          </a:p>
        </p:txBody>
      </p:sp>
    </p:spTree>
    <p:extLst>
      <p:ext uri="{BB962C8B-B14F-4D97-AF65-F5344CB8AC3E}">
        <p14:creationId xmlns:p14="http://schemas.microsoft.com/office/powerpoint/2010/main" val="19571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0962" name="Picture 2" descr="Generated image">
            <a:extLst>
              <a:ext uri="{FF2B5EF4-FFF2-40B4-BE49-F238E27FC236}">
                <a16:creationId xmlns:a16="http://schemas.microsoft.com/office/drawing/2014/main" id="{41DBB915-5B9D-A228-A17B-C67AD9D0D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D9DBEC-59E2-4A40-72B9-79F2D947D2D0}"/>
              </a:ext>
            </a:extLst>
          </p:cNvPr>
          <p:cNvPicPr>
            <a:picLocks noChangeAspect="1"/>
          </p:cNvPicPr>
          <p:nvPr/>
        </p:nvPicPr>
        <p:blipFill>
          <a:blip r:embed="rId3"/>
          <a:stretch>
            <a:fillRect/>
          </a:stretch>
        </p:blipFill>
        <p:spPr>
          <a:xfrm>
            <a:off x="7512023" y="0"/>
            <a:ext cx="4044241" cy="6858000"/>
          </a:xfrm>
          <a:prstGeom prst="rect">
            <a:avLst/>
          </a:prstGeom>
        </p:spPr>
      </p:pic>
      <p:sp>
        <p:nvSpPr>
          <p:cNvPr id="3" name="TextBox 2">
            <a:extLst>
              <a:ext uri="{FF2B5EF4-FFF2-40B4-BE49-F238E27FC236}">
                <a16:creationId xmlns:a16="http://schemas.microsoft.com/office/drawing/2014/main" id="{F9D171FD-7B08-96D2-EE97-16DE9D10E540}"/>
              </a:ext>
            </a:extLst>
          </p:cNvPr>
          <p:cNvSpPr txBox="1"/>
          <p:nvPr/>
        </p:nvSpPr>
        <p:spPr>
          <a:xfrm>
            <a:off x="9070847" y="3490554"/>
            <a:ext cx="463296" cy="461665"/>
          </a:xfrm>
          <a:prstGeom prst="rect">
            <a:avLst/>
          </a:prstGeom>
          <a:solidFill>
            <a:srgbClr val="FF0000"/>
          </a:solidFill>
          <a:ln>
            <a:solidFill>
              <a:schemeClr val="bg1"/>
            </a:solidFill>
          </a:ln>
        </p:spPr>
        <p:txBody>
          <a:bodyPr wrap="square" rtlCol="0" anchor="ctr">
            <a:spAutoFit/>
          </a:bodyPr>
          <a:lstStyle/>
          <a:p>
            <a:pPr algn="ctr"/>
            <a:r>
              <a:rPr lang="en-US" sz="2400" b="1" dirty="0">
                <a:solidFill>
                  <a:schemeClr val="bg1"/>
                </a:solidFill>
              </a:rPr>
              <a:t>R</a:t>
            </a:r>
          </a:p>
        </p:txBody>
      </p:sp>
      <p:pic>
        <p:nvPicPr>
          <p:cNvPr id="4" name="Picture 3" descr="A yellow and blue logo&#10;&#10;AI-generated content may be incorrect.">
            <a:extLst>
              <a:ext uri="{FF2B5EF4-FFF2-40B4-BE49-F238E27FC236}">
                <a16:creationId xmlns:a16="http://schemas.microsoft.com/office/drawing/2014/main" id="{D7F208E1-EDAE-8DBB-C519-38365EF91D8A}"/>
              </a:ext>
            </a:extLst>
          </p:cNvPr>
          <p:cNvPicPr>
            <a:picLocks noChangeAspect="1"/>
          </p:cNvPicPr>
          <p:nvPr/>
        </p:nvPicPr>
        <p:blipFill>
          <a:blip r:embed="rId4"/>
          <a:stretch>
            <a:fillRect/>
          </a:stretch>
        </p:blipFill>
        <p:spPr>
          <a:xfrm>
            <a:off x="800095" y="2502668"/>
            <a:ext cx="2503937" cy="2459621"/>
          </a:xfrm>
          <a:prstGeom prst="rect">
            <a:avLst/>
          </a:prstGeom>
        </p:spPr>
      </p:pic>
      <p:sp>
        <p:nvSpPr>
          <p:cNvPr id="5" name="Rectangle 4">
            <a:extLst>
              <a:ext uri="{FF2B5EF4-FFF2-40B4-BE49-F238E27FC236}">
                <a16:creationId xmlns:a16="http://schemas.microsoft.com/office/drawing/2014/main" id="{9999377F-FE71-1E97-FC86-2F56474DF895}"/>
              </a:ext>
            </a:extLst>
          </p:cNvPr>
          <p:cNvSpPr/>
          <p:nvPr/>
        </p:nvSpPr>
        <p:spPr bwMode="auto">
          <a:xfrm>
            <a:off x="9680448" y="4376928"/>
            <a:ext cx="890016" cy="292608"/>
          </a:xfrm>
          <a:prstGeom prst="rect">
            <a:avLst/>
          </a:prstGeom>
          <a:solidFill>
            <a:srgbClr val="1131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6" name="Rectangle 5">
            <a:extLst>
              <a:ext uri="{FF2B5EF4-FFF2-40B4-BE49-F238E27FC236}">
                <a16:creationId xmlns:a16="http://schemas.microsoft.com/office/drawing/2014/main" id="{AE701A4D-FC1E-E4B6-9166-E9A8EFBA3098}"/>
              </a:ext>
            </a:extLst>
          </p:cNvPr>
          <p:cNvSpPr/>
          <p:nvPr/>
        </p:nvSpPr>
        <p:spPr bwMode="auto">
          <a:xfrm>
            <a:off x="8388095" y="2761488"/>
            <a:ext cx="1365504" cy="292608"/>
          </a:xfrm>
          <a:prstGeom prst="rect">
            <a:avLst/>
          </a:prstGeom>
          <a:solidFill>
            <a:srgbClr val="1131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323A126-5E39-4020-A7FE-576CB3FCAF46}"/>
              </a:ext>
            </a:extLst>
          </p:cNvPr>
          <p:cNvSpPr/>
          <p:nvPr/>
        </p:nvSpPr>
        <p:spPr bwMode="auto">
          <a:xfrm>
            <a:off x="10570464" y="4376928"/>
            <a:ext cx="890016" cy="292608"/>
          </a:xfrm>
          <a:prstGeom prst="rect">
            <a:avLst/>
          </a:prstGeom>
          <a:solidFill>
            <a:srgbClr val="4E61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8" name="Rectangle 7">
            <a:extLst>
              <a:ext uri="{FF2B5EF4-FFF2-40B4-BE49-F238E27FC236}">
                <a16:creationId xmlns:a16="http://schemas.microsoft.com/office/drawing/2014/main" id="{24D54E6A-FE94-001E-4619-74C467010FC8}"/>
              </a:ext>
            </a:extLst>
          </p:cNvPr>
          <p:cNvSpPr/>
          <p:nvPr/>
        </p:nvSpPr>
        <p:spPr bwMode="auto">
          <a:xfrm>
            <a:off x="10125456" y="5324856"/>
            <a:ext cx="627888" cy="292608"/>
          </a:xfrm>
          <a:prstGeom prst="rect">
            <a:avLst/>
          </a:prstGeom>
          <a:solidFill>
            <a:srgbClr val="1131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9" name="Rectangle 8">
            <a:extLst>
              <a:ext uri="{FF2B5EF4-FFF2-40B4-BE49-F238E27FC236}">
                <a16:creationId xmlns:a16="http://schemas.microsoft.com/office/drawing/2014/main" id="{11EE0CC0-3FBF-B6BE-84CA-E3FA178B2F11}"/>
              </a:ext>
            </a:extLst>
          </p:cNvPr>
          <p:cNvSpPr/>
          <p:nvPr/>
        </p:nvSpPr>
        <p:spPr bwMode="auto">
          <a:xfrm>
            <a:off x="10753344" y="5324856"/>
            <a:ext cx="890016" cy="292608"/>
          </a:xfrm>
          <a:prstGeom prst="rect">
            <a:avLst/>
          </a:prstGeom>
          <a:solidFill>
            <a:srgbClr val="4E61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813638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We need your help:' Rockledge calls on Orlando Health, state to keep  hospital open">
            <a:extLst>
              <a:ext uri="{FF2B5EF4-FFF2-40B4-BE49-F238E27FC236}">
                <a16:creationId xmlns:a16="http://schemas.microsoft.com/office/drawing/2014/main" id="{A3104CB4-5CAC-9A5D-10C0-0B1905A0D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FE699D-20AC-13E1-4605-B32FC59AA716}"/>
              </a:ext>
            </a:extLst>
          </p:cNvPr>
          <p:cNvSpPr txBox="1"/>
          <p:nvPr/>
        </p:nvSpPr>
        <p:spPr>
          <a:xfrm>
            <a:off x="3962400" y="463296"/>
            <a:ext cx="7522464" cy="2062103"/>
          </a:xfrm>
          <a:prstGeom prst="rect">
            <a:avLst/>
          </a:prstGeom>
          <a:solidFill>
            <a:srgbClr val="2C3D79"/>
          </a:solidFill>
          <a:ln>
            <a:solidFill>
              <a:schemeClr val="bg1"/>
            </a:solidFill>
          </a:ln>
        </p:spPr>
        <p:txBody>
          <a:bodyPr wrap="square" rtlCol="0">
            <a:spAutoFit/>
          </a:bodyPr>
          <a:lstStyle/>
          <a:p>
            <a:r>
              <a:rPr lang="en-US" sz="3200" dirty="0">
                <a:solidFill>
                  <a:schemeClr val="bg1"/>
                </a:solidFill>
              </a:rPr>
              <a:t>Born: December 1941</a:t>
            </a:r>
          </a:p>
          <a:p>
            <a:r>
              <a:rPr lang="en-US" sz="3200" dirty="0">
                <a:solidFill>
                  <a:schemeClr val="bg1"/>
                </a:solidFill>
              </a:rPr>
              <a:t>Purchased by Orlando Health: October 2024</a:t>
            </a:r>
          </a:p>
          <a:p>
            <a:r>
              <a:rPr lang="en-US" sz="3200" dirty="0">
                <a:solidFill>
                  <a:schemeClr val="bg1"/>
                </a:solidFill>
              </a:rPr>
              <a:t>Announced Closure: </a:t>
            </a:r>
            <a:r>
              <a:rPr lang="en-US" sz="3200" dirty="0">
                <a:highlight>
                  <a:srgbClr val="FFFF00"/>
                </a:highlight>
              </a:rPr>
              <a:t>February 2025</a:t>
            </a:r>
          </a:p>
          <a:p>
            <a:r>
              <a:rPr lang="en-US" sz="3200" dirty="0">
                <a:solidFill>
                  <a:schemeClr val="bg1"/>
                </a:solidFill>
              </a:rPr>
              <a:t>Laid to Rest: </a:t>
            </a:r>
            <a:r>
              <a:rPr lang="en-US" sz="3200" dirty="0">
                <a:highlight>
                  <a:srgbClr val="FFFF00"/>
                </a:highlight>
              </a:rPr>
              <a:t>April 2025</a:t>
            </a:r>
          </a:p>
        </p:txBody>
      </p:sp>
      <p:sp>
        <p:nvSpPr>
          <p:cNvPr id="5" name="TextBox 4">
            <a:extLst>
              <a:ext uri="{FF2B5EF4-FFF2-40B4-BE49-F238E27FC236}">
                <a16:creationId xmlns:a16="http://schemas.microsoft.com/office/drawing/2014/main" id="{D381E2FF-9433-7F4E-DB62-B5D95B75AAF1}"/>
              </a:ext>
            </a:extLst>
          </p:cNvPr>
          <p:cNvSpPr txBox="1"/>
          <p:nvPr/>
        </p:nvSpPr>
        <p:spPr>
          <a:xfrm>
            <a:off x="3962400" y="2988695"/>
            <a:ext cx="7522464" cy="1077218"/>
          </a:xfrm>
          <a:prstGeom prst="rect">
            <a:avLst/>
          </a:prstGeom>
          <a:solidFill>
            <a:srgbClr val="2C3D79"/>
          </a:solidFill>
          <a:ln>
            <a:solidFill>
              <a:schemeClr val="bg1"/>
            </a:solidFill>
          </a:ln>
        </p:spPr>
        <p:txBody>
          <a:bodyPr wrap="square" rtlCol="0">
            <a:spAutoFit/>
          </a:bodyPr>
          <a:lstStyle/>
          <a:p>
            <a:r>
              <a:rPr lang="en-US" sz="3200" dirty="0">
                <a:solidFill>
                  <a:schemeClr val="bg1"/>
                </a:solidFill>
              </a:rPr>
              <a:t>ED Visits: 30,000/year</a:t>
            </a:r>
          </a:p>
          <a:p>
            <a:r>
              <a:rPr lang="en-US" sz="3200" dirty="0">
                <a:solidFill>
                  <a:schemeClr val="bg1"/>
                </a:solidFill>
              </a:rPr>
              <a:t>EMS: 8,000/year</a:t>
            </a:r>
            <a:endParaRPr lang="en-US" sz="3200" dirty="0"/>
          </a:p>
        </p:txBody>
      </p:sp>
      <p:pic>
        <p:nvPicPr>
          <p:cNvPr id="6" name="Picture 5">
            <a:extLst>
              <a:ext uri="{FF2B5EF4-FFF2-40B4-BE49-F238E27FC236}">
                <a16:creationId xmlns:a16="http://schemas.microsoft.com/office/drawing/2014/main" id="{BC63E61B-34C2-91F1-262B-6CB87407BFC0}"/>
              </a:ext>
            </a:extLst>
          </p:cNvPr>
          <p:cNvPicPr>
            <a:picLocks noChangeAspect="1"/>
          </p:cNvPicPr>
          <p:nvPr/>
        </p:nvPicPr>
        <p:blipFill>
          <a:blip r:embed="rId3"/>
          <a:stretch>
            <a:fillRect/>
          </a:stretch>
        </p:blipFill>
        <p:spPr>
          <a:xfrm rot="20426324">
            <a:off x="2209800" y="1950955"/>
            <a:ext cx="7772400" cy="2956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88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squares&#10;&#10;AI-generated content may be incorrect.">
            <a:extLst>
              <a:ext uri="{FF2B5EF4-FFF2-40B4-BE49-F238E27FC236}">
                <a16:creationId xmlns:a16="http://schemas.microsoft.com/office/drawing/2014/main" id="{2DDE3B01-EF06-D154-F571-6B0D2E04A2E0}"/>
              </a:ext>
            </a:extLst>
          </p:cNvPr>
          <p:cNvPicPr>
            <a:picLocks noChangeAspect="1"/>
          </p:cNvPicPr>
          <p:nvPr/>
        </p:nvPicPr>
        <p:blipFill>
          <a:blip r:embed="rId2"/>
          <a:stretch>
            <a:fillRect/>
          </a:stretch>
        </p:blipFill>
        <p:spPr>
          <a:xfrm>
            <a:off x="-12192" y="560832"/>
            <a:ext cx="12204192" cy="6102096"/>
          </a:xfrm>
          <a:prstGeom prst="rect">
            <a:avLst/>
          </a:prstGeom>
        </p:spPr>
      </p:pic>
      <p:pic>
        <p:nvPicPr>
          <p:cNvPr id="7" name="Picture 6" descr="A yellow and blue logo&#10;&#10;AI-generated content may be incorrect.">
            <a:extLst>
              <a:ext uri="{FF2B5EF4-FFF2-40B4-BE49-F238E27FC236}">
                <a16:creationId xmlns:a16="http://schemas.microsoft.com/office/drawing/2014/main" id="{7620C721-5BA6-409B-484F-5E8BBBD41D9A}"/>
              </a:ext>
            </a:extLst>
          </p:cNvPr>
          <p:cNvPicPr>
            <a:picLocks noChangeAspect="1"/>
          </p:cNvPicPr>
          <p:nvPr/>
        </p:nvPicPr>
        <p:blipFill>
          <a:blip r:embed="rId3"/>
          <a:stretch>
            <a:fillRect/>
          </a:stretch>
        </p:blipFill>
        <p:spPr>
          <a:xfrm>
            <a:off x="9389618" y="3333750"/>
            <a:ext cx="1875790" cy="1842590"/>
          </a:xfrm>
          <a:prstGeom prst="rect">
            <a:avLst/>
          </a:prstGeom>
        </p:spPr>
      </p:pic>
      <p:sp>
        <p:nvSpPr>
          <p:cNvPr id="8" name="Rectangle 7">
            <a:extLst>
              <a:ext uri="{FF2B5EF4-FFF2-40B4-BE49-F238E27FC236}">
                <a16:creationId xmlns:a16="http://schemas.microsoft.com/office/drawing/2014/main" id="{1E658D48-5D92-DD0B-2429-E04154F3CAEE}"/>
              </a:ext>
            </a:extLst>
          </p:cNvPr>
          <p:cNvSpPr/>
          <p:nvPr/>
        </p:nvSpPr>
        <p:spPr bwMode="auto">
          <a:xfrm>
            <a:off x="5779008" y="1060704"/>
            <a:ext cx="2609088" cy="5498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9" name="Down Arrow 8">
            <a:extLst>
              <a:ext uri="{FF2B5EF4-FFF2-40B4-BE49-F238E27FC236}">
                <a16:creationId xmlns:a16="http://schemas.microsoft.com/office/drawing/2014/main" id="{B21963EC-8C06-1F52-D7F9-B74C7AAB57E6}"/>
              </a:ext>
            </a:extLst>
          </p:cNvPr>
          <p:cNvSpPr/>
          <p:nvPr/>
        </p:nvSpPr>
        <p:spPr bwMode="auto">
          <a:xfrm>
            <a:off x="5583936" y="2401824"/>
            <a:ext cx="512064" cy="348691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accent6"/>
              </a:solidFill>
              <a:effectLst/>
              <a:latin typeface="Arial" panose="020B0604020202020204" pitchFamily="34" charset="0"/>
            </a:endParaRPr>
          </a:p>
        </p:txBody>
      </p:sp>
      <p:sp>
        <p:nvSpPr>
          <p:cNvPr id="10" name="TextBox 9">
            <a:extLst>
              <a:ext uri="{FF2B5EF4-FFF2-40B4-BE49-F238E27FC236}">
                <a16:creationId xmlns:a16="http://schemas.microsoft.com/office/drawing/2014/main" id="{AEBB3A05-479E-C572-E717-4AEE660B852F}"/>
              </a:ext>
            </a:extLst>
          </p:cNvPr>
          <p:cNvSpPr txBox="1"/>
          <p:nvPr/>
        </p:nvSpPr>
        <p:spPr>
          <a:xfrm>
            <a:off x="4913376" y="1928860"/>
            <a:ext cx="1962912" cy="369332"/>
          </a:xfrm>
          <a:prstGeom prst="rect">
            <a:avLst/>
          </a:prstGeom>
          <a:noFill/>
        </p:spPr>
        <p:txBody>
          <a:bodyPr wrap="square" rtlCol="0">
            <a:spAutoFit/>
          </a:bodyPr>
          <a:lstStyle/>
          <a:p>
            <a:r>
              <a:rPr lang="en-US" b="1" dirty="0"/>
              <a:t>EPIC Launched</a:t>
            </a:r>
          </a:p>
        </p:txBody>
      </p:sp>
    </p:spTree>
    <p:extLst>
      <p:ext uri="{BB962C8B-B14F-4D97-AF65-F5344CB8AC3E}">
        <p14:creationId xmlns:p14="http://schemas.microsoft.com/office/powerpoint/2010/main" val="13827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M.S. Overview">
            <a:extLst>
              <a:ext uri="{FF2B5EF4-FFF2-40B4-BE49-F238E27FC236}">
                <a16:creationId xmlns:a16="http://schemas.microsoft.com/office/drawing/2014/main" id="{104F542A-6937-4180-A819-C794F6F152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60" r="8912"/>
          <a:stretch>
            <a:fillRect/>
          </a:stretch>
        </p:blipFill>
        <p:spPr bwMode="auto">
          <a:xfrm>
            <a:off x="792480" y="1594104"/>
            <a:ext cx="5647243" cy="460248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Johnette Gindling - Rockledge, Florida, United States | Professional  Profile | LinkedIn">
            <a:extLst>
              <a:ext uri="{FF2B5EF4-FFF2-40B4-BE49-F238E27FC236}">
                <a16:creationId xmlns:a16="http://schemas.microsoft.com/office/drawing/2014/main" id="{E08053C5-9A4C-52FE-1D97-4B42F4C03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040" y="1594104"/>
            <a:ext cx="4602480" cy="4602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0B7032-BCB5-EB7A-9256-054DEB916259}"/>
              </a:ext>
            </a:extLst>
          </p:cNvPr>
          <p:cNvSpPr txBox="1">
            <a:spLocks/>
          </p:cNvSpPr>
          <p:nvPr/>
        </p:nvSpPr>
        <p:spPr>
          <a:xfrm>
            <a:off x="792480" y="527304"/>
            <a:ext cx="10607040" cy="777240"/>
          </a:xfrm>
          <a:prstGeom prst="rect">
            <a:avLst/>
          </a:prstGeom>
        </p:spPr>
        <p:txBody>
          <a:bodyPr/>
          <a:lstStyle>
            <a:lvl1pPr algn="ctr" defTabSz="449218" rtl="0" eaLnBrk="0" fontAlgn="base" hangingPunct="0">
              <a:spcBef>
                <a:spcPts val="13"/>
              </a:spcBef>
              <a:spcAft>
                <a:spcPts val="13"/>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2pPr>
            <a:lvl3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3pPr>
            <a:lvl4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4pPr>
            <a:lvl5pPr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5pPr>
            <a:lvl6pPr marL="2514349"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6pPr>
            <a:lvl7pPr marL="2971503"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7pPr>
            <a:lvl8pPr marL="3428657"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8pPr>
            <a:lvl9pPr marL="3885811" indent="-228577" algn="ctr" defTabSz="449218" rtl="0" eaLnBrk="0" fontAlgn="base" hangingPunct="0">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ヒラギノ角ゴ Pro W3" charset="0"/>
                <a:cs typeface="ヒラギノ角ゴ Pro W3" charset="0"/>
              </a:defRPr>
            </a:lvl9pPr>
          </a:lstStyle>
          <a:p>
            <a:r>
              <a:rPr lang="en-US" sz="4800" b="1" dirty="0"/>
              <a:t>The Fixers!</a:t>
            </a:r>
          </a:p>
        </p:txBody>
      </p:sp>
    </p:spTree>
    <p:extLst>
      <p:ext uri="{BB962C8B-B14F-4D97-AF65-F5344CB8AC3E}">
        <p14:creationId xmlns:p14="http://schemas.microsoft.com/office/powerpoint/2010/main" val="12471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E20F8E6B-28FA-F381-7E9A-EC58BB521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447"/>
            <a:ext cx="12190413" cy="68634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a:extLst>
              <a:ext uri="{FF2B5EF4-FFF2-40B4-BE49-F238E27FC236}">
                <a16:creationId xmlns:a16="http://schemas.microsoft.com/office/drawing/2014/main" id="{94D2E3A9-BF78-50EB-D32F-DA9AD83EB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66" y="-5902"/>
            <a:ext cx="4082518" cy="14142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Text Box 3">
            <a:extLst>
              <a:ext uri="{FF2B5EF4-FFF2-40B4-BE49-F238E27FC236}">
                <a16:creationId xmlns:a16="http://schemas.microsoft.com/office/drawing/2014/main" id="{CDE530DC-B606-0BE4-E149-22596A7EC1A3}"/>
              </a:ext>
            </a:extLst>
          </p:cNvPr>
          <p:cNvSpPr txBox="1">
            <a:spLocks noChangeArrowheads="1"/>
          </p:cNvSpPr>
          <p:nvPr/>
        </p:nvSpPr>
        <p:spPr bwMode="auto">
          <a:xfrm>
            <a:off x="1844435" y="1557582"/>
            <a:ext cx="9069794" cy="642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0" bIns="46794">
            <a:spAutoFit/>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algn="r" defTabSz="449218" fontAlgn="base">
              <a:buClrTx/>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3600" b="1">
                <a:solidFill>
                  <a:srgbClr val="376092"/>
                </a:solidFill>
                <a:cs typeface="Arial" panose="020B0604020202020204" pitchFamily="34" charset="0"/>
              </a:rPr>
              <a:t>Hospital ER Closures in Ontario Canada</a:t>
            </a:r>
          </a:p>
        </p:txBody>
      </p:sp>
      <p:grpSp>
        <p:nvGrpSpPr>
          <p:cNvPr id="9221" name="Group 4">
            <a:extLst>
              <a:ext uri="{FF2B5EF4-FFF2-40B4-BE49-F238E27FC236}">
                <a16:creationId xmlns:a16="http://schemas.microsoft.com/office/drawing/2014/main" id="{36388298-5762-615E-F907-640CE36021B2}"/>
              </a:ext>
            </a:extLst>
          </p:cNvPr>
          <p:cNvGrpSpPr>
            <a:grpSpLocks/>
          </p:cNvGrpSpPr>
          <p:nvPr/>
        </p:nvGrpSpPr>
        <p:grpSpPr bwMode="auto">
          <a:xfrm>
            <a:off x="1439676" y="1713137"/>
            <a:ext cx="515870" cy="352379"/>
            <a:chOff x="907" y="1079"/>
            <a:chExt cx="325" cy="222"/>
          </a:xfrm>
        </p:grpSpPr>
        <p:sp>
          <p:nvSpPr>
            <p:cNvPr id="9225" name="AutoShape 5">
              <a:extLst>
                <a:ext uri="{FF2B5EF4-FFF2-40B4-BE49-F238E27FC236}">
                  <a16:creationId xmlns:a16="http://schemas.microsoft.com/office/drawing/2014/main" id="{DDCEB56A-4E45-B207-9403-A72C297F3173}"/>
                </a:ext>
              </a:extLst>
            </p:cNvPr>
            <p:cNvSpPr>
              <a:spLocks noChangeArrowheads="1"/>
            </p:cNvSpPr>
            <p:nvPr/>
          </p:nvSpPr>
          <p:spPr bwMode="auto">
            <a:xfrm rot="5400000">
              <a:off x="1023" y="1090"/>
              <a:ext cx="222" cy="197"/>
            </a:xfrm>
            <a:prstGeom prst="triangle">
              <a:avLst>
                <a:gd name="adj" fmla="val 50000"/>
              </a:avLst>
            </a:prstGeom>
            <a:solidFill>
              <a:srgbClr val="66CC33">
                <a:alpha val="50195"/>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18" eaLnBrk="0" fontAlgn="base" hangingPunct="0">
                <a:spcBef>
                  <a:spcPts val="13"/>
                </a:spcBef>
                <a:spcAft>
                  <a:spcPts val="13"/>
                </a:spcAft>
                <a:buClr>
                  <a:srgbClr val="000000"/>
                </a:buClr>
                <a:buSzPct val="100000"/>
              </a:pPr>
              <a:endParaRPr lang="en-CA" altLang="en-US">
                <a:solidFill>
                  <a:srgbClr val="FFFFFF"/>
                </a:solidFill>
                <a:latin typeface="Arial" panose="020B0604020202020204" pitchFamily="34" charset="0"/>
              </a:endParaRPr>
            </a:p>
          </p:txBody>
        </p:sp>
        <p:sp>
          <p:nvSpPr>
            <p:cNvPr id="9226" name="AutoShape 6">
              <a:extLst>
                <a:ext uri="{FF2B5EF4-FFF2-40B4-BE49-F238E27FC236}">
                  <a16:creationId xmlns:a16="http://schemas.microsoft.com/office/drawing/2014/main" id="{16DED411-AFAE-3CD8-642A-ADDD6CB9B5B0}"/>
                </a:ext>
              </a:extLst>
            </p:cNvPr>
            <p:cNvSpPr>
              <a:spLocks noChangeArrowheads="1"/>
            </p:cNvSpPr>
            <p:nvPr/>
          </p:nvSpPr>
          <p:spPr bwMode="auto">
            <a:xfrm rot="5400000">
              <a:off x="895" y="1090"/>
              <a:ext cx="222" cy="197"/>
            </a:xfrm>
            <a:prstGeom prst="triangle">
              <a:avLst>
                <a:gd name="adj" fmla="val 50000"/>
              </a:avLst>
            </a:prstGeom>
            <a:solidFill>
              <a:srgbClr val="66CC33">
                <a:alpha val="74901"/>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18" eaLnBrk="0" fontAlgn="base" hangingPunct="0">
                <a:spcBef>
                  <a:spcPts val="13"/>
                </a:spcBef>
                <a:spcAft>
                  <a:spcPts val="13"/>
                </a:spcAft>
                <a:buClr>
                  <a:srgbClr val="000000"/>
                </a:buClr>
                <a:buSzPct val="100000"/>
              </a:pPr>
              <a:endParaRPr lang="en-CA" altLang="en-US">
                <a:solidFill>
                  <a:srgbClr val="FFFFFF"/>
                </a:solidFill>
                <a:latin typeface="Arial" panose="020B0604020202020204" pitchFamily="34" charset="0"/>
              </a:endParaRPr>
            </a:p>
          </p:txBody>
        </p:sp>
      </p:grpSp>
      <p:pic>
        <p:nvPicPr>
          <p:cNvPr id="9222" name="Picture 7">
            <a:extLst>
              <a:ext uri="{FF2B5EF4-FFF2-40B4-BE49-F238E27FC236}">
                <a16:creationId xmlns:a16="http://schemas.microsoft.com/office/drawing/2014/main" id="{D714B015-C148-D67E-DB4A-39A4A98D3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3134" y="5495656"/>
            <a:ext cx="2366654" cy="966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8">
            <a:extLst>
              <a:ext uri="{FF2B5EF4-FFF2-40B4-BE49-F238E27FC236}">
                <a16:creationId xmlns:a16="http://schemas.microsoft.com/office/drawing/2014/main" id="{7D80D915-3525-71F2-D709-92A6CEAC5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089" y="3625824"/>
            <a:ext cx="4993625" cy="2814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4" name="Text Box 9">
            <a:extLst>
              <a:ext uri="{FF2B5EF4-FFF2-40B4-BE49-F238E27FC236}">
                <a16:creationId xmlns:a16="http://schemas.microsoft.com/office/drawing/2014/main" id="{A6B69E85-754F-D3E4-5821-727362A38903}"/>
              </a:ext>
            </a:extLst>
          </p:cNvPr>
          <p:cNvSpPr txBox="1">
            <a:spLocks noChangeArrowheads="1"/>
          </p:cNvSpPr>
          <p:nvPr/>
        </p:nvSpPr>
        <p:spPr bwMode="auto">
          <a:xfrm>
            <a:off x="2011101" y="2294086"/>
            <a:ext cx="9066619" cy="495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algn="r" defTabSz="449218" fontAlgn="base">
              <a:buClrTx/>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3200">
                <a:solidFill>
                  <a:srgbClr val="376092"/>
                </a:solidFill>
                <a:latin typeface="Calibri" panose="020F0502020204030204" pitchFamily="34" charset="0"/>
                <a:cs typeface="Arial" panose="020B0604020202020204" pitchFamily="34" charset="0"/>
              </a:rPr>
              <a:t>Prevalence, Impact on EMS, and Work-arounds</a:t>
            </a:r>
            <a:br>
              <a:rPr lang="en-US" altLang="en-US" sz="3200">
                <a:solidFill>
                  <a:srgbClr val="376092"/>
                </a:solidFill>
                <a:latin typeface="Calibri" panose="020F0502020204030204" pitchFamily="34" charset="0"/>
                <a:cs typeface="Arial" panose="020B0604020202020204" pitchFamily="34" charset="0"/>
              </a:rPr>
            </a:br>
            <a:r>
              <a:rPr lang="en-US" altLang="en-US" sz="3200">
                <a:solidFill>
                  <a:srgbClr val="376092"/>
                </a:solidFill>
                <a:latin typeface="Calibri" panose="020F0502020204030204" pitchFamily="34" charset="0"/>
                <a:cs typeface="Arial" panose="020B0604020202020204" pitchFamily="34" charset="0"/>
              </a:rPr>
              <a:t>Dr. Michael Feldman, Toronto</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5F5A8F6F-69CB-D7CE-64DA-79DF90B31332}"/>
              </a:ext>
            </a:extLst>
          </p:cNvPr>
          <p:cNvSpPr txBox="1">
            <a:spLocks noChangeArrowheads="1"/>
          </p:cNvSpPr>
          <p:nvPr/>
        </p:nvSpPr>
        <p:spPr bwMode="auto">
          <a:xfrm>
            <a:off x="2268243" y="265525"/>
            <a:ext cx="9220586" cy="495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defTabSz="449218" fontAlgn="base">
              <a:buClrTx/>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3200">
                <a:solidFill>
                  <a:srgbClr val="376092"/>
                </a:solidFill>
                <a:cs typeface="Arial" panose="020B0604020202020204" pitchFamily="34" charset="0"/>
              </a:rPr>
              <a:t>Hospital ER Closures – A Growing Rural Problem</a:t>
            </a:r>
          </a:p>
        </p:txBody>
      </p:sp>
      <p:grpSp>
        <p:nvGrpSpPr>
          <p:cNvPr id="10242" name="Group 2">
            <a:extLst>
              <a:ext uri="{FF2B5EF4-FFF2-40B4-BE49-F238E27FC236}">
                <a16:creationId xmlns:a16="http://schemas.microsoft.com/office/drawing/2014/main" id="{7E4F0964-C310-B97D-0C54-0B7619334FDF}"/>
              </a:ext>
            </a:extLst>
          </p:cNvPr>
          <p:cNvGrpSpPr>
            <a:grpSpLocks/>
          </p:cNvGrpSpPr>
          <p:nvPr/>
        </p:nvGrpSpPr>
        <p:grpSpPr bwMode="auto">
          <a:xfrm>
            <a:off x="1744435" y="413143"/>
            <a:ext cx="455553" cy="304760"/>
            <a:chOff x="1099" y="260"/>
            <a:chExt cx="287" cy="192"/>
          </a:xfrm>
        </p:grpSpPr>
        <p:sp>
          <p:nvSpPr>
            <p:cNvPr id="11272" name="AutoShape 3">
              <a:extLst>
                <a:ext uri="{FF2B5EF4-FFF2-40B4-BE49-F238E27FC236}">
                  <a16:creationId xmlns:a16="http://schemas.microsoft.com/office/drawing/2014/main" id="{91AC82F1-2B61-1030-B8B1-6EA44508B435}"/>
                </a:ext>
              </a:extLst>
            </p:cNvPr>
            <p:cNvSpPr>
              <a:spLocks noChangeArrowheads="1"/>
            </p:cNvSpPr>
            <p:nvPr/>
          </p:nvSpPr>
          <p:spPr bwMode="auto">
            <a:xfrm rot="5400000">
              <a:off x="1205" y="271"/>
              <a:ext cx="192" cy="170"/>
            </a:xfrm>
            <a:prstGeom prst="triangle">
              <a:avLst>
                <a:gd name="adj" fmla="val 50000"/>
              </a:avLst>
            </a:prstGeom>
            <a:solidFill>
              <a:srgbClr val="66CC33">
                <a:alpha val="50195"/>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18" eaLnBrk="0" fontAlgn="base" hangingPunct="0">
                <a:spcBef>
                  <a:spcPts val="13"/>
                </a:spcBef>
                <a:spcAft>
                  <a:spcPts val="13"/>
                </a:spcAft>
                <a:buClr>
                  <a:srgbClr val="000000"/>
                </a:buClr>
                <a:buSzPct val="100000"/>
              </a:pPr>
              <a:endParaRPr lang="en-CA" altLang="en-US">
                <a:solidFill>
                  <a:srgbClr val="FFFFFF"/>
                </a:solidFill>
                <a:latin typeface="Arial" panose="020B0604020202020204" pitchFamily="34" charset="0"/>
              </a:endParaRPr>
            </a:p>
          </p:txBody>
        </p:sp>
        <p:sp>
          <p:nvSpPr>
            <p:cNvPr id="11273" name="AutoShape 4">
              <a:extLst>
                <a:ext uri="{FF2B5EF4-FFF2-40B4-BE49-F238E27FC236}">
                  <a16:creationId xmlns:a16="http://schemas.microsoft.com/office/drawing/2014/main" id="{F48FB5B6-3580-BDDA-175D-7A810B5A8BB3}"/>
                </a:ext>
              </a:extLst>
            </p:cNvPr>
            <p:cNvSpPr>
              <a:spLocks noChangeArrowheads="1"/>
            </p:cNvSpPr>
            <p:nvPr/>
          </p:nvSpPr>
          <p:spPr bwMode="auto">
            <a:xfrm rot="5400000">
              <a:off x="1088" y="271"/>
              <a:ext cx="192" cy="170"/>
            </a:xfrm>
            <a:prstGeom prst="triangle">
              <a:avLst>
                <a:gd name="adj" fmla="val 50000"/>
              </a:avLst>
            </a:prstGeom>
            <a:solidFill>
              <a:srgbClr val="66CC33">
                <a:alpha val="74901"/>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18" eaLnBrk="0" fontAlgn="base" hangingPunct="0">
                <a:spcBef>
                  <a:spcPts val="13"/>
                </a:spcBef>
                <a:spcAft>
                  <a:spcPts val="13"/>
                </a:spcAft>
                <a:buClr>
                  <a:srgbClr val="000000"/>
                </a:buClr>
                <a:buSzPct val="100000"/>
              </a:pPr>
              <a:endParaRPr lang="en-CA" altLang="en-US">
                <a:solidFill>
                  <a:srgbClr val="FFFFFF"/>
                </a:solidFill>
                <a:latin typeface="Arial" panose="020B0604020202020204" pitchFamily="34" charset="0"/>
              </a:endParaRPr>
            </a:p>
          </p:txBody>
        </p:sp>
      </p:grpSp>
      <p:pic>
        <p:nvPicPr>
          <p:cNvPr id="11268" name="Picture 5">
            <a:extLst>
              <a:ext uri="{FF2B5EF4-FFF2-40B4-BE49-F238E27FC236}">
                <a16:creationId xmlns:a16="http://schemas.microsoft.com/office/drawing/2014/main" id="{E24DD116-1AF2-EE9F-468C-BC8E7AD34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591" y="6154383"/>
            <a:ext cx="1865070" cy="438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6">
            <a:extLst>
              <a:ext uri="{FF2B5EF4-FFF2-40B4-BE49-F238E27FC236}">
                <a16:creationId xmlns:a16="http://schemas.microsoft.com/office/drawing/2014/main" id="{C20BB7FA-EA5D-1F46-FB91-DD57B2665F8F}"/>
              </a:ext>
            </a:extLst>
          </p:cNvPr>
          <p:cNvSpPr txBox="1">
            <a:spLocks noChangeArrowheads="1"/>
          </p:cNvSpPr>
          <p:nvPr/>
        </p:nvSpPr>
        <p:spPr bwMode="auto">
          <a:xfrm>
            <a:off x="911107" y="2909956"/>
            <a:ext cx="10817404" cy="3419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marL="342900" indent="-34290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 pos="10333038" algn="l"/>
                <a:tab pos="10782300" algn="l"/>
              </a:tabLst>
              <a:defRPr>
                <a:solidFill>
                  <a:schemeClr val="bg1"/>
                </a:solidFill>
                <a:latin typeface="Arial" panose="020B0604020202020204" pitchFamily="34" charset="0"/>
                <a:ea typeface="ヒラギノ角ゴ Pro W3" charset="0"/>
                <a:cs typeface="ヒラギノ角ゴ Pro W3" charset="0"/>
              </a:defRPr>
            </a:lvl9pPr>
          </a:lstStyle>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 pos="9433570" algn="l"/>
                <a:tab pos="9882787" algn="l"/>
                <a:tab pos="10332005" algn="l"/>
                <a:tab pos="10781222" algn="l"/>
              </a:tabLst>
            </a:pPr>
            <a:r>
              <a:rPr lang="en-US" altLang="en-US" sz="2400">
                <a:solidFill>
                  <a:srgbClr val="7AB842"/>
                </a:solidFill>
              </a:rPr>
              <a:t>Source: Compiled from hospital news releases</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 pos="9433570" algn="l"/>
                <a:tab pos="9882787" algn="l"/>
                <a:tab pos="10332005" algn="l"/>
                <a:tab pos="10781222" algn="l"/>
              </a:tabLst>
            </a:pPr>
            <a:r>
              <a:rPr lang="en-US" altLang="en-US" sz="2400">
                <a:solidFill>
                  <a:srgbClr val="7AB842"/>
                </a:solidFill>
              </a:rPr>
              <a:t>176 public hospitals in Ontario; 38 experienced ER closures in 2023</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 pos="9433570" algn="l"/>
                <a:tab pos="9882787" algn="l"/>
                <a:tab pos="10332005" algn="l"/>
                <a:tab pos="10781222" algn="l"/>
              </a:tabLst>
            </a:pPr>
            <a:r>
              <a:rPr lang="en-US" altLang="en-US" sz="2400">
                <a:solidFill>
                  <a:srgbClr val="7AB842"/>
                </a:solidFill>
              </a:rPr>
              <a:t>Mainly ER rural hospital closures – often due to lack of nursing staff, sometimes lack of physicians; scheduled or unscheduled</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 pos="9433570" algn="l"/>
                <a:tab pos="9882787" algn="l"/>
                <a:tab pos="10332005" algn="l"/>
                <a:tab pos="10781222" algn="l"/>
              </a:tabLst>
            </a:pPr>
            <a:r>
              <a:rPr lang="en-US" altLang="en-US" sz="2400">
                <a:solidFill>
                  <a:srgbClr val="7AB842"/>
                </a:solidFill>
              </a:rPr>
              <a:t>Sometimes very limited notice</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 pos="9433570" algn="l"/>
                <a:tab pos="9882787" algn="l"/>
                <a:tab pos="10332005" algn="l"/>
                <a:tab pos="10781222" algn="l"/>
              </a:tabLst>
            </a:pPr>
            <a:r>
              <a:rPr lang="en-US" altLang="en-US" sz="2400">
                <a:solidFill>
                  <a:srgbClr val="7AB842"/>
                </a:solidFill>
              </a:rPr>
              <a:t>ICU, obstetrics closures</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 pos="9433570" algn="l"/>
                <a:tab pos="9882787" algn="l"/>
                <a:tab pos="10332005" algn="l"/>
                <a:tab pos="10781222" algn="l"/>
              </a:tabLst>
            </a:pPr>
            <a:r>
              <a:rPr lang="en-US" altLang="en-US" sz="2400">
                <a:solidFill>
                  <a:srgbClr val="7AB842"/>
                </a:solidFill>
              </a:rPr>
              <a:t>Some closures of CT/MRI due to scheduled or unscheduled maintenance</a:t>
            </a:r>
          </a:p>
        </p:txBody>
      </p:sp>
      <p:sp>
        <p:nvSpPr>
          <p:cNvPr id="10247" name="Text Box 7">
            <a:extLst>
              <a:ext uri="{FF2B5EF4-FFF2-40B4-BE49-F238E27FC236}">
                <a16:creationId xmlns:a16="http://schemas.microsoft.com/office/drawing/2014/main" id="{71865A97-3850-4C5C-B58C-ABE6641BCCF0}"/>
              </a:ext>
            </a:extLst>
          </p:cNvPr>
          <p:cNvSpPr txBox="1">
            <a:spLocks noChangeArrowheads="1"/>
          </p:cNvSpPr>
          <p:nvPr/>
        </p:nvSpPr>
        <p:spPr bwMode="auto">
          <a:xfrm>
            <a:off x="9193603" y="75050"/>
            <a:ext cx="812694" cy="309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algn="ctr" defTabSz="449218" fontAlgn="base">
              <a:buClrTx/>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1400">
                <a:solidFill>
                  <a:srgbClr val="FFFFFF"/>
                </a:solidFill>
              </a:rPr>
              <a:t>next</a:t>
            </a:r>
          </a:p>
        </p:txBody>
      </p:sp>
      <p:pic>
        <p:nvPicPr>
          <p:cNvPr id="11271" name="Picture 8">
            <a:extLst>
              <a:ext uri="{FF2B5EF4-FFF2-40B4-BE49-F238E27FC236}">
                <a16:creationId xmlns:a16="http://schemas.microsoft.com/office/drawing/2014/main" id="{F861242E-177C-301A-00F4-D868D720B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977" y="1348059"/>
            <a:ext cx="8498368" cy="1490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0242"/>
                                        </p:tgtEl>
                                        <p:attrNameLst>
                                          <p:attrName>style.visibility</p:attrName>
                                        </p:attrNameLst>
                                      </p:cBhvr>
                                      <p:to>
                                        <p:strVal val="visible"/>
                                      </p:to>
                                    </p:set>
                                    <p:animEffect transition="in" filter="fade">
                                      <p:cBhvr additive="repl">
                                        <p:cTn id="7" dur="500"/>
                                        <p:tgtEl>
                                          <p:spTgt spid="10242"/>
                                        </p:tgtEl>
                                      </p:cBhvr>
                                    </p:animEffect>
                                  </p:childTnLst>
                                </p:cTn>
                              </p:par>
                              <p:par>
                                <p:cTn id="8" presetID="10" presetClass="entr" fill="hold" nodeType="withEffect">
                                  <p:stCondLst>
                                    <p:cond delay="0"/>
                                  </p:stCondLst>
                                  <p:childTnLst>
                                    <p:set>
                                      <p:cBhvr additive="repl">
                                        <p:cTn id="9" dur="1" fill="hold">
                                          <p:stCondLst>
                                            <p:cond delay="0"/>
                                          </p:stCondLst>
                                        </p:cTn>
                                        <p:tgtEl>
                                          <p:spTgt spid="10241"/>
                                        </p:tgtEl>
                                        <p:attrNameLst>
                                          <p:attrName>style.visibility</p:attrName>
                                        </p:attrNameLst>
                                      </p:cBhvr>
                                      <p:to>
                                        <p:strVal val="visible"/>
                                      </p:to>
                                    </p:set>
                                    <p:animEffect transition="in" filter="fade">
                                      <p:cBhvr additive="repl">
                                        <p:cTn id="10" dur="500"/>
                                        <p:tgtEl>
                                          <p:spTgt spid="10241"/>
                                        </p:tgtEl>
                                      </p:cBhvr>
                                    </p:animEffect>
                                  </p:childTnLst>
                                </p:cTn>
                              </p:par>
                            </p:childTnLst>
                          </p:cTn>
                        </p:par>
                        <p:par>
                          <p:cTn id="11" fill="hold" nodeType="afterGroup">
                            <p:stCondLst>
                              <p:cond delay="500"/>
                            </p:stCondLst>
                            <p:childTnLst>
                              <p:par>
                                <p:cTn id="12" presetID="10" presetClass="entr" fill="hold" nodeType="afterEffect">
                                  <p:stCondLst>
                                    <p:cond delay="0"/>
                                  </p:stCondLst>
                                  <p:childTnLst>
                                    <p:set>
                                      <p:cBhvr additive="repl">
                                        <p:cTn id="13" dur="1" fill="hold">
                                          <p:stCondLst>
                                            <p:cond delay="0"/>
                                          </p:stCondLst>
                                        </p:cTn>
                                        <p:tgtEl>
                                          <p:spTgt spid="10246"/>
                                        </p:tgtEl>
                                        <p:attrNameLst>
                                          <p:attrName>style.visibility</p:attrName>
                                        </p:attrNameLst>
                                      </p:cBhvr>
                                      <p:to>
                                        <p:strVal val="visible"/>
                                      </p:to>
                                    </p:set>
                                    <p:animEffect transition="in" filter="fade">
                                      <p:cBhvr additive="repl">
                                        <p:cTn id="14" dur="1000"/>
                                        <p:tgtEl>
                                          <p:spTgt spid="10246"/>
                                        </p:tgtEl>
                                      </p:cBhvr>
                                    </p:animEffect>
                                  </p:childTnLst>
                                </p:cTn>
                              </p:par>
                            </p:childTnLst>
                          </p:cTn>
                        </p:par>
                        <p:par>
                          <p:cTn id="15" fill="hold" nodeType="afterGroup">
                            <p:stCondLst>
                              <p:cond delay="1500"/>
                            </p:stCondLst>
                            <p:childTnLst>
                              <p:par>
                                <p:cTn id="16" presetID="10" presetClass="entr" fill="hold" nodeType="afterEffect">
                                  <p:stCondLst>
                                    <p:cond delay="0"/>
                                  </p:stCondLst>
                                  <p:childTnLst>
                                    <p:set>
                                      <p:cBhvr additive="repl">
                                        <p:cTn id="17" dur="1" fill="hold">
                                          <p:stCondLst>
                                            <p:cond delay="0"/>
                                          </p:stCondLst>
                                        </p:cTn>
                                        <p:tgtEl>
                                          <p:spTgt spid="10247"/>
                                        </p:tgtEl>
                                        <p:attrNameLst>
                                          <p:attrName>style.visibility</p:attrName>
                                        </p:attrNameLst>
                                      </p:cBhvr>
                                      <p:to>
                                        <p:strVal val="visible"/>
                                      </p:to>
                                    </p:set>
                                    <p:animEffect transition="in" filter="fade">
                                      <p:cBhvr additive="repl">
                                        <p:cTn id="18"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DA6B4085-9A6A-34B6-CF42-D6EA29B5A47C}"/>
              </a:ext>
            </a:extLst>
          </p:cNvPr>
          <p:cNvSpPr txBox="1">
            <a:spLocks noChangeArrowheads="1"/>
          </p:cNvSpPr>
          <p:nvPr/>
        </p:nvSpPr>
        <p:spPr bwMode="auto">
          <a:xfrm>
            <a:off x="2268242" y="265525"/>
            <a:ext cx="6569807" cy="495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defTabSz="449218" fontAlgn="base">
              <a:buClrTx/>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3200">
                <a:solidFill>
                  <a:srgbClr val="376092"/>
                </a:solidFill>
                <a:cs typeface="Arial" panose="020B0604020202020204" pitchFamily="34" charset="0"/>
              </a:rPr>
              <a:t>Work-arounds and System Impact</a:t>
            </a:r>
          </a:p>
        </p:txBody>
      </p:sp>
      <p:grpSp>
        <p:nvGrpSpPr>
          <p:cNvPr id="11266" name="Group 2">
            <a:extLst>
              <a:ext uri="{FF2B5EF4-FFF2-40B4-BE49-F238E27FC236}">
                <a16:creationId xmlns:a16="http://schemas.microsoft.com/office/drawing/2014/main" id="{3F9CFE34-1C48-D53E-E3E5-7DBB7E47ED2B}"/>
              </a:ext>
            </a:extLst>
          </p:cNvPr>
          <p:cNvGrpSpPr>
            <a:grpSpLocks/>
          </p:cNvGrpSpPr>
          <p:nvPr/>
        </p:nvGrpSpPr>
        <p:grpSpPr bwMode="auto">
          <a:xfrm>
            <a:off x="1744435" y="413143"/>
            <a:ext cx="455553" cy="304760"/>
            <a:chOff x="1099" y="260"/>
            <a:chExt cx="287" cy="192"/>
          </a:xfrm>
        </p:grpSpPr>
        <p:sp>
          <p:nvSpPr>
            <p:cNvPr id="13321" name="AutoShape 3">
              <a:extLst>
                <a:ext uri="{FF2B5EF4-FFF2-40B4-BE49-F238E27FC236}">
                  <a16:creationId xmlns:a16="http://schemas.microsoft.com/office/drawing/2014/main" id="{CF7C4ACB-FAC0-B9F1-19AA-62515ED946EA}"/>
                </a:ext>
              </a:extLst>
            </p:cNvPr>
            <p:cNvSpPr>
              <a:spLocks noChangeArrowheads="1"/>
            </p:cNvSpPr>
            <p:nvPr/>
          </p:nvSpPr>
          <p:spPr bwMode="auto">
            <a:xfrm rot="5400000">
              <a:off x="1205" y="271"/>
              <a:ext cx="192" cy="170"/>
            </a:xfrm>
            <a:prstGeom prst="triangle">
              <a:avLst>
                <a:gd name="adj" fmla="val 50000"/>
              </a:avLst>
            </a:prstGeom>
            <a:solidFill>
              <a:srgbClr val="66CC33">
                <a:alpha val="50195"/>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18" eaLnBrk="0" fontAlgn="base" hangingPunct="0">
                <a:spcBef>
                  <a:spcPts val="13"/>
                </a:spcBef>
                <a:spcAft>
                  <a:spcPts val="13"/>
                </a:spcAft>
                <a:buClr>
                  <a:srgbClr val="000000"/>
                </a:buClr>
                <a:buSzPct val="100000"/>
              </a:pPr>
              <a:endParaRPr lang="en-CA" altLang="en-US">
                <a:solidFill>
                  <a:srgbClr val="FFFFFF"/>
                </a:solidFill>
                <a:latin typeface="Arial" panose="020B0604020202020204" pitchFamily="34" charset="0"/>
              </a:endParaRPr>
            </a:p>
          </p:txBody>
        </p:sp>
        <p:sp>
          <p:nvSpPr>
            <p:cNvPr id="13322" name="AutoShape 4">
              <a:extLst>
                <a:ext uri="{FF2B5EF4-FFF2-40B4-BE49-F238E27FC236}">
                  <a16:creationId xmlns:a16="http://schemas.microsoft.com/office/drawing/2014/main" id="{B8B707B9-EAA0-6A69-3669-F22CA0874B0D}"/>
                </a:ext>
              </a:extLst>
            </p:cNvPr>
            <p:cNvSpPr>
              <a:spLocks noChangeArrowheads="1"/>
            </p:cNvSpPr>
            <p:nvPr/>
          </p:nvSpPr>
          <p:spPr bwMode="auto">
            <a:xfrm rot="5400000">
              <a:off x="1088" y="271"/>
              <a:ext cx="192" cy="170"/>
            </a:xfrm>
            <a:prstGeom prst="triangle">
              <a:avLst>
                <a:gd name="adj" fmla="val 50000"/>
              </a:avLst>
            </a:prstGeom>
            <a:solidFill>
              <a:srgbClr val="66CC33">
                <a:alpha val="74901"/>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18" eaLnBrk="0" fontAlgn="base" hangingPunct="0">
                <a:spcBef>
                  <a:spcPts val="13"/>
                </a:spcBef>
                <a:spcAft>
                  <a:spcPts val="13"/>
                </a:spcAft>
                <a:buClr>
                  <a:srgbClr val="000000"/>
                </a:buClr>
                <a:buSzPct val="100000"/>
              </a:pPr>
              <a:endParaRPr lang="en-CA" altLang="en-US">
                <a:solidFill>
                  <a:srgbClr val="FFFFFF"/>
                </a:solidFill>
                <a:latin typeface="Arial" panose="020B0604020202020204" pitchFamily="34" charset="0"/>
              </a:endParaRPr>
            </a:p>
          </p:txBody>
        </p:sp>
      </p:grpSp>
      <p:pic>
        <p:nvPicPr>
          <p:cNvPr id="13316" name="Picture 5">
            <a:extLst>
              <a:ext uri="{FF2B5EF4-FFF2-40B4-BE49-F238E27FC236}">
                <a16:creationId xmlns:a16="http://schemas.microsoft.com/office/drawing/2014/main" id="{2A817421-94E1-E776-1787-CE7F5330A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591" y="6154383"/>
            <a:ext cx="1865070" cy="438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6">
            <a:extLst>
              <a:ext uri="{FF2B5EF4-FFF2-40B4-BE49-F238E27FC236}">
                <a16:creationId xmlns:a16="http://schemas.microsoft.com/office/drawing/2014/main" id="{1B850139-BA43-2B64-61F8-ED1BC10C280E}"/>
              </a:ext>
            </a:extLst>
          </p:cNvPr>
          <p:cNvSpPr txBox="1">
            <a:spLocks noChangeArrowheads="1"/>
          </p:cNvSpPr>
          <p:nvPr/>
        </p:nvSpPr>
        <p:spPr bwMode="auto">
          <a:xfrm>
            <a:off x="911106" y="486158"/>
            <a:ext cx="5544416" cy="6014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marL="342900" indent="-34290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Virtual emergency consults with nursing assistance</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Peer-to-peer support for ED physicians</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Patients self-diverting</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Ambulance on standby</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Remote hospitals asking to medevac patients hours away</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Ambulances re-routing and depletion of resources</a:t>
            </a:r>
          </a:p>
          <a:p>
            <a:pPr marL="342866" indent="-342866" defTabSz="449218" fontAlgn="base">
              <a:spcBef>
                <a:spcPts val="613"/>
              </a:spcBef>
              <a:buClr>
                <a:srgbClr val="7AB842"/>
              </a:buClr>
              <a:buFont typeface="Arial" panose="020B0604020202020204" pitchFamily="34" charset="0"/>
              <a:buChar char="•"/>
              <a:tabLst>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2400">
                <a:solidFill>
                  <a:srgbClr val="7AB842"/>
                </a:solidFill>
              </a:rPr>
              <a:t>Increased wall times</a:t>
            </a:r>
          </a:p>
        </p:txBody>
      </p:sp>
      <p:sp>
        <p:nvSpPr>
          <p:cNvPr id="11271" name="Text Box 7">
            <a:extLst>
              <a:ext uri="{FF2B5EF4-FFF2-40B4-BE49-F238E27FC236}">
                <a16:creationId xmlns:a16="http://schemas.microsoft.com/office/drawing/2014/main" id="{5200FA89-7876-D34F-9B50-09C0226B963F}"/>
              </a:ext>
            </a:extLst>
          </p:cNvPr>
          <p:cNvSpPr txBox="1">
            <a:spLocks noChangeArrowheads="1"/>
          </p:cNvSpPr>
          <p:nvPr/>
        </p:nvSpPr>
        <p:spPr bwMode="auto">
          <a:xfrm>
            <a:off x="9193603" y="75050"/>
            <a:ext cx="812694" cy="309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1pPr>
            <a:lvl2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2pPr>
            <a:lvl3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3pPr>
            <a:lvl4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4pPr>
            <a:lvl5pPr>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ヒラギノ角ゴ Pro W3" charset="0"/>
                <a:cs typeface="ヒラギノ角ゴ Pro W3" charset="0"/>
              </a:defRPr>
            </a:lvl9pPr>
          </a:lstStyle>
          <a:p>
            <a:pPr algn="ctr" defTabSz="449218" fontAlgn="base">
              <a:buClrTx/>
              <a:tabLst>
                <a:tab pos="0" algn="l"/>
                <a:tab pos="457154" algn="l"/>
                <a:tab pos="914309" algn="l"/>
                <a:tab pos="1371463" algn="l"/>
                <a:tab pos="1828617" algn="l"/>
                <a:tab pos="2285771" algn="l"/>
                <a:tab pos="2742926" algn="l"/>
                <a:tab pos="3200080" algn="l"/>
                <a:tab pos="3657234" algn="l"/>
                <a:tab pos="4114389" algn="l"/>
                <a:tab pos="4571543" algn="l"/>
                <a:tab pos="5028697" algn="l"/>
                <a:tab pos="5485851" algn="l"/>
                <a:tab pos="5943006" algn="l"/>
                <a:tab pos="6400160" algn="l"/>
                <a:tab pos="6857314" algn="l"/>
                <a:tab pos="7314468" algn="l"/>
                <a:tab pos="7771623" algn="l"/>
                <a:tab pos="8228777" algn="l"/>
                <a:tab pos="8685931" algn="l"/>
                <a:tab pos="9143086" algn="l"/>
              </a:tabLst>
            </a:pPr>
            <a:r>
              <a:rPr lang="en-US" altLang="en-US" sz="1400">
                <a:solidFill>
                  <a:srgbClr val="FFFFFF"/>
                </a:solidFill>
              </a:rPr>
              <a:t>next</a:t>
            </a:r>
          </a:p>
        </p:txBody>
      </p:sp>
      <p:pic>
        <p:nvPicPr>
          <p:cNvPr id="13319" name="Picture 8">
            <a:extLst>
              <a:ext uri="{FF2B5EF4-FFF2-40B4-BE49-F238E27FC236}">
                <a16:creationId xmlns:a16="http://schemas.microsoft.com/office/drawing/2014/main" id="{B1C51E72-0729-CD0F-4B86-DF2670412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187" y="1103616"/>
            <a:ext cx="3758711" cy="21523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0" name="Picture 9">
            <a:extLst>
              <a:ext uri="{FF2B5EF4-FFF2-40B4-BE49-F238E27FC236}">
                <a16:creationId xmlns:a16="http://schemas.microsoft.com/office/drawing/2014/main" id="{8A96D97B-1F58-D06C-FBDD-802EBE20C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649" y="3400428"/>
            <a:ext cx="3793631" cy="2730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1266"/>
                                        </p:tgtEl>
                                        <p:attrNameLst>
                                          <p:attrName>style.visibility</p:attrName>
                                        </p:attrNameLst>
                                      </p:cBhvr>
                                      <p:to>
                                        <p:strVal val="visible"/>
                                      </p:to>
                                    </p:set>
                                    <p:animEffect transition="in" filter="fade">
                                      <p:cBhvr additive="repl">
                                        <p:cTn id="7" dur="500"/>
                                        <p:tgtEl>
                                          <p:spTgt spid="11266"/>
                                        </p:tgtEl>
                                      </p:cBhvr>
                                    </p:animEffect>
                                  </p:childTnLst>
                                </p:cTn>
                              </p:par>
                              <p:par>
                                <p:cTn id="8" presetID="10" presetClass="entr" fill="hold" nodeType="withEffect">
                                  <p:stCondLst>
                                    <p:cond delay="0"/>
                                  </p:stCondLst>
                                  <p:childTnLst>
                                    <p:set>
                                      <p:cBhvr additive="repl">
                                        <p:cTn id="9" dur="1" fill="hold">
                                          <p:stCondLst>
                                            <p:cond delay="0"/>
                                          </p:stCondLst>
                                        </p:cTn>
                                        <p:tgtEl>
                                          <p:spTgt spid="11265"/>
                                        </p:tgtEl>
                                        <p:attrNameLst>
                                          <p:attrName>style.visibility</p:attrName>
                                        </p:attrNameLst>
                                      </p:cBhvr>
                                      <p:to>
                                        <p:strVal val="visible"/>
                                      </p:to>
                                    </p:set>
                                    <p:animEffect transition="in" filter="fade">
                                      <p:cBhvr additive="repl">
                                        <p:cTn id="10" dur="500"/>
                                        <p:tgtEl>
                                          <p:spTgt spid="11265"/>
                                        </p:tgtEl>
                                      </p:cBhvr>
                                    </p:animEffect>
                                  </p:childTnLst>
                                </p:cTn>
                              </p:par>
                            </p:childTnLst>
                          </p:cTn>
                        </p:par>
                        <p:par>
                          <p:cTn id="11" fill="hold" nodeType="afterGroup">
                            <p:stCondLst>
                              <p:cond delay="500"/>
                            </p:stCondLst>
                            <p:childTnLst>
                              <p:par>
                                <p:cTn id="12" presetID="10" presetClass="entr" fill="hold" nodeType="afterEffect">
                                  <p:stCondLst>
                                    <p:cond delay="0"/>
                                  </p:stCondLst>
                                  <p:childTnLst>
                                    <p:set>
                                      <p:cBhvr additive="repl">
                                        <p:cTn id="13" dur="1" fill="hold">
                                          <p:stCondLst>
                                            <p:cond delay="0"/>
                                          </p:stCondLst>
                                        </p:cTn>
                                        <p:tgtEl>
                                          <p:spTgt spid="11270"/>
                                        </p:tgtEl>
                                        <p:attrNameLst>
                                          <p:attrName>style.visibility</p:attrName>
                                        </p:attrNameLst>
                                      </p:cBhvr>
                                      <p:to>
                                        <p:strVal val="visible"/>
                                      </p:to>
                                    </p:set>
                                    <p:animEffect transition="in" filter="fade">
                                      <p:cBhvr additive="repl">
                                        <p:cTn id="14" dur="1000"/>
                                        <p:tgtEl>
                                          <p:spTgt spid="11270"/>
                                        </p:tgtEl>
                                      </p:cBhvr>
                                    </p:animEffect>
                                  </p:childTnLst>
                                </p:cTn>
                              </p:par>
                            </p:childTnLst>
                          </p:cTn>
                        </p:par>
                        <p:par>
                          <p:cTn id="15" fill="hold" nodeType="afterGroup">
                            <p:stCondLst>
                              <p:cond delay="1500"/>
                            </p:stCondLst>
                            <p:childTnLst>
                              <p:par>
                                <p:cTn id="16" presetID="10" presetClass="entr" fill="hold" nodeType="afterEffect">
                                  <p:stCondLst>
                                    <p:cond delay="0"/>
                                  </p:stCondLst>
                                  <p:childTnLst>
                                    <p:set>
                                      <p:cBhvr additive="repl">
                                        <p:cTn id="17" dur="1" fill="hold">
                                          <p:stCondLst>
                                            <p:cond delay="0"/>
                                          </p:stCondLst>
                                        </p:cTn>
                                        <p:tgtEl>
                                          <p:spTgt spid="11271"/>
                                        </p:tgtEl>
                                        <p:attrNameLst>
                                          <p:attrName>style.visibility</p:attrName>
                                        </p:attrNameLst>
                                      </p:cBhvr>
                                      <p:to>
                                        <p:strVal val="visible"/>
                                      </p:to>
                                    </p:set>
                                    <p:animEffect transition="in" filter="fade">
                                      <p:cBhvr additive="repl">
                                        <p:cTn id="18"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7A7BE107-59EF-2928-ED6D-E9F250343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
            <a:ext cx="12190413" cy="6860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a:extLst>
              <a:ext uri="{FF2B5EF4-FFF2-40B4-BE49-F238E27FC236}">
                <a16:creationId xmlns:a16="http://schemas.microsoft.com/office/drawing/2014/main" id="{BD11F3A5-52D2-E2EC-3C3B-85468D7F1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398" y="2471863"/>
            <a:ext cx="5726954" cy="23460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a:extLst>
              <a:ext uri="{FF2B5EF4-FFF2-40B4-BE49-F238E27FC236}">
                <a16:creationId xmlns:a16="http://schemas.microsoft.com/office/drawing/2014/main" id="{83583C61-35D9-E74E-8F20-AAB3D37C0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802" y="-1141"/>
            <a:ext cx="3752361" cy="12999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2290"/>
                                        </p:tgtEl>
                                        <p:attrNameLst>
                                          <p:attrName>style.visibility</p:attrName>
                                        </p:attrNameLst>
                                      </p:cBhvr>
                                      <p:to>
                                        <p:strVal val="visible"/>
                                      </p:to>
                                    </p:set>
                                    <p:animEffect transition="in" filter="fade">
                                      <p:cBhvr additive="repl">
                                        <p:cTn id="7" dur="3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2">
            <a:alphaModFix amt="60000"/>
          </a:blip>
          <a:srcRect t="15747"/>
          <a:stretch/>
        </p:blipFill>
        <p:spPr>
          <a:xfrm>
            <a:off x="20" y="-32846"/>
            <a:ext cx="12191980" cy="6856614"/>
          </a:xfrm>
          <a:prstGeom prst="rect">
            <a:avLst/>
          </a:prstGeom>
        </p:spPr>
      </p:pic>
      <p:sp>
        <p:nvSpPr>
          <p:cNvPr id="2" name="Title 1">
            <a:extLst>
              <a:ext uri="{FF2B5EF4-FFF2-40B4-BE49-F238E27FC236}">
                <a16:creationId xmlns:a16="http://schemas.microsoft.com/office/drawing/2014/main" id="{FBBA5427-7D5B-CE00-ED63-90F64D05A4C1}"/>
              </a:ext>
            </a:extLst>
          </p:cNvPr>
          <p:cNvSpPr>
            <a:spLocks noGrp="1"/>
          </p:cNvSpPr>
          <p:nvPr>
            <p:ph type="ctrTitle"/>
          </p:nvPr>
        </p:nvSpPr>
        <p:spPr>
          <a:xfrm>
            <a:off x="181303" y="-447458"/>
            <a:ext cx="9330813" cy="3163864"/>
          </a:xfrm>
        </p:spPr>
        <p:txBody>
          <a:bodyPr>
            <a:normAutofit fontScale="90000"/>
          </a:bodyPr>
          <a:lstStyle/>
          <a:p>
            <a:pPr algn="l"/>
            <a:r>
              <a:rPr lang="en-US" sz="5200" dirty="0">
                <a:solidFill>
                  <a:srgbClr val="FFFFFF"/>
                </a:solidFill>
              </a:rPr>
              <a:t>Up Against the Wall:</a:t>
            </a:r>
            <a:br>
              <a:rPr lang="en-US" sz="5200" dirty="0">
                <a:solidFill>
                  <a:srgbClr val="FFFFFF"/>
                </a:solidFill>
              </a:rPr>
            </a:br>
            <a:r>
              <a:rPr lang="en-US" sz="5200" dirty="0">
                <a:solidFill>
                  <a:srgbClr val="FFFFFF"/>
                </a:solidFill>
              </a:rPr>
              <a:t>The Costs of Living on Tulsa Time &amp; OKC No Empty Beds to See</a:t>
            </a:r>
          </a:p>
        </p:txBody>
      </p:sp>
      <p:sp>
        <p:nvSpPr>
          <p:cNvPr id="3" name="Subtitle 2">
            <a:extLst>
              <a:ext uri="{FF2B5EF4-FFF2-40B4-BE49-F238E27FC236}">
                <a16:creationId xmlns:a16="http://schemas.microsoft.com/office/drawing/2014/main" id="{10802AD1-8077-4BED-6C12-179E7925C7EB}"/>
              </a:ext>
            </a:extLst>
          </p:cNvPr>
          <p:cNvSpPr>
            <a:spLocks noGrp="1"/>
          </p:cNvSpPr>
          <p:nvPr>
            <p:ph type="subTitle" idx="1"/>
          </p:nvPr>
        </p:nvSpPr>
        <p:spPr>
          <a:xfrm>
            <a:off x="838200" y="4074515"/>
            <a:ext cx="9330813" cy="2118722"/>
          </a:xfrm>
        </p:spPr>
        <p:txBody>
          <a:bodyPr>
            <a:normAutofit fontScale="92500" lnSpcReduction="20000"/>
          </a:bodyPr>
          <a:lstStyle/>
          <a:p>
            <a:pPr algn="l"/>
            <a:r>
              <a:rPr lang="en-US" sz="2200" b="1" dirty="0">
                <a:solidFill>
                  <a:srgbClr val="FFFFFF"/>
                </a:solidFill>
              </a:rPr>
              <a:t>Jeffrey M. Goodloe, MD, NRP, FACEP, FAEMS</a:t>
            </a:r>
          </a:p>
          <a:p>
            <a:pPr algn="l"/>
            <a:r>
              <a:rPr lang="en-US" sz="2200" dirty="0">
                <a:solidFill>
                  <a:srgbClr val="FFFFFF"/>
                </a:solidFill>
              </a:rPr>
              <a:t>Chief Medical Officer</a:t>
            </a:r>
          </a:p>
          <a:p>
            <a:pPr algn="l"/>
            <a:r>
              <a:rPr lang="en-US" sz="2200" dirty="0">
                <a:solidFill>
                  <a:srgbClr val="FFFFFF"/>
                </a:solidFill>
              </a:rPr>
              <a:t>	EMS System for Metropolitan Oklahoma City &amp; Tulsa</a:t>
            </a:r>
          </a:p>
          <a:p>
            <a:pPr algn="l"/>
            <a:r>
              <a:rPr lang="en-US" sz="2200" dirty="0">
                <a:solidFill>
                  <a:srgbClr val="FFFFFF"/>
                </a:solidFill>
              </a:rPr>
              <a:t>Professor &amp; EMS Section Chief, Department of Emergency Medicine</a:t>
            </a:r>
          </a:p>
          <a:p>
            <a:pPr algn="l"/>
            <a:r>
              <a:rPr lang="en-US" sz="2200" dirty="0">
                <a:solidFill>
                  <a:srgbClr val="FFFFFF"/>
                </a:solidFill>
              </a:rPr>
              <a:t>	University of Oklahoma School of Community Medicine</a:t>
            </a:r>
          </a:p>
          <a:p>
            <a:pPr algn="l"/>
            <a:endParaRPr lang="en-US" sz="2200" dirty="0">
              <a:solidFill>
                <a:srgbClr val="FFFFFF"/>
              </a:solidFill>
            </a:endParaRPr>
          </a:p>
          <a:p>
            <a:pPr algn="l"/>
            <a:endParaRPr lang="en-US" sz="2200" dirty="0">
              <a:solidFill>
                <a:srgbClr val="FFFFFF"/>
              </a:solidFill>
            </a:endParaRPr>
          </a:p>
        </p:txBody>
      </p:sp>
      <p:pic>
        <p:nvPicPr>
          <p:cNvPr id="5" name="Picture 2">
            <a:extLst>
              <a:ext uri="{FF2B5EF4-FFF2-40B4-BE49-F238E27FC236}">
                <a16:creationId xmlns:a16="http://schemas.microsoft.com/office/drawing/2014/main" id="{BD3D8CE3-0EF3-AD96-B827-0DDD335D9F2A}"/>
              </a:ext>
            </a:extLst>
          </p:cNvPr>
          <p:cNvPicPr>
            <a:picLocks noChangeAspect="1" noChangeArrowheads="1"/>
          </p:cNvPicPr>
          <p:nvPr/>
        </p:nvPicPr>
        <p:blipFill>
          <a:blip r:embed="rId3"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6" name="Picture 5" descr="C:\Users\Jeff\AppData\Local\Temp\EMS Section color w cream printSPGeorgia-1.jpg">
            <a:extLst>
              <a:ext uri="{FF2B5EF4-FFF2-40B4-BE49-F238E27FC236}">
                <a16:creationId xmlns:a16="http://schemas.microsoft.com/office/drawing/2014/main" id="{A3120883-EB5E-6A88-0A0F-D04BE28621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6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4C780BDD-62B7-3E51-C2DE-09259F62CC03}"/>
              </a:ext>
            </a:extLst>
          </p:cNvPr>
          <p:cNvSpPr>
            <a:spLocks noGrp="1"/>
          </p:cNvSpPr>
          <p:nvPr>
            <p:ph type="subTitle" idx="1"/>
          </p:nvPr>
        </p:nvSpPr>
        <p:spPr>
          <a:xfrm>
            <a:off x="1155468" y="272471"/>
            <a:ext cx="10302237" cy="783545"/>
          </a:xfrm>
        </p:spPr>
        <p:txBody>
          <a:bodyPr>
            <a:normAutofit/>
          </a:bodyPr>
          <a:lstStyle/>
          <a:p>
            <a:pPr algn="ctr"/>
            <a:r>
              <a:rPr lang="en-US" sz="4400" dirty="0"/>
              <a:t>Depends on HOW the hospital closes.</a:t>
            </a:r>
          </a:p>
        </p:txBody>
      </p:sp>
      <p:sp>
        <p:nvSpPr>
          <p:cNvPr id="5" name="AutoShape 6">
            <a:extLst>
              <a:ext uri="{FF2B5EF4-FFF2-40B4-BE49-F238E27FC236}">
                <a16:creationId xmlns:a16="http://schemas.microsoft.com/office/drawing/2014/main" id="{A2FF1BC6-EA59-9F5A-E357-D2649AD37C2F}"/>
              </a:ext>
            </a:extLst>
          </p:cNvPr>
          <p:cNvSpPr>
            <a:spLocks noGrp="1" noChangeAspect="1" noChangeArrowheads="1"/>
          </p:cNvSpPr>
          <p:nvPr>
            <p:ph type="ctrTitle"/>
          </p:nvPr>
        </p:nvSpPr>
        <p:spPr bwMode="auto">
          <a:xfrm>
            <a:off x="1279525" y="2830513"/>
            <a:ext cx="10302875" cy="18526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descr="A close-up of a document&#10;&#10;AI-generated content may be incorrect.">
            <a:extLst>
              <a:ext uri="{FF2B5EF4-FFF2-40B4-BE49-F238E27FC236}">
                <a16:creationId xmlns:a16="http://schemas.microsoft.com/office/drawing/2014/main" id="{D838C5BC-CCC5-FE0B-4193-F8BFB7D588FF}"/>
              </a:ext>
            </a:extLst>
          </p:cNvPr>
          <p:cNvPicPr>
            <a:picLocks noChangeAspect="1"/>
          </p:cNvPicPr>
          <p:nvPr/>
        </p:nvPicPr>
        <p:blipFill>
          <a:blip r:embed="rId3"/>
          <a:stretch>
            <a:fillRect/>
          </a:stretch>
        </p:blipFill>
        <p:spPr>
          <a:xfrm rot="5400000">
            <a:off x="3015672" y="1867983"/>
            <a:ext cx="5578764" cy="4184073"/>
          </a:xfrm>
          <a:prstGeom prst="rect">
            <a:avLst/>
          </a:prstGeom>
        </p:spPr>
      </p:pic>
    </p:spTree>
    <p:extLst>
      <p:ext uri="{BB962C8B-B14F-4D97-AF65-F5344CB8AC3E}">
        <p14:creationId xmlns:p14="http://schemas.microsoft.com/office/powerpoint/2010/main" val="3749168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3">
            <a:alphaModFix amt="60000"/>
          </a:blip>
          <a:srcRect t="15747"/>
          <a:stretch/>
        </p:blipFill>
        <p:spPr>
          <a:xfrm>
            <a:off x="20" y="10"/>
            <a:ext cx="12191980" cy="6856614"/>
          </a:xfrm>
          <a:prstGeom prst="rect">
            <a:avLst/>
          </a:prstGeom>
        </p:spPr>
      </p:pic>
      <p:sp>
        <p:nvSpPr>
          <p:cNvPr id="6" name="Subtitle 5">
            <a:extLst>
              <a:ext uri="{FF2B5EF4-FFF2-40B4-BE49-F238E27FC236}">
                <a16:creationId xmlns:a16="http://schemas.microsoft.com/office/drawing/2014/main" id="{3D5C6CE2-6995-2340-7D9A-281A7F87EE5F}"/>
              </a:ext>
            </a:extLst>
          </p:cNvPr>
          <p:cNvSpPr>
            <a:spLocks noGrp="1"/>
          </p:cNvSpPr>
          <p:nvPr>
            <p:ph type="subTitle" idx="1"/>
          </p:nvPr>
        </p:nvSpPr>
        <p:spPr>
          <a:xfrm>
            <a:off x="1111347" y="1576475"/>
            <a:ext cx="10276449" cy="1655762"/>
          </a:xfrm>
        </p:spPr>
        <p:txBody>
          <a:bodyPr>
            <a:normAutofit/>
          </a:bodyPr>
          <a:lstStyle/>
          <a:p>
            <a:r>
              <a:rPr lang="en-US" sz="3600" b="1" dirty="0">
                <a:solidFill>
                  <a:schemeClr val="bg1"/>
                </a:solidFill>
              </a:rPr>
              <a:t>Percent of Ambulance Services Annual Budget Spent on Hospital Bed Delay</a:t>
            </a:r>
          </a:p>
        </p:txBody>
      </p:sp>
      <p:sp>
        <p:nvSpPr>
          <p:cNvPr id="8" name="Title 7">
            <a:extLst>
              <a:ext uri="{FF2B5EF4-FFF2-40B4-BE49-F238E27FC236}">
                <a16:creationId xmlns:a16="http://schemas.microsoft.com/office/drawing/2014/main" id="{DC92B0BB-88FA-33A7-C068-F26D88EA1C62}"/>
              </a:ext>
            </a:extLst>
          </p:cNvPr>
          <p:cNvSpPr>
            <a:spLocks noGrp="1"/>
          </p:cNvSpPr>
          <p:nvPr>
            <p:ph type="ctrTitle"/>
          </p:nvPr>
        </p:nvSpPr>
        <p:spPr>
          <a:xfrm>
            <a:off x="1615440" y="579710"/>
            <a:ext cx="9144000" cy="996765"/>
          </a:xfrm>
        </p:spPr>
        <p:txBody>
          <a:bodyPr>
            <a:normAutofit/>
          </a:bodyPr>
          <a:lstStyle/>
          <a:p>
            <a:r>
              <a:rPr lang="en-US" b="1" dirty="0">
                <a:solidFill>
                  <a:schemeClr val="bg1"/>
                </a:solidFill>
              </a:rPr>
              <a:t>2.4</a:t>
            </a:r>
          </a:p>
        </p:txBody>
      </p:sp>
      <p:pic>
        <p:nvPicPr>
          <p:cNvPr id="2" name="Picture 2">
            <a:extLst>
              <a:ext uri="{FF2B5EF4-FFF2-40B4-BE49-F238E27FC236}">
                <a16:creationId xmlns:a16="http://schemas.microsoft.com/office/drawing/2014/main" id="{89C18ACA-6245-C7E2-C2F6-693A2D15BF72}"/>
              </a:ext>
            </a:extLst>
          </p:cNvPr>
          <p:cNvPicPr>
            <a:picLocks noChangeAspect="1" noChangeArrowheads="1"/>
          </p:cNvPicPr>
          <p:nvPr/>
        </p:nvPicPr>
        <p:blipFill>
          <a:blip r:embed="rId4"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3" name="Picture 2" descr="C:\Users\Jeff\AppData\Local\Temp\EMS Section color w cream printSPGeorgia-1.jpg">
            <a:extLst>
              <a:ext uri="{FF2B5EF4-FFF2-40B4-BE49-F238E27FC236}">
                <a16:creationId xmlns:a16="http://schemas.microsoft.com/office/drawing/2014/main" id="{05A72BBF-4C53-F933-DCE1-D79A5588FD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2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3">
            <a:alphaModFix amt="60000"/>
          </a:blip>
          <a:srcRect t="15747"/>
          <a:stretch/>
        </p:blipFill>
        <p:spPr>
          <a:xfrm>
            <a:off x="20" y="10"/>
            <a:ext cx="12191980" cy="6856614"/>
          </a:xfrm>
          <a:prstGeom prst="rect">
            <a:avLst/>
          </a:prstGeom>
        </p:spPr>
      </p:pic>
      <p:sp>
        <p:nvSpPr>
          <p:cNvPr id="6" name="Subtitle 5">
            <a:extLst>
              <a:ext uri="{FF2B5EF4-FFF2-40B4-BE49-F238E27FC236}">
                <a16:creationId xmlns:a16="http://schemas.microsoft.com/office/drawing/2014/main" id="{3D5C6CE2-6995-2340-7D9A-281A7F87EE5F}"/>
              </a:ext>
            </a:extLst>
          </p:cNvPr>
          <p:cNvSpPr>
            <a:spLocks noGrp="1"/>
          </p:cNvSpPr>
          <p:nvPr>
            <p:ph type="subTitle" idx="1"/>
          </p:nvPr>
        </p:nvSpPr>
        <p:spPr>
          <a:xfrm>
            <a:off x="1615440" y="1576475"/>
            <a:ext cx="9144000" cy="1655762"/>
          </a:xfrm>
        </p:spPr>
        <p:txBody>
          <a:bodyPr>
            <a:normAutofit/>
          </a:bodyPr>
          <a:lstStyle/>
          <a:p>
            <a:r>
              <a:rPr lang="en-US" sz="3600" b="1" dirty="0">
                <a:solidFill>
                  <a:schemeClr val="bg1"/>
                </a:solidFill>
              </a:rPr>
              <a:t>Hours of Hospital Bed Delay per Day</a:t>
            </a:r>
          </a:p>
        </p:txBody>
      </p:sp>
      <p:sp>
        <p:nvSpPr>
          <p:cNvPr id="8" name="Title 7">
            <a:extLst>
              <a:ext uri="{FF2B5EF4-FFF2-40B4-BE49-F238E27FC236}">
                <a16:creationId xmlns:a16="http://schemas.microsoft.com/office/drawing/2014/main" id="{DC92B0BB-88FA-33A7-C068-F26D88EA1C62}"/>
              </a:ext>
            </a:extLst>
          </p:cNvPr>
          <p:cNvSpPr>
            <a:spLocks noGrp="1"/>
          </p:cNvSpPr>
          <p:nvPr>
            <p:ph type="ctrTitle"/>
          </p:nvPr>
        </p:nvSpPr>
        <p:spPr>
          <a:xfrm>
            <a:off x="1615440" y="579710"/>
            <a:ext cx="9144000" cy="996765"/>
          </a:xfrm>
        </p:spPr>
        <p:txBody>
          <a:bodyPr>
            <a:normAutofit/>
          </a:bodyPr>
          <a:lstStyle/>
          <a:p>
            <a:r>
              <a:rPr lang="en-US" b="1" dirty="0">
                <a:solidFill>
                  <a:schemeClr val="bg1"/>
                </a:solidFill>
              </a:rPr>
              <a:t>14.7</a:t>
            </a:r>
          </a:p>
        </p:txBody>
      </p:sp>
      <p:pic>
        <p:nvPicPr>
          <p:cNvPr id="2" name="Picture 2">
            <a:extLst>
              <a:ext uri="{FF2B5EF4-FFF2-40B4-BE49-F238E27FC236}">
                <a16:creationId xmlns:a16="http://schemas.microsoft.com/office/drawing/2014/main" id="{EEF54387-40F1-EF64-0F2C-12B17B4C35F8}"/>
              </a:ext>
            </a:extLst>
          </p:cNvPr>
          <p:cNvPicPr>
            <a:picLocks noChangeAspect="1" noChangeArrowheads="1"/>
          </p:cNvPicPr>
          <p:nvPr/>
        </p:nvPicPr>
        <p:blipFill>
          <a:blip r:embed="rId4"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3" name="Picture 2" descr="C:\Users\Jeff\AppData\Local\Temp\EMS Section color w cream printSPGeorgia-1.jpg">
            <a:extLst>
              <a:ext uri="{FF2B5EF4-FFF2-40B4-BE49-F238E27FC236}">
                <a16:creationId xmlns:a16="http://schemas.microsoft.com/office/drawing/2014/main" id="{AB16041A-9450-21F9-2E06-BDE874E722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3">
            <a:alphaModFix amt="60000"/>
          </a:blip>
          <a:srcRect t="15747"/>
          <a:stretch/>
        </p:blipFill>
        <p:spPr>
          <a:xfrm>
            <a:off x="20" y="10"/>
            <a:ext cx="12191980" cy="6856614"/>
          </a:xfrm>
          <a:prstGeom prst="rect">
            <a:avLst/>
          </a:prstGeom>
        </p:spPr>
      </p:pic>
      <p:sp>
        <p:nvSpPr>
          <p:cNvPr id="6" name="Subtitle 5">
            <a:extLst>
              <a:ext uri="{FF2B5EF4-FFF2-40B4-BE49-F238E27FC236}">
                <a16:creationId xmlns:a16="http://schemas.microsoft.com/office/drawing/2014/main" id="{3D5C6CE2-6995-2340-7D9A-281A7F87EE5F}"/>
              </a:ext>
            </a:extLst>
          </p:cNvPr>
          <p:cNvSpPr>
            <a:spLocks noGrp="1"/>
          </p:cNvSpPr>
          <p:nvPr>
            <p:ph type="subTitle" idx="1"/>
          </p:nvPr>
        </p:nvSpPr>
        <p:spPr>
          <a:xfrm>
            <a:off x="1111347" y="1576475"/>
            <a:ext cx="10276449" cy="1655762"/>
          </a:xfrm>
        </p:spPr>
        <p:txBody>
          <a:bodyPr>
            <a:normAutofit/>
          </a:bodyPr>
          <a:lstStyle/>
          <a:p>
            <a:r>
              <a:rPr lang="en-US" sz="3600" b="1" dirty="0">
                <a:solidFill>
                  <a:schemeClr val="bg1"/>
                </a:solidFill>
              </a:rPr>
              <a:t>Cost in Dollars</a:t>
            </a:r>
          </a:p>
          <a:p>
            <a:r>
              <a:rPr lang="en-US" sz="3600" b="1" dirty="0">
                <a:solidFill>
                  <a:schemeClr val="bg1"/>
                </a:solidFill>
              </a:rPr>
              <a:t>Per Unit Hour of Ambulance Service</a:t>
            </a:r>
          </a:p>
        </p:txBody>
      </p:sp>
      <p:sp>
        <p:nvSpPr>
          <p:cNvPr id="8" name="Title 7">
            <a:extLst>
              <a:ext uri="{FF2B5EF4-FFF2-40B4-BE49-F238E27FC236}">
                <a16:creationId xmlns:a16="http://schemas.microsoft.com/office/drawing/2014/main" id="{DC92B0BB-88FA-33A7-C068-F26D88EA1C62}"/>
              </a:ext>
            </a:extLst>
          </p:cNvPr>
          <p:cNvSpPr>
            <a:spLocks noGrp="1"/>
          </p:cNvSpPr>
          <p:nvPr>
            <p:ph type="ctrTitle"/>
          </p:nvPr>
        </p:nvSpPr>
        <p:spPr>
          <a:xfrm>
            <a:off x="1615440" y="579710"/>
            <a:ext cx="9144000" cy="996765"/>
          </a:xfrm>
        </p:spPr>
        <p:txBody>
          <a:bodyPr>
            <a:normAutofit/>
          </a:bodyPr>
          <a:lstStyle/>
          <a:p>
            <a:r>
              <a:rPr lang="en-US" b="1" dirty="0">
                <a:solidFill>
                  <a:schemeClr val="bg1"/>
                </a:solidFill>
              </a:rPr>
              <a:t>230</a:t>
            </a:r>
          </a:p>
        </p:txBody>
      </p:sp>
      <p:pic>
        <p:nvPicPr>
          <p:cNvPr id="2" name="Picture 2">
            <a:extLst>
              <a:ext uri="{FF2B5EF4-FFF2-40B4-BE49-F238E27FC236}">
                <a16:creationId xmlns:a16="http://schemas.microsoft.com/office/drawing/2014/main" id="{DBF1D0FE-6F6C-04E8-42A0-A67CD9613140}"/>
              </a:ext>
            </a:extLst>
          </p:cNvPr>
          <p:cNvPicPr>
            <a:picLocks noChangeAspect="1" noChangeArrowheads="1"/>
          </p:cNvPicPr>
          <p:nvPr/>
        </p:nvPicPr>
        <p:blipFill>
          <a:blip r:embed="rId4"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3" name="Picture 2" descr="C:\Users\Jeff\AppData\Local\Temp\EMS Section color w cream printSPGeorgia-1.jpg">
            <a:extLst>
              <a:ext uri="{FF2B5EF4-FFF2-40B4-BE49-F238E27FC236}">
                <a16:creationId xmlns:a16="http://schemas.microsoft.com/office/drawing/2014/main" id="{B30F08F9-C600-26AA-52DD-1C0AEC63DC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0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3">
            <a:alphaModFix amt="60000"/>
          </a:blip>
          <a:srcRect t="15747"/>
          <a:stretch/>
        </p:blipFill>
        <p:spPr>
          <a:xfrm>
            <a:off x="20" y="10"/>
            <a:ext cx="12191980" cy="6856614"/>
          </a:xfrm>
          <a:prstGeom prst="rect">
            <a:avLst/>
          </a:prstGeom>
        </p:spPr>
      </p:pic>
      <p:sp>
        <p:nvSpPr>
          <p:cNvPr id="6" name="Subtitle 5">
            <a:extLst>
              <a:ext uri="{FF2B5EF4-FFF2-40B4-BE49-F238E27FC236}">
                <a16:creationId xmlns:a16="http://schemas.microsoft.com/office/drawing/2014/main" id="{3D5C6CE2-6995-2340-7D9A-281A7F87EE5F}"/>
              </a:ext>
            </a:extLst>
          </p:cNvPr>
          <p:cNvSpPr>
            <a:spLocks noGrp="1"/>
          </p:cNvSpPr>
          <p:nvPr>
            <p:ph type="subTitle" idx="1"/>
          </p:nvPr>
        </p:nvSpPr>
        <p:spPr>
          <a:xfrm>
            <a:off x="1111347" y="1576475"/>
            <a:ext cx="10276449" cy="1655762"/>
          </a:xfrm>
        </p:spPr>
        <p:txBody>
          <a:bodyPr>
            <a:normAutofit/>
          </a:bodyPr>
          <a:lstStyle/>
          <a:p>
            <a:r>
              <a:rPr lang="en-US" sz="3600" b="1" dirty="0">
                <a:solidFill>
                  <a:schemeClr val="bg1"/>
                </a:solidFill>
              </a:rPr>
              <a:t>Hours of Hospital Bed Delay CY 2023</a:t>
            </a:r>
          </a:p>
        </p:txBody>
      </p:sp>
      <p:sp>
        <p:nvSpPr>
          <p:cNvPr id="8" name="Title 7">
            <a:extLst>
              <a:ext uri="{FF2B5EF4-FFF2-40B4-BE49-F238E27FC236}">
                <a16:creationId xmlns:a16="http://schemas.microsoft.com/office/drawing/2014/main" id="{DC92B0BB-88FA-33A7-C068-F26D88EA1C62}"/>
              </a:ext>
            </a:extLst>
          </p:cNvPr>
          <p:cNvSpPr>
            <a:spLocks noGrp="1"/>
          </p:cNvSpPr>
          <p:nvPr>
            <p:ph type="ctrTitle"/>
          </p:nvPr>
        </p:nvSpPr>
        <p:spPr>
          <a:xfrm>
            <a:off x="1615440" y="579710"/>
            <a:ext cx="9144000" cy="996765"/>
          </a:xfrm>
        </p:spPr>
        <p:txBody>
          <a:bodyPr>
            <a:normAutofit/>
          </a:bodyPr>
          <a:lstStyle/>
          <a:p>
            <a:r>
              <a:rPr lang="en-US" b="1" dirty="0">
                <a:solidFill>
                  <a:schemeClr val="bg1"/>
                </a:solidFill>
              </a:rPr>
              <a:t>5,375</a:t>
            </a:r>
          </a:p>
        </p:txBody>
      </p:sp>
      <p:pic>
        <p:nvPicPr>
          <p:cNvPr id="2" name="Picture 2">
            <a:extLst>
              <a:ext uri="{FF2B5EF4-FFF2-40B4-BE49-F238E27FC236}">
                <a16:creationId xmlns:a16="http://schemas.microsoft.com/office/drawing/2014/main" id="{A42BAACF-F825-792A-3556-4E13F21E8370}"/>
              </a:ext>
            </a:extLst>
          </p:cNvPr>
          <p:cNvPicPr>
            <a:picLocks noChangeAspect="1" noChangeArrowheads="1"/>
          </p:cNvPicPr>
          <p:nvPr/>
        </p:nvPicPr>
        <p:blipFill>
          <a:blip r:embed="rId4"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3" name="Picture 2" descr="C:\Users\Jeff\AppData\Local\Temp\EMS Section color w cream printSPGeorgia-1.jpg">
            <a:extLst>
              <a:ext uri="{FF2B5EF4-FFF2-40B4-BE49-F238E27FC236}">
                <a16:creationId xmlns:a16="http://schemas.microsoft.com/office/drawing/2014/main" id="{3A34B9A4-F670-853F-EC9B-7904A2DBAB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7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3">
            <a:alphaModFix amt="60000"/>
          </a:blip>
          <a:srcRect t="15747"/>
          <a:stretch/>
        </p:blipFill>
        <p:spPr>
          <a:xfrm>
            <a:off x="20" y="10"/>
            <a:ext cx="12191980" cy="6856614"/>
          </a:xfrm>
          <a:prstGeom prst="rect">
            <a:avLst/>
          </a:prstGeom>
        </p:spPr>
      </p:pic>
      <p:sp>
        <p:nvSpPr>
          <p:cNvPr id="6" name="Subtitle 5">
            <a:extLst>
              <a:ext uri="{FF2B5EF4-FFF2-40B4-BE49-F238E27FC236}">
                <a16:creationId xmlns:a16="http://schemas.microsoft.com/office/drawing/2014/main" id="{3D5C6CE2-6995-2340-7D9A-281A7F87EE5F}"/>
              </a:ext>
            </a:extLst>
          </p:cNvPr>
          <p:cNvSpPr>
            <a:spLocks noGrp="1"/>
          </p:cNvSpPr>
          <p:nvPr>
            <p:ph type="subTitle" idx="1"/>
          </p:nvPr>
        </p:nvSpPr>
        <p:spPr>
          <a:xfrm>
            <a:off x="1111347" y="1576475"/>
            <a:ext cx="10276449" cy="1655762"/>
          </a:xfrm>
        </p:spPr>
        <p:txBody>
          <a:bodyPr>
            <a:normAutofit/>
          </a:bodyPr>
          <a:lstStyle/>
          <a:p>
            <a:r>
              <a:rPr lang="en-US" sz="3600" b="1" dirty="0">
                <a:solidFill>
                  <a:schemeClr val="bg1"/>
                </a:solidFill>
              </a:rPr>
              <a:t>Dollars Spent on Hospital Bed Delay</a:t>
            </a:r>
          </a:p>
        </p:txBody>
      </p:sp>
      <p:sp>
        <p:nvSpPr>
          <p:cNvPr id="8" name="Title 7">
            <a:extLst>
              <a:ext uri="{FF2B5EF4-FFF2-40B4-BE49-F238E27FC236}">
                <a16:creationId xmlns:a16="http://schemas.microsoft.com/office/drawing/2014/main" id="{DC92B0BB-88FA-33A7-C068-F26D88EA1C62}"/>
              </a:ext>
            </a:extLst>
          </p:cNvPr>
          <p:cNvSpPr>
            <a:spLocks noGrp="1"/>
          </p:cNvSpPr>
          <p:nvPr>
            <p:ph type="ctrTitle"/>
          </p:nvPr>
        </p:nvSpPr>
        <p:spPr>
          <a:xfrm>
            <a:off x="1615440" y="579710"/>
            <a:ext cx="9144000" cy="996765"/>
          </a:xfrm>
        </p:spPr>
        <p:txBody>
          <a:bodyPr>
            <a:normAutofit/>
          </a:bodyPr>
          <a:lstStyle/>
          <a:p>
            <a:r>
              <a:rPr lang="en-US" b="1" dirty="0">
                <a:solidFill>
                  <a:schemeClr val="bg1"/>
                </a:solidFill>
              </a:rPr>
              <a:t>1,238,773</a:t>
            </a:r>
          </a:p>
        </p:txBody>
      </p:sp>
      <p:pic>
        <p:nvPicPr>
          <p:cNvPr id="2" name="Picture 2">
            <a:extLst>
              <a:ext uri="{FF2B5EF4-FFF2-40B4-BE49-F238E27FC236}">
                <a16:creationId xmlns:a16="http://schemas.microsoft.com/office/drawing/2014/main" id="{74F950AC-8510-0273-6A37-72A7F3ABD07D}"/>
              </a:ext>
            </a:extLst>
          </p:cNvPr>
          <p:cNvPicPr>
            <a:picLocks noChangeAspect="1" noChangeArrowheads="1"/>
          </p:cNvPicPr>
          <p:nvPr/>
        </p:nvPicPr>
        <p:blipFill>
          <a:blip r:embed="rId4"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3" name="Picture 2" descr="C:\Users\Jeff\AppData\Local\Temp\EMS Section color w cream printSPGeorgia-1.jpg">
            <a:extLst>
              <a:ext uri="{FF2B5EF4-FFF2-40B4-BE49-F238E27FC236}">
                <a16:creationId xmlns:a16="http://schemas.microsoft.com/office/drawing/2014/main" id="{25F2EA95-CF75-AC74-7386-FF2740D11E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64CEFC-2A58-8593-4252-D16BC9A07A19}"/>
              </a:ext>
            </a:extLst>
          </p:cNvPr>
          <p:cNvPicPr>
            <a:picLocks noChangeAspect="1"/>
          </p:cNvPicPr>
          <p:nvPr/>
        </p:nvPicPr>
        <p:blipFill>
          <a:blip r:embed="rId3">
            <a:alphaModFix amt="60000"/>
          </a:blip>
          <a:srcRect t="15747"/>
          <a:stretch/>
        </p:blipFill>
        <p:spPr>
          <a:xfrm>
            <a:off x="20" y="10"/>
            <a:ext cx="12191980" cy="6856614"/>
          </a:xfrm>
          <a:prstGeom prst="rect">
            <a:avLst/>
          </a:prstGeom>
        </p:spPr>
      </p:pic>
      <p:sp>
        <p:nvSpPr>
          <p:cNvPr id="6" name="Subtitle 5">
            <a:extLst>
              <a:ext uri="{FF2B5EF4-FFF2-40B4-BE49-F238E27FC236}">
                <a16:creationId xmlns:a16="http://schemas.microsoft.com/office/drawing/2014/main" id="{3D5C6CE2-6995-2340-7D9A-281A7F87EE5F}"/>
              </a:ext>
            </a:extLst>
          </p:cNvPr>
          <p:cNvSpPr>
            <a:spLocks noGrp="1"/>
          </p:cNvSpPr>
          <p:nvPr>
            <p:ph type="subTitle" idx="1"/>
          </p:nvPr>
        </p:nvSpPr>
        <p:spPr>
          <a:xfrm>
            <a:off x="1111347" y="1576475"/>
            <a:ext cx="10276449" cy="1655762"/>
          </a:xfrm>
        </p:spPr>
        <p:txBody>
          <a:bodyPr>
            <a:normAutofit/>
          </a:bodyPr>
          <a:lstStyle/>
          <a:p>
            <a:r>
              <a:rPr lang="en-US" sz="3600" b="1" dirty="0">
                <a:solidFill>
                  <a:schemeClr val="bg1"/>
                </a:solidFill>
              </a:rPr>
              <a:t>Dollars Spent on Hospital Bed Delay</a:t>
            </a:r>
          </a:p>
        </p:txBody>
      </p:sp>
      <p:sp>
        <p:nvSpPr>
          <p:cNvPr id="8" name="Title 7">
            <a:extLst>
              <a:ext uri="{FF2B5EF4-FFF2-40B4-BE49-F238E27FC236}">
                <a16:creationId xmlns:a16="http://schemas.microsoft.com/office/drawing/2014/main" id="{DC92B0BB-88FA-33A7-C068-F26D88EA1C62}"/>
              </a:ext>
            </a:extLst>
          </p:cNvPr>
          <p:cNvSpPr>
            <a:spLocks noGrp="1"/>
          </p:cNvSpPr>
          <p:nvPr>
            <p:ph type="ctrTitle"/>
          </p:nvPr>
        </p:nvSpPr>
        <p:spPr>
          <a:xfrm>
            <a:off x="1615440" y="579710"/>
            <a:ext cx="9144000" cy="996765"/>
          </a:xfrm>
        </p:spPr>
        <p:txBody>
          <a:bodyPr>
            <a:normAutofit/>
          </a:bodyPr>
          <a:lstStyle/>
          <a:p>
            <a:r>
              <a:rPr lang="en-US" b="1" dirty="0">
                <a:solidFill>
                  <a:schemeClr val="bg1"/>
                </a:solidFill>
              </a:rPr>
              <a:t>2,447,546</a:t>
            </a:r>
          </a:p>
        </p:txBody>
      </p:sp>
      <p:pic>
        <p:nvPicPr>
          <p:cNvPr id="2" name="Picture 2">
            <a:extLst>
              <a:ext uri="{FF2B5EF4-FFF2-40B4-BE49-F238E27FC236}">
                <a16:creationId xmlns:a16="http://schemas.microsoft.com/office/drawing/2014/main" id="{8DDD642F-78D5-3AD9-2974-181DC6BFB162}"/>
              </a:ext>
            </a:extLst>
          </p:cNvPr>
          <p:cNvPicPr>
            <a:picLocks noChangeAspect="1" noChangeArrowheads="1"/>
          </p:cNvPicPr>
          <p:nvPr/>
        </p:nvPicPr>
        <p:blipFill>
          <a:blip r:embed="rId4" cstate="print">
            <a:clrChange>
              <a:clrFrom>
                <a:srgbClr val="FFAEC9"/>
              </a:clrFrom>
              <a:clrTo>
                <a:srgbClr val="FFAEC9">
                  <a:alpha val="0"/>
                </a:srgbClr>
              </a:clrTo>
            </a:clrChange>
          </a:blip>
          <a:srcRect/>
          <a:stretch>
            <a:fillRect/>
          </a:stretch>
        </p:blipFill>
        <p:spPr bwMode="auto">
          <a:xfrm>
            <a:off x="128990" y="5622425"/>
            <a:ext cx="1143000" cy="1143000"/>
          </a:xfrm>
          <a:prstGeom prst="rect">
            <a:avLst/>
          </a:prstGeom>
          <a:noFill/>
          <a:ln w="9525">
            <a:noFill/>
            <a:miter lim="800000"/>
            <a:headEnd/>
            <a:tailEnd/>
          </a:ln>
        </p:spPr>
      </p:pic>
      <p:pic>
        <p:nvPicPr>
          <p:cNvPr id="3" name="Picture 2" descr="C:\Users\Jeff\AppData\Local\Temp\EMS Section color w cream printSPGeorgia-1.jpg">
            <a:extLst>
              <a:ext uri="{FF2B5EF4-FFF2-40B4-BE49-F238E27FC236}">
                <a16:creationId xmlns:a16="http://schemas.microsoft.com/office/drawing/2014/main" id="{6B62DC1B-C8D9-16A9-DC40-1C89CD526F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4287" y="5784662"/>
            <a:ext cx="1609390" cy="9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7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lue background&#10;&#10;Description automatically generated">
            <a:extLst>
              <a:ext uri="{FF2B5EF4-FFF2-40B4-BE49-F238E27FC236}">
                <a16:creationId xmlns:a16="http://schemas.microsoft.com/office/drawing/2014/main" id="{AA80A78D-0A5E-4DA5-898A-BEBCB57AF345}"/>
              </a:ext>
            </a:extLst>
          </p:cNvPr>
          <p:cNvPicPr>
            <a:picLocks noChangeAspect="1"/>
          </p:cNvPicPr>
          <p:nvPr/>
        </p:nvPicPr>
        <p:blipFill rotWithShape="1">
          <a:blip r:embed="rId2"/>
          <a:srcRect b="6727"/>
          <a:stretch/>
        </p:blipFill>
        <p:spPr>
          <a:xfrm>
            <a:off x="0" y="0"/>
            <a:ext cx="12192000" cy="5129213"/>
          </a:xfrm>
          <a:prstGeom prst="rect">
            <a:avLst/>
          </a:prstGeom>
        </p:spPr>
      </p:pic>
      <p:pic>
        <p:nvPicPr>
          <p:cNvPr id="5" name="Picture 4">
            <a:extLst>
              <a:ext uri="{FF2B5EF4-FFF2-40B4-BE49-F238E27FC236}">
                <a16:creationId xmlns:a16="http://schemas.microsoft.com/office/drawing/2014/main" id="{8C7BFFA9-8535-104F-898F-84E680A79E03}"/>
              </a:ext>
            </a:extLst>
          </p:cNvPr>
          <p:cNvPicPr>
            <a:picLocks noChangeAspect="1"/>
          </p:cNvPicPr>
          <p:nvPr/>
        </p:nvPicPr>
        <p:blipFill>
          <a:blip r:embed="rId3"/>
          <a:stretch>
            <a:fillRect/>
          </a:stretch>
        </p:blipFill>
        <p:spPr>
          <a:xfrm>
            <a:off x="4845037" y="5645943"/>
            <a:ext cx="2776094" cy="842029"/>
          </a:xfrm>
          <a:prstGeom prst="rect">
            <a:avLst/>
          </a:prstGeom>
        </p:spPr>
      </p:pic>
      <p:sp>
        <p:nvSpPr>
          <p:cNvPr id="16" name="Rectangle 15">
            <a:extLst>
              <a:ext uri="{FF2B5EF4-FFF2-40B4-BE49-F238E27FC236}">
                <a16:creationId xmlns:a16="http://schemas.microsoft.com/office/drawing/2014/main" id="{4AAEE6C6-ADAD-4E0C-BDA2-BB4DACEB0737}"/>
              </a:ext>
            </a:extLst>
          </p:cNvPr>
          <p:cNvSpPr/>
          <p:nvPr/>
        </p:nvSpPr>
        <p:spPr>
          <a:xfrm>
            <a:off x="554182" y="2149107"/>
            <a:ext cx="110836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So…where can we look for help?</a:t>
            </a:r>
            <a:endParaRPr kumimoji="0" lang="en-US" sz="4800" b="0" i="0" u="none" strike="noStrike" kern="1200" cap="none" spc="-15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67392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5737-462C-1CB8-C863-FAFD89C369D9}"/>
            </a:ext>
          </a:extLst>
        </p:cNvPr>
        <p:cNvGrpSpPr/>
        <p:nvPr/>
      </p:nvGrpSpPr>
      <p:grpSpPr>
        <a:xfrm>
          <a:off x="0" y="0"/>
          <a:ext cx="0" cy="0"/>
          <a:chOff x="0" y="0"/>
          <a:chExt cx="0" cy="0"/>
        </a:xfrm>
      </p:grpSpPr>
      <p:pic>
        <p:nvPicPr>
          <p:cNvPr id="3" name="Picture 2" descr="A close up of a blue background&#10;&#10;Description automatically generated">
            <a:extLst>
              <a:ext uri="{FF2B5EF4-FFF2-40B4-BE49-F238E27FC236}">
                <a16:creationId xmlns:a16="http://schemas.microsoft.com/office/drawing/2014/main" id="{F9332586-6418-E0D4-1FC8-35896AFFF3B2}"/>
              </a:ext>
            </a:extLst>
          </p:cNvPr>
          <p:cNvPicPr>
            <a:picLocks noChangeAspect="1"/>
          </p:cNvPicPr>
          <p:nvPr/>
        </p:nvPicPr>
        <p:blipFill rotWithShape="1">
          <a:blip r:embed="rId2"/>
          <a:srcRect b="6727"/>
          <a:stretch/>
        </p:blipFill>
        <p:spPr>
          <a:xfrm>
            <a:off x="0" y="0"/>
            <a:ext cx="12192000" cy="5129213"/>
          </a:xfrm>
          <a:prstGeom prst="rect">
            <a:avLst/>
          </a:prstGeom>
        </p:spPr>
      </p:pic>
      <p:pic>
        <p:nvPicPr>
          <p:cNvPr id="5" name="Picture 4">
            <a:extLst>
              <a:ext uri="{FF2B5EF4-FFF2-40B4-BE49-F238E27FC236}">
                <a16:creationId xmlns:a16="http://schemas.microsoft.com/office/drawing/2014/main" id="{88683FC9-9D5A-6682-2EF2-43689799C341}"/>
              </a:ext>
            </a:extLst>
          </p:cNvPr>
          <p:cNvPicPr>
            <a:picLocks noChangeAspect="1"/>
          </p:cNvPicPr>
          <p:nvPr/>
        </p:nvPicPr>
        <p:blipFill>
          <a:blip r:embed="rId3"/>
          <a:stretch>
            <a:fillRect/>
          </a:stretch>
        </p:blipFill>
        <p:spPr>
          <a:xfrm>
            <a:off x="3751538" y="5469262"/>
            <a:ext cx="3651068" cy="1107421"/>
          </a:xfrm>
          <a:prstGeom prst="rect">
            <a:avLst/>
          </a:prstGeom>
        </p:spPr>
      </p:pic>
      <p:sp>
        <p:nvSpPr>
          <p:cNvPr id="16" name="Rectangle 15">
            <a:extLst>
              <a:ext uri="{FF2B5EF4-FFF2-40B4-BE49-F238E27FC236}">
                <a16:creationId xmlns:a16="http://schemas.microsoft.com/office/drawing/2014/main" id="{E8763374-5D9B-9D4F-3E3A-EE5215BBB7C1}"/>
              </a:ext>
            </a:extLst>
          </p:cNvPr>
          <p:cNvSpPr/>
          <p:nvPr/>
        </p:nvSpPr>
        <p:spPr>
          <a:xfrm>
            <a:off x="554182" y="195089"/>
            <a:ext cx="684842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Rand Report</a:t>
            </a:r>
            <a:endParaRPr kumimoji="0" lang="en-US" sz="4800" b="0" i="0" u="none" strike="noStrike" kern="1200" cap="none" spc="-150" normalizeH="0" baseline="0" noProof="0" dirty="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59A4EA58-B0E1-9693-9071-34F330A6721C}"/>
              </a:ext>
            </a:extLst>
          </p:cNvPr>
          <p:cNvPicPr>
            <a:picLocks noChangeAspect="1"/>
          </p:cNvPicPr>
          <p:nvPr/>
        </p:nvPicPr>
        <p:blipFill>
          <a:blip r:embed="rId4"/>
          <a:stretch>
            <a:fillRect/>
          </a:stretch>
        </p:blipFill>
        <p:spPr>
          <a:xfrm>
            <a:off x="7742204" y="195089"/>
            <a:ext cx="4239642" cy="6075030"/>
          </a:xfrm>
          <a:prstGeom prst="rect">
            <a:avLst/>
          </a:prstGeom>
        </p:spPr>
      </p:pic>
      <p:pic>
        <p:nvPicPr>
          <p:cNvPr id="7" name="Picture 6" descr="A black background with a black square">
            <a:extLst>
              <a:ext uri="{FF2B5EF4-FFF2-40B4-BE49-F238E27FC236}">
                <a16:creationId xmlns:a16="http://schemas.microsoft.com/office/drawing/2014/main" id="{78046FAF-07CC-2BEC-2CD5-0DA34FF0D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6480" y="1119928"/>
            <a:ext cx="3813600" cy="3813600"/>
          </a:xfrm>
          <a:prstGeom prst="rect">
            <a:avLst/>
          </a:prstGeom>
          <a:solidFill>
            <a:schemeClr val="bg1"/>
          </a:solidFill>
        </p:spPr>
      </p:pic>
      <p:pic>
        <p:nvPicPr>
          <p:cNvPr id="1028" name="Picture 4" descr="Emergency Medicine Policy Institute">
            <a:extLst>
              <a:ext uri="{FF2B5EF4-FFF2-40B4-BE49-F238E27FC236}">
                <a16:creationId xmlns:a16="http://schemas.microsoft.com/office/drawing/2014/main" id="{B4F8CCC3-5E11-DA6D-C5E7-11BAA37985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968" y="5223055"/>
            <a:ext cx="2906973" cy="135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286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5E15-57FA-C19F-6FBE-FB82E9523891}"/>
            </a:ext>
          </a:extLst>
        </p:cNvPr>
        <p:cNvGrpSpPr/>
        <p:nvPr/>
      </p:nvGrpSpPr>
      <p:grpSpPr>
        <a:xfrm>
          <a:off x="0" y="0"/>
          <a:ext cx="0" cy="0"/>
          <a:chOff x="0" y="0"/>
          <a:chExt cx="0" cy="0"/>
        </a:xfrm>
      </p:grpSpPr>
      <p:pic>
        <p:nvPicPr>
          <p:cNvPr id="3" name="Picture 2" descr="A close up of a blue background&#10;&#10;Description automatically generated">
            <a:extLst>
              <a:ext uri="{FF2B5EF4-FFF2-40B4-BE49-F238E27FC236}">
                <a16:creationId xmlns:a16="http://schemas.microsoft.com/office/drawing/2014/main" id="{881B386E-4859-EE08-D819-BFC7F1F501A6}"/>
              </a:ext>
            </a:extLst>
          </p:cNvPr>
          <p:cNvPicPr>
            <a:picLocks noChangeAspect="1"/>
          </p:cNvPicPr>
          <p:nvPr/>
        </p:nvPicPr>
        <p:blipFill rotWithShape="1">
          <a:blip r:embed="rId2"/>
          <a:srcRect b="6727"/>
          <a:stretch/>
        </p:blipFill>
        <p:spPr>
          <a:xfrm>
            <a:off x="-1" y="0"/>
            <a:ext cx="16414821" cy="6905767"/>
          </a:xfrm>
          <a:prstGeom prst="rect">
            <a:avLst/>
          </a:prstGeom>
        </p:spPr>
      </p:pic>
      <p:sp>
        <p:nvSpPr>
          <p:cNvPr id="16" name="Rectangle 15">
            <a:extLst>
              <a:ext uri="{FF2B5EF4-FFF2-40B4-BE49-F238E27FC236}">
                <a16:creationId xmlns:a16="http://schemas.microsoft.com/office/drawing/2014/main" id="{E0033B43-89C7-F3E7-7D05-4122DA03035D}"/>
              </a:ext>
            </a:extLst>
          </p:cNvPr>
          <p:cNvSpPr/>
          <p:nvPr/>
        </p:nvSpPr>
        <p:spPr>
          <a:xfrm>
            <a:off x="554182" y="604569"/>
            <a:ext cx="110836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“ABC-ED” Act of 2025</a:t>
            </a:r>
            <a:endParaRPr kumimoji="0" lang="en-US" sz="4800" b="0" i="0" u="none" strike="noStrike" kern="1200" cap="none" spc="-150" normalizeH="0" baseline="0" noProof="0" dirty="0">
              <a:ln>
                <a:noFill/>
              </a:ln>
              <a:solidFill>
                <a:srgbClr val="FFFFFF"/>
              </a:solidFill>
              <a:effectLst/>
              <a:uLnTx/>
              <a:uFillTx/>
              <a:latin typeface="Avenir Next LT Pro"/>
              <a:ea typeface="+mn-ea"/>
              <a:cs typeface="+mn-cs"/>
            </a:endParaRPr>
          </a:p>
        </p:txBody>
      </p:sp>
      <p:pic>
        <p:nvPicPr>
          <p:cNvPr id="6" name="Picture 5" descr="A white rectangular sign with blue text&#10;&#10;AI-generated content may be incorrect.">
            <a:extLst>
              <a:ext uri="{FF2B5EF4-FFF2-40B4-BE49-F238E27FC236}">
                <a16:creationId xmlns:a16="http://schemas.microsoft.com/office/drawing/2014/main" id="{68FAA365-84F8-8FDF-3595-71BEC9046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263" y="1570044"/>
            <a:ext cx="5035473" cy="5035473"/>
          </a:xfrm>
          <a:prstGeom prst="rect">
            <a:avLst/>
          </a:prstGeom>
          <a:solidFill>
            <a:schemeClr val="bg1"/>
          </a:solidFill>
        </p:spPr>
      </p:pic>
    </p:spTree>
    <p:extLst>
      <p:ext uri="{BB962C8B-B14F-4D97-AF65-F5344CB8AC3E}">
        <p14:creationId xmlns:p14="http://schemas.microsoft.com/office/powerpoint/2010/main" val="2125039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duotone>
              <a:schemeClr val="accent1">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pic>
        <p:nvPicPr>
          <p:cNvPr id="4" name="Picture 3" descr="A truck driving down a street next to a traffic light at night&#10;&#10;Description automatically generated">
            <a:extLst>
              <a:ext uri="{FF2B5EF4-FFF2-40B4-BE49-F238E27FC236}">
                <a16:creationId xmlns:a16="http://schemas.microsoft.com/office/drawing/2014/main" id="{F0E177B0-1A7C-4396-BC09-29304FF23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48" y="366080"/>
            <a:ext cx="4873155" cy="3672523"/>
          </a:xfrm>
          <a:prstGeom prst="rect">
            <a:avLst/>
          </a:prstGeom>
        </p:spPr>
      </p:pic>
      <p:pic>
        <p:nvPicPr>
          <p:cNvPr id="1026" name="Picture 2" descr="Image result for oklahoma city skyline"/>
          <p:cNvPicPr>
            <a:picLocks noChangeAspect="1" noChangeArrowheads="1"/>
          </p:cNvPicPr>
          <p:nvPr/>
        </p:nvPicPr>
        <p:blipFill>
          <a:blip r:embed="rId5" cstate="print"/>
          <a:srcRect/>
          <a:stretch>
            <a:fillRect/>
          </a:stretch>
        </p:blipFill>
        <p:spPr bwMode="auto">
          <a:xfrm>
            <a:off x="1905003" y="3581403"/>
            <a:ext cx="4621667" cy="3047999"/>
          </a:xfrm>
          <a:prstGeom prst="rect">
            <a:avLst/>
          </a:prstGeom>
          <a:noFill/>
        </p:spPr>
      </p:pic>
      <p:pic>
        <p:nvPicPr>
          <p:cNvPr id="2051" name="Picture 3"/>
          <p:cNvPicPr>
            <a:picLocks noChangeAspect="1" noChangeArrowheads="1"/>
          </p:cNvPicPr>
          <p:nvPr/>
        </p:nvPicPr>
        <p:blipFill>
          <a:blip r:embed="rId6" cstate="print">
            <a:lum bright="10000"/>
          </a:blip>
          <a:srcRect t="7423"/>
          <a:stretch>
            <a:fillRect/>
          </a:stretch>
        </p:blipFill>
        <p:spPr bwMode="auto">
          <a:xfrm>
            <a:off x="4698933" y="228603"/>
            <a:ext cx="5647931" cy="24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5" name="Text Box 9"/>
          <p:cNvSpPr txBox="1">
            <a:spLocks noChangeArrowheads="1"/>
          </p:cNvSpPr>
          <p:nvPr/>
        </p:nvSpPr>
        <p:spPr bwMode="auto">
          <a:xfrm>
            <a:off x="6324600" y="4227328"/>
            <a:ext cx="4267200" cy="249299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Contact Info: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jeffrey-goodloe@ouhsc.edu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Office of the Medical Director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www.okctulomd.com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918-596-3147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@drjeffgoodloe</a:t>
            </a:r>
          </a:p>
        </p:txBody>
      </p:sp>
      <p:pic>
        <p:nvPicPr>
          <p:cNvPr id="13" name="Picture 12" descr="TFD_logo_hires_300.jpg"/>
          <p:cNvPicPr>
            <a:picLocks noChangeAspect="1"/>
          </p:cNvPicPr>
          <p:nvPr/>
        </p:nvPicPr>
        <p:blipFill>
          <a:blip r:embed="rId7" cstate="print">
            <a:clrChange>
              <a:clrFrom>
                <a:srgbClr val="FFFFFF"/>
              </a:clrFrom>
              <a:clrTo>
                <a:srgbClr val="FFFFFF">
                  <a:alpha val="0"/>
                </a:srgbClr>
              </a:clrTo>
            </a:clrChange>
          </a:blip>
          <a:stretch>
            <a:fillRect/>
          </a:stretch>
        </p:blipFill>
        <p:spPr>
          <a:xfrm>
            <a:off x="8991600" y="76203"/>
            <a:ext cx="1600200" cy="1599533"/>
          </a:xfrm>
          <a:prstGeom prst="rect">
            <a:avLst/>
          </a:prstGeom>
        </p:spPr>
      </p:pic>
      <p:pic>
        <p:nvPicPr>
          <p:cNvPr id="12" name="Content Placeholder 5"/>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901203" y="2202340"/>
            <a:ext cx="3394280" cy="1733555"/>
          </a:xfrm>
          <a:prstGeom prst="rect">
            <a:avLst/>
          </a:prstGeom>
        </p:spPr>
      </p:pic>
      <p:pic>
        <p:nvPicPr>
          <p:cNvPr id="16" name="Picture 15" descr="C:\Users\Jeff\AppData\Local\Temp\EMS Section color w cream printSPGeorgia-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55570" y="3338808"/>
            <a:ext cx="2209799" cy="12430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6"/>
          <p:cNvSpPr txBox="1">
            <a:spLocks noGrp="1" noChangeArrowheads="1"/>
          </p:cNvSpPr>
          <p:nvPr>
            <p:ph type="title"/>
          </p:nvPr>
        </p:nvSpPr>
        <p:spPr bwMode="auto">
          <a:xfrm>
            <a:off x="4945931" y="227115"/>
            <a:ext cx="1672446" cy="769441"/>
          </a:xfrm>
          <a:prstGeom prst="rect">
            <a:avLst/>
          </a:prstGeom>
          <a:noFill/>
          <a:ln w="9525">
            <a:noFill/>
            <a:miter lim="800000"/>
            <a:headEnd/>
            <a:tailEnd/>
          </a:ln>
        </p:spPr>
        <p:txBody>
          <a:bodyPr wrap="none">
            <a:spAutoFit/>
          </a:bodyPr>
          <a:lstStyle/>
          <a:p>
            <a:r>
              <a:rPr lang="en-US" b="1" i="1" dirty="0">
                <a:solidFill>
                  <a:srgbClr val="FFC000"/>
                </a:solidFill>
              </a:rPr>
              <a:t>TULSA</a:t>
            </a:r>
          </a:p>
        </p:txBody>
      </p:sp>
      <p:pic>
        <p:nvPicPr>
          <p:cNvPr id="2" name="Picture 2"/>
          <p:cNvPicPr>
            <a:picLocks noChangeAspect="1" noChangeArrowheads="1"/>
          </p:cNvPicPr>
          <p:nvPr/>
        </p:nvPicPr>
        <p:blipFill>
          <a:blip r:embed="rId10" cstate="print">
            <a:clrChange>
              <a:clrFrom>
                <a:srgbClr val="FFAEC9"/>
              </a:clrFrom>
              <a:clrTo>
                <a:srgbClr val="FFAEC9">
                  <a:alpha val="0"/>
                </a:srgbClr>
              </a:clrTo>
            </a:clrChange>
          </a:blip>
          <a:srcRect/>
          <a:stretch>
            <a:fillRect/>
          </a:stretch>
        </p:blipFill>
        <p:spPr bwMode="auto">
          <a:xfrm>
            <a:off x="4800600" y="1828800"/>
            <a:ext cx="2939058" cy="2939058"/>
          </a:xfrm>
          <a:prstGeom prst="rect">
            <a:avLst/>
          </a:prstGeom>
          <a:noFill/>
          <a:ln w="9525">
            <a:noFill/>
            <a:miter lim="800000"/>
            <a:headEnd/>
            <a:tailEnd/>
          </a:ln>
        </p:spPr>
      </p:pic>
      <p:sp>
        <p:nvSpPr>
          <p:cNvPr id="65542" name="Text Box 6"/>
          <p:cNvSpPr txBox="1">
            <a:spLocks noChangeArrowheads="1"/>
          </p:cNvSpPr>
          <p:nvPr/>
        </p:nvSpPr>
        <p:spPr bwMode="auto">
          <a:xfrm>
            <a:off x="2590800" y="5943600"/>
            <a:ext cx="3799438" cy="7078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Calibri"/>
                <a:ea typeface="+mn-ea"/>
                <a:cs typeface="+mn-cs"/>
              </a:rPr>
              <a:t>OKLAHOMA CITY</a:t>
            </a:r>
          </a:p>
        </p:txBody>
      </p:sp>
      <p:pic>
        <p:nvPicPr>
          <p:cNvPr id="15" name="Picture 14">
            <a:extLst>
              <a:ext uri="{FF2B5EF4-FFF2-40B4-BE49-F238E27FC236}">
                <a16:creationId xmlns:a16="http://schemas.microsoft.com/office/drawing/2014/main" id="{4AA597A1-3172-4907-8B26-4B677737F58D}"/>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p:blipFill>
        <p:spPr>
          <a:xfrm>
            <a:off x="8333903" y="6356570"/>
            <a:ext cx="314234" cy="314234"/>
          </a:xfrm>
          <a:prstGeom prst="rect">
            <a:avLst/>
          </a:prstGeom>
          <a:noFill/>
        </p:spPr>
      </p:pic>
      <p:pic>
        <p:nvPicPr>
          <p:cNvPr id="5" name="Picture 4" descr="A picture containing sky, truck, outdoor, red&#10;&#10;Description automatically generated">
            <a:extLst>
              <a:ext uri="{FF2B5EF4-FFF2-40B4-BE49-F238E27FC236}">
                <a16:creationId xmlns:a16="http://schemas.microsoft.com/office/drawing/2014/main" id="{FF3C3B90-7896-4EAF-A496-413771E739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369" y="4767858"/>
            <a:ext cx="2256387" cy="1269218"/>
          </a:xfrm>
          <a:prstGeom prst="rect">
            <a:avLst/>
          </a:prstGeom>
        </p:spPr>
      </p:pic>
      <p:pic>
        <p:nvPicPr>
          <p:cNvPr id="7" name="Picture 6" descr="A picture containing truck, red, outdoor, transport&#10;&#10;Description automatically generated">
            <a:extLst>
              <a:ext uri="{FF2B5EF4-FFF2-40B4-BE49-F238E27FC236}">
                <a16:creationId xmlns:a16="http://schemas.microsoft.com/office/drawing/2014/main" id="{E5EF2087-8D1E-4BC9-BAC0-8CB7561837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6391" y="342901"/>
            <a:ext cx="1777112" cy="1332835"/>
          </a:xfrm>
          <a:prstGeom prst="rect">
            <a:avLst/>
          </a:prstGeom>
        </p:spPr>
      </p:pic>
      <p:pic>
        <p:nvPicPr>
          <p:cNvPr id="18" name="Picture 3">
            <a:extLst>
              <a:ext uri="{FF2B5EF4-FFF2-40B4-BE49-F238E27FC236}">
                <a16:creationId xmlns:a16="http://schemas.microsoft.com/office/drawing/2014/main" id="{FC9B0C36-7435-4888-BE57-E2F0517E96A4}"/>
              </a:ext>
            </a:extLst>
          </p:cNvPr>
          <p:cNvPicPr>
            <a:picLocks noChangeAspect="1" noChangeArrowheads="1"/>
          </p:cNvPicPr>
          <p:nvPr/>
        </p:nvPicPr>
        <p:blipFill>
          <a:blip r:embed="rId15" cstate="print">
            <a:clrChange>
              <a:clrFrom>
                <a:srgbClr val="FFFFFF"/>
              </a:clrFrom>
              <a:clrTo>
                <a:srgbClr val="FFFFFF">
                  <a:alpha val="0"/>
                </a:srgbClr>
              </a:clrTo>
            </a:clrChange>
          </a:blip>
          <a:stretch>
            <a:fillRect/>
          </a:stretch>
        </p:blipFill>
        <p:spPr bwMode="auto">
          <a:xfrm>
            <a:off x="1676403" y="2968795"/>
            <a:ext cx="1685815" cy="1682410"/>
          </a:xfrm>
          <a:prstGeom prst="rect">
            <a:avLst/>
          </a:prstGeom>
          <a:noFill/>
          <a:ln>
            <a:noFill/>
          </a:ln>
        </p:spPr>
      </p:pic>
      <p:pic>
        <p:nvPicPr>
          <p:cNvPr id="3" name="Picture 2">
            <a:extLst>
              <a:ext uri="{FF2B5EF4-FFF2-40B4-BE49-F238E27FC236}">
                <a16:creationId xmlns:a16="http://schemas.microsoft.com/office/drawing/2014/main" id="{77C2ED51-FCEF-EA76-910C-CE887882FF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93932" y="6356569"/>
            <a:ext cx="314235" cy="314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acebook logo - Social media &amp; Logos Icons">
            <a:extLst>
              <a:ext uri="{FF2B5EF4-FFF2-40B4-BE49-F238E27FC236}">
                <a16:creationId xmlns:a16="http://schemas.microsoft.com/office/drawing/2014/main" id="{EAA268A5-51EC-27B3-BF64-CEEF08E016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62084" y="6288471"/>
            <a:ext cx="431848" cy="43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884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900B-B98D-E269-F6C1-BAE7C196C9C6}"/>
              </a:ext>
            </a:extLst>
          </p:cNvPr>
          <p:cNvSpPr>
            <a:spLocks noGrp="1"/>
          </p:cNvSpPr>
          <p:nvPr>
            <p:ph type="ctrTitle"/>
          </p:nvPr>
        </p:nvSpPr>
        <p:spPr>
          <a:xfrm>
            <a:off x="1162593" y="-326572"/>
            <a:ext cx="10302240" cy="4582183"/>
          </a:xfrm>
        </p:spPr>
        <p:txBody>
          <a:bodyPr/>
          <a:lstStyle/>
          <a:p>
            <a:r>
              <a:rPr lang="en-US" sz="2400" dirty="0"/>
              <a:t>Hospital X – opened  in 1925  - Community ED</a:t>
            </a:r>
            <a:br>
              <a:rPr lang="en-US" sz="2400" dirty="0"/>
            </a:br>
            <a:r>
              <a:rPr lang="en-US" sz="2400" dirty="0"/>
              <a:t>303 bed hospital with an annual ED volume of 33,800</a:t>
            </a:r>
            <a:br>
              <a:rPr lang="en-US" sz="2400" dirty="0"/>
            </a:br>
            <a:r>
              <a:rPr lang="en-US" sz="2400" dirty="0"/>
              <a:t>in 2021 – advised that they were looking to become a free-standing ED (FED)</a:t>
            </a:r>
            <a:br>
              <a:rPr lang="en-US" sz="2400" dirty="0"/>
            </a:br>
            <a:r>
              <a:rPr lang="en-US" sz="2400" dirty="0"/>
              <a:t>Then closing/no FED/no closing</a:t>
            </a:r>
            <a:br>
              <a:rPr lang="en-US" sz="2400" dirty="0"/>
            </a:br>
            <a:r>
              <a:rPr lang="en-US" sz="2400" dirty="0"/>
              <a:t>Final determination in  early 2023 – will be closing</a:t>
            </a:r>
            <a:br>
              <a:rPr lang="en-US" sz="2400" dirty="0"/>
            </a:br>
            <a:r>
              <a:rPr lang="en-US" sz="2400" dirty="0"/>
              <a:t>several meeting – would not close until all meetings/community meetings/notifications</a:t>
            </a:r>
            <a:br>
              <a:rPr lang="en-US" sz="2400" dirty="0"/>
            </a:br>
            <a:r>
              <a:rPr lang="en-US" sz="2400" dirty="0"/>
              <a:t>ED Chair assured me – will do this the “right Way”</a:t>
            </a:r>
            <a:br>
              <a:rPr lang="en-US" sz="2400" dirty="0"/>
            </a:br>
            <a:r>
              <a:rPr lang="en-US" sz="2400" dirty="0"/>
              <a:t>Then flyer – ED chair no where to be found</a:t>
            </a:r>
            <a:br>
              <a:rPr lang="en-US" sz="2400" dirty="0"/>
            </a:br>
            <a:endParaRPr lang="en-US" sz="2400" dirty="0"/>
          </a:p>
        </p:txBody>
      </p:sp>
      <p:sp>
        <p:nvSpPr>
          <p:cNvPr id="3" name="Subtitle 2">
            <a:extLst>
              <a:ext uri="{FF2B5EF4-FFF2-40B4-BE49-F238E27FC236}">
                <a16:creationId xmlns:a16="http://schemas.microsoft.com/office/drawing/2014/main" id="{B78ABCE6-B9A5-1BDE-D946-6184082F2AED}"/>
              </a:ext>
            </a:extLst>
          </p:cNvPr>
          <p:cNvSpPr>
            <a:spLocks noGrp="1"/>
          </p:cNvSpPr>
          <p:nvPr>
            <p:ph type="subTitle" idx="1"/>
          </p:nvPr>
        </p:nvSpPr>
        <p:spPr>
          <a:xfrm>
            <a:off x="6096000" y="2802682"/>
            <a:ext cx="4818724" cy="45719"/>
          </a:xfrm>
        </p:spPr>
        <p:txBody>
          <a:bodyPr>
            <a:normAutofit fontScale="25000" lnSpcReduction="20000"/>
          </a:bodyPr>
          <a:lstStyle/>
          <a:p>
            <a:endParaRPr lang="en-US"/>
          </a:p>
        </p:txBody>
      </p:sp>
    </p:spTree>
    <p:extLst>
      <p:ext uri="{BB962C8B-B14F-4D97-AF65-F5344CB8AC3E}">
        <p14:creationId xmlns:p14="http://schemas.microsoft.com/office/powerpoint/2010/main" val="309493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duotone>
              <a:schemeClr val="accent1">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pic>
        <p:nvPicPr>
          <p:cNvPr id="4" name="Picture 3" descr="A truck driving down a street next to a traffic light at night&#10;&#10;Description automatically generated">
            <a:extLst>
              <a:ext uri="{FF2B5EF4-FFF2-40B4-BE49-F238E27FC236}">
                <a16:creationId xmlns:a16="http://schemas.microsoft.com/office/drawing/2014/main" id="{F0E177B0-1A7C-4396-BC09-29304FF23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48" y="366080"/>
            <a:ext cx="4873155" cy="3672523"/>
          </a:xfrm>
          <a:prstGeom prst="rect">
            <a:avLst/>
          </a:prstGeom>
        </p:spPr>
      </p:pic>
      <p:pic>
        <p:nvPicPr>
          <p:cNvPr id="1026" name="Picture 2" descr="Image result for oklahoma city skyline"/>
          <p:cNvPicPr>
            <a:picLocks noChangeAspect="1" noChangeArrowheads="1"/>
          </p:cNvPicPr>
          <p:nvPr/>
        </p:nvPicPr>
        <p:blipFill>
          <a:blip r:embed="rId5" cstate="print"/>
          <a:srcRect/>
          <a:stretch>
            <a:fillRect/>
          </a:stretch>
        </p:blipFill>
        <p:spPr bwMode="auto">
          <a:xfrm>
            <a:off x="1905003" y="3581403"/>
            <a:ext cx="4621667" cy="3047999"/>
          </a:xfrm>
          <a:prstGeom prst="rect">
            <a:avLst/>
          </a:prstGeom>
          <a:noFill/>
        </p:spPr>
      </p:pic>
      <p:pic>
        <p:nvPicPr>
          <p:cNvPr id="2051" name="Picture 3"/>
          <p:cNvPicPr>
            <a:picLocks noChangeAspect="1" noChangeArrowheads="1"/>
          </p:cNvPicPr>
          <p:nvPr/>
        </p:nvPicPr>
        <p:blipFill>
          <a:blip r:embed="rId6" cstate="print">
            <a:lum bright="10000"/>
          </a:blip>
          <a:srcRect t="7423"/>
          <a:stretch>
            <a:fillRect/>
          </a:stretch>
        </p:blipFill>
        <p:spPr bwMode="auto">
          <a:xfrm>
            <a:off x="4698933" y="228603"/>
            <a:ext cx="5647931" cy="24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5" name="Text Box 9"/>
          <p:cNvSpPr txBox="1">
            <a:spLocks noChangeArrowheads="1"/>
          </p:cNvSpPr>
          <p:nvPr/>
        </p:nvSpPr>
        <p:spPr bwMode="auto">
          <a:xfrm>
            <a:off x="6324600" y="4227328"/>
            <a:ext cx="4267200" cy="249299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Contact Info: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jeffrey-goodloe@ouhsc.edu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Office of the Medical Director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www.okctulomd.com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918-596-3147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@drjeffgoodloe</a:t>
            </a:r>
          </a:p>
        </p:txBody>
      </p:sp>
      <p:pic>
        <p:nvPicPr>
          <p:cNvPr id="13" name="Picture 12" descr="TFD_logo_hires_300.jpg"/>
          <p:cNvPicPr>
            <a:picLocks noChangeAspect="1"/>
          </p:cNvPicPr>
          <p:nvPr/>
        </p:nvPicPr>
        <p:blipFill>
          <a:blip r:embed="rId7" cstate="print">
            <a:clrChange>
              <a:clrFrom>
                <a:srgbClr val="FFFFFF"/>
              </a:clrFrom>
              <a:clrTo>
                <a:srgbClr val="FFFFFF">
                  <a:alpha val="0"/>
                </a:srgbClr>
              </a:clrTo>
            </a:clrChange>
          </a:blip>
          <a:stretch>
            <a:fillRect/>
          </a:stretch>
        </p:blipFill>
        <p:spPr>
          <a:xfrm>
            <a:off x="8991600" y="76203"/>
            <a:ext cx="1600200" cy="1599533"/>
          </a:xfrm>
          <a:prstGeom prst="rect">
            <a:avLst/>
          </a:prstGeom>
        </p:spPr>
      </p:pic>
      <p:pic>
        <p:nvPicPr>
          <p:cNvPr id="12" name="Content Placeholder 5"/>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901203" y="2202340"/>
            <a:ext cx="3394280" cy="1733555"/>
          </a:xfrm>
          <a:prstGeom prst="rect">
            <a:avLst/>
          </a:prstGeom>
        </p:spPr>
      </p:pic>
      <p:pic>
        <p:nvPicPr>
          <p:cNvPr id="16" name="Picture 15" descr="C:\Users\Jeff\AppData\Local\Temp\EMS Section color w cream printSPGeorgia-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55570" y="3338808"/>
            <a:ext cx="2209799" cy="12430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6"/>
          <p:cNvSpPr txBox="1">
            <a:spLocks noGrp="1" noChangeArrowheads="1"/>
          </p:cNvSpPr>
          <p:nvPr>
            <p:ph type="title"/>
          </p:nvPr>
        </p:nvSpPr>
        <p:spPr bwMode="auto">
          <a:xfrm>
            <a:off x="4945931" y="227115"/>
            <a:ext cx="1672446" cy="769441"/>
          </a:xfrm>
          <a:prstGeom prst="rect">
            <a:avLst/>
          </a:prstGeom>
          <a:noFill/>
          <a:ln w="9525">
            <a:noFill/>
            <a:miter lim="800000"/>
            <a:headEnd/>
            <a:tailEnd/>
          </a:ln>
        </p:spPr>
        <p:txBody>
          <a:bodyPr wrap="none">
            <a:spAutoFit/>
          </a:bodyPr>
          <a:lstStyle/>
          <a:p>
            <a:r>
              <a:rPr lang="en-US" b="1" i="1" dirty="0">
                <a:solidFill>
                  <a:srgbClr val="FFC000"/>
                </a:solidFill>
              </a:rPr>
              <a:t>TULSA</a:t>
            </a:r>
          </a:p>
        </p:txBody>
      </p:sp>
      <p:pic>
        <p:nvPicPr>
          <p:cNvPr id="2" name="Picture 2"/>
          <p:cNvPicPr>
            <a:picLocks noChangeAspect="1" noChangeArrowheads="1"/>
          </p:cNvPicPr>
          <p:nvPr/>
        </p:nvPicPr>
        <p:blipFill>
          <a:blip r:embed="rId10" cstate="print">
            <a:clrChange>
              <a:clrFrom>
                <a:srgbClr val="FFAEC9"/>
              </a:clrFrom>
              <a:clrTo>
                <a:srgbClr val="FFAEC9">
                  <a:alpha val="0"/>
                </a:srgbClr>
              </a:clrTo>
            </a:clrChange>
          </a:blip>
          <a:srcRect/>
          <a:stretch>
            <a:fillRect/>
          </a:stretch>
        </p:blipFill>
        <p:spPr bwMode="auto">
          <a:xfrm>
            <a:off x="4800600" y="1828800"/>
            <a:ext cx="2939058" cy="2939058"/>
          </a:xfrm>
          <a:prstGeom prst="rect">
            <a:avLst/>
          </a:prstGeom>
          <a:noFill/>
          <a:ln w="9525">
            <a:noFill/>
            <a:miter lim="800000"/>
            <a:headEnd/>
            <a:tailEnd/>
          </a:ln>
        </p:spPr>
      </p:pic>
      <p:sp>
        <p:nvSpPr>
          <p:cNvPr id="65542" name="Text Box 6"/>
          <p:cNvSpPr txBox="1">
            <a:spLocks noChangeArrowheads="1"/>
          </p:cNvSpPr>
          <p:nvPr/>
        </p:nvSpPr>
        <p:spPr bwMode="auto">
          <a:xfrm>
            <a:off x="2590800" y="5943600"/>
            <a:ext cx="3799438" cy="7078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Calibri"/>
                <a:ea typeface="+mn-ea"/>
                <a:cs typeface="+mn-cs"/>
              </a:rPr>
              <a:t>OKLAHOMA CITY</a:t>
            </a:r>
          </a:p>
        </p:txBody>
      </p:sp>
      <p:pic>
        <p:nvPicPr>
          <p:cNvPr id="15" name="Picture 14">
            <a:extLst>
              <a:ext uri="{FF2B5EF4-FFF2-40B4-BE49-F238E27FC236}">
                <a16:creationId xmlns:a16="http://schemas.microsoft.com/office/drawing/2014/main" id="{4AA597A1-3172-4907-8B26-4B677737F58D}"/>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p:blipFill>
        <p:spPr>
          <a:xfrm>
            <a:off x="8333903" y="6356570"/>
            <a:ext cx="314234" cy="314234"/>
          </a:xfrm>
          <a:prstGeom prst="rect">
            <a:avLst/>
          </a:prstGeom>
          <a:noFill/>
        </p:spPr>
      </p:pic>
      <p:pic>
        <p:nvPicPr>
          <p:cNvPr id="5" name="Picture 4" descr="A picture containing sky, truck, outdoor, red&#10;&#10;Description automatically generated">
            <a:extLst>
              <a:ext uri="{FF2B5EF4-FFF2-40B4-BE49-F238E27FC236}">
                <a16:creationId xmlns:a16="http://schemas.microsoft.com/office/drawing/2014/main" id="{FF3C3B90-7896-4EAF-A496-413771E739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369" y="4767858"/>
            <a:ext cx="2256387" cy="1269218"/>
          </a:xfrm>
          <a:prstGeom prst="rect">
            <a:avLst/>
          </a:prstGeom>
        </p:spPr>
      </p:pic>
      <p:pic>
        <p:nvPicPr>
          <p:cNvPr id="7" name="Picture 6" descr="A picture containing truck, red, outdoor, transport&#10;&#10;Description automatically generated">
            <a:extLst>
              <a:ext uri="{FF2B5EF4-FFF2-40B4-BE49-F238E27FC236}">
                <a16:creationId xmlns:a16="http://schemas.microsoft.com/office/drawing/2014/main" id="{E5EF2087-8D1E-4BC9-BAC0-8CB7561837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6391" y="342901"/>
            <a:ext cx="1777112" cy="1332835"/>
          </a:xfrm>
          <a:prstGeom prst="rect">
            <a:avLst/>
          </a:prstGeom>
        </p:spPr>
      </p:pic>
      <p:pic>
        <p:nvPicPr>
          <p:cNvPr id="18" name="Picture 3">
            <a:extLst>
              <a:ext uri="{FF2B5EF4-FFF2-40B4-BE49-F238E27FC236}">
                <a16:creationId xmlns:a16="http://schemas.microsoft.com/office/drawing/2014/main" id="{FC9B0C36-7435-4888-BE57-E2F0517E96A4}"/>
              </a:ext>
            </a:extLst>
          </p:cNvPr>
          <p:cNvPicPr>
            <a:picLocks noChangeAspect="1" noChangeArrowheads="1"/>
          </p:cNvPicPr>
          <p:nvPr/>
        </p:nvPicPr>
        <p:blipFill>
          <a:blip r:embed="rId15" cstate="print">
            <a:clrChange>
              <a:clrFrom>
                <a:srgbClr val="FFFFFF"/>
              </a:clrFrom>
              <a:clrTo>
                <a:srgbClr val="FFFFFF">
                  <a:alpha val="0"/>
                </a:srgbClr>
              </a:clrTo>
            </a:clrChange>
          </a:blip>
          <a:stretch>
            <a:fillRect/>
          </a:stretch>
        </p:blipFill>
        <p:spPr bwMode="auto">
          <a:xfrm>
            <a:off x="1676403" y="2968795"/>
            <a:ext cx="1685815" cy="1682410"/>
          </a:xfrm>
          <a:prstGeom prst="rect">
            <a:avLst/>
          </a:prstGeom>
          <a:noFill/>
          <a:ln>
            <a:noFill/>
          </a:ln>
        </p:spPr>
      </p:pic>
      <p:pic>
        <p:nvPicPr>
          <p:cNvPr id="3" name="Picture 2">
            <a:extLst>
              <a:ext uri="{FF2B5EF4-FFF2-40B4-BE49-F238E27FC236}">
                <a16:creationId xmlns:a16="http://schemas.microsoft.com/office/drawing/2014/main" id="{77C2ED51-FCEF-EA76-910C-CE887882FF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93932" y="6356569"/>
            <a:ext cx="314235" cy="314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acebook logo - Social media &amp; Logos Icons">
            <a:extLst>
              <a:ext uri="{FF2B5EF4-FFF2-40B4-BE49-F238E27FC236}">
                <a16:creationId xmlns:a16="http://schemas.microsoft.com/office/drawing/2014/main" id="{EAA268A5-51EC-27B3-BF64-CEEF08E016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62084" y="6288471"/>
            <a:ext cx="431848" cy="43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669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576250" y="3429000"/>
            <a:ext cx="9039499" cy="3487782"/>
          </a:xfrm>
        </p:spPr>
        <p:txBody>
          <a:bodyPr/>
          <a:lstStyle/>
          <a:p>
            <a:pPr algn="ctr"/>
            <a:r>
              <a:rPr lang="en-US" sz="4000" dirty="0"/>
              <a:t>What  to do when your emergency department hospital closes!</a:t>
            </a:r>
            <a:br>
              <a:rPr lang="en-US" sz="4000" dirty="0"/>
            </a:br>
            <a:br>
              <a:rPr lang="en-US" sz="3200" dirty="0"/>
            </a:br>
            <a:r>
              <a:rPr lang="en-US" sz="2400" dirty="0"/>
              <a:t>Glenn Asaeda, MD, FACEP, FAAEM, DABEMS</a:t>
            </a:r>
            <a:br>
              <a:rPr lang="en-US" sz="2400" dirty="0"/>
            </a:br>
            <a:r>
              <a:rPr lang="en-US" sz="2400" dirty="0"/>
              <a:t>Chief Medical Director</a:t>
            </a:r>
            <a:br>
              <a:rPr lang="en-US" sz="2400" dirty="0"/>
            </a:br>
            <a:r>
              <a:rPr lang="en-US" sz="2400" dirty="0"/>
              <a:t>Fire Department of New York City</a:t>
            </a:r>
            <a:br>
              <a:rPr lang="en-US" sz="2400" dirty="0"/>
            </a:br>
            <a:br>
              <a:rPr lang="en-US" sz="2400" dirty="0"/>
            </a:br>
            <a:endParaRPr lang="en-US" sz="2400" dirty="0"/>
          </a:p>
        </p:txBody>
      </p:sp>
    </p:spTree>
    <p:extLst>
      <p:ext uri="{BB962C8B-B14F-4D97-AF65-F5344CB8AC3E}">
        <p14:creationId xmlns:p14="http://schemas.microsoft.com/office/powerpoint/2010/main" val="334264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13AD-9796-7A19-B52C-230637DA780E}"/>
              </a:ext>
            </a:extLst>
          </p:cNvPr>
          <p:cNvSpPr>
            <a:spLocks noGrp="1"/>
          </p:cNvSpPr>
          <p:nvPr>
            <p:ph type="ctrTitle"/>
          </p:nvPr>
        </p:nvSpPr>
        <p:spPr>
          <a:xfrm>
            <a:off x="1280159" y="418011"/>
            <a:ext cx="10302240" cy="4817315"/>
          </a:xfrm>
        </p:spPr>
        <p:txBody>
          <a:bodyPr/>
          <a:lstStyle/>
          <a:p>
            <a:r>
              <a:rPr lang="en-US" sz="2400" dirty="0"/>
              <a:t>At 10:30 pm on November 30</a:t>
            </a:r>
            <a:r>
              <a:rPr lang="en-US" sz="2400" baseline="30000" dirty="0"/>
              <a:t>th</a:t>
            </a:r>
            <a:r>
              <a:rPr lang="en-US" sz="2400" dirty="0"/>
              <a:t> – received a call from our FDOC</a:t>
            </a:r>
            <a:br>
              <a:rPr lang="en-US" sz="2400" dirty="0"/>
            </a:br>
            <a:r>
              <a:rPr lang="en-US" sz="2400" dirty="0"/>
              <a:t>“ah Dr. Asaeda, I’m sorry to bother you, I know you are not the on call physician, but are you aware of what’s going on at hospital x?!!”</a:t>
            </a:r>
            <a:br>
              <a:rPr lang="en-US" sz="2400" dirty="0"/>
            </a:br>
            <a:r>
              <a:rPr lang="en-US" sz="2400" dirty="0"/>
              <a:t>yes, I am they are closing but not until the beginning of next year</a:t>
            </a:r>
            <a:br>
              <a:rPr lang="en-US" sz="2400" dirty="0"/>
            </a:br>
            <a:r>
              <a:rPr lang="en-US" sz="2400" dirty="0"/>
              <a:t>Ah – maybe you should just look at this.</a:t>
            </a:r>
          </a:p>
        </p:txBody>
      </p:sp>
      <p:sp>
        <p:nvSpPr>
          <p:cNvPr id="3" name="Subtitle 2">
            <a:extLst>
              <a:ext uri="{FF2B5EF4-FFF2-40B4-BE49-F238E27FC236}">
                <a16:creationId xmlns:a16="http://schemas.microsoft.com/office/drawing/2014/main" id="{2D17D0EF-F1A2-86CE-7FC9-D6E9F847FAE0}"/>
              </a:ext>
            </a:extLst>
          </p:cNvPr>
          <p:cNvSpPr>
            <a:spLocks noGrp="1"/>
          </p:cNvSpPr>
          <p:nvPr>
            <p:ph type="subTitle" idx="1"/>
          </p:nvPr>
        </p:nvSpPr>
        <p:spPr>
          <a:xfrm flipV="1">
            <a:off x="3503776" y="697789"/>
            <a:ext cx="7847883" cy="79878"/>
          </a:xfrm>
        </p:spPr>
        <p:txBody>
          <a:bodyPr>
            <a:normAutofit fontScale="25000" lnSpcReduction="20000"/>
          </a:bodyPr>
          <a:lstStyle/>
          <a:p>
            <a:endParaRPr lang="en-US" dirty="0"/>
          </a:p>
        </p:txBody>
      </p:sp>
    </p:spTree>
    <p:extLst>
      <p:ext uri="{BB962C8B-B14F-4D97-AF65-F5344CB8AC3E}">
        <p14:creationId xmlns:p14="http://schemas.microsoft.com/office/powerpoint/2010/main" val="2796937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F854-2AB3-15B3-AA92-3DA2F9F3F030}"/>
              </a:ext>
            </a:extLst>
          </p:cNvPr>
          <p:cNvSpPr>
            <a:spLocks noGrp="1"/>
          </p:cNvSpPr>
          <p:nvPr>
            <p:ph type="ctrTitle"/>
          </p:nvPr>
        </p:nvSpPr>
        <p:spPr>
          <a:xfrm>
            <a:off x="1088244" y="1270881"/>
            <a:ext cx="10302240" cy="4316237"/>
          </a:xfrm>
        </p:spPr>
        <p:txBody>
          <a:bodyPr/>
          <a:lstStyle/>
          <a:p>
            <a:r>
              <a:rPr lang="en-US" sz="3600" dirty="0"/>
              <a:t>What the Heck is going on?</a:t>
            </a:r>
            <a:br>
              <a:rPr lang="en-US" sz="3600" dirty="0"/>
            </a:br>
            <a:r>
              <a:rPr lang="en-US" sz="3600" dirty="0"/>
              <a:t>Reached out to the chair of the ED, no response</a:t>
            </a:r>
            <a:br>
              <a:rPr lang="en-US" sz="3600" dirty="0"/>
            </a:br>
            <a:r>
              <a:rPr lang="en-US" sz="3600" dirty="0"/>
              <a:t>hospital put on immediate total diversion</a:t>
            </a:r>
          </a:p>
        </p:txBody>
      </p:sp>
      <p:sp>
        <p:nvSpPr>
          <p:cNvPr id="3" name="Subtitle 2">
            <a:extLst>
              <a:ext uri="{FF2B5EF4-FFF2-40B4-BE49-F238E27FC236}">
                <a16:creationId xmlns:a16="http://schemas.microsoft.com/office/drawing/2014/main" id="{2F290E95-A5C4-0984-1ED0-92CC8D6A74C7}"/>
              </a:ext>
            </a:extLst>
          </p:cNvPr>
          <p:cNvSpPr>
            <a:spLocks noGrp="1"/>
          </p:cNvSpPr>
          <p:nvPr>
            <p:ph type="subTitle" idx="1"/>
          </p:nvPr>
        </p:nvSpPr>
        <p:spPr>
          <a:xfrm>
            <a:off x="1331432" y="5059109"/>
            <a:ext cx="10302237" cy="1042587"/>
          </a:xfrm>
        </p:spPr>
        <p:txBody>
          <a:bodyPr/>
          <a:lstStyle/>
          <a:p>
            <a:endParaRPr lang="en-US" dirty="0"/>
          </a:p>
        </p:txBody>
      </p:sp>
    </p:spTree>
    <p:extLst>
      <p:ext uri="{BB962C8B-B14F-4D97-AF65-F5344CB8AC3E}">
        <p14:creationId xmlns:p14="http://schemas.microsoft.com/office/powerpoint/2010/main" val="196250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A606-4C45-22B3-5D85-5689C9112E9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52FC23C-22B7-E9ED-1680-45050EC6D770}"/>
              </a:ext>
            </a:extLst>
          </p:cNvPr>
          <p:cNvSpPr>
            <a:spLocks noGrp="1"/>
          </p:cNvSpPr>
          <p:nvPr>
            <p:ph type="subTitle" idx="1"/>
          </p:nvPr>
        </p:nvSpPr>
        <p:spPr/>
        <p:txBody>
          <a:bodyPr/>
          <a:lstStyle/>
          <a:p>
            <a:endParaRPr lang="en-US"/>
          </a:p>
        </p:txBody>
      </p:sp>
      <p:sp>
        <p:nvSpPr>
          <p:cNvPr id="4" name="AutoShape 2">
            <a:extLst>
              <a:ext uri="{FF2B5EF4-FFF2-40B4-BE49-F238E27FC236}">
                <a16:creationId xmlns:a16="http://schemas.microsoft.com/office/drawing/2014/main" id="{092AFC68-19AE-50F1-5DF1-D17B300F2F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text, stationary&#10;&#10;AI-generated content may be incorrect.">
            <a:extLst>
              <a:ext uri="{FF2B5EF4-FFF2-40B4-BE49-F238E27FC236}">
                <a16:creationId xmlns:a16="http://schemas.microsoft.com/office/drawing/2014/main" id="{666D571B-0CAA-F943-A8D8-C44435195B6B}"/>
              </a:ext>
            </a:extLst>
          </p:cNvPr>
          <p:cNvPicPr>
            <a:picLocks noChangeAspect="1"/>
          </p:cNvPicPr>
          <p:nvPr/>
        </p:nvPicPr>
        <p:blipFill>
          <a:blip r:embed="rId2"/>
          <a:stretch>
            <a:fillRect/>
          </a:stretch>
        </p:blipFill>
        <p:spPr>
          <a:xfrm rot="5400000">
            <a:off x="2748740" y="1207389"/>
            <a:ext cx="6042166" cy="4531625"/>
          </a:xfrm>
          <a:prstGeom prst="rect">
            <a:avLst/>
          </a:prstGeom>
        </p:spPr>
      </p:pic>
      <p:sp>
        <p:nvSpPr>
          <p:cNvPr id="9" name="AutoShape 4" descr="Image preview">
            <a:extLst>
              <a:ext uri="{FF2B5EF4-FFF2-40B4-BE49-F238E27FC236}">
                <a16:creationId xmlns:a16="http://schemas.microsoft.com/office/drawing/2014/main" id="{5C4A1FE7-45DB-EB8A-CEE6-217FE1E90553}"/>
              </a:ext>
            </a:extLst>
          </p:cNvPr>
          <p:cNvSpPr>
            <a:spLocks noChangeAspect="1" noChangeArrowheads="1"/>
          </p:cNvSpPr>
          <p:nvPr/>
        </p:nvSpPr>
        <p:spPr bwMode="auto">
          <a:xfrm flipV="1">
            <a:off x="6096000" y="1489364"/>
            <a:ext cx="1939636" cy="19396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6" descr="Image preview">
            <a:extLst>
              <a:ext uri="{FF2B5EF4-FFF2-40B4-BE49-F238E27FC236}">
                <a16:creationId xmlns:a16="http://schemas.microsoft.com/office/drawing/2014/main" id="{BFFB3ABD-D5BF-072E-3AA1-FB22E7425C8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84646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8B7D-84E3-E1A7-9881-BBE27E4688C6}"/>
              </a:ext>
            </a:extLst>
          </p:cNvPr>
          <p:cNvSpPr>
            <a:spLocks noGrp="1"/>
          </p:cNvSpPr>
          <p:nvPr>
            <p:ph type="ctrTitle"/>
          </p:nvPr>
        </p:nvSpPr>
        <p:spPr>
          <a:xfrm>
            <a:off x="1280159" y="170917"/>
            <a:ext cx="10302240" cy="5064410"/>
          </a:xfrm>
        </p:spPr>
        <p:txBody>
          <a:bodyPr/>
          <a:lstStyle/>
          <a:p>
            <a:r>
              <a:rPr lang="en-US" sz="1800" dirty="0"/>
              <a:t>Hospital  – closed on April 9, 2025</a:t>
            </a:r>
            <a:br>
              <a:rPr lang="en-US" sz="1800" dirty="0"/>
            </a:br>
            <a:r>
              <a:rPr lang="en-US" sz="1800" dirty="0"/>
              <a:t>opened in 1889,  800 bed hospital, 75,000 annual Ed census</a:t>
            </a:r>
            <a:br>
              <a:rPr lang="en-US" sz="1800" dirty="0"/>
            </a:br>
            <a:r>
              <a:rPr lang="en-US" sz="1800" dirty="0"/>
              <a:t>severe financial crisis</a:t>
            </a:r>
            <a:br>
              <a:rPr lang="en-US" sz="1800" dirty="0"/>
            </a:br>
            <a:r>
              <a:rPr lang="en-US" sz="1800" dirty="0"/>
              <a:t>initially (2023) moving location to a smaller footprint to remain a hospital </a:t>
            </a:r>
            <a:br>
              <a:rPr lang="en-US" sz="1800" dirty="0"/>
            </a:br>
            <a:r>
              <a:rPr lang="en-US" sz="1800" dirty="0"/>
              <a:t>then advised the need to close</a:t>
            </a:r>
            <a:br>
              <a:rPr lang="en-US" sz="1800" dirty="0"/>
            </a:br>
            <a:r>
              <a:rPr lang="en-US" sz="1800" dirty="0"/>
              <a:t>community meetings, community protests  and law suites – hospital court ordered to remain open – in limbo for months</a:t>
            </a:r>
            <a:br>
              <a:rPr lang="en-US" sz="1800" dirty="0"/>
            </a:br>
            <a:r>
              <a:rPr lang="en-US" sz="1800" dirty="0"/>
              <a:t>services started to become unavailable (</a:t>
            </a:r>
            <a:r>
              <a:rPr lang="en-US" sz="1800" dirty="0" err="1"/>
              <a:t>stemi</a:t>
            </a:r>
            <a:r>
              <a:rPr lang="en-US" sz="1800" dirty="0"/>
              <a:t>, </a:t>
            </a:r>
            <a:r>
              <a:rPr lang="en-US" sz="1800" dirty="0" err="1"/>
              <a:t>lvo</a:t>
            </a:r>
            <a:r>
              <a:rPr lang="en-US" sz="1800" dirty="0"/>
              <a:t>, stroke)</a:t>
            </a:r>
            <a:br>
              <a:rPr lang="en-US" sz="1800" dirty="0"/>
            </a:br>
            <a:r>
              <a:rPr lang="en-US" sz="1800" dirty="0"/>
              <a:t>final court authorization to close</a:t>
            </a:r>
          </a:p>
        </p:txBody>
      </p:sp>
      <p:sp>
        <p:nvSpPr>
          <p:cNvPr id="3" name="Subtitle 2">
            <a:extLst>
              <a:ext uri="{FF2B5EF4-FFF2-40B4-BE49-F238E27FC236}">
                <a16:creationId xmlns:a16="http://schemas.microsoft.com/office/drawing/2014/main" id="{949C656E-7D9E-6028-78E0-2F8205895C1E}"/>
              </a:ext>
            </a:extLst>
          </p:cNvPr>
          <p:cNvSpPr>
            <a:spLocks noGrp="1"/>
          </p:cNvSpPr>
          <p:nvPr>
            <p:ph type="subTitle" idx="1"/>
          </p:nvPr>
        </p:nvSpPr>
        <p:spPr>
          <a:xfrm flipV="1">
            <a:off x="9908931" y="1622673"/>
            <a:ext cx="517724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82400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8996-CB56-BD1E-87BC-A7F44C37408E}"/>
              </a:ext>
            </a:extLst>
          </p:cNvPr>
          <p:cNvSpPr>
            <a:spLocks noGrp="1"/>
          </p:cNvSpPr>
          <p:nvPr>
            <p:ph type="ctrTitle"/>
          </p:nvPr>
        </p:nvSpPr>
        <p:spPr>
          <a:xfrm>
            <a:off x="1271613" y="503347"/>
            <a:ext cx="10302240" cy="1852046"/>
          </a:xfrm>
        </p:spPr>
        <p:txBody>
          <a:bodyPr/>
          <a:lstStyle/>
          <a:p>
            <a:r>
              <a:rPr lang="en-US" sz="2800" dirty="0"/>
              <a:t>Hospital b – did the right thing</a:t>
            </a:r>
            <a:br>
              <a:rPr lang="en-US" sz="2800" dirty="0"/>
            </a:br>
            <a:r>
              <a:rPr lang="en-US" sz="2800" dirty="0"/>
              <a:t>community outreach</a:t>
            </a:r>
            <a:br>
              <a:rPr lang="en-US" sz="2800" dirty="0"/>
            </a:br>
            <a:r>
              <a:rPr lang="en-US" sz="2800" dirty="0" err="1"/>
              <a:t>ems</a:t>
            </a:r>
            <a:r>
              <a:rPr lang="en-US" sz="2800" dirty="0"/>
              <a:t> contact</a:t>
            </a:r>
            <a:br>
              <a:rPr lang="en-US" sz="2800" dirty="0"/>
            </a:br>
            <a:r>
              <a:rPr lang="en-US" sz="2800" dirty="0" err="1"/>
              <a:t>contact</a:t>
            </a:r>
            <a:r>
              <a:rPr lang="en-US" sz="2800" dirty="0"/>
              <a:t> with the surrounding hospitals (very concerned about the increase in patient volume to their facilities)</a:t>
            </a:r>
            <a:br>
              <a:rPr lang="en-US" sz="2800" dirty="0"/>
            </a:br>
            <a:r>
              <a:rPr lang="en-US" sz="2800" dirty="0"/>
              <a:t>as services became unavailable, </a:t>
            </a:r>
            <a:r>
              <a:rPr lang="en-US" sz="2800" dirty="0" err="1"/>
              <a:t>ems</a:t>
            </a:r>
            <a:r>
              <a:rPr lang="en-US" sz="2800" dirty="0"/>
              <a:t> diverted </a:t>
            </a:r>
            <a:br>
              <a:rPr lang="en-US" sz="2800" dirty="0"/>
            </a:br>
            <a:r>
              <a:rPr lang="en-US" sz="2800" dirty="0"/>
              <a:t>then total diversion when officially allowed to close by the court system</a:t>
            </a:r>
          </a:p>
        </p:txBody>
      </p:sp>
      <p:sp>
        <p:nvSpPr>
          <p:cNvPr id="3" name="Subtitle 2">
            <a:extLst>
              <a:ext uri="{FF2B5EF4-FFF2-40B4-BE49-F238E27FC236}">
                <a16:creationId xmlns:a16="http://schemas.microsoft.com/office/drawing/2014/main" id="{14D5E69E-FAFD-10FA-EE96-697E19F8FC88}"/>
              </a:ext>
            </a:extLst>
          </p:cNvPr>
          <p:cNvSpPr>
            <a:spLocks noGrp="1"/>
          </p:cNvSpPr>
          <p:nvPr>
            <p:ph type="subTitle" idx="1"/>
          </p:nvPr>
        </p:nvSpPr>
        <p:spPr>
          <a:xfrm flipV="1">
            <a:off x="12192000" y="843068"/>
            <a:ext cx="159516"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86039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60C1-F369-48FF-2D1D-BD861503489B}"/>
              </a:ext>
            </a:extLst>
          </p:cNvPr>
          <p:cNvSpPr>
            <a:spLocks noGrp="1"/>
          </p:cNvSpPr>
          <p:nvPr>
            <p:ph type="ctrTitle"/>
          </p:nvPr>
        </p:nvSpPr>
        <p:spPr>
          <a:xfrm>
            <a:off x="1280159" y="1392964"/>
            <a:ext cx="10302240" cy="4833674"/>
          </a:xfrm>
        </p:spPr>
        <p:txBody>
          <a:bodyPr/>
          <a:lstStyle/>
          <a:p>
            <a:pPr algn="ctr"/>
            <a:r>
              <a:rPr lang="en-US" sz="3200" dirty="0"/>
              <a:t>So what to do?</a:t>
            </a:r>
            <a:br>
              <a:rPr lang="en-US" sz="3200" dirty="0"/>
            </a:br>
            <a:br>
              <a:rPr lang="en-US" sz="3200" dirty="0"/>
            </a:br>
            <a:r>
              <a:rPr lang="en-US" sz="3200" dirty="0"/>
              <a:t>Depends on “how” they close and what type of hospital it is</a:t>
            </a:r>
          </a:p>
        </p:txBody>
      </p:sp>
      <p:sp>
        <p:nvSpPr>
          <p:cNvPr id="3" name="Subtitle 2">
            <a:extLst>
              <a:ext uri="{FF2B5EF4-FFF2-40B4-BE49-F238E27FC236}">
                <a16:creationId xmlns:a16="http://schemas.microsoft.com/office/drawing/2014/main" id="{0460BB44-11CC-8108-03A7-0ABF047CDA0A}"/>
              </a:ext>
            </a:extLst>
          </p:cNvPr>
          <p:cNvSpPr>
            <a:spLocks noGrp="1"/>
          </p:cNvSpPr>
          <p:nvPr>
            <p:ph type="subTitle" idx="1"/>
          </p:nvPr>
        </p:nvSpPr>
        <p:spPr>
          <a:xfrm flipV="1">
            <a:off x="11582399" y="791792"/>
            <a:ext cx="148122" cy="293524"/>
          </a:xfrm>
        </p:spPr>
        <p:txBody>
          <a:bodyPr>
            <a:normAutofit lnSpcReduction="10000"/>
          </a:bodyPr>
          <a:lstStyle/>
          <a:p>
            <a:endParaRPr lang="en-US" dirty="0"/>
          </a:p>
        </p:txBody>
      </p:sp>
    </p:spTree>
    <p:extLst>
      <p:ext uri="{BB962C8B-B14F-4D97-AF65-F5344CB8AC3E}">
        <p14:creationId xmlns:p14="http://schemas.microsoft.com/office/powerpoint/2010/main" val="1262433868"/>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SL_V16" id="{36B34AD0-AFC2-468E-8620-6CFD159B149F}" vid="{ACCF8893-1A0E-437D-A612-1659D305EA1C}"/>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ppled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BD9919-8F5A-4B99-83E1-E90FE1DCF2E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{B8E619DC-365E-4A87-9E19-CC810E32A0A8}tf89338750_win32</Template>
  <TotalTime>1539</TotalTime>
  <Words>856</Words>
  <Application>Microsoft Macintosh PowerPoint</Application>
  <PresentationFormat>Widescreen</PresentationFormat>
  <Paragraphs>111</Paragraphs>
  <Slides>31</Slides>
  <Notes>15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Aptos</vt:lpstr>
      <vt:lpstr>Arial</vt:lpstr>
      <vt:lpstr>Avenir Next LT Pro</vt:lpstr>
      <vt:lpstr>AvenirNext LT Pro Medium</vt:lpstr>
      <vt:lpstr>Calibri</vt:lpstr>
      <vt:lpstr>Sabon Next LT</vt:lpstr>
      <vt:lpstr>Times New Roman</vt:lpstr>
      <vt:lpstr>Univers</vt:lpstr>
      <vt:lpstr>GradientVTI</vt:lpstr>
      <vt:lpstr>Office Theme</vt:lpstr>
      <vt:lpstr>1_Office Theme</vt:lpstr>
      <vt:lpstr>2_Office Theme</vt:lpstr>
      <vt:lpstr>DappledVTI</vt:lpstr>
      <vt:lpstr>3_Office Theme</vt:lpstr>
      <vt:lpstr>What  to do when your emergency department hospital closes!  Glenn Asaeda, MD, FACEP, FAAEM, DABEMS Chief Medical Director Fire Department of New York City  </vt:lpstr>
      <vt:lpstr>PowerPoint Presentation</vt:lpstr>
      <vt:lpstr>Hospital X – opened  in 1925  - Community ED 303 bed hospital with an annual ED volume of 33,800 in 2021 – advised that they were looking to become a free-standing ED (FED) Then closing/no FED/no closing Final determination in  early 2023 – will be closing several meeting – would not close until all meetings/community meetings/notifications ED Chair assured me – will do this the “right Way” Then flyer – ED chair no where to be found </vt:lpstr>
      <vt:lpstr>At 10:30 pm on November 30th – received a call from our FDOC “ah Dr. Asaeda, I’m sorry to bother you, I know you are not the on call physician, but are you aware of what’s going on at hospital x?!!” yes, I am they are closing but not until the beginning of next year Ah – maybe you should just look at this.</vt:lpstr>
      <vt:lpstr>What the Heck is going on? Reached out to the chair of the ED, no response hospital put on immediate total diversion</vt:lpstr>
      <vt:lpstr>PowerPoint Presentation</vt:lpstr>
      <vt:lpstr>Hospital  – closed on April 9, 2025 opened in 1889,  800 bed hospital, 75,000 annual Ed census severe financial crisis initially (2023) moving location to a smaller footprint to remain a hospital  then advised the need to close community meetings, community protests  and law suites – hospital court ordered to remain open – in limbo for months services started to become unavailable (stemi, lvo, stroke) final court authorization to close</vt:lpstr>
      <vt:lpstr>Hospital b – did the right thing community outreach ems contact contact with the surrounding hospitals (very concerned about the increase in patient volume to their facilities) as services became unavailable, ems diverted  then total diversion when officially allowed to close by the court system</vt:lpstr>
      <vt:lpstr>So what to do?  Depends on “how” they close and what type of hospital it is</vt:lpstr>
      <vt:lpstr>Brevard County  Fire Rescue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 Against the Wall: The Costs of Living on Tulsa Time &amp; OKC No Empty Beds to See</vt:lpstr>
      <vt:lpstr>2.4</vt:lpstr>
      <vt:lpstr>14.7</vt:lpstr>
      <vt:lpstr>230</vt:lpstr>
      <vt:lpstr>5,375</vt:lpstr>
      <vt:lpstr>1,238,773</vt:lpstr>
      <vt:lpstr>2,447,546</vt:lpstr>
      <vt:lpstr>PowerPoint Presentation</vt:lpstr>
      <vt:lpstr>PowerPoint Presentation</vt:lpstr>
      <vt:lpstr>PowerPoint Presentation</vt:lpstr>
      <vt:lpstr>TULSA</vt:lpstr>
      <vt:lpstr>TULSA</vt:lpstr>
      <vt:lpstr>What  to do when your emergency department hospital closes!  Glenn Asaeda, MD, FACEP, FAAEM, DABEMS Chief Medical Director Fire Department of New York City  </vt:lpstr>
    </vt:vector>
  </TitlesOfParts>
  <Company>Fire Department of New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do when your emergency department hospital closes!  Glenn Asaeda, MD, FACEP, FAAEM, DABEMS Chief Medical Director Fire Department of New York City  </dc:title>
  <dc:creator>Asaeda, Glenn (FDNY)</dc:creator>
  <cp:lastModifiedBy>Chaddrick Johnson</cp:lastModifiedBy>
  <cp:revision>6</cp:revision>
  <dcterms:created xsi:type="dcterms:W3CDTF">2025-06-02T17:37:48Z</dcterms:created>
  <dcterms:modified xsi:type="dcterms:W3CDTF">2025-06-12T19:02:12Z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