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7"/>
  </p:notesMasterIdLst>
  <p:handoutMasterIdLst>
    <p:handoutMasterId r:id="rId88"/>
  </p:handoutMasterIdLst>
  <p:sldIdLst>
    <p:sldId id="267" r:id="rId2"/>
    <p:sldId id="268" r:id="rId3"/>
    <p:sldId id="276" r:id="rId4"/>
    <p:sldId id="277" r:id="rId5"/>
    <p:sldId id="278" r:id="rId6"/>
    <p:sldId id="256" r:id="rId7"/>
    <p:sldId id="258" r:id="rId8"/>
    <p:sldId id="266" r:id="rId9"/>
    <p:sldId id="279" r:id="rId10"/>
    <p:sldId id="280" r:id="rId11"/>
    <p:sldId id="269" r:id="rId12"/>
    <p:sldId id="271" r:id="rId13"/>
    <p:sldId id="272" r:id="rId14"/>
    <p:sldId id="270" r:id="rId15"/>
    <p:sldId id="273" r:id="rId16"/>
    <p:sldId id="274" r:id="rId17"/>
    <p:sldId id="665" r:id="rId18"/>
    <p:sldId id="666" r:id="rId19"/>
    <p:sldId id="676" r:id="rId20"/>
    <p:sldId id="283" r:id="rId21"/>
    <p:sldId id="667" r:id="rId22"/>
    <p:sldId id="668" r:id="rId23"/>
    <p:sldId id="669" r:id="rId24"/>
    <p:sldId id="670" r:id="rId25"/>
    <p:sldId id="671" r:id="rId26"/>
    <p:sldId id="672" r:id="rId27"/>
    <p:sldId id="674" r:id="rId28"/>
    <p:sldId id="673" r:id="rId29"/>
    <p:sldId id="664" r:id="rId30"/>
    <p:sldId id="504" r:id="rId31"/>
    <p:sldId id="506" r:id="rId32"/>
    <p:sldId id="675" r:id="rId33"/>
    <p:sldId id="265" r:id="rId34"/>
    <p:sldId id="264" r:id="rId35"/>
    <p:sldId id="261" r:id="rId36"/>
    <p:sldId id="263" r:id="rId37"/>
    <p:sldId id="259" r:id="rId38"/>
    <p:sldId id="262" r:id="rId39"/>
    <p:sldId id="281" r:id="rId40"/>
    <p:sldId id="282" r:id="rId41"/>
    <p:sldId id="650" r:id="rId42"/>
    <p:sldId id="653" r:id="rId43"/>
    <p:sldId id="415" r:id="rId44"/>
    <p:sldId id="419" r:id="rId45"/>
    <p:sldId id="325" r:id="rId46"/>
    <p:sldId id="326" r:id="rId47"/>
    <p:sldId id="438" r:id="rId48"/>
    <p:sldId id="463" r:id="rId49"/>
    <p:sldId id="649" r:id="rId50"/>
    <p:sldId id="652" r:id="rId51"/>
    <p:sldId id="440" r:id="rId52"/>
    <p:sldId id="648" r:id="rId53"/>
    <p:sldId id="421" r:id="rId54"/>
    <p:sldId id="651" r:id="rId55"/>
    <p:sldId id="644" r:id="rId56"/>
    <p:sldId id="257" r:id="rId57"/>
    <p:sldId id="654" r:id="rId58"/>
    <p:sldId id="395" r:id="rId59"/>
    <p:sldId id="410" r:id="rId60"/>
    <p:sldId id="409" r:id="rId61"/>
    <p:sldId id="396" r:id="rId62"/>
    <p:sldId id="397" r:id="rId63"/>
    <p:sldId id="398" r:id="rId64"/>
    <p:sldId id="655" r:id="rId65"/>
    <p:sldId id="310" r:id="rId66"/>
    <p:sldId id="656" r:id="rId67"/>
    <p:sldId id="657" r:id="rId68"/>
    <p:sldId id="658" r:id="rId69"/>
    <p:sldId id="659" r:id="rId70"/>
    <p:sldId id="360" r:id="rId71"/>
    <p:sldId id="418" r:id="rId72"/>
    <p:sldId id="660" r:id="rId73"/>
    <p:sldId id="420" r:id="rId74"/>
    <p:sldId id="358" r:id="rId75"/>
    <p:sldId id="370" r:id="rId76"/>
    <p:sldId id="353" r:id="rId77"/>
    <p:sldId id="661" r:id="rId78"/>
    <p:sldId id="662" r:id="rId79"/>
    <p:sldId id="435" r:id="rId80"/>
    <p:sldId id="436" r:id="rId81"/>
    <p:sldId id="399" r:id="rId82"/>
    <p:sldId id="404" r:id="rId83"/>
    <p:sldId id="663" r:id="rId84"/>
    <p:sldId id="439" r:id="rId85"/>
    <p:sldId id="677" r:id="rId86"/>
  </p:sldIdLst>
  <p:sldSz cx="12192000" cy="6858000"/>
  <p:notesSz cx="7027863"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C89EF96-8CEA-46FF-86C4-4CE0E760980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4660"/>
  </p:normalViewPr>
  <p:slideViewPr>
    <p:cSldViewPr snapToGrid="0">
      <p:cViewPr varScale="1">
        <p:scale>
          <a:sx n="90" d="100"/>
          <a:sy n="90" d="100"/>
        </p:scale>
        <p:origin x="736" y="200"/>
      </p:cViewPr>
      <p:guideLst>
        <p:guide pos="3840"/>
        <p:guide orient="horz" pos="2160"/>
      </p:guideLst>
    </p:cSldViewPr>
  </p:slideViewPr>
  <p:notesTextViewPr>
    <p:cViewPr>
      <p:scale>
        <a:sx n="1" d="1"/>
        <a:sy n="1" d="1"/>
      </p:scale>
      <p:origin x="0" y="0"/>
    </p:cViewPr>
  </p:notesTextViewPr>
  <p:notesViewPr>
    <p:cSldViewPr snapToGrid="0">
      <p:cViewPr varScale="1">
        <p:scale>
          <a:sx n="82" d="100"/>
          <a:sy n="82" d="100"/>
        </p:scale>
        <p:origin x="3852"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bg1"/>
                </a:solidFill>
                <a:latin typeface="+mn-lt"/>
                <a:ea typeface="+mn-ea"/>
                <a:cs typeface="+mn-cs"/>
              </a:defRPr>
            </a:pPr>
            <a:r>
              <a:rPr lang="en-US">
                <a:solidFill>
                  <a:schemeClr val="bg1"/>
                </a:solidFill>
              </a:rPr>
              <a:t>RACE Scale</a:t>
            </a:r>
            <a:r>
              <a:rPr lang="en-US" baseline="0">
                <a:solidFill>
                  <a:schemeClr val="bg1"/>
                </a:solidFill>
              </a:rPr>
              <a:t> Accuracy</a:t>
            </a:r>
            <a:endParaRPr lang="en-US">
              <a:solidFill>
                <a:schemeClr val="bg1"/>
              </a:solidFill>
            </a:endParaRPr>
          </a:p>
        </c:rich>
      </c:tx>
      <c:overlay val="0"/>
      <c:spPr>
        <a:noFill/>
        <a:ln>
          <a:noFill/>
        </a:ln>
        <a:effectLst/>
      </c:spPr>
      <c:txPr>
        <a:bodyPr rot="0" spcFirstLastPara="1" vertOverflow="ellipsis" vert="horz" wrap="square" anchor="ctr" anchorCtr="1"/>
        <a:lstStyle/>
        <a:p>
          <a:pPr>
            <a:defRPr sz="2128" b="1" i="0" u="none" strike="noStrike" kern="120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ALS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1">
                        <a:lumMod val="40000"/>
                        <a:lumOff val="6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Sensitivity</c:v>
                </c:pt>
                <c:pt idx="1">
                  <c:v>Specificity</c:v>
                </c:pt>
                <c:pt idx="2">
                  <c:v>PPV</c:v>
                </c:pt>
                <c:pt idx="3">
                  <c:v>NPV</c:v>
                </c:pt>
              </c:strCache>
            </c:strRef>
          </c:cat>
          <c:val>
            <c:numRef>
              <c:f>Sheet1!$B$2:$B$5</c:f>
              <c:numCache>
                <c:formatCode>0%</c:formatCode>
                <c:ptCount val="4"/>
                <c:pt idx="0">
                  <c:v>0.59599999999999997</c:v>
                </c:pt>
                <c:pt idx="1">
                  <c:v>0.63700000000000001</c:v>
                </c:pt>
                <c:pt idx="2">
                  <c:v>0.254</c:v>
                </c:pt>
                <c:pt idx="3">
                  <c:v>0.88400000000000001</c:v>
                </c:pt>
              </c:numCache>
            </c:numRef>
          </c:val>
          <c:extLst>
            <c:ext xmlns:c16="http://schemas.microsoft.com/office/drawing/2014/chart" uri="{C3380CC4-5D6E-409C-BE32-E72D297353CC}">
              <c16:uniqueId val="{00000000-2A1F-C14B-9336-ED740906DC42}"/>
            </c:ext>
          </c:extLst>
        </c:ser>
        <c:ser>
          <c:idx val="1"/>
          <c:order val="1"/>
          <c:tx>
            <c:strRef>
              <c:f>Sheet1!$C$1</c:f>
              <c:strCache>
                <c:ptCount val="1"/>
                <c:pt idx="0">
                  <c:v>BLS</c:v>
                </c:pt>
              </c:strCache>
            </c:strRef>
          </c:tx>
          <c:spPr>
            <a:solidFill>
              <a:schemeClr val="tx1">
                <a:lumMod val="95000"/>
                <a:lumOff val="5000"/>
              </a:schemeClr>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85000"/>
                        <a:lumOff val="1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Sensitivity</c:v>
                </c:pt>
                <c:pt idx="1">
                  <c:v>Specificity</c:v>
                </c:pt>
                <c:pt idx="2">
                  <c:v>PPV</c:v>
                </c:pt>
                <c:pt idx="3">
                  <c:v>NPV</c:v>
                </c:pt>
              </c:strCache>
            </c:strRef>
          </c:cat>
          <c:val>
            <c:numRef>
              <c:f>Sheet1!$C$2:$C$5</c:f>
              <c:numCache>
                <c:formatCode>0%</c:formatCode>
                <c:ptCount val="4"/>
                <c:pt idx="0">
                  <c:v>0.8</c:v>
                </c:pt>
                <c:pt idx="1">
                  <c:v>0.68</c:v>
                </c:pt>
                <c:pt idx="2">
                  <c:v>0.26700000000000002</c:v>
                </c:pt>
                <c:pt idx="3">
                  <c:v>0.95599999999999996</c:v>
                </c:pt>
              </c:numCache>
            </c:numRef>
          </c:val>
          <c:extLst>
            <c:ext xmlns:c16="http://schemas.microsoft.com/office/drawing/2014/chart" uri="{C3380CC4-5D6E-409C-BE32-E72D297353CC}">
              <c16:uniqueId val="{00000001-2A1F-C14B-9336-ED740906DC42}"/>
            </c:ext>
          </c:extLst>
        </c:ser>
        <c:dLbls>
          <c:dLblPos val="outEnd"/>
          <c:showLegendKey val="0"/>
          <c:showVal val="1"/>
          <c:showCatName val="0"/>
          <c:showSerName val="0"/>
          <c:showPercent val="0"/>
          <c:showBubbleSize val="0"/>
        </c:dLbls>
        <c:gapWidth val="100"/>
        <c:overlap val="-24"/>
        <c:axId val="385631648"/>
        <c:axId val="342765184"/>
      </c:barChart>
      <c:catAx>
        <c:axId val="38563164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lumMod val="85000"/>
                  </a:schemeClr>
                </a:solidFill>
                <a:latin typeface="+mn-lt"/>
                <a:ea typeface="+mn-ea"/>
                <a:cs typeface="+mn-cs"/>
              </a:defRPr>
            </a:pPr>
            <a:endParaRPr lang="en-US"/>
          </a:p>
        </c:txPr>
        <c:crossAx val="342765184"/>
        <c:crosses val="autoZero"/>
        <c:auto val="1"/>
        <c:lblAlgn val="ctr"/>
        <c:lblOffset val="100"/>
        <c:noMultiLvlLbl val="0"/>
      </c:catAx>
      <c:valAx>
        <c:axId val="342765184"/>
        <c:scaling>
          <c:orientation val="minMax"/>
          <c:max val="1"/>
        </c:scaling>
        <c:delete val="0"/>
        <c:axPos val="l"/>
        <c:majorGridlines>
          <c:spPr>
            <a:ln w="9525" cap="flat" cmpd="sng" algn="ctr">
              <a:solidFill>
                <a:schemeClr val="bg1">
                  <a:lumMod val="65000"/>
                </a:schemeClr>
              </a:solidFill>
              <a:round/>
            </a:ln>
            <a:effectLst/>
          </c:spPr>
        </c:majorGridlines>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bg1">
                    <a:lumMod val="85000"/>
                  </a:schemeClr>
                </a:solidFill>
                <a:latin typeface="+mn-lt"/>
                <a:ea typeface="+mn-ea"/>
                <a:cs typeface="+mn-cs"/>
              </a:defRPr>
            </a:pPr>
            <a:endParaRPr lang="en-US"/>
          </a:p>
        </c:txPr>
        <c:crossAx val="385631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lumMod val="50000"/>
        <a:lumOff val="50000"/>
      </a:schemeClr>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39.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39.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9ABF22-41F5-8346-B645-0705BE812320}" type="doc">
      <dgm:prSet loTypeId="urn:microsoft.com/office/officeart/2005/8/layout/radial2" loCatId="" qsTypeId="urn:microsoft.com/office/officeart/2005/8/quickstyle/simple1" qsCatId="simple" csTypeId="urn:microsoft.com/office/officeart/2005/8/colors/colorful1" csCatId="colorful" phldr="1"/>
      <dgm:spPr/>
      <dgm:t>
        <a:bodyPr/>
        <a:lstStyle/>
        <a:p>
          <a:endParaRPr lang="en-US"/>
        </a:p>
      </dgm:t>
    </dgm:pt>
    <dgm:pt modelId="{878B4EEC-330A-BF4D-BA09-D25351F67B28}">
      <dgm:prSet phldrT="[Text]"/>
      <dgm:spPr/>
      <dgm:t>
        <a:bodyPr/>
        <a:lstStyle/>
        <a:p>
          <a:r>
            <a:rPr lang="en-US" b="1" dirty="0"/>
            <a:t>Drug</a:t>
          </a:r>
        </a:p>
        <a:p>
          <a:r>
            <a:rPr lang="en-US" b="1" dirty="0"/>
            <a:t>Addiction?</a:t>
          </a:r>
        </a:p>
      </dgm:t>
    </dgm:pt>
    <dgm:pt modelId="{18B49577-032F-9546-B85C-7A84F3F7C288}" type="parTrans" cxnId="{E8B7F488-698F-A340-B518-B5808E228987}">
      <dgm:prSet/>
      <dgm:spPr/>
      <dgm:t>
        <a:bodyPr/>
        <a:lstStyle/>
        <a:p>
          <a:endParaRPr lang="en-US"/>
        </a:p>
      </dgm:t>
    </dgm:pt>
    <dgm:pt modelId="{73937ABC-DCC9-C74E-9E4F-11BBE419403A}" type="sibTrans" cxnId="{E8B7F488-698F-A340-B518-B5808E228987}">
      <dgm:prSet/>
      <dgm:spPr/>
      <dgm:t>
        <a:bodyPr/>
        <a:lstStyle/>
        <a:p>
          <a:endParaRPr lang="en-US"/>
        </a:p>
      </dgm:t>
    </dgm:pt>
    <dgm:pt modelId="{2BA68B03-486E-8B43-81DB-3FE2E78EDE69}">
      <dgm:prSet phldrT="[Text]"/>
      <dgm:spPr/>
      <dgm:t>
        <a:bodyPr/>
        <a:lstStyle/>
        <a:p>
          <a:r>
            <a:rPr lang="en-US" dirty="0"/>
            <a:t>Buprenorphine</a:t>
          </a:r>
        </a:p>
      </dgm:t>
    </dgm:pt>
    <dgm:pt modelId="{78BF080C-B4D6-3B4A-87E3-2FF76A57AA0C}" type="parTrans" cxnId="{250465AE-8005-4048-9362-72F3A4CD7D58}">
      <dgm:prSet/>
      <dgm:spPr/>
      <dgm:t>
        <a:bodyPr/>
        <a:lstStyle/>
        <a:p>
          <a:endParaRPr lang="en-US"/>
        </a:p>
      </dgm:t>
    </dgm:pt>
    <dgm:pt modelId="{FEA96AF9-9AFA-BE48-A77C-BB37729B29D6}" type="sibTrans" cxnId="{250465AE-8005-4048-9362-72F3A4CD7D58}">
      <dgm:prSet/>
      <dgm:spPr/>
      <dgm:t>
        <a:bodyPr/>
        <a:lstStyle/>
        <a:p>
          <a:endParaRPr lang="en-US"/>
        </a:p>
      </dgm:t>
    </dgm:pt>
    <dgm:pt modelId="{F86A382D-FC47-BA4F-BAF7-F4004EE9EBFA}">
      <dgm:prSet phldrT="[Text]"/>
      <dgm:spPr/>
      <dgm:t>
        <a:bodyPr/>
        <a:lstStyle/>
        <a:p>
          <a:r>
            <a:rPr lang="en-US" dirty="0"/>
            <a:t>Leave Behind Naloxone</a:t>
          </a:r>
        </a:p>
      </dgm:t>
    </dgm:pt>
    <dgm:pt modelId="{0EEDA350-E00E-2247-A64F-23A0551A3BA5}" type="parTrans" cxnId="{D79716A7-C917-954D-87CE-097800DF0488}">
      <dgm:prSet/>
      <dgm:spPr/>
      <dgm:t>
        <a:bodyPr/>
        <a:lstStyle/>
        <a:p>
          <a:endParaRPr lang="en-US"/>
        </a:p>
      </dgm:t>
    </dgm:pt>
    <dgm:pt modelId="{3E4A64D8-B5DE-BC4D-A84B-E2B2B252B6BE}" type="sibTrans" cxnId="{D79716A7-C917-954D-87CE-097800DF0488}">
      <dgm:prSet/>
      <dgm:spPr/>
      <dgm:t>
        <a:bodyPr/>
        <a:lstStyle/>
        <a:p>
          <a:endParaRPr lang="en-US"/>
        </a:p>
      </dgm:t>
    </dgm:pt>
    <dgm:pt modelId="{141C39E5-C759-7445-9C42-5520E144DBF3}">
      <dgm:prSet phldrT="[Text]"/>
      <dgm:spPr/>
      <dgm:t>
        <a:bodyPr/>
        <a:lstStyle/>
        <a:p>
          <a:r>
            <a:rPr lang="en-US" b="1" dirty="0"/>
            <a:t>Alcohol</a:t>
          </a:r>
        </a:p>
        <a:p>
          <a:r>
            <a:rPr lang="en-US" b="1" dirty="0"/>
            <a:t>Addiction?</a:t>
          </a:r>
        </a:p>
      </dgm:t>
    </dgm:pt>
    <dgm:pt modelId="{176DB3CD-4E8E-844B-9435-9ADF85135327}" type="parTrans" cxnId="{B52EBFDF-3A55-C640-B5FC-923FC807EE7E}">
      <dgm:prSet/>
      <dgm:spPr/>
      <dgm:t>
        <a:bodyPr/>
        <a:lstStyle/>
        <a:p>
          <a:endParaRPr lang="en-US"/>
        </a:p>
      </dgm:t>
    </dgm:pt>
    <dgm:pt modelId="{4BF7AA51-415A-5043-B40E-D496BF84E17B}" type="sibTrans" cxnId="{B52EBFDF-3A55-C640-B5FC-923FC807EE7E}">
      <dgm:prSet/>
      <dgm:spPr/>
      <dgm:t>
        <a:bodyPr/>
        <a:lstStyle/>
        <a:p>
          <a:endParaRPr lang="en-US"/>
        </a:p>
      </dgm:t>
    </dgm:pt>
    <dgm:pt modelId="{E61F0FD0-3AA6-4749-892F-ECEECEC3519A}">
      <dgm:prSet phldrT="[Text]"/>
      <dgm:spPr/>
      <dgm:t>
        <a:bodyPr/>
        <a:lstStyle/>
        <a:p>
          <a:r>
            <a:rPr lang="en-US" dirty="0"/>
            <a:t>Offer </a:t>
          </a:r>
          <a:r>
            <a:rPr lang="en-US" dirty="0" err="1"/>
            <a:t>Wellspace</a:t>
          </a:r>
          <a:endParaRPr lang="en-US" dirty="0"/>
        </a:p>
      </dgm:t>
    </dgm:pt>
    <dgm:pt modelId="{5B7C8826-4633-5645-AB67-F6992CCACC05}" type="parTrans" cxnId="{EA5F1DA0-099E-AB42-BCDE-A322894A00C8}">
      <dgm:prSet/>
      <dgm:spPr/>
      <dgm:t>
        <a:bodyPr/>
        <a:lstStyle/>
        <a:p>
          <a:endParaRPr lang="en-US"/>
        </a:p>
      </dgm:t>
    </dgm:pt>
    <dgm:pt modelId="{FCD2FB19-C44F-9C4B-95DE-073AEC723DE1}" type="sibTrans" cxnId="{EA5F1DA0-099E-AB42-BCDE-A322894A00C8}">
      <dgm:prSet/>
      <dgm:spPr/>
      <dgm:t>
        <a:bodyPr/>
        <a:lstStyle/>
        <a:p>
          <a:endParaRPr lang="en-US"/>
        </a:p>
      </dgm:t>
    </dgm:pt>
    <dgm:pt modelId="{2A7596C0-2C39-984E-9111-CB9AAC9AD5DF}">
      <dgm:prSet phldrT="[Text]"/>
      <dgm:spPr/>
      <dgm:t>
        <a:bodyPr/>
        <a:lstStyle/>
        <a:p>
          <a:r>
            <a:rPr lang="en-US" b="1" dirty="0"/>
            <a:t>Mental Health Crisis?</a:t>
          </a:r>
        </a:p>
      </dgm:t>
    </dgm:pt>
    <dgm:pt modelId="{5FBC2F84-A464-904E-8C83-9CCB2B74FFC1}" type="parTrans" cxnId="{0E2E2102-857B-8B4C-AB81-9D02CE2AA9ED}">
      <dgm:prSet/>
      <dgm:spPr/>
      <dgm:t>
        <a:bodyPr/>
        <a:lstStyle/>
        <a:p>
          <a:endParaRPr lang="en-US"/>
        </a:p>
      </dgm:t>
    </dgm:pt>
    <dgm:pt modelId="{0BBC4072-9E31-E143-A1F4-408AC70AB2CB}" type="sibTrans" cxnId="{0E2E2102-857B-8B4C-AB81-9D02CE2AA9ED}">
      <dgm:prSet/>
      <dgm:spPr/>
      <dgm:t>
        <a:bodyPr/>
        <a:lstStyle/>
        <a:p>
          <a:endParaRPr lang="en-US"/>
        </a:p>
      </dgm:t>
    </dgm:pt>
    <dgm:pt modelId="{4608C4DE-CF99-9646-8CBD-E1175C89805B}">
      <dgm:prSet phldrT="[Text]"/>
      <dgm:spPr/>
      <dgm:t>
        <a:bodyPr/>
        <a:lstStyle/>
        <a:p>
          <a:r>
            <a:rPr lang="en-US" dirty="0"/>
            <a:t>SMART Clear</a:t>
          </a:r>
        </a:p>
      </dgm:t>
    </dgm:pt>
    <dgm:pt modelId="{4AD3FB0B-0C22-1447-8BBD-6A33EB4436FF}" type="parTrans" cxnId="{F56F0392-1799-154F-9E94-7F1E1C3F6D00}">
      <dgm:prSet/>
      <dgm:spPr/>
      <dgm:t>
        <a:bodyPr/>
        <a:lstStyle/>
        <a:p>
          <a:endParaRPr lang="en-US"/>
        </a:p>
      </dgm:t>
    </dgm:pt>
    <dgm:pt modelId="{7DDA9B86-0CAE-044B-BAC6-B636150D1060}" type="sibTrans" cxnId="{F56F0392-1799-154F-9E94-7F1E1C3F6D00}">
      <dgm:prSet/>
      <dgm:spPr/>
      <dgm:t>
        <a:bodyPr/>
        <a:lstStyle/>
        <a:p>
          <a:endParaRPr lang="en-US"/>
        </a:p>
      </dgm:t>
    </dgm:pt>
    <dgm:pt modelId="{67B92615-ED07-6B49-8ADA-AFB2C6CB3900}">
      <dgm:prSet phldrT="[Text]"/>
      <dgm:spPr/>
      <dgm:t>
        <a:bodyPr/>
        <a:lstStyle/>
        <a:p>
          <a:r>
            <a:rPr lang="en-US" dirty="0"/>
            <a:t>Direct to MHTC</a:t>
          </a:r>
        </a:p>
      </dgm:t>
    </dgm:pt>
    <dgm:pt modelId="{229A3DB2-CEF4-AB40-8C1D-1A281C1B1321}" type="parTrans" cxnId="{D4D68D4A-5454-F245-BA63-20462DBDC8E6}">
      <dgm:prSet/>
      <dgm:spPr/>
      <dgm:t>
        <a:bodyPr/>
        <a:lstStyle/>
        <a:p>
          <a:endParaRPr lang="en-US"/>
        </a:p>
      </dgm:t>
    </dgm:pt>
    <dgm:pt modelId="{55599E92-7F2D-4C40-A449-55D601675973}" type="sibTrans" cxnId="{D4D68D4A-5454-F245-BA63-20462DBDC8E6}">
      <dgm:prSet/>
      <dgm:spPr/>
      <dgm:t>
        <a:bodyPr/>
        <a:lstStyle/>
        <a:p>
          <a:endParaRPr lang="en-US"/>
        </a:p>
      </dgm:t>
    </dgm:pt>
    <dgm:pt modelId="{383EC5BF-5D6F-744D-84A6-E3BA9547FCBE}">
      <dgm:prSet phldrT="[Text]"/>
      <dgm:spPr/>
      <dgm:t>
        <a:bodyPr/>
        <a:lstStyle/>
        <a:p>
          <a:r>
            <a:rPr lang="en-US" dirty="0"/>
            <a:t>Offer </a:t>
          </a:r>
          <a:r>
            <a:rPr lang="en-US" dirty="0" err="1"/>
            <a:t>Wellspace</a:t>
          </a:r>
          <a:endParaRPr lang="en-US" dirty="0"/>
        </a:p>
      </dgm:t>
    </dgm:pt>
    <dgm:pt modelId="{2EC47711-3F97-C747-B7FC-AB199AFCB30E}" type="parTrans" cxnId="{E5624780-A060-C648-B629-69CE3B150337}">
      <dgm:prSet/>
      <dgm:spPr/>
      <dgm:t>
        <a:bodyPr/>
        <a:lstStyle/>
        <a:p>
          <a:endParaRPr lang="en-US"/>
        </a:p>
      </dgm:t>
    </dgm:pt>
    <dgm:pt modelId="{112E342B-611A-3C4A-BDBA-E180E70B850F}" type="sibTrans" cxnId="{E5624780-A060-C648-B629-69CE3B150337}">
      <dgm:prSet/>
      <dgm:spPr/>
      <dgm:t>
        <a:bodyPr/>
        <a:lstStyle/>
        <a:p>
          <a:endParaRPr lang="en-US"/>
        </a:p>
      </dgm:t>
    </dgm:pt>
    <dgm:pt modelId="{253CD492-A6C7-B84A-AC45-53C00BAC57F4}">
      <dgm:prSet/>
      <dgm:spPr/>
      <dgm:t>
        <a:bodyPr/>
        <a:lstStyle/>
        <a:p>
          <a:r>
            <a:rPr lang="en-US" b="1" dirty="0"/>
            <a:t>Unsheltered?</a:t>
          </a:r>
        </a:p>
      </dgm:t>
    </dgm:pt>
    <dgm:pt modelId="{6701734D-ED05-3F47-B911-09DFBF5FC437}" type="parTrans" cxnId="{C3E31732-D20D-754C-8559-D8B8CBADBD52}">
      <dgm:prSet/>
      <dgm:spPr/>
      <dgm:t>
        <a:bodyPr/>
        <a:lstStyle/>
        <a:p>
          <a:endParaRPr lang="en-US"/>
        </a:p>
      </dgm:t>
    </dgm:pt>
    <dgm:pt modelId="{05863AFC-BC1A-5F44-860C-F2D1D2D40826}" type="sibTrans" cxnId="{C3E31732-D20D-754C-8559-D8B8CBADBD52}">
      <dgm:prSet/>
      <dgm:spPr/>
      <dgm:t>
        <a:bodyPr/>
        <a:lstStyle/>
        <a:p>
          <a:endParaRPr lang="en-US"/>
        </a:p>
      </dgm:t>
    </dgm:pt>
    <dgm:pt modelId="{309C571B-2CE2-8747-AB6D-99882133137A}">
      <dgm:prSet/>
      <dgm:spPr/>
      <dgm:t>
        <a:bodyPr/>
        <a:lstStyle/>
        <a:p>
          <a:r>
            <a:rPr lang="en-US" dirty="0"/>
            <a:t>Shelter Navigation</a:t>
          </a:r>
        </a:p>
      </dgm:t>
    </dgm:pt>
    <dgm:pt modelId="{2A4820A4-970E-A640-981A-2ADACD77B59B}" type="parTrans" cxnId="{ADA3FEC7-9AB8-1244-9D58-6CF1A6FD7F42}">
      <dgm:prSet/>
      <dgm:spPr/>
      <dgm:t>
        <a:bodyPr/>
        <a:lstStyle/>
        <a:p>
          <a:endParaRPr lang="en-US"/>
        </a:p>
      </dgm:t>
    </dgm:pt>
    <dgm:pt modelId="{28ECC90D-30D6-B947-A388-EE74053A8563}" type="sibTrans" cxnId="{ADA3FEC7-9AB8-1244-9D58-6CF1A6FD7F42}">
      <dgm:prSet/>
      <dgm:spPr/>
      <dgm:t>
        <a:bodyPr/>
        <a:lstStyle/>
        <a:p>
          <a:endParaRPr lang="en-US"/>
        </a:p>
      </dgm:t>
    </dgm:pt>
    <dgm:pt modelId="{13FE6CA0-E4FA-DC4A-8E15-3566AB2022E5}" type="pres">
      <dgm:prSet presAssocID="{BC9ABF22-41F5-8346-B645-0705BE812320}" presName="composite" presStyleCnt="0">
        <dgm:presLayoutVars>
          <dgm:chMax val="5"/>
          <dgm:dir/>
          <dgm:animLvl val="ctr"/>
          <dgm:resizeHandles val="exact"/>
        </dgm:presLayoutVars>
      </dgm:prSet>
      <dgm:spPr/>
    </dgm:pt>
    <dgm:pt modelId="{8A6CB4EB-0D80-DF47-9FA0-A6F42E10D0C4}" type="pres">
      <dgm:prSet presAssocID="{BC9ABF22-41F5-8346-B645-0705BE812320}" presName="cycle" presStyleCnt="0"/>
      <dgm:spPr/>
    </dgm:pt>
    <dgm:pt modelId="{5F3E8553-7D82-794B-BB8F-C4DC27D55237}" type="pres">
      <dgm:prSet presAssocID="{BC9ABF22-41F5-8346-B645-0705BE812320}" presName="centerShape" presStyleCnt="0"/>
      <dgm:spPr/>
    </dgm:pt>
    <dgm:pt modelId="{BEE6B16F-6E2F-B446-BB1E-81A0A13C3E27}" type="pres">
      <dgm:prSet presAssocID="{BC9ABF22-41F5-8346-B645-0705BE812320}" presName="connSite" presStyleLbl="node1" presStyleIdx="0" presStyleCnt="5"/>
      <dgm:spPr/>
    </dgm:pt>
    <dgm:pt modelId="{6FB93E5F-E754-C249-AF14-B8544C614FEC}" type="pres">
      <dgm:prSet presAssocID="{BC9ABF22-41F5-8346-B645-0705BE812320}" presName="visible" presStyleLbl="node1" presStyleIdx="0" presStyleCnt="5"/>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45000" r="-45000"/>
          </a:stretch>
        </a:blipFill>
      </dgm:spPr>
    </dgm:pt>
    <dgm:pt modelId="{A1262B81-247A-B440-AFDE-0CCD5DD44D39}" type="pres">
      <dgm:prSet presAssocID="{18B49577-032F-9546-B85C-7A84F3F7C288}" presName="Name25" presStyleLbl="parChTrans1D1" presStyleIdx="0" presStyleCnt="4"/>
      <dgm:spPr/>
    </dgm:pt>
    <dgm:pt modelId="{FE966AF2-56FE-6E4C-A7B7-8089E41861EF}" type="pres">
      <dgm:prSet presAssocID="{878B4EEC-330A-BF4D-BA09-D25351F67B28}" presName="node" presStyleCnt="0"/>
      <dgm:spPr/>
    </dgm:pt>
    <dgm:pt modelId="{3B301D93-953D-BB45-8AAA-8539A5029317}" type="pres">
      <dgm:prSet presAssocID="{878B4EEC-330A-BF4D-BA09-D25351F67B28}" presName="parentNode" presStyleLbl="node1" presStyleIdx="1" presStyleCnt="5">
        <dgm:presLayoutVars>
          <dgm:chMax val="1"/>
          <dgm:bulletEnabled val="1"/>
        </dgm:presLayoutVars>
      </dgm:prSet>
      <dgm:spPr/>
    </dgm:pt>
    <dgm:pt modelId="{F307A16C-634F-E14E-9377-B5BC17EC27F2}" type="pres">
      <dgm:prSet presAssocID="{878B4EEC-330A-BF4D-BA09-D25351F67B28}" presName="childNode" presStyleLbl="revTx" presStyleIdx="0" presStyleCnt="4">
        <dgm:presLayoutVars>
          <dgm:bulletEnabled val="1"/>
        </dgm:presLayoutVars>
      </dgm:prSet>
      <dgm:spPr/>
    </dgm:pt>
    <dgm:pt modelId="{B4165FD4-A94C-B644-9870-0A4DD3A793BB}" type="pres">
      <dgm:prSet presAssocID="{176DB3CD-4E8E-844B-9435-9ADF85135327}" presName="Name25" presStyleLbl="parChTrans1D1" presStyleIdx="1" presStyleCnt="4"/>
      <dgm:spPr/>
    </dgm:pt>
    <dgm:pt modelId="{76273F72-366F-684E-BAEB-1E16EF6F642F}" type="pres">
      <dgm:prSet presAssocID="{141C39E5-C759-7445-9C42-5520E144DBF3}" presName="node" presStyleCnt="0"/>
      <dgm:spPr/>
    </dgm:pt>
    <dgm:pt modelId="{70E6E7B7-07F7-8042-BF6D-901095F209AC}" type="pres">
      <dgm:prSet presAssocID="{141C39E5-C759-7445-9C42-5520E144DBF3}" presName="parentNode" presStyleLbl="node1" presStyleIdx="2" presStyleCnt="5">
        <dgm:presLayoutVars>
          <dgm:chMax val="1"/>
          <dgm:bulletEnabled val="1"/>
        </dgm:presLayoutVars>
      </dgm:prSet>
      <dgm:spPr/>
    </dgm:pt>
    <dgm:pt modelId="{548D4C69-79B9-1E48-A858-2A23E31A0607}" type="pres">
      <dgm:prSet presAssocID="{141C39E5-C759-7445-9C42-5520E144DBF3}" presName="childNode" presStyleLbl="revTx" presStyleIdx="1" presStyleCnt="4">
        <dgm:presLayoutVars>
          <dgm:bulletEnabled val="1"/>
        </dgm:presLayoutVars>
      </dgm:prSet>
      <dgm:spPr/>
    </dgm:pt>
    <dgm:pt modelId="{CF7A817C-A74E-DA4C-AD72-8EC7CE580167}" type="pres">
      <dgm:prSet presAssocID="{5FBC2F84-A464-904E-8C83-9CCB2B74FFC1}" presName="Name25" presStyleLbl="parChTrans1D1" presStyleIdx="2" presStyleCnt="4"/>
      <dgm:spPr/>
    </dgm:pt>
    <dgm:pt modelId="{57ACCF4B-131F-E342-BE1B-A9D65E65FB3B}" type="pres">
      <dgm:prSet presAssocID="{2A7596C0-2C39-984E-9111-CB9AAC9AD5DF}" presName="node" presStyleCnt="0"/>
      <dgm:spPr/>
    </dgm:pt>
    <dgm:pt modelId="{9369CBFE-81D4-CD4F-AF9B-2E246ABF46F7}" type="pres">
      <dgm:prSet presAssocID="{2A7596C0-2C39-984E-9111-CB9AAC9AD5DF}" presName="parentNode" presStyleLbl="node1" presStyleIdx="3" presStyleCnt="5">
        <dgm:presLayoutVars>
          <dgm:chMax val="1"/>
          <dgm:bulletEnabled val="1"/>
        </dgm:presLayoutVars>
      </dgm:prSet>
      <dgm:spPr/>
    </dgm:pt>
    <dgm:pt modelId="{792FB805-83DA-7A41-B800-A7CF5370A082}" type="pres">
      <dgm:prSet presAssocID="{2A7596C0-2C39-984E-9111-CB9AAC9AD5DF}" presName="childNode" presStyleLbl="revTx" presStyleIdx="2" presStyleCnt="4">
        <dgm:presLayoutVars>
          <dgm:bulletEnabled val="1"/>
        </dgm:presLayoutVars>
      </dgm:prSet>
      <dgm:spPr/>
    </dgm:pt>
    <dgm:pt modelId="{269AC494-5FCC-0F41-B6A9-A4385E187400}" type="pres">
      <dgm:prSet presAssocID="{6701734D-ED05-3F47-B911-09DFBF5FC437}" presName="Name25" presStyleLbl="parChTrans1D1" presStyleIdx="3" presStyleCnt="4"/>
      <dgm:spPr/>
    </dgm:pt>
    <dgm:pt modelId="{1F005635-0BB9-8443-8124-74A313AD0D06}" type="pres">
      <dgm:prSet presAssocID="{253CD492-A6C7-B84A-AC45-53C00BAC57F4}" presName="node" presStyleCnt="0"/>
      <dgm:spPr/>
    </dgm:pt>
    <dgm:pt modelId="{B3321E8B-BC41-B745-8590-C4A928BD2581}" type="pres">
      <dgm:prSet presAssocID="{253CD492-A6C7-B84A-AC45-53C00BAC57F4}" presName="parentNode" presStyleLbl="node1" presStyleIdx="4" presStyleCnt="5">
        <dgm:presLayoutVars>
          <dgm:chMax val="1"/>
          <dgm:bulletEnabled val="1"/>
        </dgm:presLayoutVars>
      </dgm:prSet>
      <dgm:spPr/>
    </dgm:pt>
    <dgm:pt modelId="{2401E210-16BD-CB4E-8C86-ACE59FEFC44E}" type="pres">
      <dgm:prSet presAssocID="{253CD492-A6C7-B84A-AC45-53C00BAC57F4}" presName="childNode" presStyleLbl="revTx" presStyleIdx="3" presStyleCnt="4">
        <dgm:presLayoutVars>
          <dgm:bulletEnabled val="1"/>
        </dgm:presLayoutVars>
      </dgm:prSet>
      <dgm:spPr/>
    </dgm:pt>
  </dgm:ptLst>
  <dgm:cxnLst>
    <dgm:cxn modelId="{0E2E2102-857B-8B4C-AB81-9D02CE2AA9ED}" srcId="{BC9ABF22-41F5-8346-B645-0705BE812320}" destId="{2A7596C0-2C39-984E-9111-CB9AAC9AD5DF}" srcOrd="2" destOrd="0" parTransId="{5FBC2F84-A464-904E-8C83-9CCB2B74FFC1}" sibTransId="{0BBC4072-9E31-E143-A1F4-408AC70AB2CB}"/>
    <dgm:cxn modelId="{2B62F908-C86D-6E45-9C93-1ABD9B99D4CC}" type="presOf" srcId="{878B4EEC-330A-BF4D-BA09-D25351F67B28}" destId="{3B301D93-953D-BB45-8AAA-8539A5029317}" srcOrd="0" destOrd="0" presId="urn:microsoft.com/office/officeart/2005/8/layout/radial2"/>
    <dgm:cxn modelId="{F843E10B-5FA9-F44E-A4F9-217C8DBA0BCB}" type="presOf" srcId="{6701734D-ED05-3F47-B911-09DFBF5FC437}" destId="{269AC494-5FCC-0F41-B6A9-A4385E187400}" srcOrd="0" destOrd="0" presId="urn:microsoft.com/office/officeart/2005/8/layout/radial2"/>
    <dgm:cxn modelId="{D7C4661C-67CD-2945-A7E7-1DB90E21C649}" type="presOf" srcId="{5FBC2F84-A464-904E-8C83-9CCB2B74FFC1}" destId="{CF7A817C-A74E-DA4C-AD72-8EC7CE580167}" srcOrd="0" destOrd="0" presId="urn:microsoft.com/office/officeart/2005/8/layout/radial2"/>
    <dgm:cxn modelId="{C3E31732-D20D-754C-8559-D8B8CBADBD52}" srcId="{BC9ABF22-41F5-8346-B645-0705BE812320}" destId="{253CD492-A6C7-B84A-AC45-53C00BAC57F4}" srcOrd="3" destOrd="0" parTransId="{6701734D-ED05-3F47-B911-09DFBF5FC437}" sibTransId="{05863AFC-BC1A-5F44-860C-F2D1D2D40826}"/>
    <dgm:cxn modelId="{D4D68D4A-5454-F245-BA63-20462DBDC8E6}" srcId="{2A7596C0-2C39-984E-9111-CB9AAC9AD5DF}" destId="{67B92615-ED07-6B49-8ADA-AFB2C6CB3900}" srcOrd="1" destOrd="0" parTransId="{229A3DB2-CEF4-AB40-8C1D-1A281C1B1321}" sibTransId="{55599E92-7F2D-4C40-A449-55D601675973}"/>
    <dgm:cxn modelId="{61BA6856-6D89-6F48-A5DE-5129381424C4}" type="presOf" srcId="{2BA68B03-486E-8B43-81DB-3FE2E78EDE69}" destId="{F307A16C-634F-E14E-9377-B5BC17EC27F2}" srcOrd="0" destOrd="0" presId="urn:microsoft.com/office/officeart/2005/8/layout/radial2"/>
    <dgm:cxn modelId="{E5624780-A060-C648-B629-69CE3B150337}" srcId="{878B4EEC-330A-BF4D-BA09-D25351F67B28}" destId="{383EC5BF-5D6F-744D-84A6-E3BA9547FCBE}" srcOrd="2" destOrd="0" parTransId="{2EC47711-3F97-C747-B7FC-AB199AFCB30E}" sibTransId="{112E342B-611A-3C4A-BDBA-E180E70B850F}"/>
    <dgm:cxn modelId="{CD5DEF81-C922-B54A-94CF-F97819173FDD}" type="presOf" srcId="{309C571B-2CE2-8747-AB6D-99882133137A}" destId="{2401E210-16BD-CB4E-8C86-ACE59FEFC44E}" srcOrd="0" destOrd="0" presId="urn:microsoft.com/office/officeart/2005/8/layout/radial2"/>
    <dgm:cxn modelId="{E8B7F488-698F-A340-B518-B5808E228987}" srcId="{BC9ABF22-41F5-8346-B645-0705BE812320}" destId="{878B4EEC-330A-BF4D-BA09-D25351F67B28}" srcOrd="0" destOrd="0" parTransId="{18B49577-032F-9546-B85C-7A84F3F7C288}" sibTransId="{73937ABC-DCC9-C74E-9E4F-11BBE419403A}"/>
    <dgm:cxn modelId="{7CF7C98C-572C-8341-89C6-A88780F3AD61}" type="presOf" srcId="{2A7596C0-2C39-984E-9111-CB9AAC9AD5DF}" destId="{9369CBFE-81D4-CD4F-AF9B-2E246ABF46F7}" srcOrd="0" destOrd="0" presId="urn:microsoft.com/office/officeart/2005/8/layout/radial2"/>
    <dgm:cxn modelId="{F56F0392-1799-154F-9E94-7F1E1C3F6D00}" srcId="{2A7596C0-2C39-984E-9111-CB9AAC9AD5DF}" destId="{4608C4DE-CF99-9646-8CBD-E1175C89805B}" srcOrd="0" destOrd="0" parTransId="{4AD3FB0B-0C22-1447-8BBD-6A33EB4436FF}" sibTransId="{7DDA9B86-0CAE-044B-BAC6-B636150D1060}"/>
    <dgm:cxn modelId="{97159893-DA33-2B4C-B17C-0E3E3F830E3B}" type="presOf" srcId="{253CD492-A6C7-B84A-AC45-53C00BAC57F4}" destId="{B3321E8B-BC41-B745-8590-C4A928BD2581}" srcOrd="0" destOrd="0" presId="urn:microsoft.com/office/officeart/2005/8/layout/radial2"/>
    <dgm:cxn modelId="{EA5F1DA0-099E-AB42-BCDE-A322894A00C8}" srcId="{141C39E5-C759-7445-9C42-5520E144DBF3}" destId="{E61F0FD0-3AA6-4749-892F-ECEECEC3519A}" srcOrd="0" destOrd="0" parTransId="{5B7C8826-4633-5645-AB67-F6992CCACC05}" sibTransId="{FCD2FB19-C44F-9C4B-95DE-073AEC723DE1}"/>
    <dgm:cxn modelId="{2704ABA0-92F0-3546-ACDC-8E8FB5187C30}" type="presOf" srcId="{383EC5BF-5D6F-744D-84A6-E3BA9547FCBE}" destId="{F307A16C-634F-E14E-9377-B5BC17EC27F2}" srcOrd="0" destOrd="2" presId="urn:microsoft.com/office/officeart/2005/8/layout/radial2"/>
    <dgm:cxn modelId="{0D6C5AA6-20FA-4C42-9B6E-DCEC83FA56DD}" type="presOf" srcId="{18B49577-032F-9546-B85C-7A84F3F7C288}" destId="{A1262B81-247A-B440-AFDE-0CCD5DD44D39}" srcOrd="0" destOrd="0" presId="urn:microsoft.com/office/officeart/2005/8/layout/radial2"/>
    <dgm:cxn modelId="{D79716A7-C917-954D-87CE-097800DF0488}" srcId="{878B4EEC-330A-BF4D-BA09-D25351F67B28}" destId="{F86A382D-FC47-BA4F-BAF7-F4004EE9EBFA}" srcOrd="1" destOrd="0" parTransId="{0EEDA350-E00E-2247-A64F-23A0551A3BA5}" sibTransId="{3E4A64D8-B5DE-BC4D-A84B-E2B2B252B6BE}"/>
    <dgm:cxn modelId="{9A4F1BAE-7E9A-6549-B8A5-FC4D181E3EF8}" type="presOf" srcId="{BC9ABF22-41F5-8346-B645-0705BE812320}" destId="{13FE6CA0-E4FA-DC4A-8E15-3566AB2022E5}" srcOrd="0" destOrd="0" presId="urn:microsoft.com/office/officeart/2005/8/layout/radial2"/>
    <dgm:cxn modelId="{250465AE-8005-4048-9362-72F3A4CD7D58}" srcId="{878B4EEC-330A-BF4D-BA09-D25351F67B28}" destId="{2BA68B03-486E-8B43-81DB-3FE2E78EDE69}" srcOrd="0" destOrd="0" parTransId="{78BF080C-B4D6-3B4A-87E3-2FF76A57AA0C}" sibTransId="{FEA96AF9-9AFA-BE48-A77C-BB37729B29D6}"/>
    <dgm:cxn modelId="{7E8027C0-A38F-8244-B26F-50C75DB4B4A7}" type="presOf" srcId="{67B92615-ED07-6B49-8ADA-AFB2C6CB3900}" destId="{792FB805-83DA-7A41-B800-A7CF5370A082}" srcOrd="0" destOrd="1" presId="urn:microsoft.com/office/officeart/2005/8/layout/radial2"/>
    <dgm:cxn modelId="{ADA3FEC7-9AB8-1244-9D58-6CF1A6FD7F42}" srcId="{253CD492-A6C7-B84A-AC45-53C00BAC57F4}" destId="{309C571B-2CE2-8747-AB6D-99882133137A}" srcOrd="0" destOrd="0" parTransId="{2A4820A4-970E-A640-981A-2ADACD77B59B}" sibTransId="{28ECC90D-30D6-B947-A388-EE74053A8563}"/>
    <dgm:cxn modelId="{B52EBFDF-3A55-C640-B5FC-923FC807EE7E}" srcId="{BC9ABF22-41F5-8346-B645-0705BE812320}" destId="{141C39E5-C759-7445-9C42-5520E144DBF3}" srcOrd="1" destOrd="0" parTransId="{176DB3CD-4E8E-844B-9435-9ADF85135327}" sibTransId="{4BF7AA51-415A-5043-B40E-D496BF84E17B}"/>
    <dgm:cxn modelId="{337E18E6-4EED-F745-B1A8-23A0148484F1}" type="presOf" srcId="{176DB3CD-4E8E-844B-9435-9ADF85135327}" destId="{B4165FD4-A94C-B644-9870-0A4DD3A793BB}" srcOrd="0" destOrd="0" presId="urn:microsoft.com/office/officeart/2005/8/layout/radial2"/>
    <dgm:cxn modelId="{A16532F0-A6EF-F24F-B61E-0FD4EF5C5055}" type="presOf" srcId="{4608C4DE-CF99-9646-8CBD-E1175C89805B}" destId="{792FB805-83DA-7A41-B800-A7CF5370A082}" srcOrd="0" destOrd="0" presId="urn:microsoft.com/office/officeart/2005/8/layout/radial2"/>
    <dgm:cxn modelId="{8E114FF8-6367-184A-B16F-0981AC5D0F17}" type="presOf" srcId="{E61F0FD0-3AA6-4749-892F-ECEECEC3519A}" destId="{548D4C69-79B9-1E48-A858-2A23E31A0607}" srcOrd="0" destOrd="0" presId="urn:microsoft.com/office/officeart/2005/8/layout/radial2"/>
    <dgm:cxn modelId="{7852B4FE-58C5-E64B-A0AC-9DBC05DCAB6A}" type="presOf" srcId="{141C39E5-C759-7445-9C42-5520E144DBF3}" destId="{70E6E7B7-07F7-8042-BF6D-901095F209AC}" srcOrd="0" destOrd="0" presId="urn:microsoft.com/office/officeart/2005/8/layout/radial2"/>
    <dgm:cxn modelId="{605571FF-E703-034F-AF74-A8F7596C49A4}" type="presOf" srcId="{F86A382D-FC47-BA4F-BAF7-F4004EE9EBFA}" destId="{F307A16C-634F-E14E-9377-B5BC17EC27F2}" srcOrd="0" destOrd="1" presId="urn:microsoft.com/office/officeart/2005/8/layout/radial2"/>
    <dgm:cxn modelId="{0A3BB1AA-2142-EF43-B4AA-72D76EB04A1D}" type="presParOf" srcId="{13FE6CA0-E4FA-DC4A-8E15-3566AB2022E5}" destId="{8A6CB4EB-0D80-DF47-9FA0-A6F42E10D0C4}" srcOrd="0" destOrd="0" presId="urn:microsoft.com/office/officeart/2005/8/layout/radial2"/>
    <dgm:cxn modelId="{DC0B178B-8565-2643-8F8A-1B9B2025ED2D}" type="presParOf" srcId="{8A6CB4EB-0D80-DF47-9FA0-A6F42E10D0C4}" destId="{5F3E8553-7D82-794B-BB8F-C4DC27D55237}" srcOrd="0" destOrd="0" presId="urn:microsoft.com/office/officeart/2005/8/layout/radial2"/>
    <dgm:cxn modelId="{BFB455B1-0A08-9142-AC71-0338368E12DE}" type="presParOf" srcId="{5F3E8553-7D82-794B-BB8F-C4DC27D55237}" destId="{BEE6B16F-6E2F-B446-BB1E-81A0A13C3E27}" srcOrd="0" destOrd="0" presId="urn:microsoft.com/office/officeart/2005/8/layout/radial2"/>
    <dgm:cxn modelId="{B5789C25-753D-F744-83FD-56E731EAF788}" type="presParOf" srcId="{5F3E8553-7D82-794B-BB8F-C4DC27D55237}" destId="{6FB93E5F-E754-C249-AF14-B8544C614FEC}" srcOrd="1" destOrd="0" presId="urn:microsoft.com/office/officeart/2005/8/layout/radial2"/>
    <dgm:cxn modelId="{A80D159B-F6A5-914D-AC3C-31563C124FB9}" type="presParOf" srcId="{8A6CB4EB-0D80-DF47-9FA0-A6F42E10D0C4}" destId="{A1262B81-247A-B440-AFDE-0CCD5DD44D39}" srcOrd="1" destOrd="0" presId="urn:microsoft.com/office/officeart/2005/8/layout/radial2"/>
    <dgm:cxn modelId="{1441DD03-018F-CC4B-AD98-61181B25A84D}" type="presParOf" srcId="{8A6CB4EB-0D80-DF47-9FA0-A6F42E10D0C4}" destId="{FE966AF2-56FE-6E4C-A7B7-8089E41861EF}" srcOrd="2" destOrd="0" presId="urn:microsoft.com/office/officeart/2005/8/layout/radial2"/>
    <dgm:cxn modelId="{4CEB500C-3534-5C4D-99CE-A396430C638A}" type="presParOf" srcId="{FE966AF2-56FE-6E4C-A7B7-8089E41861EF}" destId="{3B301D93-953D-BB45-8AAA-8539A5029317}" srcOrd="0" destOrd="0" presId="urn:microsoft.com/office/officeart/2005/8/layout/radial2"/>
    <dgm:cxn modelId="{6DDD90AD-8F58-304B-8D93-DFFD107AA217}" type="presParOf" srcId="{FE966AF2-56FE-6E4C-A7B7-8089E41861EF}" destId="{F307A16C-634F-E14E-9377-B5BC17EC27F2}" srcOrd="1" destOrd="0" presId="urn:microsoft.com/office/officeart/2005/8/layout/radial2"/>
    <dgm:cxn modelId="{9CF5AB6A-4ACA-C84B-B7F3-099614D32782}" type="presParOf" srcId="{8A6CB4EB-0D80-DF47-9FA0-A6F42E10D0C4}" destId="{B4165FD4-A94C-B644-9870-0A4DD3A793BB}" srcOrd="3" destOrd="0" presId="urn:microsoft.com/office/officeart/2005/8/layout/radial2"/>
    <dgm:cxn modelId="{8A52F69A-4BC6-204D-86CC-8E15DAD72F1D}" type="presParOf" srcId="{8A6CB4EB-0D80-DF47-9FA0-A6F42E10D0C4}" destId="{76273F72-366F-684E-BAEB-1E16EF6F642F}" srcOrd="4" destOrd="0" presId="urn:microsoft.com/office/officeart/2005/8/layout/radial2"/>
    <dgm:cxn modelId="{B15960F7-391B-404B-872A-1E272ADC310B}" type="presParOf" srcId="{76273F72-366F-684E-BAEB-1E16EF6F642F}" destId="{70E6E7B7-07F7-8042-BF6D-901095F209AC}" srcOrd="0" destOrd="0" presId="urn:microsoft.com/office/officeart/2005/8/layout/radial2"/>
    <dgm:cxn modelId="{04AD94DF-2482-924B-B959-A38343A9A344}" type="presParOf" srcId="{76273F72-366F-684E-BAEB-1E16EF6F642F}" destId="{548D4C69-79B9-1E48-A858-2A23E31A0607}" srcOrd="1" destOrd="0" presId="urn:microsoft.com/office/officeart/2005/8/layout/radial2"/>
    <dgm:cxn modelId="{D245EE95-8A01-3F40-8E89-BB83FBA284E4}" type="presParOf" srcId="{8A6CB4EB-0D80-DF47-9FA0-A6F42E10D0C4}" destId="{CF7A817C-A74E-DA4C-AD72-8EC7CE580167}" srcOrd="5" destOrd="0" presId="urn:microsoft.com/office/officeart/2005/8/layout/radial2"/>
    <dgm:cxn modelId="{334A4060-3F77-714C-8A83-11CCF199E116}" type="presParOf" srcId="{8A6CB4EB-0D80-DF47-9FA0-A6F42E10D0C4}" destId="{57ACCF4B-131F-E342-BE1B-A9D65E65FB3B}" srcOrd="6" destOrd="0" presId="urn:microsoft.com/office/officeart/2005/8/layout/radial2"/>
    <dgm:cxn modelId="{03991D39-E95F-BF4D-843B-F580C077046B}" type="presParOf" srcId="{57ACCF4B-131F-E342-BE1B-A9D65E65FB3B}" destId="{9369CBFE-81D4-CD4F-AF9B-2E246ABF46F7}" srcOrd="0" destOrd="0" presId="urn:microsoft.com/office/officeart/2005/8/layout/radial2"/>
    <dgm:cxn modelId="{0E3A5519-268D-654E-91A7-14E4AB097743}" type="presParOf" srcId="{57ACCF4B-131F-E342-BE1B-A9D65E65FB3B}" destId="{792FB805-83DA-7A41-B800-A7CF5370A082}" srcOrd="1" destOrd="0" presId="urn:microsoft.com/office/officeart/2005/8/layout/radial2"/>
    <dgm:cxn modelId="{7FD4C6FD-4A5A-2545-B1D9-987FE5928C09}" type="presParOf" srcId="{8A6CB4EB-0D80-DF47-9FA0-A6F42E10D0C4}" destId="{269AC494-5FCC-0F41-B6A9-A4385E187400}" srcOrd="7" destOrd="0" presId="urn:microsoft.com/office/officeart/2005/8/layout/radial2"/>
    <dgm:cxn modelId="{E583053F-EB29-4946-9FF9-2356215AB12F}" type="presParOf" srcId="{8A6CB4EB-0D80-DF47-9FA0-A6F42E10D0C4}" destId="{1F005635-0BB9-8443-8124-74A313AD0D06}" srcOrd="8" destOrd="0" presId="urn:microsoft.com/office/officeart/2005/8/layout/radial2"/>
    <dgm:cxn modelId="{12A1A03F-BB6B-B04E-AFF1-CB1AA67F82CA}" type="presParOf" srcId="{1F005635-0BB9-8443-8124-74A313AD0D06}" destId="{B3321E8B-BC41-B745-8590-C4A928BD2581}" srcOrd="0" destOrd="0" presId="urn:microsoft.com/office/officeart/2005/8/layout/radial2"/>
    <dgm:cxn modelId="{EE9B2DF4-8EC3-994E-945F-B595A50C04D2}" type="presParOf" srcId="{1F005635-0BB9-8443-8124-74A313AD0D06}" destId="{2401E210-16BD-CB4E-8C86-ACE59FEFC44E}"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A80D42-FB67-4EED-9C3F-4C626C18F077}"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58196CA6-01D0-4460-A0B5-D013065BA64C}">
      <dgm:prSet phldrT="[Text]"/>
      <dgm:spPr>
        <a:solidFill>
          <a:srgbClr val="FF0000">
            <a:alpha val="50000"/>
          </a:srgbClr>
        </a:solidFill>
      </dgm:spPr>
      <dgm:t>
        <a:bodyPr/>
        <a:lstStyle/>
        <a:p>
          <a:r>
            <a:rPr lang="en-US">
              <a:solidFill>
                <a:schemeClr val="tx1"/>
              </a:solidFill>
            </a:rPr>
            <a:t>Fire and ambulance response</a:t>
          </a:r>
        </a:p>
      </dgm:t>
    </dgm:pt>
    <dgm:pt modelId="{E423B69B-A87F-43D3-AD0C-5EB24A687AA0}" type="parTrans" cxnId="{143AAD9A-A2FB-4C7C-993D-41EC9E903DD6}">
      <dgm:prSet/>
      <dgm:spPr/>
      <dgm:t>
        <a:bodyPr/>
        <a:lstStyle/>
        <a:p>
          <a:endParaRPr lang="en-US"/>
        </a:p>
      </dgm:t>
    </dgm:pt>
    <dgm:pt modelId="{C5ED36EE-C9D5-49B5-9BDC-27BD89B9DA03}" type="sibTrans" cxnId="{143AAD9A-A2FB-4C7C-993D-41EC9E903DD6}">
      <dgm:prSet/>
      <dgm:spPr/>
      <dgm:t>
        <a:bodyPr/>
        <a:lstStyle/>
        <a:p>
          <a:endParaRPr lang="en-US"/>
        </a:p>
      </dgm:t>
    </dgm:pt>
    <dgm:pt modelId="{ED034E8A-76D5-4094-BF7B-67AE41459950}" type="pres">
      <dgm:prSet presAssocID="{E9A80D42-FB67-4EED-9C3F-4C626C18F077}" presName="composite" presStyleCnt="0">
        <dgm:presLayoutVars>
          <dgm:chMax val="1"/>
          <dgm:dir/>
          <dgm:resizeHandles val="exact"/>
        </dgm:presLayoutVars>
      </dgm:prSet>
      <dgm:spPr/>
    </dgm:pt>
    <dgm:pt modelId="{A65BD67A-DCB6-463C-953C-FACC3E2ADFEE}" type="pres">
      <dgm:prSet presAssocID="{E9A80D42-FB67-4EED-9C3F-4C626C18F077}" presName="radial" presStyleCnt="0">
        <dgm:presLayoutVars>
          <dgm:animLvl val="ctr"/>
        </dgm:presLayoutVars>
      </dgm:prSet>
      <dgm:spPr/>
    </dgm:pt>
    <dgm:pt modelId="{4BDCF50B-6F8E-4B0C-8D1C-19C0A61D7A9A}" type="pres">
      <dgm:prSet presAssocID="{58196CA6-01D0-4460-A0B5-D013065BA64C}" presName="centerShape" presStyleLbl="vennNode1" presStyleIdx="0" presStyleCnt="1"/>
      <dgm:spPr/>
    </dgm:pt>
  </dgm:ptLst>
  <dgm:cxnLst>
    <dgm:cxn modelId="{EF9ADA14-764D-443C-AC69-3DE0BF8CA23D}" type="presOf" srcId="{58196CA6-01D0-4460-A0B5-D013065BA64C}" destId="{4BDCF50B-6F8E-4B0C-8D1C-19C0A61D7A9A}" srcOrd="0" destOrd="0" presId="urn:microsoft.com/office/officeart/2005/8/layout/radial3"/>
    <dgm:cxn modelId="{143AAD9A-A2FB-4C7C-993D-41EC9E903DD6}" srcId="{E9A80D42-FB67-4EED-9C3F-4C626C18F077}" destId="{58196CA6-01D0-4460-A0B5-D013065BA64C}" srcOrd="0" destOrd="0" parTransId="{E423B69B-A87F-43D3-AD0C-5EB24A687AA0}" sibTransId="{C5ED36EE-C9D5-49B5-9BDC-27BD89B9DA03}"/>
    <dgm:cxn modelId="{19F714B2-FFCA-435F-BAEE-D08D0D98CE3D}" type="presOf" srcId="{E9A80D42-FB67-4EED-9C3F-4C626C18F077}" destId="{ED034E8A-76D5-4094-BF7B-67AE41459950}" srcOrd="0" destOrd="0" presId="urn:microsoft.com/office/officeart/2005/8/layout/radial3"/>
    <dgm:cxn modelId="{FFB23C70-D431-4F1A-80AC-6859BC0D847B}" type="presParOf" srcId="{ED034E8A-76D5-4094-BF7B-67AE41459950}" destId="{A65BD67A-DCB6-463C-953C-FACC3E2ADFEE}" srcOrd="0" destOrd="0" presId="urn:microsoft.com/office/officeart/2005/8/layout/radial3"/>
    <dgm:cxn modelId="{177C0D16-53D1-4F91-9B5E-8ED1FAC0756B}" type="presParOf" srcId="{A65BD67A-DCB6-463C-953C-FACC3E2ADFEE}" destId="{4BDCF50B-6F8E-4B0C-8D1C-19C0A61D7A9A}" srcOrd="0"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9A80D42-FB67-4EED-9C3F-4C626C18F077}"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34A5962F-D765-4896-9355-77F28BD21458}">
      <dgm:prSet phldrT="[Text]" custT="1"/>
      <dgm:spPr>
        <a:solidFill>
          <a:srgbClr val="F33C29">
            <a:alpha val="49804"/>
          </a:srgbClr>
        </a:solidFill>
      </dgm:spPr>
      <dgm:t>
        <a:bodyPr/>
        <a:lstStyle/>
        <a:p>
          <a:r>
            <a:rPr lang="en-US" sz="2200">
              <a:solidFill>
                <a:schemeClr val="tx1"/>
              </a:solidFill>
            </a:rPr>
            <a:t>Ambulance only responses</a:t>
          </a:r>
        </a:p>
      </dgm:t>
    </dgm:pt>
    <dgm:pt modelId="{D3AE65AA-FF62-436B-88D5-0CEC089E5295}" type="parTrans" cxnId="{6150E218-E43A-4A80-8445-8D1A824AB2E1}">
      <dgm:prSet/>
      <dgm:spPr/>
      <dgm:t>
        <a:bodyPr/>
        <a:lstStyle/>
        <a:p>
          <a:endParaRPr lang="en-US"/>
        </a:p>
      </dgm:t>
    </dgm:pt>
    <dgm:pt modelId="{3C99CB0B-835F-4133-80F2-2B90BF96A938}" type="sibTrans" cxnId="{6150E218-E43A-4A80-8445-8D1A824AB2E1}">
      <dgm:prSet/>
      <dgm:spPr/>
      <dgm:t>
        <a:bodyPr/>
        <a:lstStyle/>
        <a:p>
          <a:endParaRPr lang="en-US"/>
        </a:p>
      </dgm:t>
    </dgm:pt>
    <dgm:pt modelId="{58196CA6-01D0-4460-A0B5-D013065BA64C}">
      <dgm:prSet phldrT="[Text]"/>
      <dgm:spPr>
        <a:solidFill>
          <a:srgbClr val="FF0000">
            <a:alpha val="50000"/>
          </a:srgbClr>
        </a:solidFill>
      </dgm:spPr>
      <dgm:t>
        <a:bodyPr/>
        <a:lstStyle/>
        <a:p>
          <a:r>
            <a:rPr lang="en-US">
              <a:solidFill>
                <a:schemeClr val="tx1"/>
              </a:solidFill>
            </a:rPr>
            <a:t>Fire and ambulance response</a:t>
          </a:r>
        </a:p>
      </dgm:t>
    </dgm:pt>
    <dgm:pt modelId="{E423B69B-A87F-43D3-AD0C-5EB24A687AA0}" type="parTrans" cxnId="{143AAD9A-A2FB-4C7C-993D-41EC9E903DD6}">
      <dgm:prSet/>
      <dgm:spPr/>
      <dgm:t>
        <a:bodyPr/>
        <a:lstStyle/>
        <a:p>
          <a:endParaRPr lang="en-US"/>
        </a:p>
      </dgm:t>
    </dgm:pt>
    <dgm:pt modelId="{C5ED36EE-C9D5-49B5-9BDC-27BD89B9DA03}" type="sibTrans" cxnId="{143AAD9A-A2FB-4C7C-993D-41EC9E903DD6}">
      <dgm:prSet/>
      <dgm:spPr/>
      <dgm:t>
        <a:bodyPr/>
        <a:lstStyle/>
        <a:p>
          <a:endParaRPr lang="en-US"/>
        </a:p>
      </dgm:t>
    </dgm:pt>
    <dgm:pt modelId="{ED034E8A-76D5-4094-BF7B-67AE41459950}" type="pres">
      <dgm:prSet presAssocID="{E9A80D42-FB67-4EED-9C3F-4C626C18F077}" presName="composite" presStyleCnt="0">
        <dgm:presLayoutVars>
          <dgm:chMax val="1"/>
          <dgm:dir/>
          <dgm:resizeHandles val="exact"/>
        </dgm:presLayoutVars>
      </dgm:prSet>
      <dgm:spPr/>
    </dgm:pt>
    <dgm:pt modelId="{A65BD67A-DCB6-463C-953C-FACC3E2ADFEE}" type="pres">
      <dgm:prSet presAssocID="{E9A80D42-FB67-4EED-9C3F-4C626C18F077}" presName="radial" presStyleCnt="0">
        <dgm:presLayoutVars>
          <dgm:animLvl val="ctr"/>
        </dgm:presLayoutVars>
      </dgm:prSet>
      <dgm:spPr/>
    </dgm:pt>
    <dgm:pt modelId="{89787571-99CB-43D4-982A-047B5528C7DA}" type="pres">
      <dgm:prSet presAssocID="{34A5962F-D765-4896-9355-77F28BD21458}" presName="centerShape" presStyleLbl="vennNode1" presStyleIdx="0" presStyleCnt="2" custScaleX="56083" custScaleY="50803"/>
      <dgm:spPr/>
    </dgm:pt>
    <dgm:pt modelId="{217A8674-D27A-443B-A845-D24813DEBFBC}" type="pres">
      <dgm:prSet presAssocID="{58196CA6-01D0-4460-A0B5-D013065BA64C}" presName="node" presStyleLbl="vennNode1" presStyleIdx="1" presStyleCnt="2">
        <dgm:presLayoutVars>
          <dgm:bulletEnabled val="1"/>
        </dgm:presLayoutVars>
      </dgm:prSet>
      <dgm:spPr/>
    </dgm:pt>
  </dgm:ptLst>
  <dgm:cxnLst>
    <dgm:cxn modelId="{6150E218-E43A-4A80-8445-8D1A824AB2E1}" srcId="{E9A80D42-FB67-4EED-9C3F-4C626C18F077}" destId="{34A5962F-D765-4896-9355-77F28BD21458}" srcOrd="0" destOrd="0" parTransId="{D3AE65AA-FF62-436B-88D5-0CEC089E5295}" sibTransId="{3C99CB0B-835F-4133-80F2-2B90BF96A938}"/>
    <dgm:cxn modelId="{A9DFF020-C725-4118-A085-2214EC3759CC}" type="presOf" srcId="{58196CA6-01D0-4460-A0B5-D013065BA64C}" destId="{217A8674-D27A-443B-A845-D24813DEBFBC}" srcOrd="0" destOrd="0" presId="urn:microsoft.com/office/officeart/2005/8/layout/radial3"/>
    <dgm:cxn modelId="{143AAD9A-A2FB-4C7C-993D-41EC9E903DD6}" srcId="{34A5962F-D765-4896-9355-77F28BD21458}" destId="{58196CA6-01D0-4460-A0B5-D013065BA64C}" srcOrd="0" destOrd="0" parTransId="{E423B69B-A87F-43D3-AD0C-5EB24A687AA0}" sibTransId="{C5ED36EE-C9D5-49B5-9BDC-27BD89B9DA03}"/>
    <dgm:cxn modelId="{19F714B2-FFCA-435F-BAEE-D08D0D98CE3D}" type="presOf" srcId="{E9A80D42-FB67-4EED-9C3F-4C626C18F077}" destId="{ED034E8A-76D5-4094-BF7B-67AE41459950}" srcOrd="0" destOrd="0" presId="urn:microsoft.com/office/officeart/2005/8/layout/radial3"/>
    <dgm:cxn modelId="{1FA3C4C2-911E-47E4-8D8D-ACB532098EFD}" type="presOf" srcId="{34A5962F-D765-4896-9355-77F28BD21458}" destId="{89787571-99CB-43D4-982A-047B5528C7DA}" srcOrd="0" destOrd="0" presId="urn:microsoft.com/office/officeart/2005/8/layout/radial3"/>
    <dgm:cxn modelId="{FFB23C70-D431-4F1A-80AC-6859BC0D847B}" type="presParOf" srcId="{ED034E8A-76D5-4094-BF7B-67AE41459950}" destId="{A65BD67A-DCB6-463C-953C-FACC3E2ADFEE}" srcOrd="0" destOrd="0" presId="urn:microsoft.com/office/officeart/2005/8/layout/radial3"/>
    <dgm:cxn modelId="{8F141BEE-1E66-441E-86C9-2C8C845770B1}" type="presParOf" srcId="{A65BD67A-DCB6-463C-953C-FACC3E2ADFEE}" destId="{89787571-99CB-43D4-982A-047B5528C7DA}" srcOrd="0" destOrd="0" presId="urn:microsoft.com/office/officeart/2005/8/layout/radial3"/>
    <dgm:cxn modelId="{EA82A2CA-31AB-43BF-9FCF-8B8F4AB9DB4B}" type="presParOf" srcId="{A65BD67A-DCB6-463C-953C-FACC3E2ADFEE}" destId="{217A8674-D27A-443B-A845-D24813DEBFBC}" srcOrd="1"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9A80D42-FB67-4EED-9C3F-4C626C18F077}"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067B5383-6322-46FA-B7A7-9C11C062187F}">
      <dgm:prSet phldrT="[Text]"/>
      <dgm:spPr>
        <a:solidFill>
          <a:schemeClr val="accent4">
            <a:alpha val="50000"/>
          </a:schemeClr>
        </a:solidFill>
      </dgm:spPr>
      <dgm:t>
        <a:bodyPr/>
        <a:lstStyle/>
        <a:p>
          <a:r>
            <a:rPr lang="en-US" b="1">
              <a:solidFill>
                <a:schemeClr val="tx1"/>
              </a:solidFill>
            </a:rPr>
            <a:t>Super utilizer program</a:t>
          </a:r>
        </a:p>
      </dgm:t>
    </dgm:pt>
    <dgm:pt modelId="{D154F99B-3D9D-4AB4-B708-79A61337C3B6}" type="parTrans" cxnId="{E1BEBFAB-CBCC-4A8D-9657-C7D29CF9B77C}">
      <dgm:prSet/>
      <dgm:spPr/>
      <dgm:t>
        <a:bodyPr/>
        <a:lstStyle/>
        <a:p>
          <a:endParaRPr lang="en-US"/>
        </a:p>
      </dgm:t>
    </dgm:pt>
    <dgm:pt modelId="{D15DE0CB-694C-4973-A11A-B937E58C6EBC}" type="sibTrans" cxnId="{E1BEBFAB-CBCC-4A8D-9657-C7D29CF9B77C}">
      <dgm:prSet/>
      <dgm:spPr/>
      <dgm:t>
        <a:bodyPr/>
        <a:lstStyle/>
        <a:p>
          <a:endParaRPr lang="en-US"/>
        </a:p>
      </dgm:t>
    </dgm:pt>
    <dgm:pt modelId="{34A5962F-D765-4896-9355-77F28BD21458}">
      <dgm:prSet phldrT="[Text]"/>
      <dgm:spPr>
        <a:solidFill>
          <a:srgbClr val="F33C29">
            <a:alpha val="49804"/>
          </a:srgbClr>
        </a:solidFill>
      </dgm:spPr>
      <dgm:t>
        <a:bodyPr/>
        <a:lstStyle/>
        <a:p>
          <a:r>
            <a:rPr lang="en-US">
              <a:solidFill>
                <a:schemeClr val="tx1"/>
              </a:solidFill>
            </a:rPr>
            <a:t>Ambulance only responses</a:t>
          </a:r>
        </a:p>
      </dgm:t>
    </dgm:pt>
    <dgm:pt modelId="{D3AE65AA-FF62-436B-88D5-0CEC089E5295}" type="parTrans" cxnId="{6150E218-E43A-4A80-8445-8D1A824AB2E1}">
      <dgm:prSet/>
      <dgm:spPr/>
      <dgm:t>
        <a:bodyPr/>
        <a:lstStyle/>
        <a:p>
          <a:endParaRPr lang="en-US"/>
        </a:p>
      </dgm:t>
    </dgm:pt>
    <dgm:pt modelId="{3C99CB0B-835F-4133-80F2-2B90BF96A938}" type="sibTrans" cxnId="{6150E218-E43A-4A80-8445-8D1A824AB2E1}">
      <dgm:prSet/>
      <dgm:spPr/>
      <dgm:t>
        <a:bodyPr/>
        <a:lstStyle/>
        <a:p>
          <a:endParaRPr lang="en-US"/>
        </a:p>
      </dgm:t>
    </dgm:pt>
    <dgm:pt modelId="{58196CA6-01D0-4460-A0B5-D013065BA64C}">
      <dgm:prSet phldrT="[Text]"/>
      <dgm:spPr>
        <a:solidFill>
          <a:srgbClr val="FF0000">
            <a:alpha val="50000"/>
          </a:srgbClr>
        </a:solidFill>
      </dgm:spPr>
      <dgm:t>
        <a:bodyPr/>
        <a:lstStyle/>
        <a:p>
          <a:r>
            <a:rPr lang="en-US">
              <a:solidFill>
                <a:schemeClr val="tx1"/>
              </a:solidFill>
            </a:rPr>
            <a:t>Fire and ambulance response</a:t>
          </a:r>
        </a:p>
      </dgm:t>
    </dgm:pt>
    <dgm:pt modelId="{E423B69B-A87F-43D3-AD0C-5EB24A687AA0}" type="parTrans" cxnId="{143AAD9A-A2FB-4C7C-993D-41EC9E903DD6}">
      <dgm:prSet/>
      <dgm:spPr/>
      <dgm:t>
        <a:bodyPr/>
        <a:lstStyle/>
        <a:p>
          <a:endParaRPr lang="en-US"/>
        </a:p>
      </dgm:t>
    </dgm:pt>
    <dgm:pt modelId="{C5ED36EE-C9D5-49B5-9BDC-27BD89B9DA03}" type="sibTrans" cxnId="{143AAD9A-A2FB-4C7C-993D-41EC9E903DD6}">
      <dgm:prSet/>
      <dgm:spPr/>
      <dgm:t>
        <a:bodyPr/>
        <a:lstStyle/>
        <a:p>
          <a:endParaRPr lang="en-US"/>
        </a:p>
      </dgm:t>
    </dgm:pt>
    <dgm:pt modelId="{87DA8738-F6E8-400E-9E94-CCEA11B37A51}">
      <dgm:prSet phldrT="[Text]"/>
      <dgm:spPr>
        <a:solidFill>
          <a:schemeClr val="bg2">
            <a:lumMod val="10000"/>
            <a:alpha val="50000"/>
          </a:schemeClr>
        </a:solidFill>
      </dgm:spPr>
      <dgm:t>
        <a:bodyPr/>
        <a:lstStyle/>
        <a:p>
          <a:r>
            <a:rPr lang="en-US" dirty="0">
              <a:solidFill>
                <a:srgbClr val="FFFF00"/>
              </a:solidFill>
            </a:rPr>
            <a:t>Tiered Response</a:t>
          </a:r>
        </a:p>
      </dgm:t>
    </dgm:pt>
    <dgm:pt modelId="{4C4B84A2-9BB2-40B2-9838-DF7757E67591}" type="sibTrans" cxnId="{2B0264D7-317A-4FE8-A685-20A8197B5DB6}">
      <dgm:prSet/>
      <dgm:spPr/>
      <dgm:t>
        <a:bodyPr/>
        <a:lstStyle/>
        <a:p>
          <a:endParaRPr lang="en-US"/>
        </a:p>
      </dgm:t>
    </dgm:pt>
    <dgm:pt modelId="{1B2A82DA-DFC6-4CA1-B083-7465BC77AC09}" type="parTrans" cxnId="{2B0264D7-317A-4FE8-A685-20A8197B5DB6}">
      <dgm:prSet/>
      <dgm:spPr/>
      <dgm:t>
        <a:bodyPr/>
        <a:lstStyle/>
        <a:p>
          <a:endParaRPr lang="en-US"/>
        </a:p>
      </dgm:t>
    </dgm:pt>
    <dgm:pt modelId="{ED034E8A-76D5-4094-BF7B-67AE41459950}" type="pres">
      <dgm:prSet presAssocID="{E9A80D42-FB67-4EED-9C3F-4C626C18F077}" presName="composite" presStyleCnt="0">
        <dgm:presLayoutVars>
          <dgm:chMax val="1"/>
          <dgm:dir/>
          <dgm:resizeHandles val="exact"/>
        </dgm:presLayoutVars>
      </dgm:prSet>
      <dgm:spPr/>
    </dgm:pt>
    <dgm:pt modelId="{A65BD67A-DCB6-463C-953C-FACC3E2ADFEE}" type="pres">
      <dgm:prSet presAssocID="{E9A80D42-FB67-4EED-9C3F-4C626C18F077}" presName="radial" presStyleCnt="0">
        <dgm:presLayoutVars>
          <dgm:animLvl val="ctr"/>
        </dgm:presLayoutVars>
      </dgm:prSet>
      <dgm:spPr/>
    </dgm:pt>
    <dgm:pt modelId="{2D2FA692-0505-486F-BCD7-7A5C4DC7CC1A}" type="pres">
      <dgm:prSet presAssocID="{87DA8738-F6E8-400E-9E94-CCEA11B37A51}" presName="centerShape" presStyleLbl="vennNode1" presStyleIdx="0" presStyleCnt="4" custLinFactNeighborX="0" custLinFactNeighborY="367"/>
      <dgm:spPr/>
    </dgm:pt>
    <dgm:pt modelId="{0669ACCB-A2DC-4AC7-9221-A8532743F625}" type="pres">
      <dgm:prSet presAssocID="{067B5383-6322-46FA-B7A7-9C11C062187F}" presName="node" presStyleLbl="vennNode1" presStyleIdx="1" presStyleCnt="4">
        <dgm:presLayoutVars>
          <dgm:bulletEnabled val="1"/>
        </dgm:presLayoutVars>
      </dgm:prSet>
      <dgm:spPr/>
    </dgm:pt>
    <dgm:pt modelId="{86958C5A-1671-445F-921B-D1BBB2AD2725}" type="pres">
      <dgm:prSet presAssocID="{34A5962F-D765-4896-9355-77F28BD21458}" presName="node" presStyleLbl="vennNode1" presStyleIdx="2" presStyleCnt="4">
        <dgm:presLayoutVars>
          <dgm:bulletEnabled val="1"/>
        </dgm:presLayoutVars>
      </dgm:prSet>
      <dgm:spPr/>
    </dgm:pt>
    <dgm:pt modelId="{217A8674-D27A-443B-A845-D24813DEBFBC}" type="pres">
      <dgm:prSet presAssocID="{58196CA6-01D0-4460-A0B5-D013065BA64C}" presName="node" presStyleLbl="vennNode1" presStyleIdx="3" presStyleCnt="4">
        <dgm:presLayoutVars>
          <dgm:bulletEnabled val="1"/>
        </dgm:presLayoutVars>
      </dgm:prSet>
      <dgm:spPr/>
    </dgm:pt>
  </dgm:ptLst>
  <dgm:cxnLst>
    <dgm:cxn modelId="{6150E218-E43A-4A80-8445-8D1A824AB2E1}" srcId="{87DA8738-F6E8-400E-9E94-CCEA11B37A51}" destId="{34A5962F-D765-4896-9355-77F28BD21458}" srcOrd="1" destOrd="0" parTransId="{D3AE65AA-FF62-436B-88D5-0CEC089E5295}" sibTransId="{3C99CB0B-835F-4133-80F2-2B90BF96A938}"/>
    <dgm:cxn modelId="{A9DFF020-C725-4118-A085-2214EC3759CC}" type="presOf" srcId="{58196CA6-01D0-4460-A0B5-D013065BA64C}" destId="{217A8674-D27A-443B-A845-D24813DEBFBC}" srcOrd="0" destOrd="0" presId="urn:microsoft.com/office/officeart/2005/8/layout/radial3"/>
    <dgm:cxn modelId="{95D24139-B33F-47A6-87ED-A5889F9539DA}" type="presOf" srcId="{87DA8738-F6E8-400E-9E94-CCEA11B37A51}" destId="{2D2FA692-0505-486F-BCD7-7A5C4DC7CC1A}" srcOrd="0" destOrd="0" presId="urn:microsoft.com/office/officeart/2005/8/layout/radial3"/>
    <dgm:cxn modelId="{AA89D45A-4829-4162-8067-5451754FC919}" type="presOf" srcId="{067B5383-6322-46FA-B7A7-9C11C062187F}" destId="{0669ACCB-A2DC-4AC7-9221-A8532743F625}" srcOrd="0" destOrd="0" presId="urn:microsoft.com/office/officeart/2005/8/layout/radial3"/>
    <dgm:cxn modelId="{C11E0D62-CFC4-4390-BA00-9F5AD7667F18}" type="presOf" srcId="{34A5962F-D765-4896-9355-77F28BD21458}" destId="{86958C5A-1671-445F-921B-D1BBB2AD2725}" srcOrd="0" destOrd="0" presId="urn:microsoft.com/office/officeart/2005/8/layout/radial3"/>
    <dgm:cxn modelId="{143AAD9A-A2FB-4C7C-993D-41EC9E903DD6}" srcId="{87DA8738-F6E8-400E-9E94-CCEA11B37A51}" destId="{58196CA6-01D0-4460-A0B5-D013065BA64C}" srcOrd="2" destOrd="0" parTransId="{E423B69B-A87F-43D3-AD0C-5EB24A687AA0}" sibTransId="{C5ED36EE-C9D5-49B5-9BDC-27BD89B9DA03}"/>
    <dgm:cxn modelId="{E1BEBFAB-CBCC-4A8D-9657-C7D29CF9B77C}" srcId="{87DA8738-F6E8-400E-9E94-CCEA11B37A51}" destId="{067B5383-6322-46FA-B7A7-9C11C062187F}" srcOrd="0" destOrd="0" parTransId="{D154F99B-3D9D-4AB4-B708-79A61337C3B6}" sibTransId="{D15DE0CB-694C-4973-A11A-B937E58C6EBC}"/>
    <dgm:cxn modelId="{19F714B2-FFCA-435F-BAEE-D08D0D98CE3D}" type="presOf" srcId="{E9A80D42-FB67-4EED-9C3F-4C626C18F077}" destId="{ED034E8A-76D5-4094-BF7B-67AE41459950}" srcOrd="0" destOrd="0" presId="urn:microsoft.com/office/officeart/2005/8/layout/radial3"/>
    <dgm:cxn modelId="{2B0264D7-317A-4FE8-A685-20A8197B5DB6}" srcId="{E9A80D42-FB67-4EED-9C3F-4C626C18F077}" destId="{87DA8738-F6E8-400E-9E94-CCEA11B37A51}" srcOrd="0" destOrd="0" parTransId="{1B2A82DA-DFC6-4CA1-B083-7465BC77AC09}" sibTransId="{4C4B84A2-9BB2-40B2-9838-DF7757E67591}"/>
    <dgm:cxn modelId="{FFB23C70-D431-4F1A-80AC-6859BC0D847B}" type="presParOf" srcId="{ED034E8A-76D5-4094-BF7B-67AE41459950}" destId="{A65BD67A-DCB6-463C-953C-FACC3E2ADFEE}" srcOrd="0" destOrd="0" presId="urn:microsoft.com/office/officeart/2005/8/layout/radial3"/>
    <dgm:cxn modelId="{E4EDD6B0-91BF-4E31-AC8A-99BF664A2E8F}" type="presParOf" srcId="{A65BD67A-DCB6-463C-953C-FACC3E2ADFEE}" destId="{2D2FA692-0505-486F-BCD7-7A5C4DC7CC1A}" srcOrd="0" destOrd="0" presId="urn:microsoft.com/office/officeart/2005/8/layout/radial3"/>
    <dgm:cxn modelId="{EF35E28D-4978-4905-8CD0-2FC855AA9E3E}" type="presParOf" srcId="{A65BD67A-DCB6-463C-953C-FACC3E2ADFEE}" destId="{0669ACCB-A2DC-4AC7-9221-A8532743F625}" srcOrd="1" destOrd="0" presId="urn:microsoft.com/office/officeart/2005/8/layout/radial3"/>
    <dgm:cxn modelId="{75C23CB5-ECED-4548-88D7-14BAD3C07025}" type="presParOf" srcId="{A65BD67A-DCB6-463C-953C-FACC3E2ADFEE}" destId="{86958C5A-1671-445F-921B-D1BBB2AD2725}" srcOrd="2" destOrd="0" presId="urn:microsoft.com/office/officeart/2005/8/layout/radial3"/>
    <dgm:cxn modelId="{EA82A2CA-31AB-43BF-9FCF-8B8F4AB9DB4B}" type="presParOf" srcId="{A65BD67A-DCB6-463C-953C-FACC3E2ADFEE}" destId="{217A8674-D27A-443B-A845-D24813DEBFBC}" srcOrd="3"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9A80D42-FB67-4EED-9C3F-4C626C18F077}"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87DA8738-F6E8-400E-9E94-CCEA11B37A51}">
      <dgm:prSet phldrT="[Text]"/>
      <dgm:spPr>
        <a:solidFill>
          <a:schemeClr val="bg2">
            <a:lumMod val="10000"/>
            <a:alpha val="50000"/>
          </a:schemeClr>
        </a:solidFill>
      </dgm:spPr>
      <dgm:t>
        <a:bodyPr/>
        <a:lstStyle/>
        <a:p>
          <a:r>
            <a:rPr lang="en-US">
              <a:solidFill>
                <a:srgbClr val="FFFF00"/>
              </a:solidFill>
            </a:rPr>
            <a:t>Tiered</a:t>
          </a:r>
          <a:r>
            <a:rPr lang="en-US"/>
            <a:t> </a:t>
          </a:r>
          <a:r>
            <a:rPr lang="en-US">
              <a:solidFill>
                <a:srgbClr val="FFFF00"/>
              </a:solidFill>
            </a:rPr>
            <a:t>Response</a:t>
          </a:r>
        </a:p>
      </dgm:t>
    </dgm:pt>
    <dgm:pt modelId="{1B2A82DA-DFC6-4CA1-B083-7465BC77AC09}" type="parTrans" cxnId="{2B0264D7-317A-4FE8-A685-20A8197B5DB6}">
      <dgm:prSet/>
      <dgm:spPr/>
      <dgm:t>
        <a:bodyPr/>
        <a:lstStyle/>
        <a:p>
          <a:endParaRPr lang="en-US"/>
        </a:p>
      </dgm:t>
    </dgm:pt>
    <dgm:pt modelId="{4C4B84A2-9BB2-40B2-9838-DF7757E67591}" type="sibTrans" cxnId="{2B0264D7-317A-4FE8-A685-20A8197B5DB6}">
      <dgm:prSet/>
      <dgm:spPr/>
      <dgm:t>
        <a:bodyPr/>
        <a:lstStyle/>
        <a:p>
          <a:endParaRPr lang="en-US"/>
        </a:p>
      </dgm:t>
    </dgm:pt>
    <dgm:pt modelId="{067B5383-6322-46FA-B7A7-9C11C062187F}">
      <dgm:prSet phldrT="[Text]"/>
      <dgm:spPr>
        <a:solidFill>
          <a:schemeClr val="accent4">
            <a:alpha val="50000"/>
          </a:schemeClr>
        </a:solidFill>
      </dgm:spPr>
      <dgm:t>
        <a:bodyPr/>
        <a:lstStyle/>
        <a:p>
          <a:r>
            <a:rPr lang="en-US" b="1">
              <a:solidFill>
                <a:schemeClr val="tx1"/>
              </a:solidFill>
            </a:rPr>
            <a:t>Super utilizer program</a:t>
          </a:r>
        </a:p>
      </dgm:t>
    </dgm:pt>
    <dgm:pt modelId="{D154F99B-3D9D-4AB4-B708-79A61337C3B6}" type="parTrans" cxnId="{E1BEBFAB-CBCC-4A8D-9657-C7D29CF9B77C}">
      <dgm:prSet/>
      <dgm:spPr/>
      <dgm:t>
        <a:bodyPr/>
        <a:lstStyle/>
        <a:p>
          <a:endParaRPr lang="en-US"/>
        </a:p>
      </dgm:t>
    </dgm:pt>
    <dgm:pt modelId="{D15DE0CB-694C-4973-A11A-B937E58C6EBC}" type="sibTrans" cxnId="{E1BEBFAB-CBCC-4A8D-9657-C7D29CF9B77C}">
      <dgm:prSet/>
      <dgm:spPr/>
      <dgm:t>
        <a:bodyPr/>
        <a:lstStyle/>
        <a:p>
          <a:endParaRPr lang="en-US"/>
        </a:p>
      </dgm:t>
    </dgm:pt>
    <dgm:pt modelId="{880EEAEF-6DC9-47DB-B330-BB9238EE0A63}">
      <dgm:prSet phldrT="[Text]"/>
      <dgm:spPr>
        <a:solidFill>
          <a:srgbClr val="F82D18">
            <a:alpha val="49804"/>
          </a:srgbClr>
        </a:solidFill>
      </dgm:spPr>
      <dgm:t>
        <a:bodyPr/>
        <a:lstStyle/>
        <a:p>
          <a:r>
            <a:rPr lang="en-US" dirty="0">
              <a:solidFill>
                <a:schemeClr val="tx1"/>
              </a:solidFill>
              <a:highlight>
                <a:srgbClr val="000000"/>
              </a:highlight>
            </a:rPr>
            <a:t>(TRIAL)</a:t>
          </a:r>
        </a:p>
        <a:p>
          <a:r>
            <a:rPr lang="en-US" dirty="0">
              <a:solidFill>
                <a:schemeClr val="tx1"/>
              </a:solidFill>
            </a:rPr>
            <a:t>Community medicine (CMED)</a:t>
          </a:r>
        </a:p>
      </dgm:t>
    </dgm:pt>
    <dgm:pt modelId="{97651D96-0CE0-4678-8A22-DCFEB32C93B5}" type="parTrans" cxnId="{EF1823EF-902B-4A8A-8EA6-7908A835CF6D}">
      <dgm:prSet/>
      <dgm:spPr/>
      <dgm:t>
        <a:bodyPr/>
        <a:lstStyle/>
        <a:p>
          <a:endParaRPr lang="en-US"/>
        </a:p>
      </dgm:t>
    </dgm:pt>
    <dgm:pt modelId="{46FBC5ED-9249-4FD0-B8BC-BD160E5A450E}" type="sibTrans" cxnId="{EF1823EF-902B-4A8A-8EA6-7908A835CF6D}">
      <dgm:prSet/>
      <dgm:spPr/>
      <dgm:t>
        <a:bodyPr/>
        <a:lstStyle/>
        <a:p>
          <a:endParaRPr lang="en-US"/>
        </a:p>
      </dgm:t>
    </dgm:pt>
    <dgm:pt modelId="{699BC789-9CAB-4549-8D90-B1F12DD41CE4}">
      <dgm:prSet phldrT="[Text]"/>
      <dgm:spPr>
        <a:solidFill>
          <a:schemeClr val="accent6">
            <a:lumMod val="50000"/>
            <a:alpha val="50000"/>
          </a:schemeClr>
        </a:solidFill>
      </dgm:spPr>
      <dgm:t>
        <a:bodyPr/>
        <a:lstStyle/>
        <a:p>
          <a:r>
            <a:rPr lang="en-US">
              <a:solidFill>
                <a:schemeClr val="tx1"/>
              </a:solidFill>
            </a:rPr>
            <a:t>Community response team (CRT) </a:t>
          </a:r>
        </a:p>
      </dgm:t>
    </dgm:pt>
    <dgm:pt modelId="{F68E8133-A35D-4EFA-89A6-ABCA31E6C0B3}" type="parTrans" cxnId="{62814851-08D0-4583-8E87-78723CA3C08B}">
      <dgm:prSet/>
      <dgm:spPr/>
      <dgm:t>
        <a:bodyPr/>
        <a:lstStyle/>
        <a:p>
          <a:endParaRPr lang="en-US"/>
        </a:p>
      </dgm:t>
    </dgm:pt>
    <dgm:pt modelId="{A4E524F2-AC4B-4EF0-890C-1DD25BF6FE6E}" type="sibTrans" cxnId="{62814851-08D0-4583-8E87-78723CA3C08B}">
      <dgm:prSet/>
      <dgm:spPr/>
      <dgm:t>
        <a:bodyPr/>
        <a:lstStyle/>
        <a:p>
          <a:endParaRPr lang="en-US"/>
        </a:p>
      </dgm:t>
    </dgm:pt>
    <dgm:pt modelId="{34A5962F-D765-4896-9355-77F28BD21458}">
      <dgm:prSet phldrT="[Text]"/>
      <dgm:spPr>
        <a:solidFill>
          <a:srgbClr val="F33C29">
            <a:alpha val="49804"/>
          </a:srgbClr>
        </a:solidFill>
      </dgm:spPr>
      <dgm:t>
        <a:bodyPr/>
        <a:lstStyle/>
        <a:p>
          <a:r>
            <a:rPr lang="en-US" dirty="0">
              <a:solidFill>
                <a:schemeClr val="tx1"/>
              </a:solidFill>
            </a:rPr>
            <a:t>Ambulance only responses</a:t>
          </a:r>
        </a:p>
      </dgm:t>
    </dgm:pt>
    <dgm:pt modelId="{D3AE65AA-FF62-436B-88D5-0CEC089E5295}" type="parTrans" cxnId="{6150E218-E43A-4A80-8445-8D1A824AB2E1}">
      <dgm:prSet/>
      <dgm:spPr/>
      <dgm:t>
        <a:bodyPr/>
        <a:lstStyle/>
        <a:p>
          <a:endParaRPr lang="en-US"/>
        </a:p>
      </dgm:t>
    </dgm:pt>
    <dgm:pt modelId="{3C99CB0B-835F-4133-80F2-2B90BF96A938}" type="sibTrans" cxnId="{6150E218-E43A-4A80-8445-8D1A824AB2E1}">
      <dgm:prSet/>
      <dgm:spPr/>
      <dgm:t>
        <a:bodyPr/>
        <a:lstStyle/>
        <a:p>
          <a:endParaRPr lang="en-US"/>
        </a:p>
      </dgm:t>
    </dgm:pt>
    <dgm:pt modelId="{58196CA6-01D0-4460-A0B5-D013065BA64C}">
      <dgm:prSet phldrT="[Text]"/>
      <dgm:spPr>
        <a:solidFill>
          <a:srgbClr val="FF0000">
            <a:alpha val="50000"/>
          </a:srgbClr>
        </a:solidFill>
      </dgm:spPr>
      <dgm:t>
        <a:bodyPr/>
        <a:lstStyle/>
        <a:p>
          <a:r>
            <a:rPr lang="en-US">
              <a:solidFill>
                <a:schemeClr val="tx1"/>
              </a:solidFill>
            </a:rPr>
            <a:t>Fire and ambulance response</a:t>
          </a:r>
        </a:p>
      </dgm:t>
    </dgm:pt>
    <dgm:pt modelId="{E423B69B-A87F-43D3-AD0C-5EB24A687AA0}" type="parTrans" cxnId="{143AAD9A-A2FB-4C7C-993D-41EC9E903DD6}">
      <dgm:prSet/>
      <dgm:spPr/>
      <dgm:t>
        <a:bodyPr/>
        <a:lstStyle/>
        <a:p>
          <a:endParaRPr lang="en-US"/>
        </a:p>
      </dgm:t>
    </dgm:pt>
    <dgm:pt modelId="{C5ED36EE-C9D5-49B5-9BDC-27BD89B9DA03}" type="sibTrans" cxnId="{143AAD9A-A2FB-4C7C-993D-41EC9E903DD6}">
      <dgm:prSet/>
      <dgm:spPr/>
      <dgm:t>
        <a:bodyPr/>
        <a:lstStyle/>
        <a:p>
          <a:endParaRPr lang="en-US"/>
        </a:p>
      </dgm:t>
    </dgm:pt>
    <dgm:pt modelId="{ED034E8A-76D5-4094-BF7B-67AE41459950}" type="pres">
      <dgm:prSet presAssocID="{E9A80D42-FB67-4EED-9C3F-4C626C18F077}" presName="composite" presStyleCnt="0">
        <dgm:presLayoutVars>
          <dgm:chMax val="1"/>
          <dgm:dir/>
          <dgm:resizeHandles val="exact"/>
        </dgm:presLayoutVars>
      </dgm:prSet>
      <dgm:spPr/>
    </dgm:pt>
    <dgm:pt modelId="{A65BD67A-DCB6-463C-953C-FACC3E2ADFEE}" type="pres">
      <dgm:prSet presAssocID="{E9A80D42-FB67-4EED-9C3F-4C626C18F077}" presName="radial" presStyleCnt="0">
        <dgm:presLayoutVars>
          <dgm:animLvl val="ctr"/>
        </dgm:presLayoutVars>
      </dgm:prSet>
      <dgm:spPr/>
    </dgm:pt>
    <dgm:pt modelId="{2D2FA692-0505-486F-BCD7-7A5C4DC7CC1A}" type="pres">
      <dgm:prSet presAssocID="{87DA8738-F6E8-400E-9E94-CCEA11B37A51}" presName="centerShape" presStyleLbl="vennNode1" presStyleIdx="0" presStyleCnt="6" custLinFactNeighborX="0" custLinFactNeighborY="367"/>
      <dgm:spPr/>
    </dgm:pt>
    <dgm:pt modelId="{0669ACCB-A2DC-4AC7-9221-A8532743F625}" type="pres">
      <dgm:prSet presAssocID="{067B5383-6322-46FA-B7A7-9C11C062187F}" presName="node" presStyleLbl="vennNode1" presStyleIdx="1" presStyleCnt="6">
        <dgm:presLayoutVars>
          <dgm:bulletEnabled val="1"/>
        </dgm:presLayoutVars>
      </dgm:prSet>
      <dgm:spPr/>
    </dgm:pt>
    <dgm:pt modelId="{9B9D016D-3D25-4522-A15B-61A9C6B5D172}" type="pres">
      <dgm:prSet presAssocID="{699BC789-9CAB-4549-8D90-B1F12DD41CE4}" presName="node" presStyleLbl="vennNode1" presStyleIdx="2" presStyleCnt="6">
        <dgm:presLayoutVars>
          <dgm:bulletEnabled val="1"/>
        </dgm:presLayoutVars>
      </dgm:prSet>
      <dgm:spPr/>
    </dgm:pt>
    <dgm:pt modelId="{7CE6CD82-0DFC-4B75-9A6F-C60B4ACE2B93}" type="pres">
      <dgm:prSet presAssocID="{880EEAEF-6DC9-47DB-B330-BB9238EE0A63}" presName="node" presStyleLbl="vennNode1" presStyleIdx="3" presStyleCnt="6">
        <dgm:presLayoutVars>
          <dgm:bulletEnabled val="1"/>
        </dgm:presLayoutVars>
      </dgm:prSet>
      <dgm:spPr/>
    </dgm:pt>
    <dgm:pt modelId="{86958C5A-1671-445F-921B-D1BBB2AD2725}" type="pres">
      <dgm:prSet presAssocID="{34A5962F-D765-4896-9355-77F28BD21458}" presName="node" presStyleLbl="vennNode1" presStyleIdx="4" presStyleCnt="6">
        <dgm:presLayoutVars>
          <dgm:bulletEnabled val="1"/>
        </dgm:presLayoutVars>
      </dgm:prSet>
      <dgm:spPr/>
    </dgm:pt>
    <dgm:pt modelId="{217A8674-D27A-443B-A845-D24813DEBFBC}" type="pres">
      <dgm:prSet presAssocID="{58196CA6-01D0-4460-A0B5-D013065BA64C}" presName="node" presStyleLbl="vennNode1" presStyleIdx="5" presStyleCnt="6">
        <dgm:presLayoutVars>
          <dgm:bulletEnabled val="1"/>
        </dgm:presLayoutVars>
      </dgm:prSet>
      <dgm:spPr/>
    </dgm:pt>
  </dgm:ptLst>
  <dgm:cxnLst>
    <dgm:cxn modelId="{2A50BB06-05D3-45DC-9059-FF4C383ABB65}" type="presOf" srcId="{699BC789-9CAB-4549-8D90-B1F12DD41CE4}" destId="{9B9D016D-3D25-4522-A15B-61A9C6B5D172}" srcOrd="0" destOrd="0" presId="urn:microsoft.com/office/officeart/2005/8/layout/radial3"/>
    <dgm:cxn modelId="{6150E218-E43A-4A80-8445-8D1A824AB2E1}" srcId="{87DA8738-F6E8-400E-9E94-CCEA11B37A51}" destId="{34A5962F-D765-4896-9355-77F28BD21458}" srcOrd="3" destOrd="0" parTransId="{D3AE65AA-FF62-436B-88D5-0CEC089E5295}" sibTransId="{3C99CB0B-835F-4133-80F2-2B90BF96A938}"/>
    <dgm:cxn modelId="{A9DFF020-C725-4118-A085-2214EC3759CC}" type="presOf" srcId="{58196CA6-01D0-4460-A0B5-D013065BA64C}" destId="{217A8674-D27A-443B-A845-D24813DEBFBC}" srcOrd="0" destOrd="0" presId="urn:microsoft.com/office/officeart/2005/8/layout/radial3"/>
    <dgm:cxn modelId="{95D24139-B33F-47A6-87ED-A5889F9539DA}" type="presOf" srcId="{87DA8738-F6E8-400E-9E94-CCEA11B37A51}" destId="{2D2FA692-0505-486F-BCD7-7A5C4DC7CC1A}" srcOrd="0" destOrd="0" presId="urn:microsoft.com/office/officeart/2005/8/layout/radial3"/>
    <dgm:cxn modelId="{62814851-08D0-4583-8E87-78723CA3C08B}" srcId="{87DA8738-F6E8-400E-9E94-CCEA11B37A51}" destId="{699BC789-9CAB-4549-8D90-B1F12DD41CE4}" srcOrd="1" destOrd="0" parTransId="{F68E8133-A35D-4EFA-89A6-ABCA31E6C0B3}" sibTransId="{A4E524F2-AC4B-4EF0-890C-1DD25BF6FE6E}"/>
    <dgm:cxn modelId="{AA89D45A-4829-4162-8067-5451754FC919}" type="presOf" srcId="{067B5383-6322-46FA-B7A7-9C11C062187F}" destId="{0669ACCB-A2DC-4AC7-9221-A8532743F625}" srcOrd="0" destOrd="0" presId="urn:microsoft.com/office/officeart/2005/8/layout/radial3"/>
    <dgm:cxn modelId="{C11E0D62-CFC4-4390-BA00-9F5AD7667F18}" type="presOf" srcId="{34A5962F-D765-4896-9355-77F28BD21458}" destId="{86958C5A-1671-445F-921B-D1BBB2AD2725}" srcOrd="0" destOrd="0" presId="urn:microsoft.com/office/officeart/2005/8/layout/radial3"/>
    <dgm:cxn modelId="{7A17EB7E-8BC2-4BD2-B5DC-8DE9BB641D1C}" type="presOf" srcId="{880EEAEF-6DC9-47DB-B330-BB9238EE0A63}" destId="{7CE6CD82-0DFC-4B75-9A6F-C60B4ACE2B93}" srcOrd="0" destOrd="0" presId="urn:microsoft.com/office/officeart/2005/8/layout/radial3"/>
    <dgm:cxn modelId="{143AAD9A-A2FB-4C7C-993D-41EC9E903DD6}" srcId="{87DA8738-F6E8-400E-9E94-CCEA11B37A51}" destId="{58196CA6-01D0-4460-A0B5-D013065BA64C}" srcOrd="4" destOrd="0" parTransId="{E423B69B-A87F-43D3-AD0C-5EB24A687AA0}" sibTransId="{C5ED36EE-C9D5-49B5-9BDC-27BD89B9DA03}"/>
    <dgm:cxn modelId="{E1BEBFAB-CBCC-4A8D-9657-C7D29CF9B77C}" srcId="{87DA8738-F6E8-400E-9E94-CCEA11B37A51}" destId="{067B5383-6322-46FA-B7A7-9C11C062187F}" srcOrd="0" destOrd="0" parTransId="{D154F99B-3D9D-4AB4-B708-79A61337C3B6}" sibTransId="{D15DE0CB-694C-4973-A11A-B937E58C6EBC}"/>
    <dgm:cxn modelId="{19F714B2-FFCA-435F-BAEE-D08D0D98CE3D}" type="presOf" srcId="{E9A80D42-FB67-4EED-9C3F-4C626C18F077}" destId="{ED034E8A-76D5-4094-BF7B-67AE41459950}" srcOrd="0" destOrd="0" presId="urn:microsoft.com/office/officeart/2005/8/layout/radial3"/>
    <dgm:cxn modelId="{2B0264D7-317A-4FE8-A685-20A8197B5DB6}" srcId="{E9A80D42-FB67-4EED-9C3F-4C626C18F077}" destId="{87DA8738-F6E8-400E-9E94-CCEA11B37A51}" srcOrd="0" destOrd="0" parTransId="{1B2A82DA-DFC6-4CA1-B083-7465BC77AC09}" sibTransId="{4C4B84A2-9BB2-40B2-9838-DF7757E67591}"/>
    <dgm:cxn modelId="{EF1823EF-902B-4A8A-8EA6-7908A835CF6D}" srcId="{87DA8738-F6E8-400E-9E94-CCEA11B37A51}" destId="{880EEAEF-6DC9-47DB-B330-BB9238EE0A63}" srcOrd="2" destOrd="0" parTransId="{97651D96-0CE0-4678-8A22-DCFEB32C93B5}" sibTransId="{46FBC5ED-9249-4FD0-B8BC-BD160E5A450E}"/>
    <dgm:cxn modelId="{FFB23C70-D431-4F1A-80AC-6859BC0D847B}" type="presParOf" srcId="{ED034E8A-76D5-4094-BF7B-67AE41459950}" destId="{A65BD67A-DCB6-463C-953C-FACC3E2ADFEE}" srcOrd="0" destOrd="0" presId="urn:microsoft.com/office/officeart/2005/8/layout/radial3"/>
    <dgm:cxn modelId="{E4EDD6B0-91BF-4E31-AC8A-99BF664A2E8F}" type="presParOf" srcId="{A65BD67A-DCB6-463C-953C-FACC3E2ADFEE}" destId="{2D2FA692-0505-486F-BCD7-7A5C4DC7CC1A}" srcOrd="0" destOrd="0" presId="urn:microsoft.com/office/officeart/2005/8/layout/radial3"/>
    <dgm:cxn modelId="{EF35E28D-4978-4905-8CD0-2FC855AA9E3E}" type="presParOf" srcId="{A65BD67A-DCB6-463C-953C-FACC3E2ADFEE}" destId="{0669ACCB-A2DC-4AC7-9221-A8532743F625}" srcOrd="1" destOrd="0" presId="urn:microsoft.com/office/officeart/2005/8/layout/radial3"/>
    <dgm:cxn modelId="{893C7256-AD23-4FE3-B207-A92882D2A59E}" type="presParOf" srcId="{A65BD67A-DCB6-463C-953C-FACC3E2ADFEE}" destId="{9B9D016D-3D25-4522-A15B-61A9C6B5D172}" srcOrd="2" destOrd="0" presId="urn:microsoft.com/office/officeart/2005/8/layout/radial3"/>
    <dgm:cxn modelId="{E571E569-6F70-46B8-8A1E-F88B58C97316}" type="presParOf" srcId="{A65BD67A-DCB6-463C-953C-FACC3E2ADFEE}" destId="{7CE6CD82-0DFC-4B75-9A6F-C60B4ACE2B93}" srcOrd="3" destOrd="0" presId="urn:microsoft.com/office/officeart/2005/8/layout/radial3"/>
    <dgm:cxn modelId="{75C23CB5-ECED-4548-88D7-14BAD3C07025}" type="presParOf" srcId="{A65BD67A-DCB6-463C-953C-FACC3E2ADFEE}" destId="{86958C5A-1671-445F-921B-D1BBB2AD2725}" srcOrd="4" destOrd="0" presId="urn:microsoft.com/office/officeart/2005/8/layout/radial3"/>
    <dgm:cxn modelId="{EA82A2CA-31AB-43BF-9FCF-8B8F4AB9DB4B}" type="presParOf" srcId="{A65BD67A-DCB6-463C-953C-FACC3E2ADFEE}" destId="{217A8674-D27A-443B-A845-D24813DEBFBC}" srcOrd="5"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9A80D42-FB67-4EED-9C3F-4C626C18F077}"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87DA8738-F6E8-400E-9E94-CCEA11B37A51}">
      <dgm:prSet phldrT="[Text]"/>
      <dgm:spPr>
        <a:solidFill>
          <a:schemeClr val="bg2">
            <a:lumMod val="10000"/>
            <a:alpha val="50000"/>
          </a:schemeClr>
        </a:solidFill>
      </dgm:spPr>
      <dgm:t>
        <a:bodyPr/>
        <a:lstStyle/>
        <a:p>
          <a:r>
            <a:rPr lang="en-US">
              <a:solidFill>
                <a:srgbClr val="FFFF00"/>
              </a:solidFill>
            </a:rPr>
            <a:t>Tiered</a:t>
          </a:r>
          <a:r>
            <a:rPr lang="en-US"/>
            <a:t> </a:t>
          </a:r>
          <a:r>
            <a:rPr lang="en-US">
              <a:solidFill>
                <a:srgbClr val="FFFF00"/>
              </a:solidFill>
            </a:rPr>
            <a:t>Response</a:t>
          </a:r>
        </a:p>
      </dgm:t>
    </dgm:pt>
    <dgm:pt modelId="{1B2A82DA-DFC6-4CA1-B083-7465BC77AC09}" type="parTrans" cxnId="{2B0264D7-317A-4FE8-A685-20A8197B5DB6}">
      <dgm:prSet/>
      <dgm:spPr/>
      <dgm:t>
        <a:bodyPr/>
        <a:lstStyle/>
        <a:p>
          <a:endParaRPr lang="en-US"/>
        </a:p>
      </dgm:t>
    </dgm:pt>
    <dgm:pt modelId="{4C4B84A2-9BB2-40B2-9838-DF7757E67591}" type="sibTrans" cxnId="{2B0264D7-317A-4FE8-A685-20A8197B5DB6}">
      <dgm:prSet/>
      <dgm:spPr/>
      <dgm:t>
        <a:bodyPr/>
        <a:lstStyle/>
        <a:p>
          <a:endParaRPr lang="en-US"/>
        </a:p>
      </dgm:t>
    </dgm:pt>
    <dgm:pt modelId="{067B5383-6322-46FA-B7A7-9C11C062187F}">
      <dgm:prSet phldrT="[Text]"/>
      <dgm:spPr>
        <a:solidFill>
          <a:schemeClr val="accent4">
            <a:alpha val="50000"/>
          </a:schemeClr>
        </a:solidFill>
      </dgm:spPr>
      <dgm:t>
        <a:bodyPr/>
        <a:lstStyle/>
        <a:p>
          <a:r>
            <a:rPr lang="en-US" b="1">
              <a:solidFill>
                <a:schemeClr val="tx1"/>
              </a:solidFill>
            </a:rPr>
            <a:t>Super utilizer program</a:t>
          </a:r>
        </a:p>
      </dgm:t>
    </dgm:pt>
    <dgm:pt modelId="{D154F99B-3D9D-4AB4-B708-79A61337C3B6}" type="parTrans" cxnId="{E1BEBFAB-CBCC-4A8D-9657-C7D29CF9B77C}">
      <dgm:prSet/>
      <dgm:spPr/>
      <dgm:t>
        <a:bodyPr/>
        <a:lstStyle/>
        <a:p>
          <a:endParaRPr lang="en-US"/>
        </a:p>
      </dgm:t>
    </dgm:pt>
    <dgm:pt modelId="{D15DE0CB-694C-4973-A11A-B937E58C6EBC}" type="sibTrans" cxnId="{E1BEBFAB-CBCC-4A8D-9657-C7D29CF9B77C}">
      <dgm:prSet/>
      <dgm:spPr/>
      <dgm:t>
        <a:bodyPr/>
        <a:lstStyle/>
        <a:p>
          <a:endParaRPr lang="en-US"/>
        </a:p>
      </dgm:t>
    </dgm:pt>
    <dgm:pt modelId="{045E8BFB-01E7-497F-B2CF-12132955C5AB}">
      <dgm:prSet phldrT="[Text]" custT="1"/>
      <dgm:spPr>
        <a:solidFill>
          <a:schemeClr val="accent6">
            <a:lumMod val="60000"/>
            <a:lumOff val="40000"/>
            <a:alpha val="50000"/>
          </a:schemeClr>
        </a:solidFill>
      </dgm:spPr>
      <dgm:t>
        <a:bodyPr/>
        <a:lstStyle/>
        <a:p>
          <a:pPr marL="0" lvl="0" indent="0" algn="ctr" defTabSz="622300">
            <a:lnSpc>
              <a:spcPct val="90000"/>
            </a:lnSpc>
            <a:spcBef>
              <a:spcPct val="0"/>
            </a:spcBef>
            <a:spcAft>
              <a:spcPct val="35000"/>
            </a:spcAft>
            <a:buNone/>
          </a:pPr>
          <a:r>
            <a:rPr lang="en-US" sz="1400" b="1" kern="1200">
              <a:solidFill>
                <a:schemeClr val="tx1"/>
              </a:solidFill>
              <a:latin typeface="Speak Pro" panose="020F0502020204030204"/>
              <a:ea typeface="+mn-ea"/>
              <a:cs typeface="+mn-cs"/>
            </a:rPr>
            <a:t>Homeless outreach program (HOT)</a:t>
          </a:r>
        </a:p>
      </dgm:t>
    </dgm:pt>
    <dgm:pt modelId="{DD4848E0-363D-458C-BC7F-772DDD735741}" type="parTrans" cxnId="{FD2DD0F5-2814-48D5-9D6A-9F7D479F81E9}">
      <dgm:prSet/>
      <dgm:spPr/>
      <dgm:t>
        <a:bodyPr/>
        <a:lstStyle/>
        <a:p>
          <a:endParaRPr lang="en-US"/>
        </a:p>
      </dgm:t>
    </dgm:pt>
    <dgm:pt modelId="{58C3C755-E3D4-4959-9D36-8999E5344B6D}" type="sibTrans" cxnId="{FD2DD0F5-2814-48D5-9D6A-9F7D479F81E9}">
      <dgm:prSet/>
      <dgm:spPr/>
      <dgm:t>
        <a:bodyPr/>
        <a:lstStyle/>
        <a:p>
          <a:endParaRPr lang="en-US"/>
        </a:p>
      </dgm:t>
    </dgm:pt>
    <dgm:pt modelId="{DEBA34DD-4A8B-4D2E-87D6-E1EDCCE30C82}">
      <dgm:prSet phldrT="[Text]" custT="1"/>
      <dgm:spPr>
        <a:solidFill>
          <a:schemeClr val="accent6">
            <a:lumMod val="60000"/>
            <a:lumOff val="40000"/>
            <a:alpha val="50000"/>
          </a:schemeClr>
        </a:solidFill>
      </dgm:spPr>
      <dgm:t>
        <a:bodyPr/>
        <a:lstStyle/>
        <a:p>
          <a:pPr marL="0" lvl="0" indent="0" algn="ctr" defTabSz="622300">
            <a:lnSpc>
              <a:spcPct val="90000"/>
            </a:lnSpc>
            <a:spcBef>
              <a:spcPct val="0"/>
            </a:spcBef>
            <a:spcAft>
              <a:spcPct val="35000"/>
            </a:spcAft>
            <a:buNone/>
          </a:pPr>
          <a:r>
            <a:rPr lang="en-US" sz="1400" b="1" kern="1200">
              <a:solidFill>
                <a:schemeClr val="tx1"/>
              </a:solidFill>
              <a:latin typeface="Speak Pro" panose="020F0502020204030204"/>
              <a:ea typeface="+mn-ea"/>
              <a:cs typeface="+mn-cs"/>
            </a:rPr>
            <a:t>Aging in place program(APP)</a:t>
          </a:r>
        </a:p>
      </dgm:t>
    </dgm:pt>
    <dgm:pt modelId="{1CF1327B-DA62-49E1-BA3A-7D58604A097D}" type="parTrans" cxnId="{C20B96A9-0849-4E08-937B-96831CD765C6}">
      <dgm:prSet/>
      <dgm:spPr/>
      <dgm:t>
        <a:bodyPr/>
        <a:lstStyle/>
        <a:p>
          <a:endParaRPr lang="en-US"/>
        </a:p>
      </dgm:t>
    </dgm:pt>
    <dgm:pt modelId="{55187B53-C7DA-4A1D-8457-9CF6A7C6013B}" type="sibTrans" cxnId="{C20B96A9-0849-4E08-937B-96831CD765C6}">
      <dgm:prSet/>
      <dgm:spPr/>
      <dgm:t>
        <a:bodyPr/>
        <a:lstStyle/>
        <a:p>
          <a:endParaRPr lang="en-US"/>
        </a:p>
      </dgm:t>
    </dgm:pt>
    <dgm:pt modelId="{699BC789-9CAB-4549-8D90-B1F12DD41CE4}">
      <dgm:prSet phldrT="[Text]"/>
      <dgm:spPr>
        <a:solidFill>
          <a:schemeClr val="accent6">
            <a:lumMod val="50000"/>
            <a:alpha val="50000"/>
          </a:schemeClr>
        </a:solidFill>
      </dgm:spPr>
      <dgm:t>
        <a:bodyPr/>
        <a:lstStyle/>
        <a:p>
          <a:r>
            <a:rPr lang="en-US">
              <a:solidFill>
                <a:schemeClr val="tx1"/>
              </a:solidFill>
            </a:rPr>
            <a:t>Community response team (CRT) </a:t>
          </a:r>
        </a:p>
      </dgm:t>
    </dgm:pt>
    <dgm:pt modelId="{F68E8133-A35D-4EFA-89A6-ABCA31E6C0B3}" type="parTrans" cxnId="{62814851-08D0-4583-8E87-78723CA3C08B}">
      <dgm:prSet/>
      <dgm:spPr/>
      <dgm:t>
        <a:bodyPr/>
        <a:lstStyle/>
        <a:p>
          <a:endParaRPr lang="en-US"/>
        </a:p>
      </dgm:t>
    </dgm:pt>
    <dgm:pt modelId="{A4E524F2-AC4B-4EF0-890C-1DD25BF6FE6E}" type="sibTrans" cxnId="{62814851-08D0-4583-8E87-78723CA3C08B}">
      <dgm:prSet/>
      <dgm:spPr/>
      <dgm:t>
        <a:bodyPr/>
        <a:lstStyle/>
        <a:p>
          <a:endParaRPr lang="en-US"/>
        </a:p>
      </dgm:t>
    </dgm:pt>
    <dgm:pt modelId="{34A5962F-D765-4896-9355-77F28BD21458}">
      <dgm:prSet phldrT="[Text]"/>
      <dgm:spPr>
        <a:solidFill>
          <a:srgbClr val="F33C29">
            <a:alpha val="49804"/>
          </a:srgbClr>
        </a:solidFill>
      </dgm:spPr>
      <dgm:t>
        <a:bodyPr/>
        <a:lstStyle/>
        <a:p>
          <a:r>
            <a:rPr lang="en-US">
              <a:solidFill>
                <a:schemeClr val="tx1"/>
              </a:solidFill>
            </a:rPr>
            <a:t>Ambulance only responses</a:t>
          </a:r>
        </a:p>
      </dgm:t>
    </dgm:pt>
    <dgm:pt modelId="{D3AE65AA-FF62-436B-88D5-0CEC089E5295}" type="parTrans" cxnId="{6150E218-E43A-4A80-8445-8D1A824AB2E1}">
      <dgm:prSet/>
      <dgm:spPr/>
      <dgm:t>
        <a:bodyPr/>
        <a:lstStyle/>
        <a:p>
          <a:endParaRPr lang="en-US"/>
        </a:p>
      </dgm:t>
    </dgm:pt>
    <dgm:pt modelId="{3C99CB0B-835F-4133-80F2-2B90BF96A938}" type="sibTrans" cxnId="{6150E218-E43A-4A80-8445-8D1A824AB2E1}">
      <dgm:prSet/>
      <dgm:spPr/>
      <dgm:t>
        <a:bodyPr/>
        <a:lstStyle/>
        <a:p>
          <a:endParaRPr lang="en-US"/>
        </a:p>
      </dgm:t>
    </dgm:pt>
    <dgm:pt modelId="{58196CA6-01D0-4460-A0B5-D013065BA64C}">
      <dgm:prSet phldrT="[Text]"/>
      <dgm:spPr>
        <a:solidFill>
          <a:srgbClr val="FF0000">
            <a:alpha val="50000"/>
          </a:srgbClr>
        </a:solidFill>
      </dgm:spPr>
      <dgm:t>
        <a:bodyPr/>
        <a:lstStyle/>
        <a:p>
          <a:r>
            <a:rPr lang="en-US">
              <a:solidFill>
                <a:schemeClr val="tx1"/>
              </a:solidFill>
            </a:rPr>
            <a:t>Fire and ambulance response</a:t>
          </a:r>
        </a:p>
      </dgm:t>
    </dgm:pt>
    <dgm:pt modelId="{E423B69B-A87F-43D3-AD0C-5EB24A687AA0}" type="parTrans" cxnId="{143AAD9A-A2FB-4C7C-993D-41EC9E903DD6}">
      <dgm:prSet/>
      <dgm:spPr/>
      <dgm:t>
        <a:bodyPr/>
        <a:lstStyle/>
        <a:p>
          <a:endParaRPr lang="en-US"/>
        </a:p>
      </dgm:t>
    </dgm:pt>
    <dgm:pt modelId="{C5ED36EE-C9D5-49B5-9BDC-27BD89B9DA03}" type="sibTrans" cxnId="{143AAD9A-A2FB-4C7C-993D-41EC9E903DD6}">
      <dgm:prSet/>
      <dgm:spPr/>
      <dgm:t>
        <a:bodyPr/>
        <a:lstStyle/>
        <a:p>
          <a:endParaRPr lang="en-US"/>
        </a:p>
      </dgm:t>
    </dgm:pt>
    <dgm:pt modelId="{ED034E8A-76D5-4094-BF7B-67AE41459950}" type="pres">
      <dgm:prSet presAssocID="{E9A80D42-FB67-4EED-9C3F-4C626C18F077}" presName="composite" presStyleCnt="0">
        <dgm:presLayoutVars>
          <dgm:chMax val="1"/>
          <dgm:dir/>
          <dgm:resizeHandles val="exact"/>
        </dgm:presLayoutVars>
      </dgm:prSet>
      <dgm:spPr/>
    </dgm:pt>
    <dgm:pt modelId="{A65BD67A-DCB6-463C-953C-FACC3E2ADFEE}" type="pres">
      <dgm:prSet presAssocID="{E9A80D42-FB67-4EED-9C3F-4C626C18F077}" presName="radial" presStyleCnt="0">
        <dgm:presLayoutVars>
          <dgm:animLvl val="ctr"/>
        </dgm:presLayoutVars>
      </dgm:prSet>
      <dgm:spPr/>
    </dgm:pt>
    <dgm:pt modelId="{2D2FA692-0505-486F-BCD7-7A5C4DC7CC1A}" type="pres">
      <dgm:prSet presAssocID="{87DA8738-F6E8-400E-9E94-CCEA11B37A51}" presName="centerShape" presStyleLbl="vennNode1" presStyleIdx="0" presStyleCnt="7" custLinFactNeighborX="0" custLinFactNeighborY="367"/>
      <dgm:spPr/>
    </dgm:pt>
    <dgm:pt modelId="{0669ACCB-A2DC-4AC7-9221-A8532743F625}" type="pres">
      <dgm:prSet presAssocID="{067B5383-6322-46FA-B7A7-9C11C062187F}" presName="node" presStyleLbl="vennNode1" presStyleIdx="1" presStyleCnt="7">
        <dgm:presLayoutVars>
          <dgm:bulletEnabled val="1"/>
        </dgm:presLayoutVars>
      </dgm:prSet>
      <dgm:spPr/>
    </dgm:pt>
    <dgm:pt modelId="{25783E1C-E6A3-4EB4-931A-C68A822F65D3}" type="pres">
      <dgm:prSet presAssocID="{045E8BFB-01E7-497F-B2CF-12132955C5AB}" presName="node" presStyleLbl="vennNode1" presStyleIdx="2" presStyleCnt="7">
        <dgm:presLayoutVars>
          <dgm:bulletEnabled val="1"/>
        </dgm:presLayoutVars>
      </dgm:prSet>
      <dgm:spPr/>
    </dgm:pt>
    <dgm:pt modelId="{B7F302B9-624E-4515-8F0B-25804A56E5C4}" type="pres">
      <dgm:prSet presAssocID="{DEBA34DD-4A8B-4D2E-87D6-E1EDCCE30C82}" presName="node" presStyleLbl="vennNode1" presStyleIdx="3" presStyleCnt="7" custRadScaleRad="100212" custRadScaleInc="-1662">
        <dgm:presLayoutVars>
          <dgm:bulletEnabled val="1"/>
        </dgm:presLayoutVars>
      </dgm:prSet>
      <dgm:spPr/>
    </dgm:pt>
    <dgm:pt modelId="{9B9D016D-3D25-4522-A15B-61A9C6B5D172}" type="pres">
      <dgm:prSet presAssocID="{699BC789-9CAB-4549-8D90-B1F12DD41CE4}" presName="node" presStyleLbl="vennNode1" presStyleIdx="4" presStyleCnt="7">
        <dgm:presLayoutVars>
          <dgm:bulletEnabled val="1"/>
        </dgm:presLayoutVars>
      </dgm:prSet>
      <dgm:spPr/>
    </dgm:pt>
    <dgm:pt modelId="{86958C5A-1671-445F-921B-D1BBB2AD2725}" type="pres">
      <dgm:prSet presAssocID="{34A5962F-D765-4896-9355-77F28BD21458}" presName="node" presStyleLbl="vennNode1" presStyleIdx="5" presStyleCnt="7">
        <dgm:presLayoutVars>
          <dgm:bulletEnabled val="1"/>
        </dgm:presLayoutVars>
      </dgm:prSet>
      <dgm:spPr/>
    </dgm:pt>
    <dgm:pt modelId="{217A8674-D27A-443B-A845-D24813DEBFBC}" type="pres">
      <dgm:prSet presAssocID="{58196CA6-01D0-4460-A0B5-D013065BA64C}" presName="node" presStyleLbl="vennNode1" presStyleIdx="6" presStyleCnt="7">
        <dgm:presLayoutVars>
          <dgm:bulletEnabled val="1"/>
        </dgm:presLayoutVars>
      </dgm:prSet>
      <dgm:spPr/>
    </dgm:pt>
  </dgm:ptLst>
  <dgm:cxnLst>
    <dgm:cxn modelId="{29053200-7464-42A5-B94A-C8CDADD243B1}" type="presOf" srcId="{DEBA34DD-4A8B-4D2E-87D6-E1EDCCE30C82}" destId="{B7F302B9-624E-4515-8F0B-25804A56E5C4}" srcOrd="0" destOrd="0" presId="urn:microsoft.com/office/officeart/2005/8/layout/radial3"/>
    <dgm:cxn modelId="{2A50BB06-05D3-45DC-9059-FF4C383ABB65}" type="presOf" srcId="{699BC789-9CAB-4549-8D90-B1F12DD41CE4}" destId="{9B9D016D-3D25-4522-A15B-61A9C6B5D172}" srcOrd="0" destOrd="0" presId="urn:microsoft.com/office/officeart/2005/8/layout/radial3"/>
    <dgm:cxn modelId="{6150E218-E43A-4A80-8445-8D1A824AB2E1}" srcId="{87DA8738-F6E8-400E-9E94-CCEA11B37A51}" destId="{34A5962F-D765-4896-9355-77F28BD21458}" srcOrd="4" destOrd="0" parTransId="{D3AE65AA-FF62-436B-88D5-0CEC089E5295}" sibTransId="{3C99CB0B-835F-4133-80F2-2B90BF96A938}"/>
    <dgm:cxn modelId="{A9DFF020-C725-4118-A085-2214EC3759CC}" type="presOf" srcId="{58196CA6-01D0-4460-A0B5-D013065BA64C}" destId="{217A8674-D27A-443B-A845-D24813DEBFBC}" srcOrd="0" destOrd="0" presId="urn:microsoft.com/office/officeart/2005/8/layout/radial3"/>
    <dgm:cxn modelId="{95D24139-B33F-47A6-87ED-A5889F9539DA}" type="presOf" srcId="{87DA8738-F6E8-400E-9E94-CCEA11B37A51}" destId="{2D2FA692-0505-486F-BCD7-7A5C4DC7CC1A}" srcOrd="0" destOrd="0" presId="urn:microsoft.com/office/officeart/2005/8/layout/radial3"/>
    <dgm:cxn modelId="{AD78B33E-18AE-46F5-8AE6-B3F4242C560B}" type="presOf" srcId="{045E8BFB-01E7-497F-B2CF-12132955C5AB}" destId="{25783E1C-E6A3-4EB4-931A-C68A822F65D3}" srcOrd="0" destOrd="0" presId="urn:microsoft.com/office/officeart/2005/8/layout/radial3"/>
    <dgm:cxn modelId="{62814851-08D0-4583-8E87-78723CA3C08B}" srcId="{87DA8738-F6E8-400E-9E94-CCEA11B37A51}" destId="{699BC789-9CAB-4549-8D90-B1F12DD41CE4}" srcOrd="3" destOrd="0" parTransId="{F68E8133-A35D-4EFA-89A6-ABCA31E6C0B3}" sibTransId="{A4E524F2-AC4B-4EF0-890C-1DD25BF6FE6E}"/>
    <dgm:cxn modelId="{AA89D45A-4829-4162-8067-5451754FC919}" type="presOf" srcId="{067B5383-6322-46FA-B7A7-9C11C062187F}" destId="{0669ACCB-A2DC-4AC7-9221-A8532743F625}" srcOrd="0" destOrd="0" presId="urn:microsoft.com/office/officeart/2005/8/layout/radial3"/>
    <dgm:cxn modelId="{C11E0D62-CFC4-4390-BA00-9F5AD7667F18}" type="presOf" srcId="{34A5962F-D765-4896-9355-77F28BD21458}" destId="{86958C5A-1671-445F-921B-D1BBB2AD2725}" srcOrd="0" destOrd="0" presId="urn:microsoft.com/office/officeart/2005/8/layout/radial3"/>
    <dgm:cxn modelId="{143AAD9A-A2FB-4C7C-993D-41EC9E903DD6}" srcId="{87DA8738-F6E8-400E-9E94-CCEA11B37A51}" destId="{58196CA6-01D0-4460-A0B5-D013065BA64C}" srcOrd="5" destOrd="0" parTransId="{E423B69B-A87F-43D3-AD0C-5EB24A687AA0}" sibTransId="{C5ED36EE-C9D5-49B5-9BDC-27BD89B9DA03}"/>
    <dgm:cxn modelId="{C20B96A9-0849-4E08-937B-96831CD765C6}" srcId="{87DA8738-F6E8-400E-9E94-CCEA11B37A51}" destId="{DEBA34DD-4A8B-4D2E-87D6-E1EDCCE30C82}" srcOrd="2" destOrd="0" parTransId="{1CF1327B-DA62-49E1-BA3A-7D58604A097D}" sibTransId="{55187B53-C7DA-4A1D-8457-9CF6A7C6013B}"/>
    <dgm:cxn modelId="{E1BEBFAB-CBCC-4A8D-9657-C7D29CF9B77C}" srcId="{87DA8738-F6E8-400E-9E94-CCEA11B37A51}" destId="{067B5383-6322-46FA-B7A7-9C11C062187F}" srcOrd="0" destOrd="0" parTransId="{D154F99B-3D9D-4AB4-B708-79A61337C3B6}" sibTransId="{D15DE0CB-694C-4973-A11A-B937E58C6EBC}"/>
    <dgm:cxn modelId="{19F714B2-FFCA-435F-BAEE-D08D0D98CE3D}" type="presOf" srcId="{E9A80D42-FB67-4EED-9C3F-4C626C18F077}" destId="{ED034E8A-76D5-4094-BF7B-67AE41459950}" srcOrd="0" destOrd="0" presId="urn:microsoft.com/office/officeart/2005/8/layout/radial3"/>
    <dgm:cxn modelId="{2B0264D7-317A-4FE8-A685-20A8197B5DB6}" srcId="{E9A80D42-FB67-4EED-9C3F-4C626C18F077}" destId="{87DA8738-F6E8-400E-9E94-CCEA11B37A51}" srcOrd="0" destOrd="0" parTransId="{1B2A82DA-DFC6-4CA1-B083-7465BC77AC09}" sibTransId="{4C4B84A2-9BB2-40B2-9838-DF7757E67591}"/>
    <dgm:cxn modelId="{FD2DD0F5-2814-48D5-9D6A-9F7D479F81E9}" srcId="{87DA8738-F6E8-400E-9E94-CCEA11B37A51}" destId="{045E8BFB-01E7-497F-B2CF-12132955C5AB}" srcOrd="1" destOrd="0" parTransId="{DD4848E0-363D-458C-BC7F-772DDD735741}" sibTransId="{58C3C755-E3D4-4959-9D36-8999E5344B6D}"/>
    <dgm:cxn modelId="{FFB23C70-D431-4F1A-80AC-6859BC0D847B}" type="presParOf" srcId="{ED034E8A-76D5-4094-BF7B-67AE41459950}" destId="{A65BD67A-DCB6-463C-953C-FACC3E2ADFEE}" srcOrd="0" destOrd="0" presId="urn:microsoft.com/office/officeart/2005/8/layout/radial3"/>
    <dgm:cxn modelId="{E4EDD6B0-91BF-4E31-AC8A-99BF664A2E8F}" type="presParOf" srcId="{A65BD67A-DCB6-463C-953C-FACC3E2ADFEE}" destId="{2D2FA692-0505-486F-BCD7-7A5C4DC7CC1A}" srcOrd="0" destOrd="0" presId="urn:microsoft.com/office/officeart/2005/8/layout/radial3"/>
    <dgm:cxn modelId="{EF35E28D-4978-4905-8CD0-2FC855AA9E3E}" type="presParOf" srcId="{A65BD67A-DCB6-463C-953C-FACC3E2ADFEE}" destId="{0669ACCB-A2DC-4AC7-9221-A8532743F625}" srcOrd="1" destOrd="0" presId="urn:microsoft.com/office/officeart/2005/8/layout/radial3"/>
    <dgm:cxn modelId="{EDA6F5E0-45B4-4B92-850B-F972392AE67A}" type="presParOf" srcId="{A65BD67A-DCB6-463C-953C-FACC3E2ADFEE}" destId="{25783E1C-E6A3-4EB4-931A-C68A822F65D3}" srcOrd="2" destOrd="0" presId="urn:microsoft.com/office/officeart/2005/8/layout/radial3"/>
    <dgm:cxn modelId="{60DE2F12-0DE1-484E-B764-BD93C5B69472}" type="presParOf" srcId="{A65BD67A-DCB6-463C-953C-FACC3E2ADFEE}" destId="{B7F302B9-624E-4515-8F0B-25804A56E5C4}" srcOrd="3" destOrd="0" presId="urn:microsoft.com/office/officeart/2005/8/layout/radial3"/>
    <dgm:cxn modelId="{893C7256-AD23-4FE3-B207-A92882D2A59E}" type="presParOf" srcId="{A65BD67A-DCB6-463C-953C-FACC3E2ADFEE}" destId="{9B9D016D-3D25-4522-A15B-61A9C6B5D172}" srcOrd="4" destOrd="0" presId="urn:microsoft.com/office/officeart/2005/8/layout/radial3"/>
    <dgm:cxn modelId="{75C23CB5-ECED-4548-88D7-14BAD3C07025}" type="presParOf" srcId="{A65BD67A-DCB6-463C-953C-FACC3E2ADFEE}" destId="{86958C5A-1671-445F-921B-D1BBB2AD2725}" srcOrd="5" destOrd="0" presId="urn:microsoft.com/office/officeart/2005/8/layout/radial3"/>
    <dgm:cxn modelId="{EA82A2CA-31AB-43BF-9FCF-8B8F4AB9DB4B}" type="presParOf" srcId="{A65BD67A-DCB6-463C-953C-FACC3E2ADFEE}" destId="{217A8674-D27A-443B-A845-D24813DEBFBC}" srcOrd="6"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9A80D42-FB67-4EED-9C3F-4C626C18F077}"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87DA8738-F6E8-400E-9E94-CCEA11B37A51}">
      <dgm:prSet phldrT="[Text]"/>
      <dgm:spPr>
        <a:solidFill>
          <a:schemeClr val="bg2">
            <a:lumMod val="10000"/>
            <a:alpha val="50000"/>
          </a:schemeClr>
        </a:solidFill>
      </dgm:spPr>
      <dgm:t>
        <a:bodyPr/>
        <a:lstStyle/>
        <a:p>
          <a:r>
            <a:rPr lang="en-US">
              <a:solidFill>
                <a:srgbClr val="FFFF00"/>
              </a:solidFill>
            </a:rPr>
            <a:t>Tiered</a:t>
          </a:r>
          <a:r>
            <a:rPr lang="en-US"/>
            <a:t> </a:t>
          </a:r>
          <a:r>
            <a:rPr lang="en-US">
              <a:solidFill>
                <a:srgbClr val="FFFF00"/>
              </a:solidFill>
            </a:rPr>
            <a:t>Response</a:t>
          </a:r>
        </a:p>
      </dgm:t>
    </dgm:pt>
    <dgm:pt modelId="{1B2A82DA-DFC6-4CA1-B083-7465BC77AC09}" type="parTrans" cxnId="{2B0264D7-317A-4FE8-A685-20A8197B5DB6}">
      <dgm:prSet/>
      <dgm:spPr/>
      <dgm:t>
        <a:bodyPr/>
        <a:lstStyle/>
        <a:p>
          <a:endParaRPr lang="en-US"/>
        </a:p>
      </dgm:t>
    </dgm:pt>
    <dgm:pt modelId="{4C4B84A2-9BB2-40B2-9838-DF7757E67591}" type="sibTrans" cxnId="{2B0264D7-317A-4FE8-A685-20A8197B5DB6}">
      <dgm:prSet/>
      <dgm:spPr/>
      <dgm:t>
        <a:bodyPr/>
        <a:lstStyle/>
        <a:p>
          <a:endParaRPr lang="en-US"/>
        </a:p>
      </dgm:t>
    </dgm:pt>
    <dgm:pt modelId="{067B5383-6322-46FA-B7A7-9C11C062187F}">
      <dgm:prSet phldrT="[Text]"/>
      <dgm:spPr>
        <a:solidFill>
          <a:schemeClr val="accent4">
            <a:alpha val="50000"/>
          </a:schemeClr>
        </a:solidFill>
      </dgm:spPr>
      <dgm:t>
        <a:bodyPr/>
        <a:lstStyle/>
        <a:p>
          <a:r>
            <a:rPr lang="en-US" b="1">
              <a:solidFill>
                <a:schemeClr val="tx1"/>
              </a:solidFill>
            </a:rPr>
            <a:t>Super utilizer program</a:t>
          </a:r>
        </a:p>
      </dgm:t>
    </dgm:pt>
    <dgm:pt modelId="{D154F99B-3D9D-4AB4-B708-79A61337C3B6}" type="parTrans" cxnId="{E1BEBFAB-CBCC-4A8D-9657-C7D29CF9B77C}">
      <dgm:prSet/>
      <dgm:spPr/>
      <dgm:t>
        <a:bodyPr/>
        <a:lstStyle/>
        <a:p>
          <a:endParaRPr lang="en-US"/>
        </a:p>
      </dgm:t>
    </dgm:pt>
    <dgm:pt modelId="{D15DE0CB-694C-4973-A11A-B937E58C6EBC}" type="sibTrans" cxnId="{E1BEBFAB-CBCC-4A8D-9657-C7D29CF9B77C}">
      <dgm:prSet/>
      <dgm:spPr/>
      <dgm:t>
        <a:bodyPr/>
        <a:lstStyle/>
        <a:p>
          <a:endParaRPr lang="en-US"/>
        </a:p>
      </dgm:t>
    </dgm:pt>
    <dgm:pt modelId="{045E8BFB-01E7-497F-B2CF-12132955C5AB}">
      <dgm:prSet phldrT="[Text]" custT="1"/>
      <dgm:spPr>
        <a:solidFill>
          <a:schemeClr val="accent6">
            <a:lumMod val="60000"/>
            <a:lumOff val="40000"/>
            <a:alpha val="50000"/>
          </a:schemeClr>
        </a:solidFill>
      </dgm:spPr>
      <dgm:t>
        <a:bodyPr/>
        <a:lstStyle/>
        <a:p>
          <a:pPr marL="0" lvl="0" indent="0" algn="ctr" defTabSz="622300">
            <a:lnSpc>
              <a:spcPct val="90000"/>
            </a:lnSpc>
            <a:spcBef>
              <a:spcPct val="0"/>
            </a:spcBef>
            <a:spcAft>
              <a:spcPct val="35000"/>
            </a:spcAft>
            <a:buNone/>
          </a:pPr>
          <a:r>
            <a:rPr lang="en-US" sz="1400" b="1" kern="1200">
              <a:solidFill>
                <a:schemeClr val="tx1"/>
              </a:solidFill>
              <a:latin typeface="Speak Pro" panose="020F0502020204030204"/>
              <a:ea typeface="+mn-ea"/>
              <a:cs typeface="+mn-cs"/>
            </a:rPr>
            <a:t>Homeless outreach program (HOT)</a:t>
          </a:r>
        </a:p>
      </dgm:t>
    </dgm:pt>
    <dgm:pt modelId="{DD4848E0-363D-458C-BC7F-772DDD735741}" type="parTrans" cxnId="{FD2DD0F5-2814-48D5-9D6A-9F7D479F81E9}">
      <dgm:prSet/>
      <dgm:spPr/>
      <dgm:t>
        <a:bodyPr/>
        <a:lstStyle/>
        <a:p>
          <a:endParaRPr lang="en-US"/>
        </a:p>
      </dgm:t>
    </dgm:pt>
    <dgm:pt modelId="{58C3C755-E3D4-4959-9D36-8999E5344B6D}" type="sibTrans" cxnId="{FD2DD0F5-2814-48D5-9D6A-9F7D479F81E9}">
      <dgm:prSet/>
      <dgm:spPr/>
      <dgm:t>
        <a:bodyPr/>
        <a:lstStyle/>
        <a:p>
          <a:endParaRPr lang="en-US"/>
        </a:p>
      </dgm:t>
    </dgm:pt>
    <dgm:pt modelId="{DEBA34DD-4A8B-4D2E-87D6-E1EDCCE30C82}">
      <dgm:prSet phldrT="[Text]" custT="1"/>
      <dgm:spPr>
        <a:solidFill>
          <a:schemeClr val="accent6">
            <a:lumMod val="60000"/>
            <a:lumOff val="40000"/>
            <a:alpha val="50000"/>
          </a:schemeClr>
        </a:solidFill>
      </dgm:spPr>
      <dgm:t>
        <a:bodyPr/>
        <a:lstStyle/>
        <a:p>
          <a:pPr marL="0" lvl="0" indent="0" algn="ctr" defTabSz="622300">
            <a:lnSpc>
              <a:spcPct val="90000"/>
            </a:lnSpc>
            <a:spcBef>
              <a:spcPct val="0"/>
            </a:spcBef>
            <a:spcAft>
              <a:spcPct val="35000"/>
            </a:spcAft>
            <a:buNone/>
          </a:pPr>
          <a:r>
            <a:rPr lang="en-US" sz="1400" b="1" kern="1200">
              <a:solidFill>
                <a:schemeClr val="tx1"/>
              </a:solidFill>
              <a:latin typeface="Speak Pro" panose="020F0502020204030204"/>
              <a:ea typeface="+mn-ea"/>
              <a:cs typeface="+mn-cs"/>
            </a:rPr>
            <a:t>Aging in place program(APP)</a:t>
          </a:r>
        </a:p>
      </dgm:t>
    </dgm:pt>
    <dgm:pt modelId="{1CF1327B-DA62-49E1-BA3A-7D58604A097D}" type="parTrans" cxnId="{C20B96A9-0849-4E08-937B-96831CD765C6}">
      <dgm:prSet/>
      <dgm:spPr/>
      <dgm:t>
        <a:bodyPr/>
        <a:lstStyle/>
        <a:p>
          <a:endParaRPr lang="en-US"/>
        </a:p>
      </dgm:t>
    </dgm:pt>
    <dgm:pt modelId="{55187B53-C7DA-4A1D-8457-9CF6A7C6013B}" type="sibTrans" cxnId="{C20B96A9-0849-4E08-937B-96831CD765C6}">
      <dgm:prSet/>
      <dgm:spPr/>
      <dgm:t>
        <a:bodyPr/>
        <a:lstStyle/>
        <a:p>
          <a:endParaRPr lang="en-US"/>
        </a:p>
      </dgm:t>
    </dgm:pt>
    <dgm:pt modelId="{71C9C9FB-0858-409D-9AE0-0DE2162DAE11}">
      <dgm:prSet phldrT="[Text]" custT="1"/>
      <dgm:spPr>
        <a:solidFill>
          <a:schemeClr val="accent6">
            <a:lumMod val="75000"/>
            <a:alpha val="50000"/>
          </a:schemeClr>
        </a:solidFill>
      </dgm:spPr>
      <dgm:t>
        <a:bodyPr/>
        <a:lstStyle/>
        <a:p>
          <a:r>
            <a:rPr lang="en-US" sz="1700" kern="1200">
              <a:solidFill>
                <a:schemeClr val="tx1"/>
              </a:solidFill>
            </a:rPr>
            <a:t>Transitional assistance p</a:t>
          </a:r>
          <a:r>
            <a:rPr lang="en-US" sz="1400" b="1" kern="1200">
              <a:solidFill>
                <a:schemeClr val="tx1"/>
              </a:solidFill>
              <a:latin typeface="Speak Pro" panose="020F0502020204030204"/>
              <a:ea typeface="+mn-ea"/>
              <a:cs typeface="+mn-cs"/>
            </a:rPr>
            <a:t>rogram</a:t>
          </a:r>
          <a:r>
            <a:rPr lang="en-US" sz="1700" kern="1200">
              <a:solidFill>
                <a:schemeClr val="tx1"/>
              </a:solidFill>
            </a:rPr>
            <a:t> (TAP)</a:t>
          </a:r>
        </a:p>
      </dgm:t>
    </dgm:pt>
    <dgm:pt modelId="{15EDB162-4204-4268-A795-DB9098F87FCE}" type="parTrans" cxnId="{2F9029EE-3818-42A6-A21B-0F69BA82AF5B}">
      <dgm:prSet/>
      <dgm:spPr/>
      <dgm:t>
        <a:bodyPr/>
        <a:lstStyle/>
        <a:p>
          <a:endParaRPr lang="en-US"/>
        </a:p>
      </dgm:t>
    </dgm:pt>
    <dgm:pt modelId="{822409E0-E362-4BAA-978A-45C3D6CDDEC4}" type="sibTrans" cxnId="{2F9029EE-3818-42A6-A21B-0F69BA82AF5B}">
      <dgm:prSet/>
      <dgm:spPr/>
      <dgm:t>
        <a:bodyPr/>
        <a:lstStyle/>
        <a:p>
          <a:endParaRPr lang="en-US"/>
        </a:p>
      </dgm:t>
    </dgm:pt>
    <dgm:pt modelId="{880EEAEF-6DC9-47DB-B330-BB9238EE0A63}">
      <dgm:prSet phldrT="[Text]"/>
      <dgm:spPr>
        <a:solidFill>
          <a:srgbClr val="F82D18">
            <a:alpha val="49804"/>
          </a:srgbClr>
        </a:solidFill>
      </dgm:spPr>
      <dgm:t>
        <a:bodyPr/>
        <a:lstStyle/>
        <a:p>
          <a:r>
            <a:rPr lang="en-US">
              <a:solidFill>
                <a:schemeClr val="tx1"/>
              </a:solidFill>
            </a:rPr>
            <a:t>Community medicine (CMED)</a:t>
          </a:r>
        </a:p>
      </dgm:t>
    </dgm:pt>
    <dgm:pt modelId="{97651D96-0CE0-4678-8A22-DCFEB32C93B5}" type="parTrans" cxnId="{EF1823EF-902B-4A8A-8EA6-7908A835CF6D}">
      <dgm:prSet/>
      <dgm:spPr/>
      <dgm:t>
        <a:bodyPr/>
        <a:lstStyle/>
        <a:p>
          <a:endParaRPr lang="en-US"/>
        </a:p>
      </dgm:t>
    </dgm:pt>
    <dgm:pt modelId="{46FBC5ED-9249-4FD0-B8BC-BD160E5A450E}" type="sibTrans" cxnId="{EF1823EF-902B-4A8A-8EA6-7908A835CF6D}">
      <dgm:prSet/>
      <dgm:spPr/>
      <dgm:t>
        <a:bodyPr/>
        <a:lstStyle/>
        <a:p>
          <a:endParaRPr lang="en-US"/>
        </a:p>
      </dgm:t>
    </dgm:pt>
    <dgm:pt modelId="{699BC789-9CAB-4549-8D90-B1F12DD41CE4}">
      <dgm:prSet phldrT="[Text]"/>
      <dgm:spPr>
        <a:solidFill>
          <a:schemeClr val="accent6">
            <a:lumMod val="50000"/>
            <a:alpha val="50000"/>
          </a:schemeClr>
        </a:solidFill>
      </dgm:spPr>
      <dgm:t>
        <a:bodyPr/>
        <a:lstStyle/>
        <a:p>
          <a:r>
            <a:rPr lang="en-US">
              <a:solidFill>
                <a:schemeClr val="tx1"/>
              </a:solidFill>
            </a:rPr>
            <a:t>Community response team (CRT) </a:t>
          </a:r>
        </a:p>
      </dgm:t>
    </dgm:pt>
    <dgm:pt modelId="{F68E8133-A35D-4EFA-89A6-ABCA31E6C0B3}" type="parTrans" cxnId="{62814851-08D0-4583-8E87-78723CA3C08B}">
      <dgm:prSet/>
      <dgm:spPr/>
      <dgm:t>
        <a:bodyPr/>
        <a:lstStyle/>
        <a:p>
          <a:endParaRPr lang="en-US"/>
        </a:p>
      </dgm:t>
    </dgm:pt>
    <dgm:pt modelId="{A4E524F2-AC4B-4EF0-890C-1DD25BF6FE6E}" type="sibTrans" cxnId="{62814851-08D0-4583-8E87-78723CA3C08B}">
      <dgm:prSet/>
      <dgm:spPr/>
      <dgm:t>
        <a:bodyPr/>
        <a:lstStyle/>
        <a:p>
          <a:endParaRPr lang="en-US"/>
        </a:p>
      </dgm:t>
    </dgm:pt>
    <dgm:pt modelId="{0E95F296-A4D1-4B76-BB38-CBB1074EA39E}">
      <dgm:prSet phldrT="[Text]"/>
      <dgm:spPr>
        <a:solidFill>
          <a:schemeClr val="accent4">
            <a:lumMod val="75000"/>
            <a:alpha val="50000"/>
          </a:schemeClr>
        </a:solidFill>
      </dgm:spPr>
      <dgm:t>
        <a:bodyPr/>
        <a:lstStyle/>
        <a:p>
          <a:r>
            <a:rPr lang="en-US">
              <a:solidFill>
                <a:schemeClr val="tx1"/>
              </a:solidFill>
            </a:rPr>
            <a:t>Alternate response team (ART)</a:t>
          </a:r>
        </a:p>
      </dgm:t>
    </dgm:pt>
    <dgm:pt modelId="{E4EE0222-E8BB-4305-AA3D-6BAFCEF5D2CB}" type="parTrans" cxnId="{2EDC56A9-A2BE-4ACD-9F0D-AEEB0D1520B9}">
      <dgm:prSet/>
      <dgm:spPr/>
      <dgm:t>
        <a:bodyPr/>
        <a:lstStyle/>
        <a:p>
          <a:endParaRPr lang="en-US"/>
        </a:p>
      </dgm:t>
    </dgm:pt>
    <dgm:pt modelId="{D0826EBF-F759-4C52-AE79-1C1FFB56AA77}" type="sibTrans" cxnId="{2EDC56A9-A2BE-4ACD-9F0D-AEEB0D1520B9}">
      <dgm:prSet/>
      <dgm:spPr/>
      <dgm:t>
        <a:bodyPr/>
        <a:lstStyle/>
        <a:p>
          <a:endParaRPr lang="en-US"/>
        </a:p>
      </dgm:t>
    </dgm:pt>
    <dgm:pt modelId="{34A5962F-D765-4896-9355-77F28BD21458}">
      <dgm:prSet phldrT="[Text]"/>
      <dgm:spPr>
        <a:solidFill>
          <a:srgbClr val="F33C29">
            <a:alpha val="49804"/>
          </a:srgbClr>
        </a:solidFill>
      </dgm:spPr>
      <dgm:t>
        <a:bodyPr/>
        <a:lstStyle/>
        <a:p>
          <a:r>
            <a:rPr lang="en-US">
              <a:solidFill>
                <a:schemeClr val="tx1"/>
              </a:solidFill>
            </a:rPr>
            <a:t>Ambulance only responses</a:t>
          </a:r>
        </a:p>
      </dgm:t>
    </dgm:pt>
    <dgm:pt modelId="{D3AE65AA-FF62-436B-88D5-0CEC089E5295}" type="parTrans" cxnId="{6150E218-E43A-4A80-8445-8D1A824AB2E1}">
      <dgm:prSet/>
      <dgm:spPr/>
      <dgm:t>
        <a:bodyPr/>
        <a:lstStyle/>
        <a:p>
          <a:endParaRPr lang="en-US"/>
        </a:p>
      </dgm:t>
    </dgm:pt>
    <dgm:pt modelId="{3C99CB0B-835F-4133-80F2-2B90BF96A938}" type="sibTrans" cxnId="{6150E218-E43A-4A80-8445-8D1A824AB2E1}">
      <dgm:prSet/>
      <dgm:spPr/>
      <dgm:t>
        <a:bodyPr/>
        <a:lstStyle/>
        <a:p>
          <a:endParaRPr lang="en-US"/>
        </a:p>
      </dgm:t>
    </dgm:pt>
    <dgm:pt modelId="{58196CA6-01D0-4460-A0B5-D013065BA64C}">
      <dgm:prSet phldrT="[Text]"/>
      <dgm:spPr>
        <a:solidFill>
          <a:srgbClr val="FF0000">
            <a:alpha val="50000"/>
          </a:srgbClr>
        </a:solidFill>
      </dgm:spPr>
      <dgm:t>
        <a:bodyPr/>
        <a:lstStyle/>
        <a:p>
          <a:r>
            <a:rPr lang="en-US">
              <a:solidFill>
                <a:schemeClr val="tx1"/>
              </a:solidFill>
            </a:rPr>
            <a:t>Fire and ambulance response</a:t>
          </a:r>
        </a:p>
      </dgm:t>
    </dgm:pt>
    <dgm:pt modelId="{E423B69B-A87F-43D3-AD0C-5EB24A687AA0}" type="parTrans" cxnId="{143AAD9A-A2FB-4C7C-993D-41EC9E903DD6}">
      <dgm:prSet/>
      <dgm:spPr/>
      <dgm:t>
        <a:bodyPr/>
        <a:lstStyle/>
        <a:p>
          <a:endParaRPr lang="en-US"/>
        </a:p>
      </dgm:t>
    </dgm:pt>
    <dgm:pt modelId="{C5ED36EE-C9D5-49B5-9BDC-27BD89B9DA03}" type="sibTrans" cxnId="{143AAD9A-A2FB-4C7C-993D-41EC9E903DD6}">
      <dgm:prSet/>
      <dgm:spPr/>
      <dgm:t>
        <a:bodyPr/>
        <a:lstStyle/>
        <a:p>
          <a:endParaRPr lang="en-US"/>
        </a:p>
      </dgm:t>
    </dgm:pt>
    <dgm:pt modelId="{ED034E8A-76D5-4094-BF7B-67AE41459950}" type="pres">
      <dgm:prSet presAssocID="{E9A80D42-FB67-4EED-9C3F-4C626C18F077}" presName="composite" presStyleCnt="0">
        <dgm:presLayoutVars>
          <dgm:chMax val="1"/>
          <dgm:dir/>
          <dgm:resizeHandles val="exact"/>
        </dgm:presLayoutVars>
      </dgm:prSet>
      <dgm:spPr/>
    </dgm:pt>
    <dgm:pt modelId="{A65BD67A-DCB6-463C-953C-FACC3E2ADFEE}" type="pres">
      <dgm:prSet presAssocID="{E9A80D42-FB67-4EED-9C3F-4C626C18F077}" presName="radial" presStyleCnt="0">
        <dgm:presLayoutVars>
          <dgm:animLvl val="ctr"/>
        </dgm:presLayoutVars>
      </dgm:prSet>
      <dgm:spPr/>
    </dgm:pt>
    <dgm:pt modelId="{2D2FA692-0505-486F-BCD7-7A5C4DC7CC1A}" type="pres">
      <dgm:prSet presAssocID="{87DA8738-F6E8-400E-9E94-CCEA11B37A51}" presName="centerShape" presStyleLbl="vennNode1" presStyleIdx="0" presStyleCnt="10" custLinFactNeighborX="0" custLinFactNeighborY="367"/>
      <dgm:spPr/>
    </dgm:pt>
    <dgm:pt modelId="{0669ACCB-A2DC-4AC7-9221-A8532743F625}" type="pres">
      <dgm:prSet presAssocID="{067B5383-6322-46FA-B7A7-9C11C062187F}" presName="node" presStyleLbl="vennNode1" presStyleIdx="1" presStyleCnt="10">
        <dgm:presLayoutVars>
          <dgm:bulletEnabled val="1"/>
        </dgm:presLayoutVars>
      </dgm:prSet>
      <dgm:spPr/>
    </dgm:pt>
    <dgm:pt modelId="{25783E1C-E6A3-4EB4-931A-C68A822F65D3}" type="pres">
      <dgm:prSet presAssocID="{045E8BFB-01E7-497F-B2CF-12132955C5AB}" presName="node" presStyleLbl="vennNode1" presStyleIdx="2" presStyleCnt="10">
        <dgm:presLayoutVars>
          <dgm:bulletEnabled val="1"/>
        </dgm:presLayoutVars>
      </dgm:prSet>
      <dgm:spPr/>
    </dgm:pt>
    <dgm:pt modelId="{B7F302B9-624E-4515-8F0B-25804A56E5C4}" type="pres">
      <dgm:prSet presAssocID="{DEBA34DD-4A8B-4D2E-87D6-E1EDCCE30C82}" presName="node" presStyleLbl="vennNode1" presStyleIdx="3" presStyleCnt="10" custRadScaleRad="100212" custRadScaleInc="-1662">
        <dgm:presLayoutVars>
          <dgm:bulletEnabled val="1"/>
        </dgm:presLayoutVars>
      </dgm:prSet>
      <dgm:spPr/>
    </dgm:pt>
    <dgm:pt modelId="{5DD117C0-5F82-4754-8BD3-799E0C07D458}" type="pres">
      <dgm:prSet presAssocID="{71C9C9FB-0858-409D-9AE0-0DE2162DAE11}" presName="node" presStyleLbl="vennNode1" presStyleIdx="4" presStyleCnt="10">
        <dgm:presLayoutVars>
          <dgm:bulletEnabled val="1"/>
        </dgm:presLayoutVars>
      </dgm:prSet>
      <dgm:spPr/>
    </dgm:pt>
    <dgm:pt modelId="{9B9D016D-3D25-4522-A15B-61A9C6B5D172}" type="pres">
      <dgm:prSet presAssocID="{699BC789-9CAB-4549-8D90-B1F12DD41CE4}" presName="node" presStyleLbl="vennNode1" presStyleIdx="5" presStyleCnt="10">
        <dgm:presLayoutVars>
          <dgm:bulletEnabled val="1"/>
        </dgm:presLayoutVars>
      </dgm:prSet>
      <dgm:spPr/>
    </dgm:pt>
    <dgm:pt modelId="{3832E825-ECB8-48AF-A5EA-524A3090531E}" type="pres">
      <dgm:prSet presAssocID="{0E95F296-A4D1-4B76-BB38-CBB1074EA39E}" presName="node" presStyleLbl="vennNode1" presStyleIdx="6" presStyleCnt="10">
        <dgm:presLayoutVars>
          <dgm:bulletEnabled val="1"/>
        </dgm:presLayoutVars>
      </dgm:prSet>
      <dgm:spPr/>
    </dgm:pt>
    <dgm:pt modelId="{7CE6CD82-0DFC-4B75-9A6F-C60B4ACE2B93}" type="pres">
      <dgm:prSet presAssocID="{880EEAEF-6DC9-47DB-B330-BB9238EE0A63}" presName="node" presStyleLbl="vennNode1" presStyleIdx="7" presStyleCnt="10">
        <dgm:presLayoutVars>
          <dgm:bulletEnabled val="1"/>
        </dgm:presLayoutVars>
      </dgm:prSet>
      <dgm:spPr/>
    </dgm:pt>
    <dgm:pt modelId="{86958C5A-1671-445F-921B-D1BBB2AD2725}" type="pres">
      <dgm:prSet presAssocID="{34A5962F-D765-4896-9355-77F28BD21458}" presName="node" presStyleLbl="vennNode1" presStyleIdx="8" presStyleCnt="10">
        <dgm:presLayoutVars>
          <dgm:bulletEnabled val="1"/>
        </dgm:presLayoutVars>
      </dgm:prSet>
      <dgm:spPr/>
    </dgm:pt>
    <dgm:pt modelId="{217A8674-D27A-443B-A845-D24813DEBFBC}" type="pres">
      <dgm:prSet presAssocID="{58196CA6-01D0-4460-A0B5-D013065BA64C}" presName="node" presStyleLbl="vennNode1" presStyleIdx="9" presStyleCnt="10">
        <dgm:presLayoutVars>
          <dgm:bulletEnabled val="1"/>
        </dgm:presLayoutVars>
      </dgm:prSet>
      <dgm:spPr/>
    </dgm:pt>
  </dgm:ptLst>
  <dgm:cxnLst>
    <dgm:cxn modelId="{29053200-7464-42A5-B94A-C8CDADD243B1}" type="presOf" srcId="{DEBA34DD-4A8B-4D2E-87D6-E1EDCCE30C82}" destId="{B7F302B9-624E-4515-8F0B-25804A56E5C4}" srcOrd="0" destOrd="0" presId="urn:microsoft.com/office/officeart/2005/8/layout/radial3"/>
    <dgm:cxn modelId="{2A50BB06-05D3-45DC-9059-FF4C383ABB65}" type="presOf" srcId="{699BC789-9CAB-4549-8D90-B1F12DD41CE4}" destId="{9B9D016D-3D25-4522-A15B-61A9C6B5D172}" srcOrd="0" destOrd="0" presId="urn:microsoft.com/office/officeart/2005/8/layout/radial3"/>
    <dgm:cxn modelId="{6150E218-E43A-4A80-8445-8D1A824AB2E1}" srcId="{87DA8738-F6E8-400E-9E94-CCEA11B37A51}" destId="{34A5962F-D765-4896-9355-77F28BD21458}" srcOrd="7" destOrd="0" parTransId="{D3AE65AA-FF62-436B-88D5-0CEC089E5295}" sibTransId="{3C99CB0B-835F-4133-80F2-2B90BF96A938}"/>
    <dgm:cxn modelId="{A9DFF020-C725-4118-A085-2214EC3759CC}" type="presOf" srcId="{58196CA6-01D0-4460-A0B5-D013065BA64C}" destId="{217A8674-D27A-443B-A845-D24813DEBFBC}" srcOrd="0" destOrd="0" presId="urn:microsoft.com/office/officeart/2005/8/layout/radial3"/>
    <dgm:cxn modelId="{4923DC31-0DD5-43B1-82F5-0F15724BCB76}" type="presOf" srcId="{71C9C9FB-0858-409D-9AE0-0DE2162DAE11}" destId="{5DD117C0-5F82-4754-8BD3-799E0C07D458}" srcOrd="0" destOrd="0" presId="urn:microsoft.com/office/officeart/2005/8/layout/radial3"/>
    <dgm:cxn modelId="{95D24139-B33F-47A6-87ED-A5889F9539DA}" type="presOf" srcId="{87DA8738-F6E8-400E-9E94-CCEA11B37A51}" destId="{2D2FA692-0505-486F-BCD7-7A5C4DC7CC1A}" srcOrd="0" destOrd="0" presId="urn:microsoft.com/office/officeart/2005/8/layout/radial3"/>
    <dgm:cxn modelId="{AD78B33E-18AE-46F5-8AE6-B3F4242C560B}" type="presOf" srcId="{045E8BFB-01E7-497F-B2CF-12132955C5AB}" destId="{25783E1C-E6A3-4EB4-931A-C68A822F65D3}" srcOrd="0" destOrd="0" presId="urn:microsoft.com/office/officeart/2005/8/layout/radial3"/>
    <dgm:cxn modelId="{62814851-08D0-4583-8E87-78723CA3C08B}" srcId="{87DA8738-F6E8-400E-9E94-CCEA11B37A51}" destId="{699BC789-9CAB-4549-8D90-B1F12DD41CE4}" srcOrd="4" destOrd="0" parTransId="{F68E8133-A35D-4EFA-89A6-ABCA31E6C0B3}" sibTransId="{A4E524F2-AC4B-4EF0-890C-1DD25BF6FE6E}"/>
    <dgm:cxn modelId="{AA89D45A-4829-4162-8067-5451754FC919}" type="presOf" srcId="{067B5383-6322-46FA-B7A7-9C11C062187F}" destId="{0669ACCB-A2DC-4AC7-9221-A8532743F625}" srcOrd="0" destOrd="0" presId="urn:microsoft.com/office/officeart/2005/8/layout/radial3"/>
    <dgm:cxn modelId="{C11E0D62-CFC4-4390-BA00-9F5AD7667F18}" type="presOf" srcId="{34A5962F-D765-4896-9355-77F28BD21458}" destId="{86958C5A-1671-445F-921B-D1BBB2AD2725}" srcOrd="0" destOrd="0" presId="urn:microsoft.com/office/officeart/2005/8/layout/radial3"/>
    <dgm:cxn modelId="{7A17EB7E-8BC2-4BD2-B5DC-8DE9BB641D1C}" type="presOf" srcId="{880EEAEF-6DC9-47DB-B330-BB9238EE0A63}" destId="{7CE6CD82-0DFC-4B75-9A6F-C60B4ACE2B93}" srcOrd="0" destOrd="0" presId="urn:microsoft.com/office/officeart/2005/8/layout/radial3"/>
    <dgm:cxn modelId="{143AAD9A-A2FB-4C7C-993D-41EC9E903DD6}" srcId="{87DA8738-F6E8-400E-9E94-CCEA11B37A51}" destId="{58196CA6-01D0-4460-A0B5-D013065BA64C}" srcOrd="8" destOrd="0" parTransId="{E423B69B-A87F-43D3-AD0C-5EB24A687AA0}" sibTransId="{C5ED36EE-C9D5-49B5-9BDC-27BD89B9DA03}"/>
    <dgm:cxn modelId="{2EDC56A9-A2BE-4ACD-9F0D-AEEB0D1520B9}" srcId="{87DA8738-F6E8-400E-9E94-CCEA11B37A51}" destId="{0E95F296-A4D1-4B76-BB38-CBB1074EA39E}" srcOrd="5" destOrd="0" parTransId="{E4EE0222-E8BB-4305-AA3D-6BAFCEF5D2CB}" sibTransId="{D0826EBF-F759-4C52-AE79-1C1FFB56AA77}"/>
    <dgm:cxn modelId="{C20B96A9-0849-4E08-937B-96831CD765C6}" srcId="{87DA8738-F6E8-400E-9E94-CCEA11B37A51}" destId="{DEBA34DD-4A8B-4D2E-87D6-E1EDCCE30C82}" srcOrd="2" destOrd="0" parTransId="{1CF1327B-DA62-49E1-BA3A-7D58604A097D}" sibTransId="{55187B53-C7DA-4A1D-8457-9CF6A7C6013B}"/>
    <dgm:cxn modelId="{E1BEBFAB-CBCC-4A8D-9657-C7D29CF9B77C}" srcId="{87DA8738-F6E8-400E-9E94-CCEA11B37A51}" destId="{067B5383-6322-46FA-B7A7-9C11C062187F}" srcOrd="0" destOrd="0" parTransId="{D154F99B-3D9D-4AB4-B708-79A61337C3B6}" sibTransId="{D15DE0CB-694C-4973-A11A-B937E58C6EBC}"/>
    <dgm:cxn modelId="{19F714B2-FFCA-435F-BAEE-D08D0D98CE3D}" type="presOf" srcId="{E9A80D42-FB67-4EED-9C3F-4C626C18F077}" destId="{ED034E8A-76D5-4094-BF7B-67AE41459950}" srcOrd="0" destOrd="0" presId="urn:microsoft.com/office/officeart/2005/8/layout/radial3"/>
    <dgm:cxn modelId="{EF8B82C2-E2A8-4858-B182-153D390F5139}" type="presOf" srcId="{0E95F296-A4D1-4B76-BB38-CBB1074EA39E}" destId="{3832E825-ECB8-48AF-A5EA-524A3090531E}" srcOrd="0" destOrd="0" presId="urn:microsoft.com/office/officeart/2005/8/layout/radial3"/>
    <dgm:cxn modelId="{2B0264D7-317A-4FE8-A685-20A8197B5DB6}" srcId="{E9A80D42-FB67-4EED-9C3F-4C626C18F077}" destId="{87DA8738-F6E8-400E-9E94-CCEA11B37A51}" srcOrd="0" destOrd="0" parTransId="{1B2A82DA-DFC6-4CA1-B083-7465BC77AC09}" sibTransId="{4C4B84A2-9BB2-40B2-9838-DF7757E67591}"/>
    <dgm:cxn modelId="{2F9029EE-3818-42A6-A21B-0F69BA82AF5B}" srcId="{87DA8738-F6E8-400E-9E94-CCEA11B37A51}" destId="{71C9C9FB-0858-409D-9AE0-0DE2162DAE11}" srcOrd="3" destOrd="0" parTransId="{15EDB162-4204-4268-A795-DB9098F87FCE}" sibTransId="{822409E0-E362-4BAA-978A-45C3D6CDDEC4}"/>
    <dgm:cxn modelId="{EF1823EF-902B-4A8A-8EA6-7908A835CF6D}" srcId="{87DA8738-F6E8-400E-9E94-CCEA11B37A51}" destId="{880EEAEF-6DC9-47DB-B330-BB9238EE0A63}" srcOrd="6" destOrd="0" parTransId="{97651D96-0CE0-4678-8A22-DCFEB32C93B5}" sibTransId="{46FBC5ED-9249-4FD0-B8BC-BD160E5A450E}"/>
    <dgm:cxn modelId="{FD2DD0F5-2814-48D5-9D6A-9F7D479F81E9}" srcId="{87DA8738-F6E8-400E-9E94-CCEA11B37A51}" destId="{045E8BFB-01E7-497F-B2CF-12132955C5AB}" srcOrd="1" destOrd="0" parTransId="{DD4848E0-363D-458C-BC7F-772DDD735741}" sibTransId="{58C3C755-E3D4-4959-9D36-8999E5344B6D}"/>
    <dgm:cxn modelId="{FFB23C70-D431-4F1A-80AC-6859BC0D847B}" type="presParOf" srcId="{ED034E8A-76D5-4094-BF7B-67AE41459950}" destId="{A65BD67A-DCB6-463C-953C-FACC3E2ADFEE}" srcOrd="0" destOrd="0" presId="urn:microsoft.com/office/officeart/2005/8/layout/radial3"/>
    <dgm:cxn modelId="{E4EDD6B0-91BF-4E31-AC8A-99BF664A2E8F}" type="presParOf" srcId="{A65BD67A-DCB6-463C-953C-FACC3E2ADFEE}" destId="{2D2FA692-0505-486F-BCD7-7A5C4DC7CC1A}" srcOrd="0" destOrd="0" presId="urn:microsoft.com/office/officeart/2005/8/layout/radial3"/>
    <dgm:cxn modelId="{EF35E28D-4978-4905-8CD0-2FC855AA9E3E}" type="presParOf" srcId="{A65BD67A-DCB6-463C-953C-FACC3E2ADFEE}" destId="{0669ACCB-A2DC-4AC7-9221-A8532743F625}" srcOrd="1" destOrd="0" presId="urn:microsoft.com/office/officeart/2005/8/layout/radial3"/>
    <dgm:cxn modelId="{EDA6F5E0-45B4-4B92-850B-F972392AE67A}" type="presParOf" srcId="{A65BD67A-DCB6-463C-953C-FACC3E2ADFEE}" destId="{25783E1C-E6A3-4EB4-931A-C68A822F65D3}" srcOrd="2" destOrd="0" presId="urn:microsoft.com/office/officeart/2005/8/layout/radial3"/>
    <dgm:cxn modelId="{60DE2F12-0DE1-484E-B764-BD93C5B69472}" type="presParOf" srcId="{A65BD67A-DCB6-463C-953C-FACC3E2ADFEE}" destId="{B7F302B9-624E-4515-8F0B-25804A56E5C4}" srcOrd="3" destOrd="0" presId="urn:microsoft.com/office/officeart/2005/8/layout/radial3"/>
    <dgm:cxn modelId="{E57A8E94-8949-4599-BD07-5A65EEC1E478}" type="presParOf" srcId="{A65BD67A-DCB6-463C-953C-FACC3E2ADFEE}" destId="{5DD117C0-5F82-4754-8BD3-799E0C07D458}" srcOrd="4" destOrd="0" presId="urn:microsoft.com/office/officeart/2005/8/layout/radial3"/>
    <dgm:cxn modelId="{893C7256-AD23-4FE3-B207-A92882D2A59E}" type="presParOf" srcId="{A65BD67A-DCB6-463C-953C-FACC3E2ADFEE}" destId="{9B9D016D-3D25-4522-A15B-61A9C6B5D172}" srcOrd="5" destOrd="0" presId="urn:microsoft.com/office/officeart/2005/8/layout/radial3"/>
    <dgm:cxn modelId="{5FCA7388-BB73-4F27-9DC0-05EF6361CB01}" type="presParOf" srcId="{A65BD67A-DCB6-463C-953C-FACC3E2ADFEE}" destId="{3832E825-ECB8-48AF-A5EA-524A3090531E}" srcOrd="6" destOrd="0" presId="urn:microsoft.com/office/officeart/2005/8/layout/radial3"/>
    <dgm:cxn modelId="{E571E569-6F70-46B8-8A1E-F88B58C97316}" type="presParOf" srcId="{A65BD67A-DCB6-463C-953C-FACC3E2ADFEE}" destId="{7CE6CD82-0DFC-4B75-9A6F-C60B4ACE2B93}" srcOrd="7" destOrd="0" presId="urn:microsoft.com/office/officeart/2005/8/layout/radial3"/>
    <dgm:cxn modelId="{75C23CB5-ECED-4548-88D7-14BAD3C07025}" type="presParOf" srcId="{A65BD67A-DCB6-463C-953C-FACC3E2ADFEE}" destId="{86958C5A-1671-445F-921B-D1BBB2AD2725}" srcOrd="8" destOrd="0" presId="urn:microsoft.com/office/officeart/2005/8/layout/radial3"/>
    <dgm:cxn modelId="{EA82A2CA-31AB-43BF-9FCF-8B8F4AB9DB4B}" type="presParOf" srcId="{A65BD67A-DCB6-463C-953C-FACC3E2ADFEE}" destId="{217A8674-D27A-443B-A845-D24813DEBFBC}" srcOrd="9"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D371670-2887-494B-9252-C09264FF8142}" type="doc">
      <dgm:prSet loTypeId="urn:microsoft.com/office/officeart/2005/8/layout/process1" loCatId="process" qsTypeId="urn:microsoft.com/office/officeart/2005/8/quickstyle/simple1" qsCatId="simple" csTypeId="urn:microsoft.com/office/officeart/2005/8/colors/accent1_2" csCatId="accent1" phldr="1"/>
      <dgm:spPr/>
    </dgm:pt>
    <dgm:pt modelId="{018D1CC6-47E8-47A1-B263-836568CC705E}">
      <dgm:prSet phldrT="[Text]"/>
      <dgm:spPr/>
      <dgm:t>
        <a:bodyPr/>
        <a:lstStyle/>
        <a:p>
          <a:r>
            <a:rPr lang="en-US"/>
            <a:t>If yes then True</a:t>
          </a:r>
        </a:p>
      </dgm:t>
    </dgm:pt>
    <dgm:pt modelId="{E0EC203A-7910-4E19-A24A-AF188167B7E9}" type="parTrans" cxnId="{DD275A7A-3348-4C0D-B9EA-D7FE376049E5}">
      <dgm:prSet/>
      <dgm:spPr/>
      <dgm:t>
        <a:bodyPr/>
        <a:lstStyle/>
        <a:p>
          <a:endParaRPr lang="en-US"/>
        </a:p>
      </dgm:t>
    </dgm:pt>
    <dgm:pt modelId="{89F79A80-85A9-4354-99AB-A327ACB41812}" type="sibTrans" cxnId="{DD275A7A-3348-4C0D-B9EA-D7FE376049E5}">
      <dgm:prSet/>
      <dgm:spPr/>
      <dgm:t>
        <a:bodyPr/>
        <a:lstStyle/>
        <a:p>
          <a:endParaRPr lang="en-US"/>
        </a:p>
      </dgm:t>
    </dgm:pt>
    <dgm:pt modelId="{C2EE05EB-1D24-41BF-96F5-6BD51D57F080}">
      <dgm:prSet phldrT="[Text]"/>
      <dgm:spPr/>
      <dgm:t>
        <a:bodyPr/>
        <a:lstStyle/>
        <a:p>
          <a:r>
            <a:rPr lang="en-US"/>
            <a:t>What percent of </a:t>
          </a:r>
        </a:p>
        <a:p>
          <a:r>
            <a:rPr lang="en-US"/>
            <a:t>True vs False</a:t>
          </a:r>
        </a:p>
      </dgm:t>
    </dgm:pt>
    <dgm:pt modelId="{5BA08626-75AF-4014-897F-8F804555EEAD}" type="parTrans" cxnId="{3447375A-8F0E-4BB0-8DDB-E654FF6DE1E6}">
      <dgm:prSet/>
      <dgm:spPr/>
      <dgm:t>
        <a:bodyPr/>
        <a:lstStyle/>
        <a:p>
          <a:endParaRPr lang="en-US"/>
        </a:p>
      </dgm:t>
    </dgm:pt>
    <dgm:pt modelId="{DA07C1A7-1E59-4A5B-8D9D-C05C33170828}" type="sibTrans" cxnId="{3447375A-8F0E-4BB0-8DDB-E654FF6DE1E6}">
      <dgm:prSet/>
      <dgm:spPr/>
      <dgm:t>
        <a:bodyPr/>
        <a:lstStyle/>
        <a:p>
          <a:endParaRPr lang="en-US"/>
        </a:p>
      </dgm:t>
    </dgm:pt>
    <dgm:pt modelId="{D43A22D3-B7DC-4F89-B174-A56A75B1CDA1}">
      <dgm:prSet phldrT="[Text]"/>
      <dgm:spPr/>
      <dgm:t>
        <a:bodyPr/>
        <a:lstStyle/>
        <a:p>
          <a:r>
            <a:rPr lang="en-US"/>
            <a:t>Did any of the above occur</a:t>
          </a:r>
        </a:p>
      </dgm:t>
    </dgm:pt>
    <dgm:pt modelId="{B039AC46-87B3-4AE6-BD2C-25DF60438E81}" type="parTrans" cxnId="{EC1AC862-E9EC-4452-B9B6-E729D190FAAC}">
      <dgm:prSet/>
      <dgm:spPr/>
      <dgm:t>
        <a:bodyPr/>
        <a:lstStyle/>
        <a:p>
          <a:endParaRPr lang="en-US"/>
        </a:p>
      </dgm:t>
    </dgm:pt>
    <dgm:pt modelId="{F3FA8BF2-33EE-44B6-8AAF-D063D700D987}" type="sibTrans" cxnId="{EC1AC862-E9EC-4452-B9B6-E729D190FAAC}">
      <dgm:prSet/>
      <dgm:spPr/>
      <dgm:t>
        <a:bodyPr/>
        <a:lstStyle/>
        <a:p>
          <a:endParaRPr lang="en-US"/>
        </a:p>
      </dgm:t>
    </dgm:pt>
    <dgm:pt modelId="{61068D4C-31F8-4CB7-8B9C-ACFF2FC81F69}" type="pres">
      <dgm:prSet presAssocID="{1D371670-2887-494B-9252-C09264FF8142}" presName="Name0" presStyleCnt="0">
        <dgm:presLayoutVars>
          <dgm:dir/>
          <dgm:resizeHandles val="exact"/>
        </dgm:presLayoutVars>
      </dgm:prSet>
      <dgm:spPr/>
    </dgm:pt>
    <dgm:pt modelId="{71430743-2C5E-4F21-9D2A-0E96E281DD1C}" type="pres">
      <dgm:prSet presAssocID="{D43A22D3-B7DC-4F89-B174-A56A75B1CDA1}" presName="node" presStyleLbl="node1" presStyleIdx="0" presStyleCnt="3">
        <dgm:presLayoutVars>
          <dgm:bulletEnabled val="1"/>
        </dgm:presLayoutVars>
      </dgm:prSet>
      <dgm:spPr/>
    </dgm:pt>
    <dgm:pt modelId="{3A9C44BD-B672-456E-BF13-720A77714F3B}" type="pres">
      <dgm:prSet presAssocID="{F3FA8BF2-33EE-44B6-8AAF-D063D700D987}" presName="sibTrans" presStyleLbl="sibTrans2D1" presStyleIdx="0" presStyleCnt="2"/>
      <dgm:spPr/>
    </dgm:pt>
    <dgm:pt modelId="{1AB97A25-E699-436B-9C64-43C746D84A79}" type="pres">
      <dgm:prSet presAssocID="{F3FA8BF2-33EE-44B6-8AAF-D063D700D987}" presName="connectorText" presStyleLbl="sibTrans2D1" presStyleIdx="0" presStyleCnt="2"/>
      <dgm:spPr/>
    </dgm:pt>
    <dgm:pt modelId="{C1A969F1-3381-4AF3-BE50-FED26D2D1F00}" type="pres">
      <dgm:prSet presAssocID="{018D1CC6-47E8-47A1-B263-836568CC705E}" presName="node" presStyleLbl="node1" presStyleIdx="1" presStyleCnt="3">
        <dgm:presLayoutVars>
          <dgm:bulletEnabled val="1"/>
        </dgm:presLayoutVars>
      </dgm:prSet>
      <dgm:spPr/>
    </dgm:pt>
    <dgm:pt modelId="{F3BB0343-F2D4-402C-B426-DCC1C808DBC9}" type="pres">
      <dgm:prSet presAssocID="{89F79A80-85A9-4354-99AB-A327ACB41812}" presName="sibTrans" presStyleLbl="sibTrans2D1" presStyleIdx="1" presStyleCnt="2"/>
      <dgm:spPr/>
    </dgm:pt>
    <dgm:pt modelId="{14788F76-3C64-4BA5-82FC-4A0F0F7A4CFC}" type="pres">
      <dgm:prSet presAssocID="{89F79A80-85A9-4354-99AB-A327ACB41812}" presName="connectorText" presStyleLbl="sibTrans2D1" presStyleIdx="1" presStyleCnt="2"/>
      <dgm:spPr/>
    </dgm:pt>
    <dgm:pt modelId="{B70B0C5E-77E3-4EC4-9B3D-44314E3BB6F5}" type="pres">
      <dgm:prSet presAssocID="{C2EE05EB-1D24-41BF-96F5-6BD51D57F080}" presName="node" presStyleLbl="node1" presStyleIdx="2" presStyleCnt="3">
        <dgm:presLayoutVars>
          <dgm:bulletEnabled val="1"/>
        </dgm:presLayoutVars>
      </dgm:prSet>
      <dgm:spPr/>
    </dgm:pt>
  </dgm:ptLst>
  <dgm:cxnLst>
    <dgm:cxn modelId="{4E48901F-FF91-4122-9DEA-2576D9CA9F30}" type="presOf" srcId="{89F79A80-85A9-4354-99AB-A327ACB41812}" destId="{F3BB0343-F2D4-402C-B426-DCC1C808DBC9}" srcOrd="0" destOrd="0" presId="urn:microsoft.com/office/officeart/2005/8/layout/process1"/>
    <dgm:cxn modelId="{47DA5047-8F03-4099-BCB4-64C5B55C2BCC}" type="presOf" srcId="{018D1CC6-47E8-47A1-B263-836568CC705E}" destId="{C1A969F1-3381-4AF3-BE50-FED26D2D1F00}" srcOrd="0" destOrd="0" presId="urn:microsoft.com/office/officeart/2005/8/layout/process1"/>
    <dgm:cxn modelId="{3447375A-8F0E-4BB0-8DDB-E654FF6DE1E6}" srcId="{1D371670-2887-494B-9252-C09264FF8142}" destId="{C2EE05EB-1D24-41BF-96F5-6BD51D57F080}" srcOrd="2" destOrd="0" parTransId="{5BA08626-75AF-4014-897F-8F804555EEAD}" sibTransId="{DA07C1A7-1E59-4A5B-8D9D-C05C33170828}"/>
    <dgm:cxn modelId="{EC1AC862-E9EC-4452-B9B6-E729D190FAAC}" srcId="{1D371670-2887-494B-9252-C09264FF8142}" destId="{D43A22D3-B7DC-4F89-B174-A56A75B1CDA1}" srcOrd="0" destOrd="0" parTransId="{B039AC46-87B3-4AE6-BD2C-25DF60438E81}" sibTransId="{F3FA8BF2-33EE-44B6-8AAF-D063D700D987}"/>
    <dgm:cxn modelId="{E625F26E-3B5F-484A-A36B-77B293D1C52D}" type="presOf" srcId="{89F79A80-85A9-4354-99AB-A327ACB41812}" destId="{14788F76-3C64-4BA5-82FC-4A0F0F7A4CFC}" srcOrd="1" destOrd="0" presId="urn:microsoft.com/office/officeart/2005/8/layout/process1"/>
    <dgm:cxn modelId="{DD275A7A-3348-4C0D-B9EA-D7FE376049E5}" srcId="{1D371670-2887-494B-9252-C09264FF8142}" destId="{018D1CC6-47E8-47A1-B263-836568CC705E}" srcOrd="1" destOrd="0" parTransId="{E0EC203A-7910-4E19-A24A-AF188167B7E9}" sibTransId="{89F79A80-85A9-4354-99AB-A327ACB41812}"/>
    <dgm:cxn modelId="{2F439391-24FE-4D54-9427-641C21DD0EF8}" type="presOf" srcId="{1D371670-2887-494B-9252-C09264FF8142}" destId="{61068D4C-31F8-4CB7-8B9C-ACFF2FC81F69}" srcOrd="0" destOrd="0" presId="urn:microsoft.com/office/officeart/2005/8/layout/process1"/>
    <dgm:cxn modelId="{757A98A8-0FDD-4384-8C24-A0AD8EAAB8F2}" type="presOf" srcId="{F3FA8BF2-33EE-44B6-8AAF-D063D700D987}" destId="{1AB97A25-E699-436B-9C64-43C746D84A79}" srcOrd="1" destOrd="0" presId="urn:microsoft.com/office/officeart/2005/8/layout/process1"/>
    <dgm:cxn modelId="{276254C9-B451-4BFE-8030-7DFCAB6E3372}" type="presOf" srcId="{F3FA8BF2-33EE-44B6-8AAF-D063D700D987}" destId="{3A9C44BD-B672-456E-BF13-720A77714F3B}" srcOrd="0" destOrd="0" presId="urn:microsoft.com/office/officeart/2005/8/layout/process1"/>
    <dgm:cxn modelId="{EB7F72D3-AF77-4AF4-A6AA-710E43226F75}" type="presOf" srcId="{C2EE05EB-1D24-41BF-96F5-6BD51D57F080}" destId="{B70B0C5E-77E3-4EC4-9B3D-44314E3BB6F5}" srcOrd="0" destOrd="0" presId="urn:microsoft.com/office/officeart/2005/8/layout/process1"/>
    <dgm:cxn modelId="{1F137CFC-FD11-460E-B126-02B0DE426FFA}" type="presOf" srcId="{D43A22D3-B7DC-4F89-B174-A56A75B1CDA1}" destId="{71430743-2C5E-4F21-9D2A-0E96E281DD1C}" srcOrd="0" destOrd="0" presId="urn:microsoft.com/office/officeart/2005/8/layout/process1"/>
    <dgm:cxn modelId="{24FFF96F-F431-4F4F-9799-03B0A5706A9B}" type="presParOf" srcId="{61068D4C-31F8-4CB7-8B9C-ACFF2FC81F69}" destId="{71430743-2C5E-4F21-9D2A-0E96E281DD1C}" srcOrd="0" destOrd="0" presId="urn:microsoft.com/office/officeart/2005/8/layout/process1"/>
    <dgm:cxn modelId="{A46E4320-C260-40C6-964B-A44DE75EFA20}" type="presParOf" srcId="{61068D4C-31F8-4CB7-8B9C-ACFF2FC81F69}" destId="{3A9C44BD-B672-456E-BF13-720A77714F3B}" srcOrd="1" destOrd="0" presId="urn:microsoft.com/office/officeart/2005/8/layout/process1"/>
    <dgm:cxn modelId="{CC920E41-F2D7-4DBC-BC11-7A3FF05966E0}" type="presParOf" srcId="{3A9C44BD-B672-456E-BF13-720A77714F3B}" destId="{1AB97A25-E699-436B-9C64-43C746D84A79}" srcOrd="0" destOrd="0" presId="urn:microsoft.com/office/officeart/2005/8/layout/process1"/>
    <dgm:cxn modelId="{DC1FF7B3-2370-44C2-8C20-B51B1ECDAC56}" type="presParOf" srcId="{61068D4C-31F8-4CB7-8B9C-ACFF2FC81F69}" destId="{C1A969F1-3381-4AF3-BE50-FED26D2D1F00}" srcOrd="2" destOrd="0" presId="urn:microsoft.com/office/officeart/2005/8/layout/process1"/>
    <dgm:cxn modelId="{FC5F9F8A-1D1F-405A-9BA7-D4BE7C21D80C}" type="presParOf" srcId="{61068D4C-31F8-4CB7-8B9C-ACFF2FC81F69}" destId="{F3BB0343-F2D4-402C-B426-DCC1C808DBC9}" srcOrd="3" destOrd="0" presId="urn:microsoft.com/office/officeart/2005/8/layout/process1"/>
    <dgm:cxn modelId="{CDF29D64-0D4B-4395-985C-63A9AAF0C2F8}" type="presParOf" srcId="{F3BB0343-F2D4-402C-B426-DCC1C808DBC9}" destId="{14788F76-3C64-4BA5-82FC-4A0F0F7A4CFC}" srcOrd="0" destOrd="0" presId="urn:microsoft.com/office/officeart/2005/8/layout/process1"/>
    <dgm:cxn modelId="{2BB23642-83ED-47B8-9254-3169C450C3BB}" type="presParOf" srcId="{61068D4C-31F8-4CB7-8B9C-ACFF2FC81F69}" destId="{B70B0C5E-77E3-4EC4-9B3D-44314E3BB6F5}" srcOrd="4" destOrd="0" presId="urn:microsoft.com/office/officeart/2005/8/layout/process1"/>
  </dgm:cxnLst>
  <dgm:bg>
    <a:solidFill>
      <a:schemeClr val="bg1"/>
    </a:solidFill>
    <a:effectLst>
      <a:softEdge rad="1270000"/>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D371670-2887-494B-9252-C09264FF8142}" type="doc">
      <dgm:prSet loTypeId="urn:microsoft.com/office/officeart/2005/8/layout/process1" loCatId="process" qsTypeId="urn:microsoft.com/office/officeart/2005/8/quickstyle/simple1" qsCatId="simple" csTypeId="urn:microsoft.com/office/officeart/2005/8/colors/accent1_2" csCatId="accent1" phldr="1"/>
      <dgm:spPr/>
    </dgm:pt>
    <dgm:pt modelId="{018D1CC6-47E8-47A1-B263-836568CC705E}">
      <dgm:prSet phldrT="[Text]"/>
      <dgm:spPr/>
      <dgm:t>
        <a:bodyPr/>
        <a:lstStyle/>
        <a:p>
          <a:r>
            <a:rPr lang="en-US" dirty="0"/>
            <a:t>If yes then True</a:t>
          </a:r>
        </a:p>
      </dgm:t>
    </dgm:pt>
    <dgm:pt modelId="{E0EC203A-7910-4E19-A24A-AF188167B7E9}" type="parTrans" cxnId="{DD275A7A-3348-4C0D-B9EA-D7FE376049E5}">
      <dgm:prSet/>
      <dgm:spPr/>
      <dgm:t>
        <a:bodyPr/>
        <a:lstStyle/>
        <a:p>
          <a:endParaRPr lang="en-US"/>
        </a:p>
      </dgm:t>
    </dgm:pt>
    <dgm:pt modelId="{89F79A80-85A9-4354-99AB-A327ACB41812}" type="sibTrans" cxnId="{DD275A7A-3348-4C0D-B9EA-D7FE376049E5}">
      <dgm:prSet/>
      <dgm:spPr/>
      <dgm:t>
        <a:bodyPr/>
        <a:lstStyle/>
        <a:p>
          <a:endParaRPr lang="en-US"/>
        </a:p>
      </dgm:t>
    </dgm:pt>
    <dgm:pt modelId="{C2EE05EB-1D24-41BF-96F5-6BD51D57F080}">
      <dgm:prSet phldrT="[Text]"/>
      <dgm:spPr/>
      <dgm:t>
        <a:bodyPr/>
        <a:lstStyle/>
        <a:p>
          <a:r>
            <a:rPr lang="en-US" dirty="0"/>
            <a:t>What percent of </a:t>
          </a:r>
        </a:p>
        <a:p>
          <a:r>
            <a:rPr lang="en-US" dirty="0"/>
            <a:t>True vs False</a:t>
          </a:r>
        </a:p>
      </dgm:t>
    </dgm:pt>
    <dgm:pt modelId="{5BA08626-75AF-4014-897F-8F804555EEAD}" type="parTrans" cxnId="{3447375A-8F0E-4BB0-8DDB-E654FF6DE1E6}">
      <dgm:prSet/>
      <dgm:spPr/>
      <dgm:t>
        <a:bodyPr/>
        <a:lstStyle/>
        <a:p>
          <a:endParaRPr lang="en-US"/>
        </a:p>
      </dgm:t>
    </dgm:pt>
    <dgm:pt modelId="{DA07C1A7-1E59-4A5B-8D9D-C05C33170828}" type="sibTrans" cxnId="{3447375A-8F0E-4BB0-8DDB-E654FF6DE1E6}">
      <dgm:prSet/>
      <dgm:spPr/>
      <dgm:t>
        <a:bodyPr/>
        <a:lstStyle/>
        <a:p>
          <a:endParaRPr lang="en-US"/>
        </a:p>
      </dgm:t>
    </dgm:pt>
    <dgm:pt modelId="{D43A22D3-B7DC-4F89-B174-A56A75B1CDA1}">
      <dgm:prSet phldrT="[Text]"/>
      <dgm:spPr/>
      <dgm:t>
        <a:bodyPr/>
        <a:lstStyle/>
        <a:p>
          <a:r>
            <a:rPr lang="en-US" dirty="0"/>
            <a:t>Did any of the above occur</a:t>
          </a:r>
        </a:p>
      </dgm:t>
    </dgm:pt>
    <dgm:pt modelId="{B039AC46-87B3-4AE6-BD2C-25DF60438E81}" type="parTrans" cxnId="{EC1AC862-E9EC-4452-B9B6-E729D190FAAC}">
      <dgm:prSet/>
      <dgm:spPr/>
      <dgm:t>
        <a:bodyPr/>
        <a:lstStyle/>
        <a:p>
          <a:endParaRPr lang="en-US"/>
        </a:p>
      </dgm:t>
    </dgm:pt>
    <dgm:pt modelId="{F3FA8BF2-33EE-44B6-8AAF-D063D700D987}" type="sibTrans" cxnId="{EC1AC862-E9EC-4452-B9B6-E729D190FAAC}">
      <dgm:prSet/>
      <dgm:spPr/>
      <dgm:t>
        <a:bodyPr/>
        <a:lstStyle/>
        <a:p>
          <a:endParaRPr lang="en-US"/>
        </a:p>
      </dgm:t>
    </dgm:pt>
    <dgm:pt modelId="{61068D4C-31F8-4CB7-8B9C-ACFF2FC81F69}" type="pres">
      <dgm:prSet presAssocID="{1D371670-2887-494B-9252-C09264FF8142}" presName="Name0" presStyleCnt="0">
        <dgm:presLayoutVars>
          <dgm:dir/>
          <dgm:resizeHandles val="exact"/>
        </dgm:presLayoutVars>
      </dgm:prSet>
      <dgm:spPr/>
    </dgm:pt>
    <dgm:pt modelId="{71430743-2C5E-4F21-9D2A-0E96E281DD1C}" type="pres">
      <dgm:prSet presAssocID="{D43A22D3-B7DC-4F89-B174-A56A75B1CDA1}" presName="node" presStyleLbl="node1" presStyleIdx="0" presStyleCnt="3">
        <dgm:presLayoutVars>
          <dgm:bulletEnabled val="1"/>
        </dgm:presLayoutVars>
      </dgm:prSet>
      <dgm:spPr/>
    </dgm:pt>
    <dgm:pt modelId="{3A9C44BD-B672-456E-BF13-720A77714F3B}" type="pres">
      <dgm:prSet presAssocID="{F3FA8BF2-33EE-44B6-8AAF-D063D700D987}" presName="sibTrans" presStyleLbl="sibTrans2D1" presStyleIdx="0" presStyleCnt="2"/>
      <dgm:spPr/>
    </dgm:pt>
    <dgm:pt modelId="{1AB97A25-E699-436B-9C64-43C746D84A79}" type="pres">
      <dgm:prSet presAssocID="{F3FA8BF2-33EE-44B6-8AAF-D063D700D987}" presName="connectorText" presStyleLbl="sibTrans2D1" presStyleIdx="0" presStyleCnt="2"/>
      <dgm:spPr/>
    </dgm:pt>
    <dgm:pt modelId="{C1A969F1-3381-4AF3-BE50-FED26D2D1F00}" type="pres">
      <dgm:prSet presAssocID="{018D1CC6-47E8-47A1-B263-836568CC705E}" presName="node" presStyleLbl="node1" presStyleIdx="1" presStyleCnt="3">
        <dgm:presLayoutVars>
          <dgm:bulletEnabled val="1"/>
        </dgm:presLayoutVars>
      </dgm:prSet>
      <dgm:spPr/>
    </dgm:pt>
    <dgm:pt modelId="{F3BB0343-F2D4-402C-B426-DCC1C808DBC9}" type="pres">
      <dgm:prSet presAssocID="{89F79A80-85A9-4354-99AB-A327ACB41812}" presName="sibTrans" presStyleLbl="sibTrans2D1" presStyleIdx="1" presStyleCnt="2"/>
      <dgm:spPr/>
    </dgm:pt>
    <dgm:pt modelId="{14788F76-3C64-4BA5-82FC-4A0F0F7A4CFC}" type="pres">
      <dgm:prSet presAssocID="{89F79A80-85A9-4354-99AB-A327ACB41812}" presName="connectorText" presStyleLbl="sibTrans2D1" presStyleIdx="1" presStyleCnt="2"/>
      <dgm:spPr/>
    </dgm:pt>
    <dgm:pt modelId="{B70B0C5E-77E3-4EC4-9B3D-44314E3BB6F5}" type="pres">
      <dgm:prSet presAssocID="{C2EE05EB-1D24-41BF-96F5-6BD51D57F080}" presName="node" presStyleLbl="node1" presStyleIdx="2" presStyleCnt="3">
        <dgm:presLayoutVars>
          <dgm:bulletEnabled val="1"/>
        </dgm:presLayoutVars>
      </dgm:prSet>
      <dgm:spPr/>
    </dgm:pt>
  </dgm:ptLst>
  <dgm:cxnLst>
    <dgm:cxn modelId="{4E48901F-FF91-4122-9DEA-2576D9CA9F30}" type="presOf" srcId="{89F79A80-85A9-4354-99AB-A327ACB41812}" destId="{F3BB0343-F2D4-402C-B426-DCC1C808DBC9}" srcOrd="0" destOrd="0" presId="urn:microsoft.com/office/officeart/2005/8/layout/process1"/>
    <dgm:cxn modelId="{47DA5047-8F03-4099-BCB4-64C5B55C2BCC}" type="presOf" srcId="{018D1CC6-47E8-47A1-B263-836568CC705E}" destId="{C1A969F1-3381-4AF3-BE50-FED26D2D1F00}" srcOrd="0" destOrd="0" presId="urn:microsoft.com/office/officeart/2005/8/layout/process1"/>
    <dgm:cxn modelId="{3447375A-8F0E-4BB0-8DDB-E654FF6DE1E6}" srcId="{1D371670-2887-494B-9252-C09264FF8142}" destId="{C2EE05EB-1D24-41BF-96F5-6BD51D57F080}" srcOrd="2" destOrd="0" parTransId="{5BA08626-75AF-4014-897F-8F804555EEAD}" sibTransId="{DA07C1A7-1E59-4A5B-8D9D-C05C33170828}"/>
    <dgm:cxn modelId="{EC1AC862-E9EC-4452-B9B6-E729D190FAAC}" srcId="{1D371670-2887-494B-9252-C09264FF8142}" destId="{D43A22D3-B7DC-4F89-B174-A56A75B1CDA1}" srcOrd="0" destOrd="0" parTransId="{B039AC46-87B3-4AE6-BD2C-25DF60438E81}" sibTransId="{F3FA8BF2-33EE-44B6-8AAF-D063D700D987}"/>
    <dgm:cxn modelId="{E625F26E-3B5F-484A-A36B-77B293D1C52D}" type="presOf" srcId="{89F79A80-85A9-4354-99AB-A327ACB41812}" destId="{14788F76-3C64-4BA5-82FC-4A0F0F7A4CFC}" srcOrd="1" destOrd="0" presId="urn:microsoft.com/office/officeart/2005/8/layout/process1"/>
    <dgm:cxn modelId="{DD275A7A-3348-4C0D-B9EA-D7FE376049E5}" srcId="{1D371670-2887-494B-9252-C09264FF8142}" destId="{018D1CC6-47E8-47A1-B263-836568CC705E}" srcOrd="1" destOrd="0" parTransId="{E0EC203A-7910-4E19-A24A-AF188167B7E9}" sibTransId="{89F79A80-85A9-4354-99AB-A327ACB41812}"/>
    <dgm:cxn modelId="{2F439391-24FE-4D54-9427-641C21DD0EF8}" type="presOf" srcId="{1D371670-2887-494B-9252-C09264FF8142}" destId="{61068D4C-31F8-4CB7-8B9C-ACFF2FC81F69}" srcOrd="0" destOrd="0" presId="urn:microsoft.com/office/officeart/2005/8/layout/process1"/>
    <dgm:cxn modelId="{757A98A8-0FDD-4384-8C24-A0AD8EAAB8F2}" type="presOf" srcId="{F3FA8BF2-33EE-44B6-8AAF-D063D700D987}" destId="{1AB97A25-E699-436B-9C64-43C746D84A79}" srcOrd="1" destOrd="0" presId="urn:microsoft.com/office/officeart/2005/8/layout/process1"/>
    <dgm:cxn modelId="{276254C9-B451-4BFE-8030-7DFCAB6E3372}" type="presOf" srcId="{F3FA8BF2-33EE-44B6-8AAF-D063D700D987}" destId="{3A9C44BD-B672-456E-BF13-720A77714F3B}" srcOrd="0" destOrd="0" presId="urn:microsoft.com/office/officeart/2005/8/layout/process1"/>
    <dgm:cxn modelId="{EB7F72D3-AF77-4AF4-A6AA-710E43226F75}" type="presOf" srcId="{C2EE05EB-1D24-41BF-96F5-6BD51D57F080}" destId="{B70B0C5E-77E3-4EC4-9B3D-44314E3BB6F5}" srcOrd="0" destOrd="0" presId="urn:microsoft.com/office/officeart/2005/8/layout/process1"/>
    <dgm:cxn modelId="{1F137CFC-FD11-460E-B126-02B0DE426FFA}" type="presOf" srcId="{D43A22D3-B7DC-4F89-B174-A56A75B1CDA1}" destId="{71430743-2C5E-4F21-9D2A-0E96E281DD1C}" srcOrd="0" destOrd="0" presId="urn:microsoft.com/office/officeart/2005/8/layout/process1"/>
    <dgm:cxn modelId="{24FFF96F-F431-4F4F-9799-03B0A5706A9B}" type="presParOf" srcId="{61068D4C-31F8-4CB7-8B9C-ACFF2FC81F69}" destId="{71430743-2C5E-4F21-9D2A-0E96E281DD1C}" srcOrd="0" destOrd="0" presId="urn:microsoft.com/office/officeart/2005/8/layout/process1"/>
    <dgm:cxn modelId="{A46E4320-C260-40C6-964B-A44DE75EFA20}" type="presParOf" srcId="{61068D4C-31F8-4CB7-8B9C-ACFF2FC81F69}" destId="{3A9C44BD-B672-456E-BF13-720A77714F3B}" srcOrd="1" destOrd="0" presId="urn:microsoft.com/office/officeart/2005/8/layout/process1"/>
    <dgm:cxn modelId="{CC920E41-F2D7-4DBC-BC11-7A3FF05966E0}" type="presParOf" srcId="{3A9C44BD-B672-456E-BF13-720A77714F3B}" destId="{1AB97A25-E699-436B-9C64-43C746D84A79}" srcOrd="0" destOrd="0" presId="urn:microsoft.com/office/officeart/2005/8/layout/process1"/>
    <dgm:cxn modelId="{DC1FF7B3-2370-44C2-8C20-B51B1ECDAC56}" type="presParOf" srcId="{61068D4C-31F8-4CB7-8B9C-ACFF2FC81F69}" destId="{C1A969F1-3381-4AF3-BE50-FED26D2D1F00}" srcOrd="2" destOrd="0" presId="urn:microsoft.com/office/officeart/2005/8/layout/process1"/>
    <dgm:cxn modelId="{FC5F9F8A-1D1F-405A-9BA7-D4BE7C21D80C}" type="presParOf" srcId="{61068D4C-31F8-4CB7-8B9C-ACFF2FC81F69}" destId="{F3BB0343-F2D4-402C-B426-DCC1C808DBC9}" srcOrd="3" destOrd="0" presId="urn:microsoft.com/office/officeart/2005/8/layout/process1"/>
    <dgm:cxn modelId="{CDF29D64-0D4B-4395-985C-63A9AAF0C2F8}" type="presParOf" srcId="{F3BB0343-F2D4-402C-B426-DCC1C808DBC9}" destId="{14788F76-3C64-4BA5-82FC-4A0F0F7A4CFC}" srcOrd="0" destOrd="0" presId="urn:microsoft.com/office/officeart/2005/8/layout/process1"/>
    <dgm:cxn modelId="{2BB23642-83ED-47B8-9254-3169C450C3BB}" type="presParOf" srcId="{61068D4C-31F8-4CB7-8B9C-ACFF2FC81F69}" destId="{B70B0C5E-77E3-4EC4-9B3D-44314E3BB6F5}" srcOrd="4" destOrd="0" presId="urn:microsoft.com/office/officeart/2005/8/layout/process1"/>
  </dgm:cxnLst>
  <dgm:bg>
    <a:solidFill>
      <a:schemeClr val="bg1"/>
    </a:solidFill>
    <a:effectLst>
      <a:softEdge rad="1270000"/>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9AC494-5FCC-0F41-B6A9-A4385E187400}">
      <dsp:nvSpPr>
        <dsp:cNvPr id="0" name=""/>
        <dsp:cNvSpPr/>
      </dsp:nvSpPr>
      <dsp:spPr>
        <a:xfrm rot="3719223">
          <a:off x="3105982" y="4654488"/>
          <a:ext cx="1168543" cy="45263"/>
        </a:xfrm>
        <a:custGeom>
          <a:avLst/>
          <a:gdLst/>
          <a:ahLst/>
          <a:cxnLst/>
          <a:rect l="0" t="0" r="0" b="0"/>
          <a:pathLst>
            <a:path>
              <a:moveTo>
                <a:pt x="0" y="22631"/>
              </a:moveTo>
              <a:lnTo>
                <a:pt x="1168543" y="22631"/>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7A817C-A74E-DA4C-AD72-8EC7CE580167}">
      <dsp:nvSpPr>
        <dsp:cNvPr id="0" name=""/>
        <dsp:cNvSpPr/>
      </dsp:nvSpPr>
      <dsp:spPr>
        <a:xfrm rot="1289792">
          <a:off x="3795024" y="3775381"/>
          <a:ext cx="925177" cy="45263"/>
        </a:xfrm>
        <a:custGeom>
          <a:avLst/>
          <a:gdLst/>
          <a:ahLst/>
          <a:cxnLst/>
          <a:rect l="0" t="0" r="0" b="0"/>
          <a:pathLst>
            <a:path>
              <a:moveTo>
                <a:pt x="0" y="22631"/>
              </a:moveTo>
              <a:lnTo>
                <a:pt x="925177" y="22631"/>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165FD4-A94C-B644-9870-0A4DD3A793BB}">
      <dsp:nvSpPr>
        <dsp:cNvPr id="0" name=""/>
        <dsp:cNvSpPr/>
      </dsp:nvSpPr>
      <dsp:spPr>
        <a:xfrm rot="20310208">
          <a:off x="3795024" y="2743999"/>
          <a:ext cx="925177" cy="45263"/>
        </a:xfrm>
        <a:custGeom>
          <a:avLst/>
          <a:gdLst/>
          <a:ahLst/>
          <a:cxnLst/>
          <a:rect l="0" t="0" r="0" b="0"/>
          <a:pathLst>
            <a:path>
              <a:moveTo>
                <a:pt x="0" y="22631"/>
              </a:moveTo>
              <a:lnTo>
                <a:pt x="925177" y="22631"/>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262B81-247A-B440-AFDE-0CCD5DD44D39}">
      <dsp:nvSpPr>
        <dsp:cNvPr id="0" name=""/>
        <dsp:cNvSpPr/>
      </dsp:nvSpPr>
      <dsp:spPr>
        <a:xfrm rot="17963683">
          <a:off x="3126544" y="1838542"/>
          <a:ext cx="1244562" cy="45263"/>
        </a:xfrm>
        <a:custGeom>
          <a:avLst/>
          <a:gdLst/>
          <a:ahLst/>
          <a:cxnLst/>
          <a:rect l="0" t="0" r="0" b="0"/>
          <a:pathLst>
            <a:path>
              <a:moveTo>
                <a:pt x="0" y="22631"/>
              </a:moveTo>
              <a:lnTo>
                <a:pt x="1244562" y="22631"/>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B93E5F-E754-C249-AF14-B8544C614FEC}">
      <dsp:nvSpPr>
        <dsp:cNvPr id="0" name=""/>
        <dsp:cNvSpPr/>
      </dsp:nvSpPr>
      <dsp:spPr>
        <a:xfrm>
          <a:off x="1692537" y="2026636"/>
          <a:ext cx="2511370" cy="2511370"/>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45000" r="-4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301D93-953D-BB45-8AAA-8539A5029317}">
      <dsp:nvSpPr>
        <dsp:cNvPr id="0" name=""/>
        <dsp:cNvSpPr/>
      </dsp:nvSpPr>
      <dsp:spPr>
        <a:xfrm>
          <a:off x="3696333" y="3619"/>
          <a:ext cx="1405883" cy="140588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t>Drug</a:t>
          </a:r>
        </a:p>
        <a:p>
          <a:pPr marL="0" lvl="0" indent="0" algn="ctr" defTabSz="488950">
            <a:lnSpc>
              <a:spcPct val="90000"/>
            </a:lnSpc>
            <a:spcBef>
              <a:spcPct val="0"/>
            </a:spcBef>
            <a:spcAft>
              <a:spcPct val="35000"/>
            </a:spcAft>
            <a:buNone/>
          </a:pPr>
          <a:r>
            <a:rPr lang="en-US" sz="1100" b="1" kern="1200" dirty="0"/>
            <a:t>Addiction?</a:t>
          </a:r>
        </a:p>
      </dsp:txBody>
      <dsp:txXfrm>
        <a:off x="3902220" y="209506"/>
        <a:ext cx="994109" cy="994109"/>
      </dsp:txXfrm>
    </dsp:sp>
    <dsp:sp modelId="{F307A16C-634F-E14E-9377-B5BC17EC27F2}">
      <dsp:nvSpPr>
        <dsp:cNvPr id="0" name=""/>
        <dsp:cNvSpPr/>
      </dsp:nvSpPr>
      <dsp:spPr>
        <a:xfrm>
          <a:off x="5242805" y="3619"/>
          <a:ext cx="2108825" cy="1405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Buprenorphine</a:t>
          </a:r>
        </a:p>
        <a:p>
          <a:pPr marL="228600" lvl="1" indent="-228600" algn="l" defTabSz="933450">
            <a:lnSpc>
              <a:spcPct val="90000"/>
            </a:lnSpc>
            <a:spcBef>
              <a:spcPct val="0"/>
            </a:spcBef>
            <a:spcAft>
              <a:spcPct val="15000"/>
            </a:spcAft>
            <a:buChar char="•"/>
          </a:pPr>
          <a:r>
            <a:rPr lang="en-US" sz="2100" kern="1200" dirty="0"/>
            <a:t>Leave Behind Naloxone</a:t>
          </a:r>
        </a:p>
        <a:p>
          <a:pPr marL="228600" lvl="1" indent="-228600" algn="l" defTabSz="933450">
            <a:lnSpc>
              <a:spcPct val="90000"/>
            </a:lnSpc>
            <a:spcBef>
              <a:spcPct val="0"/>
            </a:spcBef>
            <a:spcAft>
              <a:spcPct val="15000"/>
            </a:spcAft>
            <a:buChar char="•"/>
          </a:pPr>
          <a:r>
            <a:rPr lang="en-US" sz="2100" kern="1200" dirty="0"/>
            <a:t>Offer </a:t>
          </a:r>
          <a:r>
            <a:rPr lang="en-US" sz="2100" kern="1200" dirty="0" err="1"/>
            <a:t>Wellspace</a:t>
          </a:r>
          <a:endParaRPr lang="en-US" sz="2100" kern="1200" dirty="0"/>
        </a:p>
      </dsp:txBody>
      <dsp:txXfrm>
        <a:off x="5242805" y="3619"/>
        <a:ext cx="2108825" cy="1405883"/>
      </dsp:txXfrm>
    </dsp:sp>
    <dsp:sp modelId="{70E6E7B7-07F7-8042-BF6D-901095F209AC}">
      <dsp:nvSpPr>
        <dsp:cNvPr id="0" name=""/>
        <dsp:cNvSpPr/>
      </dsp:nvSpPr>
      <dsp:spPr>
        <a:xfrm>
          <a:off x="4639127" y="1636586"/>
          <a:ext cx="1405883" cy="1405883"/>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t>Alcohol</a:t>
          </a:r>
        </a:p>
        <a:p>
          <a:pPr marL="0" lvl="0" indent="0" algn="ctr" defTabSz="488950">
            <a:lnSpc>
              <a:spcPct val="90000"/>
            </a:lnSpc>
            <a:spcBef>
              <a:spcPct val="0"/>
            </a:spcBef>
            <a:spcAft>
              <a:spcPct val="35000"/>
            </a:spcAft>
            <a:buNone/>
          </a:pPr>
          <a:r>
            <a:rPr lang="en-US" sz="1100" b="1" kern="1200" dirty="0"/>
            <a:t>Addiction?</a:t>
          </a:r>
        </a:p>
      </dsp:txBody>
      <dsp:txXfrm>
        <a:off x="4845014" y="1842473"/>
        <a:ext cx="994109" cy="994109"/>
      </dsp:txXfrm>
    </dsp:sp>
    <dsp:sp modelId="{548D4C69-79B9-1E48-A858-2A23E31A0607}">
      <dsp:nvSpPr>
        <dsp:cNvPr id="0" name=""/>
        <dsp:cNvSpPr/>
      </dsp:nvSpPr>
      <dsp:spPr>
        <a:xfrm>
          <a:off x="6185599" y="1636586"/>
          <a:ext cx="2108825" cy="1405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Offer </a:t>
          </a:r>
          <a:r>
            <a:rPr lang="en-US" sz="2100" kern="1200" dirty="0" err="1"/>
            <a:t>Wellspace</a:t>
          </a:r>
          <a:endParaRPr lang="en-US" sz="2100" kern="1200" dirty="0"/>
        </a:p>
      </dsp:txBody>
      <dsp:txXfrm>
        <a:off x="6185599" y="1636586"/>
        <a:ext cx="2108825" cy="1405883"/>
      </dsp:txXfrm>
    </dsp:sp>
    <dsp:sp modelId="{9369CBFE-81D4-CD4F-AF9B-2E246ABF46F7}">
      <dsp:nvSpPr>
        <dsp:cNvPr id="0" name=""/>
        <dsp:cNvSpPr/>
      </dsp:nvSpPr>
      <dsp:spPr>
        <a:xfrm>
          <a:off x="4639127" y="3522173"/>
          <a:ext cx="1405883" cy="1405883"/>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t>Mental Health Crisis?</a:t>
          </a:r>
        </a:p>
      </dsp:txBody>
      <dsp:txXfrm>
        <a:off x="4845014" y="3728060"/>
        <a:ext cx="994109" cy="994109"/>
      </dsp:txXfrm>
    </dsp:sp>
    <dsp:sp modelId="{792FB805-83DA-7A41-B800-A7CF5370A082}">
      <dsp:nvSpPr>
        <dsp:cNvPr id="0" name=""/>
        <dsp:cNvSpPr/>
      </dsp:nvSpPr>
      <dsp:spPr>
        <a:xfrm>
          <a:off x="6185599" y="3522173"/>
          <a:ext cx="2108825" cy="1405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SMART Clear</a:t>
          </a:r>
        </a:p>
        <a:p>
          <a:pPr marL="228600" lvl="1" indent="-228600" algn="l" defTabSz="933450">
            <a:lnSpc>
              <a:spcPct val="90000"/>
            </a:lnSpc>
            <a:spcBef>
              <a:spcPct val="0"/>
            </a:spcBef>
            <a:spcAft>
              <a:spcPct val="15000"/>
            </a:spcAft>
            <a:buChar char="•"/>
          </a:pPr>
          <a:r>
            <a:rPr lang="en-US" sz="2100" kern="1200" dirty="0"/>
            <a:t>Direct to MHTC</a:t>
          </a:r>
        </a:p>
      </dsp:txBody>
      <dsp:txXfrm>
        <a:off x="6185599" y="3522173"/>
        <a:ext cx="2108825" cy="1405883"/>
      </dsp:txXfrm>
    </dsp:sp>
    <dsp:sp modelId="{B3321E8B-BC41-B745-8590-C4A928BD2581}">
      <dsp:nvSpPr>
        <dsp:cNvPr id="0" name=""/>
        <dsp:cNvSpPr/>
      </dsp:nvSpPr>
      <dsp:spPr>
        <a:xfrm>
          <a:off x="3565114" y="5104671"/>
          <a:ext cx="1506822" cy="1506822"/>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t>Unsheltered?</a:t>
          </a:r>
        </a:p>
      </dsp:txBody>
      <dsp:txXfrm>
        <a:off x="3785783" y="5325340"/>
        <a:ext cx="1065484" cy="1065484"/>
      </dsp:txXfrm>
    </dsp:sp>
    <dsp:sp modelId="{2401E210-16BD-CB4E-8C86-ACE59FEFC44E}">
      <dsp:nvSpPr>
        <dsp:cNvPr id="0" name=""/>
        <dsp:cNvSpPr/>
      </dsp:nvSpPr>
      <dsp:spPr>
        <a:xfrm>
          <a:off x="5222618" y="5104671"/>
          <a:ext cx="2260233" cy="1506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Shelter Navigation</a:t>
          </a:r>
        </a:p>
      </dsp:txBody>
      <dsp:txXfrm>
        <a:off x="5222618" y="5104671"/>
        <a:ext cx="2260233" cy="15068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DCF50B-6F8E-4B0C-8D1C-19C0A61D7A9A}">
      <dsp:nvSpPr>
        <dsp:cNvPr id="0" name=""/>
        <dsp:cNvSpPr/>
      </dsp:nvSpPr>
      <dsp:spPr>
        <a:xfrm>
          <a:off x="1354666" y="0"/>
          <a:ext cx="5418667" cy="5418667"/>
        </a:xfrm>
        <a:prstGeom prst="ellipse">
          <a:avLst/>
        </a:prstGeom>
        <a:solidFill>
          <a:srgbClr val="FF0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4930" tIns="74930" rIns="74930" bIns="74930" numCol="1" spcCol="1270" anchor="ctr" anchorCtr="0">
          <a:noAutofit/>
        </a:bodyPr>
        <a:lstStyle/>
        <a:p>
          <a:pPr marL="0" lvl="0" indent="0" algn="ctr" defTabSz="2622550">
            <a:lnSpc>
              <a:spcPct val="90000"/>
            </a:lnSpc>
            <a:spcBef>
              <a:spcPct val="0"/>
            </a:spcBef>
            <a:spcAft>
              <a:spcPct val="35000"/>
            </a:spcAft>
            <a:buNone/>
          </a:pPr>
          <a:r>
            <a:rPr lang="en-US" sz="5900" kern="1200">
              <a:solidFill>
                <a:schemeClr val="tx1"/>
              </a:solidFill>
            </a:rPr>
            <a:t>Fire and ambulance response</a:t>
          </a:r>
        </a:p>
      </dsp:txBody>
      <dsp:txXfrm>
        <a:off x="2148211" y="793545"/>
        <a:ext cx="3831577" cy="38315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787571-99CB-43D4-982A-047B5528C7DA}">
      <dsp:nvSpPr>
        <dsp:cNvPr id="0" name=""/>
        <dsp:cNvSpPr/>
      </dsp:nvSpPr>
      <dsp:spPr>
        <a:xfrm>
          <a:off x="1780349" y="1726750"/>
          <a:ext cx="2169407" cy="1965166"/>
        </a:xfrm>
        <a:prstGeom prst="ellipse">
          <a:avLst/>
        </a:prstGeom>
        <a:solidFill>
          <a:srgbClr val="F33C29">
            <a:alpha val="4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solidFill>
            </a:rPr>
            <a:t>Ambulance only responses</a:t>
          </a:r>
        </a:p>
      </dsp:txBody>
      <dsp:txXfrm>
        <a:off x="2098051" y="2014542"/>
        <a:ext cx="1534003" cy="1389582"/>
      </dsp:txXfrm>
    </dsp:sp>
    <dsp:sp modelId="{217A8674-D27A-443B-A845-D24813DEBFBC}">
      <dsp:nvSpPr>
        <dsp:cNvPr id="0" name=""/>
        <dsp:cNvSpPr/>
      </dsp:nvSpPr>
      <dsp:spPr>
        <a:xfrm>
          <a:off x="4413546" y="1742281"/>
          <a:ext cx="1934104" cy="1934104"/>
        </a:xfrm>
        <a:prstGeom prst="ellipse">
          <a:avLst/>
        </a:prstGeom>
        <a:solidFill>
          <a:srgbClr val="FF0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tx1"/>
              </a:solidFill>
            </a:rPr>
            <a:t>Fire and ambulance response</a:t>
          </a:r>
        </a:p>
      </dsp:txBody>
      <dsp:txXfrm>
        <a:off x="4696789" y="2025524"/>
        <a:ext cx="1367618" cy="13676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2FA692-0505-486F-BCD7-7A5C4DC7CC1A}">
      <dsp:nvSpPr>
        <dsp:cNvPr id="0" name=""/>
        <dsp:cNvSpPr/>
      </dsp:nvSpPr>
      <dsp:spPr>
        <a:xfrm>
          <a:off x="2399770" y="1602367"/>
          <a:ext cx="3328458" cy="3328458"/>
        </a:xfrm>
        <a:prstGeom prst="ellipse">
          <a:avLst/>
        </a:prstGeom>
        <a:solidFill>
          <a:schemeClr val="bg2">
            <a:lumMod val="1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r>
            <a:rPr lang="en-US" sz="4100" kern="1200" dirty="0">
              <a:solidFill>
                <a:srgbClr val="FFFF00"/>
              </a:solidFill>
            </a:rPr>
            <a:t>Tiered Response</a:t>
          </a:r>
        </a:p>
      </dsp:txBody>
      <dsp:txXfrm>
        <a:off x="2887211" y="2089808"/>
        <a:ext cx="2353576" cy="2353576"/>
      </dsp:txXfrm>
    </dsp:sp>
    <dsp:sp modelId="{0669ACCB-A2DC-4AC7-9221-A8532743F625}">
      <dsp:nvSpPr>
        <dsp:cNvPr id="0" name=""/>
        <dsp:cNvSpPr/>
      </dsp:nvSpPr>
      <dsp:spPr>
        <a:xfrm>
          <a:off x="3231885" y="253113"/>
          <a:ext cx="1664229" cy="1664229"/>
        </a:xfrm>
        <a:prstGeom prst="ellipse">
          <a:avLst/>
        </a:prstGeom>
        <a:solidFill>
          <a:schemeClr val="accent4">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a:solidFill>
                <a:schemeClr val="tx1"/>
              </a:solidFill>
            </a:rPr>
            <a:t>Super utilizer program</a:t>
          </a:r>
        </a:p>
      </dsp:txBody>
      <dsp:txXfrm>
        <a:off x="3475606" y="496834"/>
        <a:ext cx="1176787" cy="1176787"/>
      </dsp:txXfrm>
    </dsp:sp>
    <dsp:sp modelId="{86958C5A-1671-445F-921B-D1BBB2AD2725}">
      <dsp:nvSpPr>
        <dsp:cNvPr id="0" name=""/>
        <dsp:cNvSpPr/>
      </dsp:nvSpPr>
      <dsp:spPr>
        <a:xfrm>
          <a:off x="5107240" y="3501323"/>
          <a:ext cx="1664229" cy="1664229"/>
        </a:xfrm>
        <a:prstGeom prst="ellipse">
          <a:avLst/>
        </a:prstGeom>
        <a:solidFill>
          <a:srgbClr val="F33C29">
            <a:alpha val="4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solidFill>
                <a:schemeClr val="tx1"/>
              </a:solidFill>
            </a:rPr>
            <a:t>Ambulance only responses</a:t>
          </a:r>
        </a:p>
      </dsp:txBody>
      <dsp:txXfrm>
        <a:off x="5350961" y="3745044"/>
        <a:ext cx="1176787" cy="1176787"/>
      </dsp:txXfrm>
    </dsp:sp>
    <dsp:sp modelId="{217A8674-D27A-443B-A845-D24813DEBFBC}">
      <dsp:nvSpPr>
        <dsp:cNvPr id="0" name=""/>
        <dsp:cNvSpPr/>
      </dsp:nvSpPr>
      <dsp:spPr>
        <a:xfrm>
          <a:off x="1356530" y="3501323"/>
          <a:ext cx="1664229" cy="1664229"/>
        </a:xfrm>
        <a:prstGeom prst="ellipse">
          <a:avLst/>
        </a:prstGeom>
        <a:solidFill>
          <a:srgbClr val="FF0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solidFill>
                <a:schemeClr val="tx1"/>
              </a:solidFill>
            </a:rPr>
            <a:t>Fire and ambulance response</a:t>
          </a:r>
        </a:p>
      </dsp:txBody>
      <dsp:txXfrm>
        <a:off x="1600251" y="3745044"/>
        <a:ext cx="1176787" cy="117678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2FA692-0505-486F-BCD7-7A5C4DC7CC1A}">
      <dsp:nvSpPr>
        <dsp:cNvPr id="0" name=""/>
        <dsp:cNvSpPr/>
      </dsp:nvSpPr>
      <dsp:spPr>
        <a:xfrm>
          <a:off x="2505604" y="1359438"/>
          <a:ext cx="3116791" cy="3116791"/>
        </a:xfrm>
        <a:prstGeom prst="ellipse">
          <a:avLst/>
        </a:prstGeom>
        <a:solidFill>
          <a:schemeClr val="bg2">
            <a:lumMod val="1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solidFill>
                <a:srgbClr val="FFFF00"/>
              </a:solidFill>
            </a:rPr>
            <a:t>Tiered</a:t>
          </a:r>
          <a:r>
            <a:rPr lang="en-US" sz="3900" kern="1200"/>
            <a:t> </a:t>
          </a:r>
          <a:r>
            <a:rPr lang="en-US" sz="3900" kern="1200">
              <a:solidFill>
                <a:srgbClr val="FFFF00"/>
              </a:solidFill>
            </a:rPr>
            <a:t>Response</a:t>
          </a:r>
        </a:p>
      </dsp:txBody>
      <dsp:txXfrm>
        <a:off x="2962047" y="1815881"/>
        <a:ext cx="2203905" cy="2203905"/>
      </dsp:txXfrm>
    </dsp:sp>
    <dsp:sp modelId="{0669ACCB-A2DC-4AC7-9221-A8532743F625}">
      <dsp:nvSpPr>
        <dsp:cNvPr id="0" name=""/>
        <dsp:cNvSpPr/>
      </dsp:nvSpPr>
      <dsp:spPr>
        <a:xfrm>
          <a:off x="3284802" y="96160"/>
          <a:ext cx="1558395" cy="1558395"/>
        </a:xfrm>
        <a:prstGeom prst="ellipse">
          <a:avLst/>
        </a:prstGeom>
        <a:solidFill>
          <a:schemeClr val="accent4">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Super utilizer program</a:t>
          </a:r>
        </a:p>
      </dsp:txBody>
      <dsp:txXfrm>
        <a:off x="3513024" y="324382"/>
        <a:ext cx="1101951" cy="1101951"/>
      </dsp:txXfrm>
    </dsp:sp>
    <dsp:sp modelId="{9B9D016D-3D25-4522-A15B-61A9C6B5D172}">
      <dsp:nvSpPr>
        <dsp:cNvPr id="0" name=""/>
        <dsp:cNvSpPr/>
      </dsp:nvSpPr>
      <dsp:spPr>
        <a:xfrm>
          <a:off x="5213157" y="1497192"/>
          <a:ext cx="1558395" cy="1558395"/>
        </a:xfrm>
        <a:prstGeom prst="ellipse">
          <a:avLst/>
        </a:prstGeom>
        <a:solidFill>
          <a:schemeClr val="accent6">
            <a:lumMod val="5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Community response team (CRT) </a:t>
          </a:r>
        </a:p>
      </dsp:txBody>
      <dsp:txXfrm>
        <a:off x="5441379" y="1725414"/>
        <a:ext cx="1101951" cy="1101951"/>
      </dsp:txXfrm>
    </dsp:sp>
    <dsp:sp modelId="{7CE6CD82-0DFC-4B75-9A6F-C60B4ACE2B93}">
      <dsp:nvSpPr>
        <dsp:cNvPr id="0" name=""/>
        <dsp:cNvSpPr/>
      </dsp:nvSpPr>
      <dsp:spPr>
        <a:xfrm>
          <a:off x="4476591" y="3764110"/>
          <a:ext cx="1558395" cy="1558395"/>
        </a:xfrm>
        <a:prstGeom prst="ellipse">
          <a:avLst/>
        </a:prstGeom>
        <a:solidFill>
          <a:srgbClr val="F82D18">
            <a:alpha val="4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highlight>
                <a:srgbClr val="000000"/>
              </a:highlight>
            </a:rPr>
            <a:t>(TRIAL)</a:t>
          </a:r>
        </a:p>
        <a:p>
          <a:pPr marL="0" lvl="0" indent="0" algn="ctr" defTabSz="666750">
            <a:lnSpc>
              <a:spcPct val="90000"/>
            </a:lnSpc>
            <a:spcBef>
              <a:spcPct val="0"/>
            </a:spcBef>
            <a:spcAft>
              <a:spcPct val="35000"/>
            </a:spcAft>
            <a:buNone/>
          </a:pPr>
          <a:r>
            <a:rPr lang="en-US" sz="1500" kern="1200" dirty="0">
              <a:solidFill>
                <a:schemeClr val="tx1"/>
              </a:solidFill>
            </a:rPr>
            <a:t>Community medicine (CMED)</a:t>
          </a:r>
        </a:p>
      </dsp:txBody>
      <dsp:txXfrm>
        <a:off x="4704813" y="3992332"/>
        <a:ext cx="1101951" cy="1101951"/>
      </dsp:txXfrm>
    </dsp:sp>
    <dsp:sp modelId="{86958C5A-1671-445F-921B-D1BBB2AD2725}">
      <dsp:nvSpPr>
        <dsp:cNvPr id="0" name=""/>
        <dsp:cNvSpPr/>
      </dsp:nvSpPr>
      <dsp:spPr>
        <a:xfrm>
          <a:off x="2093012" y="3764110"/>
          <a:ext cx="1558395" cy="1558395"/>
        </a:xfrm>
        <a:prstGeom prst="ellipse">
          <a:avLst/>
        </a:prstGeom>
        <a:solidFill>
          <a:srgbClr val="F33C29">
            <a:alpha val="4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1"/>
              </a:solidFill>
            </a:rPr>
            <a:t>Ambulance only responses</a:t>
          </a:r>
        </a:p>
      </dsp:txBody>
      <dsp:txXfrm>
        <a:off x="2321234" y="3992332"/>
        <a:ext cx="1101951" cy="1101951"/>
      </dsp:txXfrm>
    </dsp:sp>
    <dsp:sp modelId="{217A8674-D27A-443B-A845-D24813DEBFBC}">
      <dsp:nvSpPr>
        <dsp:cNvPr id="0" name=""/>
        <dsp:cNvSpPr/>
      </dsp:nvSpPr>
      <dsp:spPr>
        <a:xfrm>
          <a:off x="1356446" y="1497192"/>
          <a:ext cx="1558395" cy="1558395"/>
        </a:xfrm>
        <a:prstGeom prst="ellipse">
          <a:avLst/>
        </a:prstGeom>
        <a:solidFill>
          <a:srgbClr val="FF0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Fire and ambulance response</a:t>
          </a:r>
        </a:p>
      </dsp:txBody>
      <dsp:txXfrm>
        <a:off x="1584668" y="1725414"/>
        <a:ext cx="1101951" cy="110195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2FA692-0505-486F-BCD7-7A5C4DC7CC1A}">
      <dsp:nvSpPr>
        <dsp:cNvPr id="0" name=""/>
        <dsp:cNvSpPr/>
      </dsp:nvSpPr>
      <dsp:spPr>
        <a:xfrm>
          <a:off x="2561166" y="1220867"/>
          <a:ext cx="3005666" cy="3005666"/>
        </a:xfrm>
        <a:prstGeom prst="ellipse">
          <a:avLst/>
        </a:prstGeom>
        <a:solidFill>
          <a:schemeClr val="bg2">
            <a:lumMod val="1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US" sz="3700" kern="1200">
              <a:solidFill>
                <a:srgbClr val="FFFF00"/>
              </a:solidFill>
            </a:rPr>
            <a:t>Tiered</a:t>
          </a:r>
          <a:r>
            <a:rPr lang="en-US" sz="3700" kern="1200"/>
            <a:t> </a:t>
          </a:r>
          <a:r>
            <a:rPr lang="en-US" sz="3700" kern="1200">
              <a:solidFill>
                <a:srgbClr val="FFFF00"/>
              </a:solidFill>
            </a:rPr>
            <a:t>Response</a:t>
          </a:r>
        </a:p>
      </dsp:txBody>
      <dsp:txXfrm>
        <a:off x="3001336" y="1661037"/>
        <a:ext cx="2125326" cy="2125326"/>
      </dsp:txXfrm>
    </dsp:sp>
    <dsp:sp modelId="{0669ACCB-A2DC-4AC7-9221-A8532743F625}">
      <dsp:nvSpPr>
        <dsp:cNvPr id="0" name=""/>
        <dsp:cNvSpPr/>
      </dsp:nvSpPr>
      <dsp:spPr>
        <a:xfrm>
          <a:off x="3312583" y="536"/>
          <a:ext cx="1502833" cy="1502833"/>
        </a:xfrm>
        <a:prstGeom prst="ellipse">
          <a:avLst/>
        </a:prstGeom>
        <a:solidFill>
          <a:schemeClr val="accent4">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Super utilizer program</a:t>
          </a:r>
        </a:p>
      </dsp:txBody>
      <dsp:txXfrm>
        <a:off x="3532668" y="220621"/>
        <a:ext cx="1062663" cy="1062663"/>
      </dsp:txXfrm>
    </dsp:sp>
    <dsp:sp modelId="{25783E1C-E6A3-4EB4-931A-C68A822F65D3}">
      <dsp:nvSpPr>
        <dsp:cNvPr id="0" name=""/>
        <dsp:cNvSpPr/>
      </dsp:nvSpPr>
      <dsp:spPr>
        <a:xfrm>
          <a:off x="5007724" y="979226"/>
          <a:ext cx="1502833" cy="1502833"/>
        </a:xfrm>
        <a:prstGeom prst="ellipse">
          <a:avLst/>
        </a:prstGeom>
        <a:solidFill>
          <a:schemeClr val="accent6">
            <a:lumMod val="60000"/>
            <a:lumOff val="4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tx1"/>
              </a:solidFill>
              <a:latin typeface="Speak Pro" panose="020F0502020204030204"/>
              <a:ea typeface="+mn-ea"/>
              <a:cs typeface="+mn-cs"/>
            </a:rPr>
            <a:t>Homeless outreach program (HOT)</a:t>
          </a:r>
        </a:p>
      </dsp:txBody>
      <dsp:txXfrm>
        <a:off x="5227809" y="1199311"/>
        <a:ext cx="1062663" cy="1062663"/>
      </dsp:txXfrm>
    </dsp:sp>
    <dsp:sp modelId="{B7F302B9-624E-4515-8F0B-25804A56E5C4}">
      <dsp:nvSpPr>
        <dsp:cNvPr id="0" name=""/>
        <dsp:cNvSpPr/>
      </dsp:nvSpPr>
      <dsp:spPr>
        <a:xfrm>
          <a:off x="5028129" y="2908969"/>
          <a:ext cx="1502833" cy="1502833"/>
        </a:xfrm>
        <a:prstGeom prst="ellipse">
          <a:avLst/>
        </a:prstGeom>
        <a:solidFill>
          <a:schemeClr val="accent6">
            <a:lumMod val="60000"/>
            <a:lumOff val="4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tx1"/>
              </a:solidFill>
              <a:latin typeface="Speak Pro" panose="020F0502020204030204"/>
              <a:ea typeface="+mn-ea"/>
              <a:cs typeface="+mn-cs"/>
            </a:rPr>
            <a:t>Aging in place program(APP)</a:t>
          </a:r>
        </a:p>
      </dsp:txBody>
      <dsp:txXfrm>
        <a:off x="5248214" y="3129054"/>
        <a:ext cx="1062663" cy="1062663"/>
      </dsp:txXfrm>
    </dsp:sp>
    <dsp:sp modelId="{9B9D016D-3D25-4522-A15B-61A9C6B5D172}">
      <dsp:nvSpPr>
        <dsp:cNvPr id="0" name=""/>
        <dsp:cNvSpPr/>
      </dsp:nvSpPr>
      <dsp:spPr>
        <a:xfrm>
          <a:off x="3312583" y="3915297"/>
          <a:ext cx="1502833" cy="1502833"/>
        </a:xfrm>
        <a:prstGeom prst="ellipse">
          <a:avLst/>
        </a:prstGeom>
        <a:solidFill>
          <a:schemeClr val="accent6">
            <a:lumMod val="5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Community response team (CRT) </a:t>
          </a:r>
        </a:p>
      </dsp:txBody>
      <dsp:txXfrm>
        <a:off x="3532668" y="4135382"/>
        <a:ext cx="1062663" cy="1062663"/>
      </dsp:txXfrm>
    </dsp:sp>
    <dsp:sp modelId="{86958C5A-1671-445F-921B-D1BBB2AD2725}">
      <dsp:nvSpPr>
        <dsp:cNvPr id="0" name=""/>
        <dsp:cNvSpPr/>
      </dsp:nvSpPr>
      <dsp:spPr>
        <a:xfrm>
          <a:off x="1617442" y="2936606"/>
          <a:ext cx="1502833" cy="1502833"/>
        </a:xfrm>
        <a:prstGeom prst="ellipse">
          <a:avLst/>
        </a:prstGeom>
        <a:solidFill>
          <a:srgbClr val="F33C29">
            <a:alpha val="4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Ambulance only responses</a:t>
          </a:r>
        </a:p>
      </dsp:txBody>
      <dsp:txXfrm>
        <a:off x="1837527" y="3156691"/>
        <a:ext cx="1062663" cy="1062663"/>
      </dsp:txXfrm>
    </dsp:sp>
    <dsp:sp modelId="{217A8674-D27A-443B-A845-D24813DEBFBC}">
      <dsp:nvSpPr>
        <dsp:cNvPr id="0" name=""/>
        <dsp:cNvSpPr/>
      </dsp:nvSpPr>
      <dsp:spPr>
        <a:xfrm>
          <a:off x="1617442" y="979226"/>
          <a:ext cx="1502833" cy="1502833"/>
        </a:xfrm>
        <a:prstGeom prst="ellipse">
          <a:avLst/>
        </a:prstGeom>
        <a:solidFill>
          <a:srgbClr val="FF0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Fire and ambulance response</a:t>
          </a:r>
        </a:p>
      </dsp:txBody>
      <dsp:txXfrm>
        <a:off x="1837527" y="1199311"/>
        <a:ext cx="1062663" cy="106266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2FA692-0505-486F-BCD7-7A5C4DC7CC1A}">
      <dsp:nvSpPr>
        <dsp:cNvPr id="0" name=""/>
        <dsp:cNvSpPr/>
      </dsp:nvSpPr>
      <dsp:spPr>
        <a:xfrm>
          <a:off x="2545291" y="1264849"/>
          <a:ext cx="3037416" cy="3037416"/>
        </a:xfrm>
        <a:prstGeom prst="ellipse">
          <a:avLst/>
        </a:prstGeom>
        <a:solidFill>
          <a:schemeClr val="bg2">
            <a:lumMod val="1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US" sz="3800" kern="1200">
              <a:solidFill>
                <a:srgbClr val="FFFF00"/>
              </a:solidFill>
            </a:rPr>
            <a:t>Tiered</a:t>
          </a:r>
          <a:r>
            <a:rPr lang="en-US" sz="3800" kern="1200"/>
            <a:t> </a:t>
          </a:r>
          <a:r>
            <a:rPr lang="en-US" sz="3800" kern="1200">
              <a:solidFill>
                <a:srgbClr val="FFFF00"/>
              </a:solidFill>
            </a:rPr>
            <a:t>Response</a:t>
          </a:r>
        </a:p>
      </dsp:txBody>
      <dsp:txXfrm>
        <a:off x="2990110" y="1709668"/>
        <a:ext cx="2147778" cy="2147778"/>
      </dsp:txXfrm>
    </dsp:sp>
    <dsp:sp modelId="{0669ACCB-A2DC-4AC7-9221-A8532743F625}">
      <dsp:nvSpPr>
        <dsp:cNvPr id="0" name=""/>
        <dsp:cNvSpPr/>
      </dsp:nvSpPr>
      <dsp:spPr>
        <a:xfrm>
          <a:off x="3304645" y="30033"/>
          <a:ext cx="1518708" cy="1518708"/>
        </a:xfrm>
        <a:prstGeom prst="ellipse">
          <a:avLst/>
        </a:prstGeom>
        <a:solidFill>
          <a:schemeClr val="accent4">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Super utilizer program</a:t>
          </a:r>
        </a:p>
      </dsp:txBody>
      <dsp:txXfrm>
        <a:off x="3527055" y="252443"/>
        <a:ext cx="1073888" cy="1073888"/>
      </dsp:txXfrm>
    </dsp:sp>
    <dsp:sp modelId="{25783E1C-E6A3-4EB4-931A-C68A822F65D3}">
      <dsp:nvSpPr>
        <dsp:cNvPr id="0" name=""/>
        <dsp:cNvSpPr/>
      </dsp:nvSpPr>
      <dsp:spPr>
        <a:xfrm>
          <a:off x="4577133" y="493180"/>
          <a:ext cx="1518708" cy="1518708"/>
        </a:xfrm>
        <a:prstGeom prst="ellipse">
          <a:avLst/>
        </a:prstGeom>
        <a:solidFill>
          <a:schemeClr val="accent6">
            <a:lumMod val="60000"/>
            <a:lumOff val="4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tx1"/>
              </a:solidFill>
              <a:latin typeface="Speak Pro" panose="020F0502020204030204"/>
              <a:ea typeface="+mn-ea"/>
              <a:cs typeface="+mn-cs"/>
            </a:rPr>
            <a:t>Homeless outreach program (HOT)</a:t>
          </a:r>
        </a:p>
      </dsp:txBody>
      <dsp:txXfrm>
        <a:off x="4799543" y="715590"/>
        <a:ext cx="1073888" cy="1073888"/>
      </dsp:txXfrm>
    </dsp:sp>
    <dsp:sp modelId="{B7F302B9-624E-4515-8F0B-25804A56E5C4}">
      <dsp:nvSpPr>
        <dsp:cNvPr id="0" name=""/>
        <dsp:cNvSpPr/>
      </dsp:nvSpPr>
      <dsp:spPr>
        <a:xfrm>
          <a:off x="5254214" y="1642538"/>
          <a:ext cx="1518708" cy="1518708"/>
        </a:xfrm>
        <a:prstGeom prst="ellipse">
          <a:avLst/>
        </a:prstGeom>
        <a:solidFill>
          <a:schemeClr val="accent6">
            <a:lumMod val="60000"/>
            <a:lumOff val="4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tx1"/>
              </a:solidFill>
              <a:latin typeface="Speak Pro" panose="020F0502020204030204"/>
              <a:ea typeface="+mn-ea"/>
              <a:cs typeface="+mn-cs"/>
            </a:rPr>
            <a:t>Aging in place program(APP)</a:t>
          </a:r>
        </a:p>
      </dsp:txBody>
      <dsp:txXfrm>
        <a:off x="5476624" y="1864948"/>
        <a:ext cx="1073888" cy="1073888"/>
      </dsp:txXfrm>
    </dsp:sp>
    <dsp:sp modelId="{5DD117C0-5F82-4754-8BD3-799E0C07D458}">
      <dsp:nvSpPr>
        <dsp:cNvPr id="0" name=""/>
        <dsp:cNvSpPr/>
      </dsp:nvSpPr>
      <dsp:spPr>
        <a:xfrm>
          <a:off x="5019063" y="2999492"/>
          <a:ext cx="1518708" cy="1518708"/>
        </a:xfrm>
        <a:prstGeom prst="ellipse">
          <a:avLst/>
        </a:prstGeom>
        <a:solidFill>
          <a:schemeClr val="accent6">
            <a:lumMod val="75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solidFill>
                <a:schemeClr val="tx1"/>
              </a:solidFill>
            </a:rPr>
            <a:t>Transitional assistance p</a:t>
          </a:r>
          <a:r>
            <a:rPr lang="en-US" sz="1400" b="1" kern="1200">
              <a:solidFill>
                <a:schemeClr val="tx1"/>
              </a:solidFill>
              <a:latin typeface="Speak Pro" panose="020F0502020204030204"/>
              <a:ea typeface="+mn-ea"/>
              <a:cs typeface="+mn-cs"/>
            </a:rPr>
            <a:t>rogram</a:t>
          </a:r>
          <a:r>
            <a:rPr lang="en-US" sz="1700" kern="1200">
              <a:solidFill>
                <a:schemeClr val="tx1"/>
              </a:solidFill>
            </a:rPr>
            <a:t> (TAP)</a:t>
          </a:r>
        </a:p>
      </dsp:txBody>
      <dsp:txXfrm>
        <a:off x="5241473" y="3221902"/>
        <a:ext cx="1073888" cy="1073888"/>
      </dsp:txXfrm>
    </dsp:sp>
    <dsp:sp modelId="{9B9D016D-3D25-4522-A15B-61A9C6B5D172}">
      <dsp:nvSpPr>
        <dsp:cNvPr id="0" name=""/>
        <dsp:cNvSpPr/>
      </dsp:nvSpPr>
      <dsp:spPr>
        <a:xfrm>
          <a:off x="3981722" y="3869925"/>
          <a:ext cx="1518708" cy="1518708"/>
        </a:xfrm>
        <a:prstGeom prst="ellipse">
          <a:avLst/>
        </a:prstGeom>
        <a:solidFill>
          <a:schemeClr val="accent6">
            <a:lumMod val="5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Community response team (CRT) </a:t>
          </a:r>
        </a:p>
      </dsp:txBody>
      <dsp:txXfrm>
        <a:off x="4204132" y="4092335"/>
        <a:ext cx="1073888" cy="1073888"/>
      </dsp:txXfrm>
    </dsp:sp>
    <dsp:sp modelId="{3832E825-ECB8-48AF-A5EA-524A3090531E}">
      <dsp:nvSpPr>
        <dsp:cNvPr id="0" name=""/>
        <dsp:cNvSpPr/>
      </dsp:nvSpPr>
      <dsp:spPr>
        <a:xfrm>
          <a:off x="2627569" y="3869925"/>
          <a:ext cx="1518708" cy="1518708"/>
        </a:xfrm>
        <a:prstGeom prst="ellipse">
          <a:avLst/>
        </a:prstGeom>
        <a:solidFill>
          <a:schemeClr val="accent4">
            <a:lumMod val="75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Alternate response team (ART)</a:t>
          </a:r>
        </a:p>
      </dsp:txBody>
      <dsp:txXfrm>
        <a:off x="2849979" y="4092335"/>
        <a:ext cx="1073888" cy="1073888"/>
      </dsp:txXfrm>
    </dsp:sp>
    <dsp:sp modelId="{7CE6CD82-0DFC-4B75-9A6F-C60B4ACE2B93}">
      <dsp:nvSpPr>
        <dsp:cNvPr id="0" name=""/>
        <dsp:cNvSpPr/>
      </dsp:nvSpPr>
      <dsp:spPr>
        <a:xfrm>
          <a:off x="1590227" y="2999492"/>
          <a:ext cx="1518708" cy="1518708"/>
        </a:xfrm>
        <a:prstGeom prst="ellipse">
          <a:avLst/>
        </a:prstGeom>
        <a:solidFill>
          <a:srgbClr val="F82D18">
            <a:alpha val="4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Community medicine (CMED)</a:t>
          </a:r>
        </a:p>
      </dsp:txBody>
      <dsp:txXfrm>
        <a:off x="1812637" y="3221902"/>
        <a:ext cx="1073888" cy="1073888"/>
      </dsp:txXfrm>
    </dsp:sp>
    <dsp:sp modelId="{86958C5A-1671-445F-921B-D1BBB2AD2725}">
      <dsp:nvSpPr>
        <dsp:cNvPr id="0" name=""/>
        <dsp:cNvSpPr/>
      </dsp:nvSpPr>
      <dsp:spPr>
        <a:xfrm>
          <a:off x="1355081" y="1665911"/>
          <a:ext cx="1518708" cy="1518708"/>
        </a:xfrm>
        <a:prstGeom prst="ellipse">
          <a:avLst/>
        </a:prstGeom>
        <a:solidFill>
          <a:srgbClr val="F33C29">
            <a:alpha val="4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Ambulance only responses</a:t>
          </a:r>
        </a:p>
      </dsp:txBody>
      <dsp:txXfrm>
        <a:off x="1577491" y="1888321"/>
        <a:ext cx="1073888" cy="1073888"/>
      </dsp:txXfrm>
    </dsp:sp>
    <dsp:sp modelId="{217A8674-D27A-443B-A845-D24813DEBFBC}">
      <dsp:nvSpPr>
        <dsp:cNvPr id="0" name=""/>
        <dsp:cNvSpPr/>
      </dsp:nvSpPr>
      <dsp:spPr>
        <a:xfrm>
          <a:off x="2032158" y="493180"/>
          <a:ext cx="1518708" cy="1518708"/>
        </a:xfrm>
        <a:prstGeom prst="ellipse">
          <a:avLst/>
        </a:prstGeom>
        <a:solidFill>
          <a:srgbClr val="FF0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Fire and ambulance response</a:t>
          </a:r>
        </a:p>
      </dsp:txBody>
      <dsp:txXfrm>
        <a:off x="2254568" y="715590"/>
        <a:ext cx="1073888" cy="107388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430743-2C5E-4F21-9D2A-0E96E281DD1C}">
      <dsp:nvSpPr>
        <dsp:cNvPr id="0" name=""/>
        <dsp:cNvSpPr/>
      </dsp:nvSpPr>
      <dsp:spPr>
        <a:xfrm>
          <a:off x="2838" y="390497"/>
          <a:ext cx="848424" cy="12144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Did any of the above occur</a:t>
          </a:r>
        </a:p>
      </dsp:txBody>
      <dsp:txXfrm>
        <a:off x="27687" y="415346"/>
        <a:ext cx="798726" cy="1164774"/>
      </dsp:txXfrm>
    </dsp:sp>
    <dsp:sp modelId="{3A9C44BD-B672-456E-BF13-720A77714F3B}">
      <dsp:nvSpPr>
        <dsp:cNvPr id="0" name=""/>
        <dsp:cNvSpPr/>
      </dsp:nvSpPr>
      <dsp:spPr>
        <a:xfrm>
          <a:off x="936105" y="892529"/>
          <a:ext cx="179865" cy="2104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936105" y="934611"/>
        <a:ext cx="125906" cy="126245"/>
      </dsp:txXfrm>
    </dsp:sp>
    <dsp:sp modelId="{C1A969F1-3381-4AF3-BE50-FED26D2D1F00}">
      <dsp:nvSpPr>
        <dsp:cNvPr id="0" name=""/>
        <dsp:cNvSpPr/>
      </dsp:nvSpPr>
      <dsp:spPr>
        <a:xfrm>
          <a:off x="1190632" y="390497"/>
          <a:ext cx="848424" cy="12144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If yes then True</a:t>
          </a:r>
        </a:p>
      </dsp:txBody>
      <dsp:txXfrm>
        <a:off x="1215481" y="415346"/>
        <a:ext cx="798726" cy="1164774"/>
      </dsp:txXfrm>
    </dsp:sp>
    <dsp:sp modelId="{F3BB0343-F2D4-402C-B426-DCC1C808DBC9}">
      <dsp:nvSpPr>
        <dsp:cNvPr id="0" name=""/>
        <dsp:cNvSpPr/>
      </dsp:nvSpPr>
      <dsp:spPr>
        <a:xfrm>
          <a:off x="2123898" y="892529"/>
          <a:ext cx="179865" cy="2104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123898" y="934611"/>
        <a:ext cx="125906" cy="126245"/>
      </dsp:txXfrm>
    </dsp:sp>
    <dsp:sp modelId="{B70B0C5E-77E3-4EC4-9B3D-44314E3BB6F5}">
      <dsp:nvSpPr>
        <dsp:cNvPr id="0" name=""/>
        <dsp:cNvSpPr/>
      </dsp:nvSpPr>
      <dsp:spPr>
        <a:xfrm>
          <a:off x="2378426" y="390497"/>
          <a:ext cx="848424" cy="12144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What percent of </a:t>
          </a:r>
        </a:p>
        <a:p>
          <a:pPr marL="0" lvl="0" indent="0" algn="ctr" defTabSz="666750">
            <a:lnSpc>
              <a:spcPct val="90000"/>
            </a:lnSpc>
            <a:spcBef>
              <a:spcPct val="0"/>
            </a:spcBef>
            <a:spcAft>
              <a:spcPct val="35000"/>
            </a:spcAft>
            <a:buNone/>
          </a:pPr>
          <a:r>
            <a:rPr lang="en-US" sz="1500" kern="1200"/>
            <a:t>True vs False</a:t>
          </a:r>
        </a:p>
      </dsp:txBody>
      <dsp:txXfrm>
        <a:off x="2403275" y="415346"/>
        <a:ext cx="798726" cy="116477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430743-2C5E-4F21-9D2A-0E96E281DD1C}">
      <dsp:nvSpPr>
        <dsp:cNvPr id="0" name=""/>
        <dsp:cNvSpPr/>
      </dsp:nvSpPr>
      <dsp:spPr>
        <a:xfrm>
          <a:off x="3463" y="371258"/>
          <a:ext cx="1035272" cy="14637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Did any of the above occur</a:t>
          </a:r>
        </a:p>
      </dsp:txBody>
      <dsp:txXfrm>
        <a:off x="33785" y="401580"/>
        <a:ext cx="974628" cy="1403093"/>
      </dsp:txXfrm>
    </dsp:sp>
    <dsp:sp modelId="{3A9C44BD-B672-456E-BF13-720A77714F3B}">
      <dsp:nvSpPr>
        <dsp:cNvPr id="0" name=""/>
        <dsp:cNvSpPr/>
      </dsp:nvSpPr>
      <dsp:spPr>
        <a:xfrm>
          <a:off x="1142263" y="974753"/>
          <a:ext cx="219477" cy="2567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142263" y="1026102"/>
        <a:ext cx="153634" cy="154049"/>
      </dsp:txXfrm>
    </dsp:sp>
    <dsp:sp modelId="{C1A969F1-3381-4AF3-BE50-FED26D2D1F00}">
      <dsp:nvSpPr>
        <dsp:cNvPr id="0" name=""/>
        <dsp:cNvSpPr/>
      </dsp:nvSpPr>
      <dsp:spPr>
        <a:xfrm>
          <a:off x="1452844" y="371258"/>
          <a:ext cx="1035272" cy="14637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If yes then True</a:t>
          </a:r>
        </a:p>
      </dsp:txBody>
      <dsp:txXfrm>
        <a:off x="1483166" y="401580"/>
        <a:ext cx="974628" cy="1403093"/>
      </dsp:txXfrm>
    </dsp:sp>
    <dsp:sp modelId="{F3BB0343-F2D4-402C-B426-DCC1C808DBC9}">
      <dsp:nvSpPr>
        <dsp:cNvPr id="0" name=""/>
        <dsp:cNvSpPr/>
      </dsp:nvSpPr>
      <dsp:spPr>
        <a:xfrm>
          <a:off x="2591644" y="974753"/>
          <a:ext cx="219477" cy="2567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2591644" y="1026102"/>
        <a:ext cx="153634" cy="154049"/>
      </dsp:txXfrm>
    </dsp:sp>
    <dsp:sp modelId="{B70B0C5E-77E3-4EC4-9B3D-44314E3BB6F5}">
      <dsp:nvSpPr>
        <dsp:cNvPr id="0" name=""/>
        <dsp:cNvSpPr/>
      </dsp:nvSpPr>
      <dsp:spPr>
        <a:xfrm>
          <a:off x="2902226" y="371258"/>
          <a:ext cx="1035272" cy="14637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What percent of </a:t>
          </a:r>
        </a:p>
        <a:p>
          <a:pPr marL="0" lvl="0" indent="0" algn="ctr" defTabSz="800100">
            <a:lnSpc>
              <a:spcPct val="90000"/>
            </a:lnSpc>
            <a:spcBef>
              <a:spcPct val="0"/>
            </a:spcBef>
            <a:spcAft>
              <a:spcPct val="35000"/>
            </a:spcAft>
            <a:buNone/>
          </a:pPr>
          <a:r>
            <a:rPr lang="en-US" sz="1800" kern="1200" dirty="0"/>
            <a:t>True vs False</a:t>
          </a:r>
        </a:p>
      </dsp:txBody>
      <dsp:txXfrm>
        <a:off x="2932548" y="401580"/>
        <a:ext cx="974628" cy="1403093"/>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5407" cy="467311"/>
          </a:xfrm>
          <a:prstGeom prst="rect">
            <a:avLst/>
          </a:prstGeom>
        </p:spPr>
        <p:txBody>
          <a:bodyPr vert="horz" lIns="93379" tIns="46689" rIns="93379" bIns="46689" rtlCol="0"/>
          <a:lstStyle>
            <a:lvl1pPr algn="l">
              <a:defRPr sz="1200"/>
            </a:lvl1pPr>
          </a:lstStyle>
          <a:p>
            <a:endParaRPr lang="en-US" dirty="0"/>
          </a:p>
        </p:txBody>
      </p:sp>
      <p:sp>
        <p:nvSpPr>
          <p:cNvPr id="3" name="Date Placeholder 2"/>
          <p:cNvSpPr>
            <a:spLocks noGrp="1"/>
          </p:cNvSpPr>
          <p:nvPr>
            <p:ph type="dt" sz="quarter" idx="1"/>
          </p:nvPr>
        </p:nvSpPr>
        <p:spPr>
          <a:xfrm>
            <a:off x="3980830" y="0"/>
            <a:ext cx="3045407" cy="467311"/>
          </a:xfrm>
          <a:prstGeom prst="rect">
            <a:avLst/>
          </a:prstGeom>
        </p:spPr>
        <p:txBody>
          <a:bodyPr vert="horz" lIns="93379" tIns="46689" rIns="93379" bIns="46689" rtlCol="0"/>
          <a:lstStyle>
            <a:lvl1pPr algn="r">
              <a:defRPr sz="1200"/>
            </a:lvl1pPr>
          </a:lstStyle>
          <a:p>
            <a:fld id="{9A591099-7EBE-4D12-B880-CCA6B38B92A6}" type="datetimeFigureOut">
              <a:rPr lang="en-US" smtClean="0"/>
              <a:t>6/12/25</a:t>
            </a:fld>
            <a:endParaRPr lang="en-US" dirty="0"/>
          </a:p>
        </p:txBody>
      </p:sp>
      <p:sp>
        <p:nvSpPr>
          <p:cNvPr id="4" name="Footer Placeholder 3"/>
          <p:cNvSpPr>
            <a:spLocks noGrp="1"/>
          </p:cNvSpPr>
          <p:nvPr>
            <p:ph type="ftr" sz="quarter" idx="2"/>
          </p:nvPr>
        </p:nvSpPr>
        <p:spPr>
          <a:xfrm>
            <a:off x="0" y="8846554"/>
            <a:ext cx="3045407" cy="467310"/>
          </a:xfrm>
          <a:prstGeom prst="rect">
            <a:avLst/>
          </a:prstGeom>
        </p:spPr>
        <p:txBody>
          <a:bodyPr vert="horz" lIns="93379" tIns="46689" rIns="93379" bIns="466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80830" y="8846554"/>
            <a:ext cx="3045407" cy="467310"/>
          </a:xfrm>
          <a:prstGeom prst="rect">
            <a:avLst/>
          </a:prstGeom>
        </p:spPr>
        <p:txBody>
          <a:bodyPr vert="horz" lIns="93379" tIns="46689" rIns="93379" bIns="46689" rtlCol="0" anchor="b"/>
          <a:lstStyle>
            <a:lvl1pPr algn="r">
              <a:defRPr sz="1200"/>
            </a:lvl1pPr>
          </a:lstStyle>
          <a:p>
            <a:fld id="{63A36C10-A9D4-4995-9BAF-95FBD77A724B}" type="slidenum">
              <a:rPr lang="en-US" smtClean="0"/>
              <a:t>‹#›</a:t>
            </a:fld>
            <a:endParaRPr lang="en-US" dirty="0"/>
          </a:p>
        </p:txBody>
      </p:sp>
    </p:spTree>
    <p:extLst>
      <p:ext uri="{BB962C8B-B14F-4D97-AF65-F5344CB8AC3E}">
        <p14:creationId xmlns:p14="http://schemas.microsoft.com/office/powerpoint/2010/main" val="25092182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5407" cy="467311"/>
          </a:xfrm>
          <a:prstGeom prst="rect">
            <a:avLst/>
          </a:prstGeom>
        </p:spPr>
        <p:txBody>
          <a:bodyPr vert="horz" lIns="93379" tIns="46689" rIns="93379" bIns="46689" rtlCol="0"/>
          <a:lstStyle>
            <a:lvl1pPr algn="l">
              <a:defRPr sz="1200"/>
            </a:lvl1pPr>
          </a:lstStyle>
          <a:p>
            <a:endParaRPr lang="en-US" dirty="0"/>
          </a:p>
        </p:txBody>
      </p:sp>
      <p:sp>
        <p:nvSpPr>
          <p:cNvPr id="3" name="Date Placeholder 2"/>
          <p:cNvSpPr>
            <a:spLocks noGrp="1"/>
          </p:cNvSpPr>
          <p:nvPr>
            <p:ph type="dt" idx="1"/>
          </p:nvPr>
        </p:nvSpPr>
        <p:spPr>
          <a:xfrm>
            <a:off x="3980830" y="0"/>
            <a:ext cx="3045407" cy="467311"/>
          </a:xfrm>
          <a:prstGeom prst="rect">
            <a:avLst/>
          </a:prstGeom>
        </p:spPr>
        <p:txBody>
          <a:bodyPr vert="horz" lIns="93379" tIns="46689" rIns="93379" bIns="46689" rtlCol="0"/>
          <a:lstStyle>
            <a:lvl1pPr algn="r">
              <a:defRPr sz="1200"/>
            </a:lvl1pPr>
          </a:lstStyle>
          <a:p>
            <a:fld id="{70CF4299-1721-48C6-878D-74296BE00D21}" type="datetimeFigureOut">
              <a:rPr lang="en-US" smtClean="0"/>
              <a:t>6/12/25</a:t>
            </a:fld>
            <a:endParaRPr lang="en-US" dirty="0"/>
          </a:p>
        </p:txBody>
      </p:sp>
      <p:sp>
        <p:nvSpPr>
          <p:cNvPr id="4" name="Slide Image Placeholder 3"/>
          <p:cNvSpPr>
            <a:spLocks noGrp="1" noRot="1" noChangeAspect="1"/>
          </p:cNvSpPr>
          <p:nvPr>
            <p:ph type="sldImg" idx="2"/>
          </p:nvPr>
        </p:nvSpPr>
        <p:spPr>
          <a:xfrm>
            <a:off x="719138" y="1163638"/>
            <a:ext cx="5589587" cy="3143250"/>
          </a:xfrm>
          <a:prstGeom prst="rect">
            <a:avLst/>
          </a:prstGeom>
          <a:noFill/>
          <a:ln w="12700">
            <a:solidFill>
              <a:prstClr val="black"/>
            </a:solidFill>
          </a:ln>
        </p:spPr>
        <p:txBody>
          <a:bodyPr vert="horz" lIns="93379" tIns="46689" rIns="93379" bIns="46689" rtlCol="0" anchor="ctr"/>
          <a:lstStyle/>
          <a:p>
            <a:endParaRPr lang="en-US" dirty="0"/>
          </a:p>
        </p:txBody>
      </p:sp>
      <p:sp>
        <p:nvSpPr>
          <p:cNvPr id="5" name="Notes Placeholder 4"/>
          <p:cNvSpPr>
            <a:spLocks noGrp="1"/>
          </p:cNvSpPr>
          <p:nvPr>
            <p:ph type="body" sz="quarter" idx="3"/>
          </p:nvPr>
        </p:nvSpPr>
        <p:spPr>
          <a:xfrm>
            <a:off x="702787" y="4482296"/>
            <a:ext cx="5622290" cy="3143429"/>
          </a:xfrm>
          <a:prstGeom prst="rect">
            <a:avLst/>
          </a:prstGeom>
        </p:spPr>
        <p:txBody>
          <a:bodyPr vert="horz" lIns="93379" tIns="46689" rIns="93379" bIns="466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6554"/>
            <a:ext cx="3045407" cy="467310"/>
          </a:xfrm>
          <a:prstGeom prst="rect">
            <a:avLst/>
          </a:prstGeom>
        </p:spPr>
        <p:txBody>
          <a:bodyPr vert="horz" lIns="93379" tIns="46689" rIns="93379" bIns="466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80830" y="8846554"/>
            <a:ext cx="3045407" cy="467310"/>
          </a:xfrm>
          <a:prstGeom prst="rect">
            <a:avLst/>
          </a:prstGeom>
        </p:spPr>
        <p:txBody>
          <a:bodyPr vert="horz" lIns="93379" tIns="46689" rIns="93379" bIns="46689" rtlCol="0" anchor="b"/>
          <a:lstStyle>
            <a:lvl1pPr algn="r">
              <a:defRPr sz="1200"/>
            </a:lvl1pPr>
          </a:lstStyle>
          <a:p>
            <a:fld id="{23AEF9EC-8318-4FF6-847E-A85BBD2B7E49}" type="slidenum">
              <a:rPr lang="en-US" smtClean="0"/>
              <a:t>‹#›</a:t>
            </a:fld>
            <a:endParaRPr lang="en-US" dirty="0"/>
          </a:p>
        </p:txBody>
      </p:sp>
    </p:spTree>
    <p:extLst>
      <p:ext uri="{BB962C8B-B14F-4D97-AF65-F5344CB8AC3E}">
        <p14:creationId xmlns:p14="http://schemas.microsoft.com/office/powerpoint/2010/main" val="2283195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42149-D792-34F5-C0CE-4348736A9C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B4D37A-4BB8-8795-0C1E-2BA31941CF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3ED94C-25E6-88AF-885F-6FBEAD984739}"/>
              </a:ext>
            </a:extLst>
          </p:cNvPr>
          <p:cNvSpPr>
            <a:spLocks noGrp="1"/>
          </p:cNvSpPr>
          <p:nvPr>
            <p:ph type="body" idx="1"/>
          </p:nvPr>
        </p:nvSpPr>
        <p:spPr/>
        <p:txBody>
          <a:bodyPr/>
          <a:lstStyle/>
          <a:p>
            <a:r>
              <a:rPr lang="en-US" dirty="0"/>
              <a:t>Maybe it’s the paramedic, the paramedic’s partner, what’s in the bag, or the vehicle itself.</a:t>
            </a:r>
          </a:p>
        </p:txBody>
      </p:sp>
      <p:sp>
        <p:nvSpPr>
          <p:cNvPr id="4" name="Slide Number Placeholder 3">
            <a:extLst>
              <a:ext uri="{FF2B5EF4-FFF2-40B4-BE49-F238E27FC236}">
                <a16:creationId xmlns:a16="http://schemas.microsoft.com/office/drawing/2014/main" id="{566EAAD7-47A7-9E09-37EE-208C13B0F101}"/>
              </a:ext>
            </a:extLst>
          </p:cNvPr>
          <p:cNvSpPr>
            <a:spLocks noGrp="1"/>
          </p:cNvSpPr>
          <p:nvPr>
            <p:ph type="sldNum" sz="quarter" idx="5"/>
          </p:nvPr>
        </p:nvSpPr>
        <p:spPr/>
        <p:txBody>
          <a:bodyPr/>
          <a:lstStyle/>
          <a:p>
            <a:fld id="{B7A6F178-33D6-6847-9A38-D5066D655A40}" type="slidenum">
              <a:rPr lang="en-US" smtClean="0"/>
              <a:t>20</a:t>
            </a:fld>
            <a:endParaRPr lang="en-US"/>
          </a:p>
        </p:txBody>
      </p:sp>
    </p:spTree>
    <p:extLst>
      <p:ext uri="{BB962C8B-B14F-4D97-AF65-F5344CB8AC3E}">
        <p14:creationId xmlns:p14="http://schemas.microsoft.com/office/powerpoint/2010/main" val="3585645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7FD80-2A49-4CDF-A219-09E750DF124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1395869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7D4C7-146E-5532-1862-618541082D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659BEE-06EE-16D5-46A7-807863B1AB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8A648A-8859-FAA2-9B66-DEE0F4A3509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EF8BDF9-92ED-B1D6-E265-8C9B9E862CD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7FD80-2A49-4CDF-A219-09E750DF1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805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7FD80-2A49-4CDF-A219-09E750DF124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1642405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EBFCC6-5681-4C49-BD07-43D929C4C08F}" type="slidenum">
              <a:rPr lang="en-US" smtClean="0"/>
              <a:t>56</a:t>
            </a:fld>
            <a:endParaRPr lang="en-US"/>
          </a:p>
        </p:txBody>
      </p:sp>
    </p:spTree>
    <p:extLst>
      <p:ext uri="{BB962C8B-B14F-4D97-AF65-F5344CB8AC3E}">
        <p14:creationId xmlns:p14="http://schemas.microsoft.com/office/powerpoint/2010/main" val="367959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Colorado springs population 2022 506,646 Count higher </a:t>
            </a:r>
          </a:p>
          <a:p>
            <a:r>
              <a:rPr lang="en-US" dirty="0"/>
              <a:t>Colorado Springs approx. 196 square miles </a:t>
            </a:r>
          </a:p>
          <a:p>
            <a:endParaRPr lang="en-US" dirty="0"/>
          </a:p>
          <a:p>
            <a:endParaRPr lang="en-US" dirty="0"/>
          </a:p>
        </p:txBody>
      </p:sp>
      <p:sp>
        <p:nvSpPr>
          <p:cNvPr id="4" name="Slide Number Placeholder 3"/>
          <p:cNvSpPr>
            <a:spLocks noGrp="1"/>
          </p:cNvSpPr>
          <p:nvPr>
            <p:ph type="sldNum" sz="quarter" idx="5"/>
          </p:nvPr>
        </p:nvSpPr>
        <p:spPr/>
        <p:txBody>
          <a:bodyPr/>
          <a:lstStyle/>
          <a:p>
            <a:fld id="{BFEBFCC6-5681-4C49-BD07-43D929C4C08F}" type="slidenum">
              <a:rPr lang="en-US" smtClean="0"/>
              <a:t>57</a:t>
            </a:fld>
            <a:endParaRPr lang="en-US"/>
          </a:p>
        </p:txBody>
      </p:sp>
    </p:spTree>
    <p:extLst>
      <p:ext uri="{BB962C8B-B14F-4D97-AF65-F5344CB8AC3E}">
        <p14:creationId xmlns:p14="http://schemas.microsoft.com/office/powerpoint/2010/main" val="1513947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1" kern="100">
                <a:effectLst/>
                <a:latin typeface="Calibri" panose="020F0502020204030204" pitchFamily="34" charset="0"/>
                <a:ea typeface="Calibri" panose="020F0502020204030204" pitchFamily="34" charset="0"/>
                <a:cs typeface="Times New Roman" panose="02020603050405020304" pitchFamily="18" charset="0"/>
              </a:rPr>
              <a:t>Super Utilizer Program  (2015/2016)</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Originally known as "CARES", this program provided the template for all of our navigation programs. The Super Utilizer Program endeavors to assists frequent users of the 9-1-1 system and the emergency departments (six visits to the ED or six 9-1-1 calls within a 6-month period) in Colorado Springs with their physical, medical and behavioral health needs through outreach, assessment, connection to community resources and care navigation. Referred patients are offered the opportunity to participate in a voluntary intervention designed to find resources and address barriers to healthcare access; this intervention can last for up to 12 months. Commonly identified barriers include lack of adequate housing, food, transportation options, primary care physicians (PCPs), medical specialists, insurance, and behavioral health treatment. The CARES team consists of intake providers, medical navigators, and behavioral health clinicians. The navigation teams are designed to provide integrated intensive interventions to members who consent to treatment. This allows community resource providers to keep vulnerable populations healthy rather than only providing reactive emergency services.</a:t>
            </a:r>
          </a:p>
          <a:p>
            <a:pPr marL="0" marR="0" algn="just">
              <a:lnSpc>
                <a:spcPct val="107000"/>
              </a:lnSpc>
              <a:spcBef>
                <a:spcPts val="0"/>
              </a:spcBef>
              <a:spcAft>
                <a:spcPts val="800"/>
              </a:spcAft>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kern="100">
                <a:effectLst/>
                <a:latin typeface="Calibri" panose="020F0502020204030204" pitchFamily="34" charset="0"/>
                <a:ea typeface="Calibri" panose="020F0502020204030204" pitchFamily="34" charset="0"/>
                <a:cs typeface="Times New Roman" panose="02020603050405020304" pitchFamily="18" charset="0"/>
              </a:rPr>
              <a:t>Homeless Outreach Program (HOP)  2020</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In </a:t>
            </a:r>
            <a:r>
              <a:rPr lang="en-US" sz="1200" b="1" kern="10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August 2019</a:t>
            </a:r>
            <a:r>
              <a:rPr lang="en-US" sz="1200" b="1" kern="100">
                <a:effectLst/>
                <a:latin typeface="Arial" panose="020B0604020202020204" pitchFamily="34" charset="0"/>
                <a:ea typeface="Calibri" panose="020F0502020204030204" pitchFamily="34" charset="0"/>
                <a:cs typeface="Times New Roman" panose="02020603050405020304" pitchFamily="18" charset="0"/>
              </a:rPr>
              <a:t>, </a:t>
            </a:r>
            <a:r>
              <a:rPr lang="en-US" sz="1200" kern="100">
                <a:effectLst/>
                <a:latin typeface="Arial" panose="020B0604020202020204" pitchFamily="34" charset="0"/>
                <a:ea typeface="Calibri" panose="020F0502020204030204" pitchFamily="34" charset="0"/>
                <a:cs typeface="Times New Roman" panose="02020603050405020304" pitchFamily="18" charset="0"/>
              </a:rPr>
              <a:t>CPH launched a limited pilot of the Homeless Outreach Program (HOP), which provides targeted, intensive outreach to high needs utilizers in downtown Colorado Springs. HOP operates in collaboration with CARES, the Colorado Springs Police Department's (CSPD) Homeless Outreach Team (HOT) and Downtown Area Response Team (DART), the City of Colorado Springs Homelessness Prevention &amp; Response Coordinator, Homeward Pikes Peak, The Place, and Coordinated Entry through Pikes Peak Community Health Partnership.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HOP conducts intensive outreach work with individuals experiencing homelessness who are vulnerable and exhibit high-acuity behaviors in the downtown Colorado Springs area. Through rapport building, needs identification, and medical and behavioral health navigation, with the addition of housing assessment solicitation/completion and behavior modification, HOP is designed to increase access to healthcare and improve quality of life for targeted individuals. Although initially a pilot, HOP was expanded to full program status in 2020. </a:t>
            </a:r>
          </a:p>
          <a:p>
            <a:pPr marL="0" marR="0" algn="just">
              <a:lnSpc>
                <a:spcPct val="107000"/>
              </a:lnSpc>
              <a:spcBef>
                <a:spcPts val="0"/>
              </a:spcBef>
              <a:spcAft>
                <a:spcPts val="800"/>
              </a:spcAft>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Since inception, the program has proactively adapted to the changing needs of the community. During the height of the pandemic, HOP provided case management at the homeless isolation shelter, provided Covid testing for the homeless throughout the community, provided vaccines on the trails and in the camps and is now assisting City Hope with its high acuity, vulnerable clients. In 2022, HOP partnered with Municipal Court to establish a consistent, three day a week presence outside the courtroom to provide resources to the homeless community. More recently, HOP began a small pilot project with the public defenders office to assist those who will benefit from the intensive navigation offered through the Homeless Outreach Program. During the week you will find this team walking the downtown corridor and engaging with the homeless population in the parks, shelters, trails, and homeless camps offering resources and navigation wherever they go.</a:t>
            </a:r>
          </a:p>
          <a:p>
            <a:pPr marL="0" marR="0" algn="just">
              <a:lnSpc>
                <a:spcPct val="107000"/>
              </a:lnSpc>
              <a:spcBef>
                <a:spcPts val="0"/>
              </a:spcBef>
              <a:spcAft>
                <a:spcPts val="800"/>
              </a:spcAft>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kern="100">
                <a:effectLst/>
                <a:latin typeface="Calibri" panose="020F0502020204030204" pitchFamily="34" charset="0"/>
                <a:ea typeface="Calibri" panose="020F0502020204030204" pitchFamily="34" charset="0"/>
                <a:cs typeface="Times New Roman" panose="02020603050405020304" pitchFamily="18" charset="0"/>
              </a:rPr>
              <a:t>Aging in Place Program (APP)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In </a:t>
            </a:r>
            <a:r>
              <a:rPr lang="en-US" sz="1200" b="1" kern="10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January 2019, </a:t>
            </a:r>
            <a:r>
              <a:rPr lang="en-US" sz="1200" kern="100">
                <a:effectLst/>
                <a:latin typeface="Arial" panose="020B0604020202020204" pitchFamily="34" charset="0"/>
                <a:ea typeface="Calibri" panose="020F0502020204030204" pitchFamily="34" charset="0"/>
                <a:cs typeface="Times New Roman" panose="02020603050405020304" pitchFamily="18" charset="0"/>
              </a:rPr>
              <a:t>we began a small pilot to provide support to elders struggling to age in place in their homes. By July of that year, the Next50 Initiative partnered with us through a grant to support and expand this program. The genius of the Aging in Place Program is that it maximizes the first responder's role, as they are often first to recognize when a senior citizen is struggling to age in place. For instance, CSFD often receives 9-1-1 calls for "lift assist," indicating that someone has fallen in their home and cannot get up. While in the home assisting the elder, first responders may observe home and living conditions that indicate the elder is in need of home care, nursing care, or other community-based support and services. The Aging in Place Program (APP) offers a way for CSFD to immediately begin to connect elders and their families with resources and support. Through CSFD referrals to APP, CPH plays an important role in leveraging first responder and co-responder roles to quickly identify elders in need, assist them in connecting to resources, teach them the necessary skills to continue appropriate self-care, and observe their success. Elders are then graduated back into independence to age gracefully and successfully or assisted in finding proper placement if they are unable to age safely in their home.</a:t>
            </a:r>
          </a:p>
          <a:p>
            <a:pPr marL="0" marR="0" algn="just">
              <a:lnSpc>
                <a:spcPct val="107000"/>
              </a:lnSpc>
              <a:spcBef>
                <a:spcPts val="0"/>
              </a:spcBef>
              <a:spcAft>
                <a:spcPts val="800"/>
              </a:spcAft>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kern="100">
                <a:effectLst/>
                <a:latin typeface="Calibri" panose="020F0502020204030204" pitchFamily="34" charset="0"/>
                <a:ea typeface="Calibri" panose="020F0502020204030204" pitchFamily="34" charset="0"/>
                <a:cs typeface="Times New Roman" panose="02020603050405020304" pitchFamily="18" charset="0"/>
              </a:rPr>
              <a:t>Transition Assistance Program (TAP) 2020</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The Transition Assistance Program (TAP) provides intensive community navigation services for inmates of the El Paso County Criminal Justice Center (CJC) identified as high risk/high need. This category of vulnerable individuals includes inmates reporting chemical dependence, mental illness, those in need of chronic medical care, those who are transient/homeless or are high utilizers of jail services.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This program is comprised of two teams, each staffed with a Behavioral Health Clinical Navigator and a Recovery Navigator, who assist community re-entry by creating and managing individualized member treatment plans. Throughout program enrollment, there are ongoing assessments to determine appropriate care, build connection to community providers and resources while simultaneously delivering vital case navigation. This enables vulnerable inmates to receive the resources they need to stay healthy, connect to the community, and decrease recidivism. Through intensive navigation, the TAP program enables members to make lasting connections to needed services, empowers a better quality of life and makes our community a safer, healthier place.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200" kern="100">
                <a:effectLst/>
                <a:latin typeface="Calibri" panose="020F0502020204030204" pitchFamily="34" charset="0"/>
                <a:ea typeface="Calibri" panose="020F0502020204030204" pitchFamily="34" charset="0"/>
                <a:cs typeface="Times New Roman" panose="02020603050405020304" pitchFamily="18" charset="0"/>
              </a:rPr>
              <a:t>Mobile Response Programs</a:t>
            </a:r>
          </a:p>
          <a:p>
            <a:pPr marL="0" marR="0">
              <a:lnSpc>
                <a:spcPct val="107000"/>
              </a:lnSpc>
              <a:spcBef>
                <a:spcPts val="0"/>
              </a:spcBef>
              <a:spcAft>
                <a:spcPts val="800"/>
              </a:spcAft>
            </a:pPr>
            <a:r>
              <a:rPr lang="en-US" sz="1200" b="1" kern="100">
                <a:effectLst/>
                <a:latin typeface="Calibri" panose="020F0502020204030204" pitchFamily="34" charset="0"/>
                <a:ea typeface="Calibri" panose="020F0502020204030204" pitchFamily="34" charset="0"/>
                <a:cs typeface="Times New Roman" panose="02020603050405020304" pitchFamily="18" charset="0"/>
              </a:rPr>
              <a:t>Community Response Team (CRT) 2014</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The CRT program was developed to assist patients suffering from acute behavioral health crisis by employing cross-agency collaboration to integrate behavioral health services into the broader healthcare spectrum. Using the flexibility of emergency services, but with a mindset of healthcare integration, teams identify behavioral health needs and work to connect patients to a larger collaborative healthcare team. CRT engages patients that have extensive and often complicated diagnoses, who encounter significant medical, social, and behavioral health barriers posing potential risk to themselves or others and provides a progressive alternative to a strictly law enforcement response. Designed to respond to behavioral health crisis calls from 9-1-1 and the state crisis line, the CRT team decreases the time between a patient's call for help and their receipt of definitive services. This eliminates prolonged and often detrimental emergency room stays where little to no behavioral health intervention or treatment is performed.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kern="100">
                <a:effectLst/>
                <a:latin typeface="Calibri" panose="020F0502020204030204" pitchFamily="34" charset="0"/>
                <a:ea typeface="Calibri" panose="020F0502020204030204" pitchFamily="34" charset="0"/>
                <a:cs typeface="Times New Roman" panose="02020603050405020304" pitchFamily="18" charset="0"/>
              </a:rPr>
              <a:t>Alternate Response Team (ART) 2022</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The ART team is expanding the scope of collaborative response in our community by responding to low acuity 9-1-1 calls while the CRT units are responding to higher levels of mental health crisis.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The Alternate Response Team (ART) consisting of a Crisis Navigator and an EMT is responding to appropriate low acuity call types such as: medical check the welfare, mental health check the welfare and unwanted person calls. The ART team assists and navigates the individual of concern into the correct resources and/or disposition of care.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Both ART and CRT units are able to make referrals to existing CSFD Community and Public Health navigation programs as appropriate. For individuals who are homeless, the ART team can consult with our Homeless Outreach Program who can in turn reach out to the CSPD HOT or DART teams as necessary. Thus, the addition of the ART teams expands the coordination and collaboration occurring across our city with community service providers, CSPD and CSFD.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Through the recent addition of the two Alternate Response Teams, members of our community experiencing a crisis receive appropriate access to the right care in an expedient fashion. At the same time, CSPD Patrol officers are able to respond to call types that are more appropriate for their mission and their training. As a result of this addition of ART to a continuum of crisis response in our city, our citizens in need receive definitive care in a timely manner while our CSPD patrol officers are more readily available to respond to the law enforcement concerns for which they are trained. The end result is that all citizens across our community benefit from increased 9-1-1 response availability, a healthier social environment and a healthier citizen population.</a:t>
            </a:r>
          </a:p>
          <a:p>
            <a:pPr marL="0" marR="0" algn="just">
              <a:lnSpc>
                <a:spcPct val="107000"/>
              </a:lnSpc>
              <a:spcBef>
                <a:spcPts val="0"/>
              </a:spcBef>
              <a:spcAft>
                <a:spcPts val="800"/>
              </a:spcAft>
            </a:pPr>
            <a:endParaRPr lang="en-US" sz="1200" b="1" kern="100">
              <a:effectLst/>
              <a:latin typeface="Arial" panose="020B060402020202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b="1" kern="100">
                <a:effectLst/>
                <a:latin typeface="Arial" panose="020B0604020202020204" pitchFamily="34" charset="0"/>
                <a:ea typeface="Calibri" panose="020F0502020204030204" pitchFamily="34" charset="0"/>
                <a:cs typeface="Times New Roman" panose="02020603050405020304" pitchFamily="18" charset="0"/>
              </a:rPr>
              <a:t>CMED 2022</a:t>
            </a:r>
          </a:p>
          <a:p>
            <a:pPr marL="0" marR="0">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The Community Medicine Response (CMED) teams were created to bridge the gap between those alarms that are considered time sensitive life threats and non-time sensitive threats. CMED alarm types were carved out for those alarm types that two personnel could handle and responses could hold in a pending status for a period. These responses range from Omega to Delta level responses. </a:t>
            </a:r>
          </a:p>
          <a:p>
            <a:pPr marL="0" marR="0">
              <a:lnSpc>
                <a:spcPct val="107000"/>
              </a:lnSpc>
              <a:spcBef>
                <a:spcPts val="0"/>
              </a:spcBef>
              <a:spcAft>
                <a:spcPts val="800"/>
              </a:spcAft>
            </a:pPr>
            <a:r>
              <a:rPr lang="en-US" sz="1200" b="1" kern="100">
                <a:effectLst/>
                <a:latin typeface="Arial" panose="020B0604020202020204" pitchFamily="34" charset="0"/>
                <a:ea typeface="Calibri" panose="020F0502020204030204" pitchFamily="34" charset="0"/>
                <a:cs typeface="Times New Roman" panose="02020603050405020304" pitchFamily="18" charset="0"/>
              </a:rPr>
              <a:t>Ambulance only response types </a:t>
            </a:r>
            <a:endParaRPr lang="en-US" sz="1600" b="1"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Lower acuity alarm types where BLS responses are appropriate for the majority of the alarm types. </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 </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BFEBFCC6-5681-4C49-BD07-43D929C4C08F}" type="slidenum">
              <a:rPr lang="en-US" smtClean="0"/>
              <a:t>58</a:t>
            </a:fld>
            <a:endParaRPr lang="en-US"/>
          </a:p>
        </p:txBody>
      </p:sp>
    </p:spTree>
    <p:extLst>
      <p:ext uri="{BB962C8B-B14F-4D97-AF65-F5344CB8AC3E}">
        <p14:creationId xmlns:p14="http://schemas.microsoft.com/office/powerpoint/2010/main" val="3567977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1" kern="100">
                <a:effectLst/>
                <a:latin typeface="Calibri" panose="020F0502020204030204" pitchFamily="34" charset="0"/>
                <a:ea typeface="Calibri" panose="020F0502020204030204" pitchFamily="34" charset="0"/>
                <a:cs typeface="Times New Roman" panose="02020603050405020304" pitchFamily="18" charset="0"/>
              </a:rPr>
              <a:t>Super Utilizer Program  (2015/2016)</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Originally known as "CARES", this program provided the template for all of our navigation programs. The Super Utilizer Program endeavors to assists frequent users of the 9-1-1 system and the emergency departments (six visits to the ED or six 9-1-1 calls within a 6-month period) in Colorado Springs with their physical, medical and behavioral health needs through outreach, assessment, connection to community resources and care navigation. Referred patients are offered the opportunity to participate in a voluntary intervention designed to find resources and address barriers to healthcare access; this intervention can last for up to 12 months. Commonly identified barriers include lack of adequate housing, food, transportation options, primary care physicians (PCPs), medical specialists, insurance, and behavioral health treatment. The CARES team consists of intake providers, medical navigators, and behavioral health clinicians. The navigation teams are designed to provide integrated intensive interventions to members who consent to treatment. This allows community resource providers to keep vulnerable populations healthy rather than only providing reactive emergency services.</a:t>
            </a:r>
          </a:p>
          <a:p>
            <a:pPr marL="0" marR="0" algn="just">
              <a:lnSpc>
                <a:spcPct val="107000"/>
              </a:lnSpc>
              <a:spcBef>
                <a:spcPts val="0"/>
              </a:spcBef>
              <a:spcAft>
                <a:spcPts val="800"/>
              </a:spcAft>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kern="100">
                <a:effectLst/>
                <a:latin typeface="Calibri" panose="020F0502020204030204" pitchFamily="34" charset="0"/>
                <a:ea typeface="Calibri" panose="020F0502020204030204" pitchFamily="34" charset="0"/>
                <a:cs typeface="Times New Roman" panose="02020603050405020304" pitchFamily="18" charset="0"/>
              </a:rPr>
              <a:t>Homeless Outreach Program (HOP)  2020</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In </a:t>
            </a:r>
            <a:r>
              <a:rPr lang="en-US" sz="1200" b="1" kern="10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August 2019</a:t>
            </a:r>
            <a:r>
              <a:rPr lang="en-US" sz="1200" b="1" kern="100">
                <a:effectLst/>
                <a:latin typeface="Arial" panose="020B0604020202020204" pitchFamily="34" charset="0"/>
                <a:ea typeface="Calibri" panose="020F0502020204030204" pitchFamily="34" charset="0"/>
                <a:cs typeface="Times New Roman" panose="02020603050405020304" pitchFamily="18" charset="0"/>
              </a:rPr>
              <a:t>, </a:t>
            </a:r>
            <a:r>
              <a:rPr lang="en-US" sz="1200" kern="100">
                <a:effectLst/>
                <a:latin typeface="Arial" panose="020B0604020202020204" pitchFamily="34" charset="0"/>
                <a:ea typeface="Calibri" panose="020F0502020204030204" pitchFamily="34" charset="0"/>
                <a:cs typeface="Times New Roman" panose="02020603050405020304" pitchFamily="18" charset="0"/>
              </a:rPr>
              <a:t>CPH launched a limited pilot of the Homeless Outreach Program (HOP), which provides targeted, intensive outreach to high needs utilizers in downtown Colorado Springs. HOP operates in collaboration with CARES, the Colorado Springs Police Department's (CSPD) Homeless Outreach Team (HOT) and Downtown Area Response Team (DART), the City of Colorado Springs Homelessness Prevention &amp; Response Coordinator, Homeward Pikes Peak, The Place, and Coordinated Entry through Pikes Peak Community Health Partnership.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HOP conducts intensive outreach work with individuals experiencing homelessness who are vulnerable and exhibit high-acuity behaviors in the downtown Colorado Springs area. Through rapport building, needs identification, and medical and behavioral health navigation, with the addition of housing assessment solicitation/completion and behavior modification, HOP is designed to increase access to healthcare and improve quality of life for targeted individuals. Although initially a pilot, HOP was expanded to full program status in 2020. </a:t>
            </a:r>
          </a:p>
          <a:p>
            <a:pPr marL="0" marR="0" algn="just">
              <a:lnSpc>
                <a:spcPct val="107000"/>
              </a:lnSpc>
              <a:spcBef>
                <a:spcPts val="0"/>
              </a:spcBef>
              <a:spcAft>
                <a:spcPts val="800"/>
              </a:spcAft>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Since inception, the program has proactively adapted to the changing needs of the community. During the height of the pandemic, HOP provided case management at the homeless isolation shelter, provided Covid testing for the homeless throughout the community, provided vaccines on the trails and in the camps and is now assisting City Hope with its high acuity, vulnerable clients. In 2022, HOP partnered with Municipal Court to establish a consistent, three day a week presence outside the courtroom to provide resources to the homeless community. More recently, HOP began a small pilot project with the public defenders office to assist those who will benefit from the intensive navigation offered through the Homeless Outreach Program. During the week you will find this team walking the downtown corridor and engaging with the homeless population in the parks, shelters, trails, and homeless camps offering resources and navigation wherever they go.</a:t>
            </a:r>
          </a:p>
          <a:p>
            <a:pPr marL="0" marR="0" algn="just">
              <a:lnSpc>
                <a:spcPct val="107000"/>
              </a:lnSpc>
              <a:spcBef>
                <a:spcPts val="0"/>
              </a:spcBef>
              <a:spcAft>
                <a:spcPts val="800"/>
              </a:spcAft>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kern="100">
                <a:effectLst/>
                <a:latin typeface="Calibri" panose="020F0502020204030204" pitchFamily="34" charset="0"/>
                <a:ea typeface="Calibri" panose="020F0502020204030204" pitchFamily="34" charset="0"/>
                <a:cs typeface="Times New Roman" panose="02020603050405020304" pitchFamily="18" charset="0"/>
              </a:rPr>
              <a:t>Aging in Place Program (APP)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In </a:t>
            </a:r>
            <a:r>
              <a:rPr lang="en-US" sz="1200" b="1" kern="10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January 2019, </a:t>
            </a:r>
            <a:r>
              <a:rPr lang="en-US" sz="1200" kern="100">
                <a:effectLst/>
                <a:latin typeface="Arial" panose="020B0604020202020204" pitchFamily="34" charset="0"/>
                <a:ea typeface="Calibri" panose="020F0502020204030204" pitchFamily="34" charset="0"/>
                <a:cs typeface="Times New Roman" panose="02020603050405020304" pitchFamily="18" charset="0"/>
              </a:rPr>
              <a:t>we began a small pilot to provide support to elders struggling to age in place in their homes. By July of that year, the Next50 Initiative partnered with us through a grant to support and expand this program. The genius of the Aging in Place Program is that it maximizes the first responder's role, as they are often first to recognize when a senior citizen is struggling to age in place. For instance, CSFD often receives 9-1-1 calls for "lift assist," indicating that someone has fallen in their home and cannot get up. While in the home assisting the elder, first responders may observe home and living conditions that indicate the elder is in need of home care, nursing care, or other community-based support and services. The Aging in Place Program (APP) offers a way for CSFD to immediately begin to connect elders and their families with resources and support. Through CSFD referrals to APP, CPH plays an important role in leveraging first responder and co-responder roles to quickly identify elders in need, assist them in connecting to resources, teach them the necessary skills to continue appropriate self-care, and observe their success. Elders are then graduated back into independence to age gracefully and successfully or assisted in finding proper placement if they are unable to age safely in their home.</a:t>
            </a:r>
          </a:p>
          <a:p>
            <a:pPr marL="0" marR="0" algn="just">
              <a:lnSpc>
                <a:spcPct val="107000"/>
              </a:lnSpc>
              <a:spcBef>
                <a:spcPts val="0"/>
              </a:spcBef>
              <a:spcAft>
                <a:spcPts val="800"/>
              </a:spcAft>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kern="100">
                <a:effectLst/>
                <a:latin typeface="Calibri" panose="020F0502020204030204" pitchFamily="34" charset="0"/>
                <a:ea typeface="Calibri" panose="020F0502020204030204" pitchFamily="34" charset="0"/>
                <a:cs typeface="Times New Roman" panose="02020603050405020304" pitchFamily="18" charset="0"/>
              </a:rPr>
              <a:t>Transition Assistance Program (TAP) 2020</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The Transition Assistance Program (TAP) provides intensive community navigation services for inmates of the El Paso County Criminal Justice Center (CJC) identified as high risk/high need. This category of vulnerable individuals includes inmates reporting chemical dependence, mental illness, those in need of chronic medical care, those who are transient/homeless or are high utilizers of jail services.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This program is comprised of two teams, each staffed with a Behavioral Health Clinical Navigator and a Recovery Navigator, who assist community re-entry by creating and managing individualized member treatment plans. Throughout program enrollment, there are ongoing assessments to determine appropriate care, build connection to community providers and resources while simultaneously delivering vital case navigation. This enables vulnerable inmates to receive the resources they need to stay healthy, connect to the community, and decrease recidivism. Through intensive navigation, the TAP program enables members to make lasting connections to needed services, empowers a better quality of life and makes our community a safer, healthier place.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200" kern="100">
                <a:effectLst/>
                <a:latin typeface="Calibri" panose="020F0502020204030204" pitchFamily="34" charset="0"/>
                <a:ea typeface="Calibri" panose="020F0502020204030204" pitchFamily="34" charset="0"/>
                <a:cs typeface="Times New Roman" panose="02020603050405020304" pitchFamily="18" charset="0"/>
              </a:rPr>
              <a:t>Mobile Response Programs</a:t>
            </a:r>
          </a:p>
          <a:p>
            <a:pPr marL="0" marR="0">
              <a:lnSpc>
                <a:spcPct val="107000"/>
              </a:lnSpc>
              <a:spcBef>
                <a:spcPts val="0"/>
              </a:spcBef>
              <a:spcAft>
                <a:spcPts val="800"/>
              </a:spcAft>
            </a:pPr>
            <a:r>
              <a:rPr lang="en-US" sz="1200" b="1" kern="100">
                <a:effectLst/>
                <a:latin typeface="Calibri" panose="020F0502020204030204" pitchFamily="34" charset="0"/>
                <a:ea typeface="Calibri" panose="020F0502020204030204" pitchFamily="34" charset="0"/>
                <a:cs typeface="Times New Roman" panose="02020603050405020304" pitchFamily="18" charset="0"/>
              </a:rPr>
              <a:t>Community Response Team (CRT) 2014</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The CRT program was developed to assist patients suffering from acute behavioral health crisis by employing cross-agency collaboration to integrate behavioral health services into the broader healthcare spectrum. Using the flexibility of emergency services, but with a mindset of healthcare integration, teams identify behavioral health needs and work to connect patients to a larger collaborative healthcare team. CRT engages patients that have extensive and often complicated diagnoses, who encounter significant medical, social, and behavioral health barriers posing potential risk to themselves or others and provides a progressive alternative to a strictly law enforcement response. Designed to respond to behavioral health crisis calls from 9-1-1 and the state crisis line, the CRT team decreases the time between a patient's call for help and their receipt of definitive services. This eliminates prolonged and often detrimental emergency room stays where little to no behavioral health intervention or treatment is performed.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kern="100">
                <a:effectLst/>
                <a:latin typeface="Calibri" panose="020F0502020204030204" pitchFamily="34" charset="0"/>
                <a:ea typeface="Calibri" panose="020F0502020204030204" pitchFamily="34" charset="0"/>
                <a:cs typeface="Times New Roman" panose="02020603050405020304" pitchFamily="18" charset="0"/>
              </a:rPr>
              <a:t>Alternate Response Team (ART) 2022</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The ART team is expanding the scope of collaborative response in our community by responding to low acuity 9-1-1 calls while the CRT units are responding to higher levels of mental health crisis.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The Alternate Response Team (ART) consisting of a Crisis Navigator and an EMT is responding to appropriate low acuity call types such as: medical check the welfare, mental health check the welfare and unwanted person calls. The ART team assists and navigates the individual of concern into the correct resources and/or disposition of care.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Both ART and CRT units are able to make referrals to existing CSFD Community and Public Health navigation programs as appropriate. For individuals who are homeless, the ART team can consult with our Homeless Outreach Program who can in turn reach out to the CSPD HOT or DART teams as necessary. Thus, the addition of the ART teams expands the coordination and collaboration occurring across our city with community service providers, CSPD and CSFD.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Through the recent addition of the two Alternate Response Teams, members of our community experiencing a crisis receive appropriate access to the right care in an expedient fashion. At the same time, CSPD Patrol officers are able to respond to call types that are more appropriate for their mission and their training. As a result of this addition of ART to a continuum of crisis response in our city, our citizens in need receive definitive care in a timely manner while our CSPD patrol officers are more readily available to respond to the law enforcement concerns for which they are trained. The end result is that all citizens across our community benefit from increased 9-1-1 response availability, a healthier social environment and a healthier citizen population.</a:t>
            </a:r>
          </a:p>
          <a:p>
            <a:pPr marL="0" marR="0" algn="just">
              <a:lnSpc>
                <a:spcPct val="107000"/>
              </a:lnSpc>
              <a:spcBef>
                <a:spcPts val="0"/>
              </a:spcBef>
              <a:spcAft>
                <a:spcPts val="800"/>
              </a:spcAft>
            </a:pPr>
            <a:endParaRPr lang="en-US" sz="1200" b="1" kern="100">
              <a:effectLst/>
              <a:latin typeface="Arial" panose="020B060402020202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b="1" kern="100">
                <a:effectLst/>
                <a:latin typeface="Arial" panose="020B0604020202020204" pitchFamily="34" charset="0"/>
                <a:ea typeface="Calibri" panose="020F0502020204030204" pitchFamily="34" charset="0"/>
                <a:cs typeface="Times New Roman" panose="02020603050405020304" pitchFamily="18" charset="0"/>
              </a:rPr>
              <a:t>CMED 2022</a:t>
            </a:r>
          </a:p>
          <a:p>
            <a:pPr marL="0" marR="0">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The Community Medicine Response (CMED) teams were created to bridge the gap between those alarms that are considered time sensitive life threats and non-time sensitive threats. CMED alarm types were carved out for those alarm types that two personnel could handle and responses could hold in a pending status for a period. These responses range from Omega to Delta level responses. </a:t>
            </a:r>
          </a:p>
          <a:p>
            <a:pPr marL="0" marR="0">
              <a:lnSpc>
                <a:spcPct val="107000"/>
              </a:lnSpc>
              <a:spcBef>
                <a:spcPts val="0"/>
              </a:spcBef>
              <a:spcAft>
                <a:spcPts val="800"/>
              </a:spcAft>
            </a:pPr>
            <a:r>
              <a:rPr lang="en-US" sz="1200" b="1" kern="100">
                <a:effectLst/>
                <a:latin typeface="Arial" panose="020B0604020202020204" pitchFamily="34" charset="0"/>
                <a:ea typeface="Calibri" panose="020F0502020204030204" pitchFamily="34" charset="0"/>
                <a:cs typeface="Times New Roman" panose="02020603050405020304" pitchFamily="18" charset="0"/>
              </a:rPr>
              <a:t>Ambulance only response types </a:t>
            </a:r>
            <a:endParaRPr lang="en-US" sz="1600" b="1"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Lower acuity alarm types where BLS responses are appropriate for the majority of the alarm types. </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 </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BFEBFCC6-5681-4C49-BD07-43D929C4C08F}" type="slidenum">
              <a:rPr lang="en-US" smtClean="0"/>
              <a:t>59</a:t>
            </a:fld>
            <a:endParaRPr lang="en-US"/>
          </a:p>
        </p:txBody>
      </p:sp>
    </p:spTree>
    <p:extLst>
      <p:ext uri="{BB962C8B-B14F-4D97-AF65-F5344CB8AC3E}">
        <p14:creationId xmlns:p14="http://schemas.microsoft.com/office/powerpoint/2010/main" val="5981577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1" kern="100">
                <a:effectLst/>
                <a:latin typeface="Calibri" panose="020F0502020204030204" pitchFamily="34" charset="0"/>
                <a:ea typeface="Calibri" panose="020F0502020204030204" pitchFamily="34" charset="0"/>
                <a:cs typeface="Times New Roman" panose="02020603050405020304" pitchFamily="18" charset="0"/>
              </a:rPr>
              <a:t>Super Utilizer Program  (2015/2016)</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Originally known as "CARES", this program provided the template for all of our navigation programs. The Super Utilizer Program endeavors to assists frequent users of the 9-1-1 system and the emergency departments (six visits to the ED or six 9-1-1 calls within a 6-month period) in Colorado Springs with their physical, medical and behavioral health needs through outreach, assessment, connection to community resources and care navigation. Referred patients are offered the opportunity to participate in a voluntary intervention designed to find resources and address barriers to healthcare access; this intervention can last for up to 12 months. Commonly identified barriers include lack of adequate housing, food, transportation options, primary care physicians (PCPs), medical specialists, insurance, and behavioral health treatment. The CARES team consists of intake providers, medical navigators, and behavioral health clinicians. The navigation teams are designed to provide integrated intensive interventions to members who consent to treatment. This allows community resource providers to keep vulnerable populations healthy rather than only providing reactive emergency services.</a:t>
            </a:r>
          </a:p>
          <a:p>
            <a:pPr marL="0" marR="0" algn="just">
              <a:lnSpc>
                <a:spcPct val="107000"/>
              </a:lnSpc>
              <a:spcBef>
                <a:spcPts val="0"/>
              </a:spcBef>
              <a:spcAft>
                <a:spcPts val="800"/>
              </a:spcAft>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kern="100">
                <a:effectLst/>
                <a:latin typeface="Calibri" panose="020F0502020204030204" pitchFamily="34" charset="0"/>
                <a:ea typeface="Calibri" panose="020F0502020204030204" pitchFamily="34" charset="0"/>
                <a:cs typeface="Times New Roman" panose="02020603050405020304" pitchFamily="18" charset="0"/>
              </a:rPr>
              <a:t>Homeless Outreach Program (HOP)  2020</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In </a:t>
            </a:r>
            <a:r>
              <a:rPr lang="en-US" sz="1200" b="1" kern="10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August 2019</a:t>
            </a:r>
            <a:r>
              <a:rPr lang="en-US" sz="1200" b="1" kern="100">
                <a:effectLst/>
                <a:latin typeface="Arial" panose="020B0604020202020204" pitchFamily="34" charset="0"/>
                <a:ea typeface="Calibri" panose="020F0502020204030204" pitchFamily="34" charset="0"/>
                <a:cs typeface="Times New Roman" panose="02020603050405020304" pitchFamily="18" charset="0"/>
              </a:rPr>
              <a:t>, </a:t>
            </a:r>
            <a:r>
              <a:rPr lang="en-US" sz="1200" kern="100">
                <a:effectLst/>
                <a:latin typeface="Arial" panose="020B0604020202020204" pitchFamily="34" charset="0"/>
                <a:ea typeface="Calibri" panose="020F0502020204030204" pitchFamily="34" charset="0"/>
                <a:cs typeface="Times New Roman" panose="02020603050405020304" pitchFamily="18" charset="0"/>
              </a:rPr>
              <a:t>CPH launched a limited pilot of the Homeless Outreach Program (HOP), which provides targeted, intensive outreach to high needs utilizers in downtown Colorado Springs. HOP operates in collaboration with CARES, the Colorado Springs Police Department's (CSPD) Homeless Outreach Team (HOT) and Downtown Area Response Team (DART), the City of Colorado Springs Homelessness Prevention &amp; Response Coordinator, Homeward Pikes Peak, The Place, and Coordinated Entry through Pikes Peak Community Health Partnership.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HOP conducts intensive outreach work with individuals experiencing homelessness who are vulnerable and exhibit high-acuity behaviors in the downtown Colorado Springs area. Through rapport building, needs identification, and medical and behavioral health navigation, with the addition of housing assessment solicitation/completion and behavior modification, HOP is designed to increase access to healthcare and improve quality of life for targeted individuals. Although initially a pilot, HOP was expanded to full program status in 2020. </a:t>
            </a:r>
          </a:p>
          <a:p>
            <a:pPr marL="0" marR="0" algn="just">
              <a:lnSpc>
                <a:spcPct val="107000"/>
              </a:lnSpc>
              <a:spcBef>
                <a:spcPts val="0"/>
              </a:spcBef>
              <a:spcAft>
                <a:spcPts val="800"/>
              </a:spcAft>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Since inception, the program has proactively adapted to the changing needs of the community. During the height of the pandemic, HOP provided case management at the homeless isolation shelter, provided Covid testing for the homeless throughout the community, provided vaccines on the trails and in the camps and is now assisting City Hope with its high acuity, vulnerable clients. In 2022, HOP partnered with Municipal Court to establish a consistent, three day a week presence outside the courtroom to provide resources to the homeless community. More recently, HOP began a small pilot project with the public defenders office to assist those who will benefit from the intensive navigation offered through the Homeless Outreach Program. During the week you will find this team walking the downtown corridor and engaging with the homeless population in the parks, shelters, trails, and homeless camps offering resources and navigation wherever they go.</a:t>
            </a:r>
          </a:p>
          <a:p>
            <a:pPr marL="0" marR="0" algn="just">
              <a:lnSpc>
                <a:spcPct val="107000"/>
              </a:lnSpc>
              <a:spcBef>
                <a:spcPts val="0"/>
              </a:spcBef>
              <a:spcAft>
                <a:spcPts val="800"/>
              </a:spcAft>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kern="100">
                <a:effectLst/>
                <a:latin typeface="Calibri" panose="020F0502020204030204" pitchFamily="34" charset="0"/>
                <a:ea typeface="Calibri" panose="020F0502020204030204" pitchFamily="34" charset="0"/>
                <a:cs typeface="Times New Roman" panose="02020603050405020304" pitchFamily="18" charset="0"/>
              </a:rPr>
              <a:t>Aging in Place Program (APP)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In </a:t>
            </a:r>
            <a:r>
              <a:rPr lang="en-US" sz="1200" b="1" kern="10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January 2019, </a:t>
            </a:r>
            <a:r>
              <a:rPr lang="en-US" sz="1200" kern="100">
                <a:effectLst/>
                <a:latin typeface="Arial" panose="020B0604020202020204" pitchFamily="34" charset="0"/>
                <a:ea typeface="Calibri" panose="020F0502020204030204" pitchFamily="34" charset="0"/>
                <a:cs typeface="Times New Roman" panose="02020603050405020304" pitchFamily="18" charset="0"/>
              </a:rPr>
              <a:t>we began a small pilot to provide support to elders struggling to age in place in their homes. By July of that year, the Next50 Initiative partnered with us through a grant to support and expand this program. The genius of the Aging in Place Program is that it maximizes the first responder's role, as they are often first to recognize when a senior citizen is struggling to age in place. For instance, CSFD often receives 9-1-1 calls for "lift assist," indicating that someone has fallen in their home and cannot get up. While in the home assisting the elder, first responders may observe home and living conditions that indicate the elder is in need of home care, nursing care, or other community-based support and services. The Aging in Place Program (APP) offers a way for CSFD to immediately begin to connect elders and their families with resources and support. Through CSFD referrals to APP, CPH plays an important role in leveraging first responder and co-responder roles to quickly identify elders in need, assist them in connecting to resources, teach them the necessary skills to continue appropriate self-care, and observe their success. Elders are then graduated back into independence to age gracefully and successfully or assisted in finding proper placement if they are unable to age safely in their home.</a:t>
            </a:r>
          </a:p>
          <a:p>
            <a:pPr marL="0" marR="0" algn="just">
              <a:lnSpc>
                <a:spcPct val="107000"/>
              </a:lnSpc>
              <a:spcBef>
                <a:spcPts val="0"/>
              </a:spcBef>
              <a:spcAft>
                <a:spcPts val="800"/>
              </a:spcAft>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kern="100">
                <a:effectLst/>
                <a:latin typeface="Calibri" panose="020F0502020204030204" pitchFamily="34" charset="0"/>
                <a:ea typeface="Calibri" panose="020F0502020204030204" pitchFamily="34" charset="0"/>
                <a:cs typeface="Times New Roman" panose="02020603050405020304" pitchFamily="18" charset="0"/>
              </a:rPr>
              <a:t>Transition Assistance Program (TAP) 2020</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The Transition Assistance Program (TAP) provides intensive community navigation services for inmates of the El Paso County Criminal Justice Center (CJC) identified as high risk/high need. This category of vulnerable individuals includes inmates reporting chemical dependence, mental illness, those in need of chronic medical care, those who are transient/homeless or are high utilizers of jail services.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This program is comprised of two teams, each staffed with a Behavioral Health Clinical Navigator and a Recovery Navigator, who assist community re-entry by creating and managing individualized member treatment plans. Throughout program enrollment, there are ongoing assessments to determine appropriate care, build connection to community providers and resources while simultaneously delivering vital case navigation. This enables vulnerable inmates to receive the resources they need to stay healthy, connect to the community, and decrease recidivism. Through intensive navigation, the TAP program enables members to make lasting connections to needed services, empowers a better quality of life and makes our community a safer, healthier place.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200" kern="100">
                <a:effectLst/>
                <a:latin typeface="Calibri" panose="020F0502020204030204" pitchFamily="34" charset="0"/>
                <a:ea typeface="Calibri" panose="020F0502020204030204" pitchFamily="34" charset="0"/>
                <a:cs typeface="Times New Roman" panose="02020603050405020304" pitchFamily="18" charset="0"/>
              </a:rPr>
              <a:t>Mobile Response Programs</a:t>
            </a:r>
          </a:p>
          <a:p>
            <a:pPr marL="0" marR="0">
              <a:lnSpc>
                <a:spcPct val="107000"/>
              </a:lnSpc>
              <a:spcBef>
                <a:spcPts val="0"/>
              </a:spcBef>
              <a:spcAft>
                <a:spcPts val="800"/>
              </a:spcAft>
            </a:pPr>
            <a:r>
              <a:rPr lang="en-US" sz="1200" b="1" kern="100">
                <a:effectLst/>
                <a:latin typeface="Calibri" panose="020F0502020204030204" pitchFamily="34" charset="0"/>
                <a:ea typeface="Calibri" panose="020F0502020204030204" pitchFamily="34" charset="0"/>
                <a:cs typeface="Times New Roman" panose="02020603050405020304" pitchFamily="18" charset="0"/>
              </a:rPr>
              <a:t>Community Response Team (CRT) 2014</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The CRT program was developed to assist patients suffering from acute behavioral health crisis by employing cross-agency collaboration to integrate behavioral health services into the broader healthcare spectrum. Using the flexibility of emergency services, but with a mindset of healthcare integration, teams identify behavioral health needs and work to connect patients to a larger collaborative healthcare team. CRT engages patients that have extensive and often complicated diagnoses, who encounter significant medical, social, and behavioral health barriers posing potential risk to themselves or others and provides a progressive alternative to a strictly law enforcement response. Designed to respond to behavioral health crisis calls from 9-1-1 and the state crisis line, the CRT team decreases the time between a patient's call for help and their receipt of definitive services. This eliminates prolonged and often detrimental emergency room stays where little to no behavioral health intervention or treatment is performed.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kern="100">
                <a:effectLst/>
                <a:latin typeface="Calibri" panose="020F0502020204030204" pitchFamily="34" charset="0"/>
                <a:ea typeface="Calibri" panose="020F0502020204030204" pitchFamily="34" charset="0"/>
                <a:cs typeface="Times New Roman" panose="02020603050405020304" pitchFamily="18" charset="0"/>
              </a:rPr>
              <a:t>Alternate Response Team (ART) 2022</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The ART team is expanding the scope of collaborative response in our community by responding to low acuity 9-1-1 calls while the CRT units are responding to higher levels of mental health crisis.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The Alternate Response Team (ART) consisting of a Crisis Navigator and an EMT is responding to appropriate low acuity call types such as: medical check the welfare, mental health check the welfare and unwanted person calls. The ART team assists and navigates the individual of concern into the correct resources and/or disposition of care.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Both ART and CRT units are able to make referrals to existing CSFD Community and Public Health navigation programs as appropriate. For individuals who are homeless, the ART team can consult with our Homeless Outreach Program who can in turn reach out to the CSPD HOT or DART teams as necessary. Thus, the addition of the ART teams expands the coordination and collaboration occurring across our city with community service providers, CSPD and CSFD.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Through the recent addition of the two Alternate Response Teams, members of our community experiencing a crisis receive appropriate access to the right care in an expedient fashion. At the same time, CSPD Patrol officers are able to respond to call types that are more appropriate for their mission and their training. As a result of this addition of ART to a continuum of crisis response in our city, our citizens in need receive definitive care in a timely manner while our CSPD patrol officers are more readily available to respond to the law enforcement concerns for which they are trained. The end result is that all citizens across our community benefit from increased 9-1-1 response availability, a healthier social environment and a healthier citizen population.</a:t>
            </a:r>
          </a:p>
          <a:p>
            <a:pPr marL="0" marR="0" algn="just">
              <a:lnSpc>
                <a:spcPct val="107000"/>
              </a:lnSpc>
              <a:spcBef>
                <a:spcPts val="0"/>
              </a:spcBef>
              <a:spcAft>
                <a:spcPts val="800"/>
              </a:spcAft>
            </a:pPr>
            <a:endParaRPr lang="en-US" sz="1200" b="1" kern="100">
              <a:effectLst/>
              <a:latin typeface="Arial" panose="020B060402020202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b="1" kern="100">
                <a:effectLst/>
                <a:latin typeface="Arial" panose="020B0604020202020204" pitchFamily="34" charset="0"/>
                <a:ea typeface="Calibri" panose="020F0502020204030204" pitchFamily="34" charset="0"/>
                <a:cs typeface="Times New Roman" panose="02020603050405020304" pitchFamily="18" charset="0"/>
              </a:rPr>
              <a:t>CMED 2022</a:t>
            </a:r>
          </a:p>
          <a:p>
            <a:pPr marL="0" marR="0">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The Community Medicine Response (CMED) teams were created to bridge the gap between those alarms that are considered time sensitive life threats and non-time sensitive threats. CMED alarm types were carved out for those alarm types that two personnel could handle and responses could hold in a pending status for a period. These responses range from Omega to Delta level responses. </a:t>
            </a:r>
          </a:p>
          <a:p>
            <a:pPr marL="0" marR="0">
              <a:lnSpc>
                <a:spcPct val="107000"/>
              </a:lnSpc>
              <a:spcBef>
                <a:spcPts val="0"/>
              </a:spcBef>
              <a:spcAft>
                <a:spcPts val="800"/>
              </a:spcAft>
            </a:pPr>
            <a:r>
              <a:rPr lang="en-US" sz="1200" b="1" kern="100">
                <a:effectLst/>
                <a:latin typeface="Arial" panose="020B0604020202020204" pitchFamily="34" charset="0"/>
                <a:ea typeface="Calibri" panose="020F0502020204030204" pitchFamily="34" charset="0"/>
                <a:cs typeface="Times New Roman" panose="02020603050405020304" pitchFamily="18" charset="0"/>
              </a:rPr>
              <a:t>Ambulance only response types </a:t>
            </a:r>
            <a:endParaRPr lang="en-US" sz="1600" b="1"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Lower acuity alarm types where BLS responses are appropriate for the majority of the alarm types. </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 </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BFEBFCC6-5681-4C49-BD07-43D929C4C08F}" type="slidenum">
              <a:rPr lang="en-US" smtClean="0"/>
              <a:t>60</a:t>
            </a:fld>
            <a:endParaRPr lang="en-US"/>
          </a:p>
        </p:txBody>
      </p:sp>
    </p:spTree>
    <p:extLst>
      <p:ext uri="{BB962C8B-B14F-4D97-AF65-F5344CB8AC3E}">
        <p14:creationId xmlns:p14="http://schemas.microsoft.com/office/powerpoint/2010/main" val="22642339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1" kern="100">
                <a:effectLst/>
                <a:latin typeface="Calibri" panose="020F0502020204030204" pitchFamily="34" charset="0"/>
                <a:ea typeface="Calibri" panose="020F0502020204030204" pitchFamily="34" charset="0"/>
                <a:cs typeface="Times New Roman" panose="02020603050405020304" pitchFamily="18" charset="0"/>
              </a:rPr>
              <a:t>Super Utilizer Program  (2015/2016)</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Originally known as "CARES", this program provided the template for all of our navigation programs. The Super Utilizer Program endeavors to assists frequent users of the 9-1-1 system and the emergency departments (six visits to the ED or six 9-1-1 calls within a 6-month period) in Colorado Springs with their physical, medical and behavioral health needs through outreach, assessment, connection to community resources and care navigation. Referred patients are offered the opportunity to participate in a voluntary intervention designed to find resources and address barriers to healthcare access; this intervention can last for up to 12 months. Commonly identified barriers include lack of adequate housing, food, transportation options, primary care physicians (PCPs), medical specialists, insurance, and behavioral health treatment. The CARES team consists of intake providers, medical navigators, and behavioral health clinicians. The navigation teams are designed to provide integrated intensive interventions to members who consent to treatment. This allows community resource providers to keep vulnerable populations healthy rather than only providing reactive emergency services.</a:t>
            </a:r>
          </a:p>
          <a:p>
            <a:pPr marL="0" marR="0" algn="just">
              <a:lnSpc>
                <a:spcPct val="107000"/>
              </a:lnSpc>
              <a:spcBef>
                <a:spcPts val="0"/>
              </a:spcBef>
              <a:spcAft>
                <a:spcPts val="800"/>
              </a:spcAft>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kern="100">
                <a:effectLst/>
                <a:latin typeface="Calibri" panose="020F0502020204030204" pitchFamily="34" charset="0"/>
                <a:ea typeface="Calibri" panose="020F0502020204030204" pitchFamily="34" charset="0"/>
                <a:cs typeface="Times New Roman" panose="02020603050405020304" pitchFamily="18" charset="0"/>
              </a:rPr>
              <a:t>Homeless Outreach Program (HOP)  2020</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In </a:t>
            </a:r>
            <a:r>
              <a:rPr lang="en-US" sz="1200" b="1" kern="10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August 2019</a:t>
            </a:r>
            <a:r>
              <a:rPr lang="en-US" sz="1200" b="1" kern="100">
                <a:effectLst/>
                <a:latin typeface="Arial" panose="020B0604020202020204" pitchFamily="34" charset="0"/>
                <a:ea typeface="Calibri" panose="020F0502020204030204" pitchFamily="34" charset="0"/>
                <a:cs typeface="Times New Roman" panose="02020603050405020304" pitchFamily="18" charset="0"/>
              </a:rPr>
              <a:t>, </a:t>
            </a:r>
            <a:r>
              <a:rPr lang="en-US" sz="1200" kern="100">
                <a:effectLst/>
                <a:latin typeface="Arial" panose="020B0604020202020204" pitchFamily="34" charset="0"/>
                <a:ea typeface="Calibri" panose="020F0502020204030204" pitchFamily="34" charset="0"/>
                <a:cs typeface="Times New Roman" panose="02020603050405020304" pitchFamily="18" charset="0"/>
              </a:rPr>
              <a:t>CPH launched a limited pilot of the Homeless Outreach Program (HOP), which provides targeted, intensive outreach to high needs utilizers in downtown Colorado Springs. HOP operates in collaboration with CARES, the Colorado Springs Police Department's (CSPD) Homeless Outreach Team (HOT) and Downtown Area Response Team (DART), the City of Colorado Springs Homelessness Prevention &amp; Response Coordinator, Homeward Pikes Peak, The Place, and Coordinated Entry through Pikes Peak Community Health Partnership.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HOP conducts intensive outreach work with individuals experiencing homelessness who are vulnerable and exhibit high-acuity behaviors in the downtown Colorado Springs area. Through rapport building, needs identification, and medical and behavioral health navigation, with the addition of housing assessment solicitation/completion and behavior modification, HOP is designed to increase access to healthcare and improve quality of life for targeted individuals. Although initially a pilot, HOP was expanded to full program status in 2020. </a:t>
            </a:r>
          </a:p>
          <a:p>
            <a:pPr marL="0" marR="0" algn="just">
              <a:lnSpc>
                <a:spcPct val="107000"/>
              </a:lnSpc>
              <a:spcBef>
                <a:spcPts val="0"/>
              </a:spcBef>
              <a:spcAft>
                <a:spcPts val="800"/>
              </a:spcAft>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Since inception, the program has proactively adapted to the changing needs of the community. During the height of the pandemic, HOP provided case management at the homeless isolation shelter, provided Covid testing for the homeless throughout the community, provided vaccines on the trails and in the camps and is now assisting City Hope with its high acuity, vulnerable clients. In 2022, HOP partnered with Municipal Court to establish a consistent, three day a week presence outside the courtroom to provide resources to the homeless community. More recently, HOP began a small pilot project with the public defenders office to assist those who will benefit from the intensive navigation offered through the Homeless Outreach Program. During the week you will find this team walking the downtown corridor and engaging with the homeless population in the parks, shelters, trails, and homeless camps offering resources and navigation wherever they go.</a:t>
            </a:r>
          </a:p>
          <a:p>
            <a:pPr marL="0" marR="0" algn="just">
              <a:lnSpc>
                <a:spcPct val="107000"/>
              </a:lnSpc>
              <a:spcBef>
                <a:spcPts val="0"/>
              </a:spcBef>
              <a:spcAft>
                <a:spcPts val="800"/>
              </a:spcAft>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kern="100">
                <a:effectLst/>
                <a:latin typeface="Calibri" panose="020F0502020204030204" pitchFamily="34" charset="0"/>
                <a:ea typeface="Calibri" panose="020F0502020204030204" pitchFamily="34" charset="0"/>
                <a:cs typeface="Times New Roman" panose="02020603050405020304" pitchFamily="18" charset="0"/>
              </a:rPr>
              <a:t>Aging in Place Program (APP)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In </a:t>
            </a:r>
            <a:r>
              <a:rPr lang="en-US" sz="1200" b="1" kern="10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January 2019, </a:t>
            </a:r>
            <a:r>
              <a:rPr lang="en-US" sz="1200" kern="100">
                <a:effectLst/>
                <a:latin typeface="Arial" panose="020B0604020202020204" pitchFamily="34" charset="0"/>
                <a:ea typeface="Calibri" panose="020F0502020204030204" pitchFamily="34" charset="0"/>
                <a:cs typeface="Times New Roman" panose="02020603050405020304" pitchFamily="18" charset="0"/>
              </a:rPr>
              <a:t>we began a small pilot to provide support to elders struggling to age in place in their homes. By July of that year, the Next50 Initiative partnered with us through a grant to support and expand this program. The genius of the Aging in Place Program is that it maximizes the first responder's role, as they are often first to recognize when a senior citizen is struggling to age in place. For instance, CSFD often receives 9-1-1 calls for "lift assist," indicating that someone has fallen in their home and cannot get up. While in the home assisting the elder, first responders may observe home and living conditions that indicate the elder is in need of home care, nursing care, or other community-based support and services. The Aging in Place Program (APP) offers a way for CSFD to immediately begin to connect elders and their families with resources and support. Through CSFD referrals to APP, CPH plays an important role in leveraging first responder and co-responder roles to quickly identify elders in need, assist them in connecting to resources, teach them the necessary skills to continue appropriate self-care, and observe their success. Elders are then graduated back into independence to age gracefully and successfully or assisted in finding proper placement if they are unable to age safely in their home.</a:t>
            </a:r>
          </a:p>
          <a:p>
            <a:pPr marL="0" marR="0" algn="just">
              <a:lnSpc>
                <a:spcPct val="107000"/>
              </a:lnSpc>
              <a:spcBef>
                <a:spcPts val="0"/>
              </a:spcBef>
              <a:spcAft>
                <a:spcPts val="800"/>
              </a:spcAft>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kern="100">
                <a:effectLst/>
                <a:latin typeface="Calibri" panose="020F0502020204030204" pitchFamily="34" charset="0"/>
                <a:ea typeface="Calibri" panose="020F0502020204030204" pitchFamily="34" charset="0"/>
                <a:cs typeface="Times New Roman" panose="02020603050405020304" pitchFamily="18" charset="0"/>
              </a:rPr>
              <a:t>Transition Assistance Program (TAP) 2020</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The Transition Assistance Program (TAP) provides intensive community navigation services for inmates of the El Paso County Criminal Justice Center (CJC) identified as high risk/high need. This category of vulnerable individuals includes inmates reporting chemical dependence, mental illness, those in need of chronic medical care, those who are transient/homeless or are high utilizers of jail services.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This program is comprised of two teams, each staffed with a Behavioral Health Clinical Navigator and a Recovery Navigator, who assist community re-entry by creating and managing individualized member treatment plans. Throughout program enrollment, there are ongoing assessments to determine appropriate care, build connection to community providers and resources while simultaneously delivering vital case navigation. This enables vulnerable inmates to receive the resources they need to stay healthy, connect to the community, and decrease recidivism. Through intensive navigation, the TAP program enables members to make lasting connections to needed services, empowers a better quality of life and makes our community a safer, healthier place.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200" kern="100">
                <a:effectLst/>
                <a:latin typeface="Calibri" panose="020F0502020204030204" pitchFamily="34" charset="0"/>
                <a:ea typeface="Calibri" panose="020F0502020204030204" pitchFamily="34" charset="0"/>
                <a:cs typeface="Times New Roman" panose="02020603050405020304" pitchFamily="18" charset="0"/>
              </a:rPr>
              <a:t>Mobile Response Programs</a:t>
            </a:r>
          </a:p>
          <a:p>
            <a:pPr marL="0" marR="0">
              <a:lnSpc>
                <a:spcPct val="107000"/>
              </a:lnSpc>
              <a:spcBef>
                <a:spcPts val="0"/>
              </a:spcBef>
              <a:spcAft>
                <a:spcPts val="800"/>
              </a:spcAft>
            </a:pPr>
            <a:r>
              <a:rPr lang="en-US" sz="1200" b="1" kern="100">
                <a:effectLst/>
                <a:latin typeface="Calibri" panose="020F0502020204030204" pitchFamily="34" charset="0"/>
                <a:ea typeface="Calibri" panose="020F0502020204030204" pitchFamily="34" charset="0"/>
                <a:cs typeface="Times New Roman" panose="02020603050405020304" pitchFamily="18" charset="0"/>
              </a:rPr>
              <a:t>Community Response Team (CRT) 2014</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The CRT program was developed to assist patients suffering from acute behavioral health crisis by employing cross-agency collaboration to integrate behavioral health services into the broader healthcare spectrum. Using the flexibility of emergency services, but with a mindset of healthcare integration, teams identify behavioral health needs and work to connect patients to a larger collaborative healthcare team. CRT engages patients that have extensive and often complicated diagnoses, who encounter significant medical, social, and behavioral health barriers posing potential risk to themselves or others and provides a progressive alternative to a strictly law enforcement response. Designed to respond to behavioral health crisis calls from 9-1-1 and the state crisis line, the CRT team decreases the time between a patient's call for help and their receipt of definitive services. This eliminates prolonged and often detrimental emergency room stays where little to no behavioral health intervention or treatment is performed.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kern="100">
                <a:effectLst/>
                <a:latin typeface="Calibri" panose="020F0502020204030204" pitchFamily="34" charset="0"/>
                <a:ea typeface="Calibri" panose="020F0502020204030204" pitchFamily="34" charset="0"/>
                <a:cs typeface="Times New Roman" panose="02020603050405020304" pitchFamily="18" charset="0"/>
              </a:rPr>
              <a:t>Alternate Response Team (ART) 2022</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The ART team is expanding the scope of collaborative response in our community by responding to low acuity 9-1-1 calls while the CRT units are responding to higher levels of mental health crisis.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The Alternate Response Team (ART) consisting of a Crisis Navigator and an EMT is responding to appropriate low acuity call types such as: medical check the welfare, mental health check the welfare and unwanted person calls. The ART team assists and navigates the individual of concern into the correct resources and/or disposition of care.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Both ART and CRT units are able to make referrals to existing CSFD Community and Public Health navigation programs as appropriate. For individuals who are homeless, the ART team can consult with our Homeless Outreach Program who can in turn reach out to the CSPD HOT or DART teams as necessary. Thus, the addition of the ART teams expands the coordination and collaboration occurring across our city with community service providers, CSPD and CSFD.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Through the recent addition of the two Alternate Response Teams, members of our community experiencing a crisis receive appropriate access to the right care in an expedient fashion. At the same time, CSPD Patrol officers are able to respond to call types that are more appropriate for their mission and their training. As a result of this addition of ART to a continuum of crisis response in our city, our citizens in need receive definitive care in a timely manner while our CSPD patrol officers are more readily available to respond to the law enforcement concerns for which they are trained. The end result is that all citizens across our community benefit from increased 9-1-1 response availability, a healthier social environment and a healthier citizen population.</a:t>
            </a:r>
          </a:p>
          <a:p>
            <a:pPr marL="0" marR="0" algn="just">
              <a:lnSpc>
                <a:spcPct val="107000"/>
              </a:lnSpc>
              <a:spcBef>
                <a:spcPts val="0"/>
              </a:spcBef>
              <a:spcAft>
                <a:spcPts val="800"/>
              </a:spcAft>
            </a:pPr>
            <a:endParaRPr lang="en-US" sz="1200" b="1" kern="100">
              <a:effectLst/>
              <a:latin typeface="Arial" panose="020B060402020202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b="1" kern="100">
                <a:effectLst/>
                <a:latin typeface="Arial" panose="020B0604020202020204" pitchFamily="34" charset="0"/>
                <a:ea typeface="Calibri" panose="020F0502020204030204" pitchFamily="34" charset="0"/>
                <a:cs typeface="Times New Roman" panose="02020603050405020304" pitchFamily="18" charset="0"/>
              </a:rPr>
              <a:t>CMED 2022</a:t>
            </a:r>
          </a:p>
          <a:p>
            <a:pPr marL="0" marR="0">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The Community Medicine Response (CMED) teams were created to bridge the gap between those alarms that are considered time sensitive life threats and non-time sensitive threats. CMED alarm types were carved out for those alarm types that two personnel could handle and responses could hold in a pending status for a period. These responses range from Omega to Delta level responses. </a:t>
            </a:r>
          </a:p>
          <a:p>
            <a:pPr marL="0" marR="0">
              <a:lnSpc>
                <a:spcPct val="107000"/>
              </a:lnSpc>
              <a:spcBef>
                <a:spcPts val="0"/>
              </a:spcBef>
              <a:spcAft>
                <a:spcPts val="800"/>
              </a:spcAft>
            </a:pPr>
            <a:r>
              <a:rPr lang="en-US" sz="1200" b="1" kern="100">
                <a:effectLst/>
                <a:latin typeface="Arial" panose="020B0604020202020204" pitchFamily="34" charset="0"/>
                <a:ea typeface="Calibri" panose="020F0502020204030204" pitchFamily="34" charset="0"/>
                <a:cs typeface="Times New Roman" panose="02020603050405020304" pitchFamily="18" charset="0"/>
              </a:rPr>
              <a:t>Ambulance only response types </a:t>
            </a:r>
            <a:endParaRPr lang="en-US" sz="1600" b="1"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Lower acuity alarm types where BLS responses are appropriate for the majority of the alarm types. </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 </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BFEBFCC6-5681-4C49-BD07-43D929C4C08F}" type="slidenum">
              <a:rPr lang="en-US" smtClean="0"/>
              <a:t>61</a:t>
            </a:fld>
            <a:endParaRPr lang="en-US"/>
          </a:p>
        </p:txBody>
      </p:sp>
    </p:spTree>
    <p:extLst>
      <p:ext uri="{BB962C8B-B14F-4D97-AF65-F5344CB8AC3E}">
        <p14:creationId xmlns:p14="http://schemas.microsoft.com/office/powerpoint/2010/main" val="38983908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1" kern="100">
                <a:effectLst/>
                <a:latin typeface="Calibri" panose="020F0502020204030204" pitchFamily="34" charset="0"/>
                <a:ea typeface="Calibri" panose="020F0502020204030204" pitchFamily="34" charset="0"/>
                <a:cs typeface="Times New Roman" panose="02020603050405020304" pitchFamily="18" charset="0"/>
              </a:rPr>
              <a:t>Super Utilizer Program  (2015/2016)</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Originally known as "CARES", this program provided the template for all of our navigation programs. The Super Utilizer Program endeavors to assists frequent users of the 9-1-1 system and the emergency departments (six visits to the ED or six 9-1-1 calls within a 6-month period) in Colorado Springs with their physical, medical and behavioral health needs through outreach, assessment, connection to community resources and care navigation. Referred patients are offered the opportunity to participate in a voluntary intervention designed to find resources and address barriers to healthcare access; this intervention can last for up to 12 months. Commonly identified barriers include lack of adequate housing, food, transportation options, primary care physicians (PCPs), medical specialists, insurance, and behavioral health treatment. The CARES team consists of intake providers, medical navigators, and behavioral health clinicians. The navigation teams are designed to provide integrated intensive interventions to members who consent to treatment. This allows community resource providers to keep vulnerable populations healthy rather than only providing reactive emergency services.</a:t>
            </a:r>
          </a:p>
          <a:p>
            <a:pPr marL="0" marR="0" algn="just">
              <a:lnSpc>
                <a:spcPct val="107000"/>
              </a:lnSpc>
              <a:spcBef>
                <a:spcPts val="0"/>
              </a:spcBef>
              <a:spcAft>
                <a:spcPts val="800"/>
              </a:spcAft>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kern="100">
                <a:effectLst/>
                <a:latin typeface="Calibri" panose="020F0502020204030204" pitchFamily="34" charset="0"/>
                <a:ea typeface="Calibri" panose="020F0502020204030204" pitchFamily="34" charset="0"/>
                <a:cs typeface="Times New Roman" panose="02020603050405020304" pitchFamily="18" charset="0"/>
              </a:rPr>
              <a:t>Homeless Outreach Program (HOP)  2020</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In </a:t>
            </a:r>
            <a:r>
              <a:rPr lang="en-US" sz="1200" b="1" kern="10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August 2019</a:t>
            </a:r>
            <a:r>
              <a:rPr lang="en-US" sz="1200" b="1" kern="100">
                <a:effectLst/>
                <a:latin typeface="Arial" panose="020B0604020202020204" pitchFamily="34" charset="0"/>
                <a:ea typeface="Calibri" panose="020F0502020204030204" pitchFamily="34" charset="0"/>
                <a:cs typeface="Times New Roman" panose="02020603050405020304" pitchFamily="18" charset="0"/>
              </a:rPr>
              <a:t>, </a:t>
            </a:r>
            <a:r>
              <a:rPr lang="en-US" sz="1200" kern="100">
                <a:effectLst/>
                <a:latin typeface="Arial" panose="020B0604020202020204" pitchFamily="34" charset="0"/>
                <a:ea typeface="Calibri" panose="020F0502020204030204" pitchFamily="34" charset="0"/>
                <a:cs typeface="Times New Roman" panose="02020603050405020304" pitchFamily="18" charset="0"/>
              </a:rPr>
              <a:t>CPH launched a limited pilot of the Homeless Outreach Program (HOP), which provides targeted, intensive outreach to high needs utilizers in downtown Colorado Springs. HOP operates in collaboration with CARES, the Colorado Springs Police Department's (CSPD) Homeless Outreach Team (HOT) and Downtown Area Response Team (DART), the City of Colorado Springs Homelessness Prevention &amp; Response Coordinator, Homeward Pikes Peak, The Place, and Coordinated Entry through Pikes Peak Community Health Partnership.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HOP conducts intensive outreach work with individuals experiencing homelessness who are vulnerable and exhibit high-acuity behaviors in the downtown Colorado Springs area. Through rapport building, needs identification, and medical and behavioral health navigation, with the addition of housing assessment solicitation/completion and behavior modification, HOP is designed to increase access to healthcare and improve quality of life for targeted individuals. Although initially a pilot, HOP was expanded to full program status in 2020. </a:t>
            </a:r>
          </a:p>
          <a:p>
            <a:pPr marL="0" marR="0" algn="just">
              <a:lnSpc>
                <a:spcPct val="107000"/>
              </a:lnSpc>
              <a:spcBef>
                <a:spcPts val="0"/>
              </a:spcBef>
              <a:spcAft>
                <a:spcPts val="800"/>
              </a:spcAft>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Since inception, the program has proactively adapted to the changing needs of the community. During the height of the pandemic, HOP provided case management at the homeless isolation shelter, provided Covid testing for the homeless throughout the community, provided vaccines on the trails and in the camps and is now assisting City Hope with its high acuity, vulnerable clients. In 2022, HOP partnered with Municipal Court to establish a consistent, three day a week presence outside the courtroom to provide resources to the homeless community. More recently, HOP began a small pilot project with the public defenders office to assist those who will benefit from the intensive navigation offered through the Homeless Outreach Program. During the week you will find this team walking the downtown corridor and engaging with the homeless population in the parks, shelters, trails, and homeless camps offering resources and navigation wherever they go.</a:t>
            </a:r>
          </a:p>
          <a:p>
            <a:pPr marL="0" marR="0" algn="just">
              <a:lnSpc>
                <a:spcPct val="107000"/>
              </a:lnSpc>
              <a:spcBef>
                <a:spcPts val="0"/>
              </a:spcBef>
              <a:spcAft>
                <a:spcPts val="800"/>
              </a:spcAft>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kern="100">
                <a:effectLst/>
                <a:latin typeface="Calibri" panose="020F0502020204030204" pitchFamily="34" charset="0"/>
                <a:ea typeface="Calibri" panose="020F0502020204030204" pitchFamily="34" charset="0"/>
                <a:cs typeface="Times New Roman" panose="02020603050405020304" pitchFamily="18" charset="0"/>
              </a:rPr>
              <a:t>Aging in Place Program (APP)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In </a:t>
            </a:r>
            <a:r>
              <a:rPr lang="en-US" sz="1200" b="1" kern="10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January 2019, </a:t>
            </a:r>
            <a:r>
              <a:rPr lang="en-US" sz="1200" kern="100">
                <a:effectLst/>
                <a:latin typeface="Arial" panose="020B0604020202020204" pitchFamily="34" charset="0"/>
                <a:ea typeface="Calibri" panose="020F0502020204030204" pitchFamily="34" charset="0"/>
                <a:cs typeface="Times New Roman" panose="02020603050405020304" pitchFamily="18" charset="0"/>
              </a:rPr>
              <a:t>we began a small pilot to provide support to elders struggling to age in place in their homes. By July of that year, the Next50 Initiative partnered with us through a grant to support and expand this program. The genius of the Aging in Place Program is that it maximizes the first responder's role, as they are often first to recognize when a senior citizen is struggling to age in place. For instance, CSFD often receives 9-1-1 calls for "lift assist," indicating that someone has fallen in their home and cannot get up. While in the home assisting the elder, first responders may observe home and living conditions that indicate the elder is in need of home care, nursing care, or other community-based support and services. The Aging in Place Program (APP) offers a way for CSFD to immediately begin to connect elders and their families with resources and support. Through CSFD referrals to APP, CPH plays an important role in leveraging first responder and co-responder roles to quickly identify elders in need, assist them in connecting to resources, teach them the necessary skills to continue appropriate self-care, and observe their success. Elders are then graduated back into independence to age gracefully and successfully or assisted in finding proper placement if they are unable to age safely in their home.</a:t>
            </a:r>
          </a:p>
          <a:p>
            <a:pPr marL="0" marR="0" algn="just">
              <a:lnSpc>
                <a:spcPct val="107000"/>
              </a:lnSpc>
              <a:spcBef>
                <a:spcPts val="0"/>
              </a:spcBef>
              <a:spcAft>
                <a:spcPts val="800"/>
              </a:spcAft>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kern="100">
                <a:effectLst/>
                <a:latin typeface="Calibri" panose="020F0502020204030204" pitchFamily="34" charset="0"/>
                <a:ea typeface="Calibri" panose="020F0502020204030204" pitchFamily="34" charset="0"/>
                <a:cs typeface="Times New Roman" panose="02020603050405020304" pitchFamily="18" charset="0"/>
              </a:rPr>
              <a:t>Transition Assistance Program (TAP) 2020</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The Transition Assistance Program (TAP) provides intensive community navigation services for inmates of the El Paso County Criminal Justice Center (CJC) identified as high risk/high need. This category of vulnerable individuals includes inmates reporting chemical dependence, mental illness, those in need of chronic medical care, those who are transient/homeless or are high utilizers of jail services.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This program is comprised of two teams, each staffed with a Behavioral Health Clinical Navigator and a Recovery Navigator, who assist community re-entry by creating and managing individualized member treatment plans. Throughout program enrollment, there are ongoing assessments to determine appropriate care, build connection to community providers and resources while simultaneously delivering vital case navigation. This enables vulnerable inmates to receive the resources they need to stay healthy, connect to the community, and decrease recidivism. Through intensive navigation, the TAP program enables members to make lasting connections to needed services, empowers a better quality of life and makes our community a safer, healthier place.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200" kern="100">
                <a:effectLst/>
                <a:latin typeface="Calibri" panose="020F0502020204030204" pitchFamily="34" charset="0"/>
                <a:ea typeface="Calibri" panose="020F0502020204030204" pitchFamily="34" charset="0"/>
                <a:cs typeface="Times New Roman" panose="02020603050405020304" pitchFamily="18" charset="0"/>
              </a:rPr>
              <a:t>Mobile Response Programs</a:t>
            </a:r>
          </a:p>
          <a:p>
            <a:pPr marL="0" marR="0">
              <a:lnSpc>
                <a:spcPct val="107000"/>
              </a:lnSpc>
              <a:spcBef>
                <a:spcPts val="0"/>
              </a:spcBef>
              <a:spcAft>
                <a:spcPts val="800"/>
              </a:spcAft>
            </a:pPr>
            <a:r>
              <a:rPr lang="en-US" sz="1200" b="1" kern="100">
                <a:effectLst/>
                <a:latin typeface="Calibri" panose="020F0502020204030204" pitchFamily="34" charset="0"/>
                <a:ea typeface="Calibri" panose="020F0502020204030204" pitchFamily="34" charset="0"/>
                <a:cs typeface="Times New Roman" panose="02020603050405020304" pitchFamily="18" charset="0"/>
              </a:rPr>
              <a:t>Community Response Team (CRT) 2014</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The CRT program was developed to assist patients suffering from acute behavioral health crisis by employing cross-agency collaboration to integrate behavioral health services into the broader healthcare spectrum. Using the flexibility of emergency services, but with a mindset of healthcare integration, teams identify behavioral health needs and work to connect patients to a larger collaborative healthcare team. CRT engages patients that have extensive and often complicated diagnoses, who encounter significant medical, social, and behavioral health barriers posing potential risk to themselves or others and provides a progressive alternative to a strictly law enforcement response. Designed to respond to behavioral health crisis calls from 9-1-1 and the state crisis line, the CRT team decreases the time between a patient's call for help and their receipt of definitive services. This eliminates prolonged and often detrimental emergency room stays where little to no behavioral health intervention or treatment is performed.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kern="100">
                <a:effectLst/>
                <a:latin typeface="Calibri" panose="020F0502020204030204" pitchFamily="34" charset="0"/>
                <a:ea typeface="Calibri" panose="020F0502020204030204" pitchFamily="34" charset="0"/>
                <a:cs typeface="Times New Roman" panose="02020603050405020304" pitchFamily="18" charset="0"/>
              </a:rPr>
              <a:t>Alternate Response Team (ART) 2022</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The ART team is expanding the scope of collaborative response in our community by responding to low acuity 9-1-1 calls while the CRT units are responding to higher levels of mental health crisis.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The Alternate Response Team (ART) consisting of a Crisis Navigator and an EMT is responding to appropriate low acuity call types such as: medical check the welfare, mental health check the welfare and unwanted person calls. The ART team assists and navigates the individual of concern into the correct resources and/or disposition of care.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Both ART and CRT units are able to make referrals to existing CSFD Community and Public Health navigation programs as appropriate. For individuals who are homeless, the ART team can consult with our Homeless Outreach Program who can in turn reach out to the CSPD HOT or DART teams as necessary. Thus, the addition of the ART teams expands the coordination and collaboration occurring across our city with community service providers, CSPD and CSFD.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Through the recent addition of the two Alternate Response Teams, members of our community experiencing a crisis receive appropriate access to the right care in an expedient fashion. At the same time, CSPD Patrol officers are able to respond to call types that are more appropriate for their mission and their training. As a result of this addition of ART to a continuum of crisis response in our city, our citizens in need receive definitive care in a timely manner while our CSPD patrol officers are more readily available to respond to the law enforcement concerns for which they are trained. The end result is that all citizens across our community benefit from increased 9-1-1 response availability, a healthier social environment and a healthier citizen population.</a:t>
            </a:r>
          </a:p>
          <a:p>
            <a:pPr marL="0" marR="0" algn="just">
              <a:lnSpc>
                <a:spcPct val="107000"/>
              </a:lnSpc>
              <a:spcBef>
                <a:spcPts val="0"/>
              </a:spcBef>
              <a:spcAft>
                <a:spcPts val="800"/>
              </a:spcAft>
            </a:pPr>
            <a:endParaRPr lang="en-US" sz="1200" b="1" kern="100">
              <a:effectLst/>
              <a:latin typeface="Arial" panose="020B060402020202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b="1" kern="100">
                <a:effectLst/>
                <a:latin typeface="Arial" panose="020B0604020202020204" pitchFamily="34" charset="0"/>
                <a:ea typeface="Calibri" panose="020F0502020204030204" pitchFamily="34" charset="0"/>
                <a:cs typeface="Times New Roman" panose="02020603050405020304" pitchFamily="18" charset="0"/>
              </a:rPr>
              <a:t>CMED 2022</a:t>
            </a:r>
          </a:p>
          <a:p>
            <a:pPr marL="0" marR="0">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The Community Medicine Response (CMED) teams were created to bridge the gap between those alarms that are considered time sensitive life threats and non-time sensitive threats. CMED alarm types were carved out for those alarm types that two personnel could handle and responses could hold in a pending status for a period. These responses range from Omega to Delta level responses. </a:t>
            </a:r>
          </a:p>
          <a:p>
            <a:pPr marL="0" marR="0">
              <a:lnSpc>
                <a:spcPct val="107000"/>
              </a:lnSpc>
              <a:spcBef>
                <a:spcPts val="0"/>
              </a:spcBef>
              <a:spcAft>
                <a:spcPts val="800"/>
              </a:spcAft>
            </a:pPr>
            <a:r>
              <a:rPr lang="en-US" sz="1200" b="1" kern="100">
                <a:effectLst/>
                <a:latin typeface="Arial" panose="020B0604020202020204" pitchFamily="34" charset="0"/>
                <a:ea typeface="Calibri" panose="020F0502020204030204" pitchFamily="34" charset="0"/>
                <a:cs typeface="Times New Roman" panose="02020603050405020304" pitchFamily="18" charset="0"/>
              </a:rPr>
              <a:t>Ambulance only response types </a:t>
            </a:r>
            <a:endParaRPr lang="en-US" sz="1600" b="1"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Lower acuity alarm types where BLS responses are appropriate for the majority of the alarm types. </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 </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BFEBFCC6-5681-4C49-BD07-43D929C4C08F}" type="slidenum">
              <a:rPr lang="en-US" smtClean="0"/>
              <a:t>62</a:t>
            </a:fld>
            <a:endParaRPr lang="en-US"/>
          </a:p>
        </p:txBody>
      </p:sp>
    </p:spTree>
    <p:extLst>
      <p:ext uri="{BB962C8B-B14F-4D97-AF65-F5344CB8AC3E}">
        <p14:creationId xmlns:p14="http://schemas.microsoft.com/office/powerpoint/2010/main" val="3849538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C2844B-5644-6A46-98B6-6F7EB3E5EF15}" type="slidenum">
              <a:rPr lang="en-US" smtClean="0"/>
              <a:t>33</a:t>
            </a:fld>
            <a:endParaRPr lang="en-US"/>
          </a:p>
        </p:txBody>
      </p:sp>
    </p:spTree>
    <p:extLst>
      <p:ext uri="{BB962C8B-B14F-4D97-AF65-F5344CB8AC3E}">
        <p14:creationId xmlns:p14="http://schemas.microsoft.com/office/powerpoint/2010/main" val="29495925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1" kern="100">
                <a:effectLst/>
                <a:latin typeface="Calibri" panose="020F0502020204030204" pitchFamily="34" charset="0"/>
                <a:ea typeface="Calibri" panose="020F0502020204030204" pitchFamily="34" charset="0"/>
                <a:cs typeface="Times New Roman" panose="02020603050405020304" pitchFamily="18" charset="0"/>
              </a:rPr>
              <a:t>Super Utilizer Program  (2015/2016)</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Originally known as "CARES", this program provided the template for all of our navigation programs. The Super Utilizer Program endeavors to assists frequent users of the 9-1-1 system and the emergency departments (six visits to the ED or six 9-1-1 calls within a 6-month period) in Colorado Springs with their physical, medical and behavioral health needs through outreach, assessment, connection to community resources and care navigation. Referred patients are offered the opportunity to participate in a voluntary intervention designed to find resources and address barriers to healthcare access; this intervention can last for up to 12 months. Commonly identified barriers include lack of adequate housing, food, transportation options, primary care physicians (PCPs), medical specialists, insurance, and behavioral health treatment. The CARES team consists of intake providers, medical navigators, and behavioral health clinicians. The navigation teams are designed to provide integrated intensive interventions to members who consent to treatment. This allows community resource providers to keep vulnerable populations healthy rather than only providing reactive emergency services.</a:t>
            </a:r>
          </a:p>
          <a:p>
            <a:pPr marL="0" marR="0" algn="just">
              <a:lnSpc>
                <a:spcPct val="107000"/>
              </a:lnSpc>
              <a:spcBef>
                <a:spcPts val="0"/>
              </a:spcBef>
              <a:spcAft>
                <a:spcPts val="800"/>
              </a:spcAft>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kern="100">
                <a:effectLst/>
                <a:latin typeface="Calibri" panose="020F0502020204030204" pitchFamily="34" charset="0"/>
                <a:ea typeface="Calibri" panose="020F0502020204030204" pitchFamily="34" charset="0"/>
                <a:cs typeface="Times New Roman" panose="02020603050405020304" pitchFamily="18" charset="0"/>
              </a:rPr>
              <a:t>Homeless Outreach Program (HOP)  2020</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In </a:t>
            </a:r>
            <a:r>
              <a:rPr lang="en-US" sz="1200" b="1" kern="10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August 2019</a:t>
            </a:r>
            <a:r>
              <a:rPr lang="en-US" sz="1200" b="1" kern="100">
                <a:effectLst/>
                <a:latin typeface="Arial" panose="020B0604020202020204" pitchFamily="34" charset="0"/>
                <a:ea typeface="Calibri" panose="020F0502020204030204" pitchFamily="34" charset="0"/>
                <a:cs typeface="Times New Roman" panose="02020603050405020304" pitchFamily="18" charset="0"/>
              </a:rPr>
              <a:t>, </a:t>
            </a:r>
            <a:r>
              <a:rPr lang="en-US" sz="1200" kern="100">
                <a:effectLst/>
                <a:latin typeface="Arial" panose="020B0604020202020204" pitchFamily="34" charset="0"/>
                <a:ea typeface="Calibri" panose="020F0502020204030204" pitchFamily="34" charset="0"/>
                <a:cs typeface="Times New Roman" panose="02020603050405020304" pitchFamily="18" charset="0"/>
              </a:rPr>
              <a:t>CPH launched a limited pilot of the Homeless Outreach Program (HOP), which provides targeted, intensive outreach to high needs utilizers in downtown Colorado Springs. HOP operates in collaboration with CARES, the Colorado Springs Police Department's (CSPD) Homeless Outreach Team (HOT) and Downtown Area Response Team (DART), the City of Colorado Springs Homelessness Prevention &amp; Response Coordinator, Homeward Pikes Peak, The Place, and Coordinated Entry through Pikes Peak Community Health Partnership.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HOP conducts intensive outreach work with individuals experiencing homelessness who are vulnerable and exhibit high-acuity behaviors in the downtown Colorado Springs area. Through rapport building, needs identification, and medical and behavioral health navigation, with the addition of housing assessment solicitation/completion and behavior modification, HOP is designed to increase access to healthcare and improve quality of life for targeted individuals. Although initially a pilot, HOP was expanded to full program status in 2020. </a:t>
            </a:r>
          </a:p>
          <a:p>
            <a:pPr marL="0" marR="0" algn="just">
              <a:lnSpc>
                <a:spcPct val="107000"/>
              </a:lnSpc>
              <a:spcBef>
                <a:spcPts val="0"/>
              </a:spcBef>
              <a:spcAft>
                <a:spcPts val="800"/>
              </a:spcAft>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Since inception, the program has proactively adapted to the changing needs of the community. During the height of the pandemic, HOP provided case management at the homeless isolation shelter, provided Covid testing for the homeless throughout the community, provided vaccines on the trails and in the camps and is now assisting City Hope with its high acuity, vulnerable clients. In 2022, HOP partnered with Municipal Court to establish a consistent, three day a week presence outside the courtroom to provide resources to the homeless community. More recently, HOP began a small pilot project with the public defenders office to assist those who will benefit from the intensive navigation offered through the Homeless Outreach Program. During the week you will find this team walking the downtown corridor and engaging with the homeless population in the parks, shelters, trails, and homeless camps offering resources and navigation wherever they go.</a:t>
            </a:r>
          </a:p>
          <a:p>
            <a:pPr marL="0" marR="0" algn="just">
              <a:lnSpc>
                <a:spcPct val="107000"/>
              </a:lnSpc>
              <a:spcBef>
                <a:spcPts val="0"/>
              </a:spcBef>
              <a:spcAft>
                <a:spcPts val="800"/>
              </a:spcAft>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kern="100">
                <a:effectLst/>
                <a:latin typeface="Calibri" panose="020F0502020204030204" pitchFamily="34" charset="0"/>
                <a:ea typeface="Calibri" panose="020F0502020204030204" pitchFamily="34" charset="0"/>
                <a:cs typeface="Times New Roman" panose="02020603050405020304" pitchFamily="18" charset="0"/>
              </a:rPr>
              <a:t>Aging in Place Program (APP)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In </a:t>
            </a:r>
            <a:r>
              <a:rPr lang="en-US" sz="1200" b="1" kern="10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January 2019, </a:t>
            </a:r>
            <a:r>
              <a:rPr lang="en-US" sz="1200" kern="100">
                <a:effectLst/>
                <a:latin typeface="Arial" panose="020B0604020202020204" pitchFamily="34" charset="0"/>
                <a:ea typeface="Calibri" panose="020F0502020204030204" pitchFamily="34" charset="0"/>
                <a:cs typeface="Times New Roman" panose="02020603050405020304" pitchFamily="18" charset="0"/>
              </a:rPr>
              <a:t>we began a small pilot to provide support to elders struggling to age in place in their homes. By July of that year, the Next50 Initiative partnered with us through a grant to support and expand this program. The genius of the Aging in Place Program is that it maximizes the first responder's role, as they are often first to recognize when a senior citizen is struggling to age in place. For instance, CSFD often receives 9-1-1 calls for "lift assist," indicating that someone has fallen in their home and cannot get up. While in the home assisting the elder, first responders may observe home and living conditions that indicate the elder is in need of home care, nursing care, or other community-based support and services. The Aging in Place Program (APP) offers a way for CSFD to immediately begin to connect elders and their families with resources and support. Through CSFD referrals to APP, CPH plays an important role in leveraging first responder and co-responder roles to quickly identify elders in need, assist them in connecting to resources, teach them the necessary skills to continue appropriate self-care, and observe their success. Elders are then graduated back into independence to age gracefully and successfully or assisted in finding proper placement if they are unable to age safely in their home.</a:t>
            </a:r>
          </a:p>
          <a:p>
            <a:pPr marL="0" marR="0" algn="just">
              <a:lnSpc>
                <a:spcPct val="107000"/>
              </a:lnSpc>
              <a:spcBef>
                <a:spcPts val="0"/>
              </a:spcBef>
              <a:spcAft>
                <a:spcPts val="800"/>
              </a:spcAft>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kern="100">
                <a:effectLst/>
                <a:latin typeface="Calibri" panose="020F0502020204030204" pitchFamily="34" charset="0"/>
                <a:ea typeface="Calibri" panose="020F0502020204030204" pitchFamily="34" charset="0"/>
                <a:cs typeface="Times New Roman" panose="02020603050405020304" pitchFamily="18" charset="0"/>
              </a:rPr>
              <a:t>Transition Assistance Program (TAP) 2020</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The Transition Assistance Program (TAP) provides intensive community navigation services for inmates of the El Paso County Criminal Justice Center (CJC) identified as high risk/high need. This category of vulnerable individuals includes inmates reporting chemical dependence, mental illness, those in need of chronic medical care, those who are transient/homeless or are high utilizers of jail services.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This program is comprised of two teams, each staffed with a Behavioral Health Clinical Navigator and a Recovery Navigator, who assist community re-entry by creating and managing individualized member treatment plans. Throughout program enrollment, there are ongoing assessments to determine appropriate care, build connection to community providers and resources while simultaneously delivering vital case navigation. This enables vulnerable inmates to receive the resources they need to stay healthy, connect to the community, and decrease recidivism. Through intensive navigation, the TAP program enables members to make lasting connections to needed services, empowers a better quality of life and makes our community a safer, healthier place.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200" kern="100">
                <a:effectLst/>
                <a:latin typeface="Calibri" panose="020F0502020204030204" pitchFamily="34" charset="0"/>
                <a:ea typeface="Calibri" panose="020F0502020204030204" pitchFamily="34" charset="0"/>
                <a:cs typeface="Times New Roman" panose="02020603050405020304" pitchFamily="18" charset="0"/>
              </a:rPr>
              <a:t>Mobile Response Programs</a:t>
            </a:r>
          </a:p>
          <a:p>
            <a:pPr marL="0" marR="0">
              <a:lnSpc>
                <a:spcPct val="107000"/>
              </a:lnSpc>
              <a:spcBef>
                <a:spcPts val="0"/>
              </a:spcBef>
              <a:spcAft>
                <a:spcPts val="800"/>
              </a:spcAft>
            </a:pPr>
            <a:r>
              <a:rPr lang="en-US" sz="1200" b="1" kern="100">
                <a:effectLst/>
                <a:latin typeface="Calibri" panose="020F0502020204030204" pitchFamily="34" charset="0"/>
                <a:ea typeface="Calibri" panose="020F0502020204030204" pitchFamily="34" charset="0"/>
                <a:cs typeface="Times New Roman" panose="02020603050405020304" pitchFamily="18" charset="0"/>
              </a:rPr>
              <a:t>Community Response Team (CRT) 2014</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The CRT program was developed to assist patients suffering from acute behavioral health crisis by employing cross-agency collaboration to integrate behavioral health services into the broader healthcare spectrum. Using the flexibility of emergency services, but with a mindset of healthcare integration, teams identify behavioral health needs and work to connect patients to a larger collaborative healthcare team. CRT engages patients that have extensive and often complicated diagnoses, who encounter significant medical, social, and behavioral health barriers posing potential risk to themselves or others and provides a progressive alternative to a strictly law enforcement response. Designed to respond to behavioral health crisis calls from 9-1-1 and the state crisis line, the CRT team decreases the time between a patient's call for help and their receipt of definitive services. This eliminates prolonged and often detrimental emergency room stays where little to no behavioral health intervention or treatment is performed.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kern="100">
                <a:effectLst/>
                <a:latin typeface="Calibri" panose="020F0502020204030204" pitchFamily="34" charset="0"/>
                <a:ea typeface="Calibri" panose="020F0502020204030204" pitchFamily="34" charset="0"/>
                <a:cs typeface="Times New Roman" panose="02020603050405020304" pitchFamily="18" charset="0"/>
              </a:rPr>
              <a:t>Alternate Response Team (ART) 2022</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The ART team is expanding the scope of collaborative response in our community by responding to low acuity 9-1-1 calls while the CRT units are responding to higher levels of mental health crisis.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The Alternate Response Team (ART) consisting of a Crisis Navigator and an EMT is responding to appropriate low acuity call types such as: medical check the welfare, mental health check the welfare and unwanted person calls. The ART team assists and navigates the individual of concern into the correct resources and/or disposition of care.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Both ART and CRT units are able to make referrals to existing CSFD Community and Public Health navigation programs as appropriate. For individuals who are homeless, the ART team can consult with our Homeless Outreach Program who can in turn reach out to the CSPD HOT or DART teams as necessary. Thus, the addition of the ART teams expands the coordination and collaboration occurring across our city with community service providers, CSPD and CSFD.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Through the recent addition of the two Alternate Response Teams, members of our community experiencing a crisis receive appropriate access to the right care in an expedient fashion. At the same time, CSPD Patrol officers are able to respond to call types that are more appropriate for their mission and their training. As a result of this addition of ART to a continuum of crisis response in our city, our citizens in need receive definitive care in a timely manner while our CSPD patrol officers are more readily available to respond to the law enforcement concerns for which they are trained. The end result is that all citizens across our community benefit from increased 9-1-1 response availability, a healthier social environment and a healthier citizen population.</a:t>
            </a:r>
          </a:p>
          <a:p>
            <a:pPr marL="0" marR="0" algn="just">
              <a:lnSpc>
                <a:spcPct val="107000"/>
              </a:lnSpc>
              <a:spcBef>
                <a:spcPts val="0"/>
              </a:spcBef>
              <a:spcAft>
                <a:spcPts val="800"/>
              </a:spcAft>
            </a:pPr>
            <a:endParaRPr lang="en-US" sz="1200" b="1" kern="100">
              <a:effectLst/>
              <a:latin typeface="Arial" panose="020B060402020202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b="1" kern="100">
                <a:effectLst/>
                <a:latin typeface="Arial" panose="020B0604020202020204" pitchFamily="34" charset="0"/>
                <a:ea typeface="Calibri" panose="020F0502020204030204" pitchFamily="34" charset="0"/>
                <a:cs typeface="Times New Roman" panose="02020603050405020304" pitchFamily="18" charset="0"/>
              </a:rPr>
              <a:t>CMED 2022</a:t>
            </a:r>
          </a:p>
          <a:p>
            <a:pPr marL="0" marR="0">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The Community Medicine Response (CMED) teams were created to bridge the gap between those alarms that are considered time sensitive life threats and non-time sensitive threats. CMED alarm types were carved out for those alarm types that two personnel could handle and responses could hold in a pending status for a period. These responses range from Omega to Delta level responses. </a:t>
            </a:r>
          </a:p>
          <a:p>
            <a:pPr marL="0" marR="0">
              <a:lnSpc>
                <a:spcPct val="107000"/>
              </a:lnSpc>
              <a:spcBef>
                <a:spcPts val="0"/>
              </a:spcBef>
              <a:spcAft>
                <a:spcPts val="800"/>
              </a:spcAft>
            </a:pPr>
            <a:r>
              <a:rPr lang="en-US" sz="1200" b="1" kern="100">
                <a:effectLst/>
                <a:latin typeface="Arial" panose="020B0604020202020204" pitchFamily="34" charset="0"/>
                <a:ea typeface="Calibri" panose="020F0502020204030204" pitchFamily="34" charset="0"/>
                <a:cs typeface="Times New Roman" panose="02020603050405020304" pitchFamily="18" charset="0"/>
              </a:rPr>
              <a:t>Ambulance only response types </a:t>
            </a:r>
            <a:endParaRPr lang="en-US" sz="1600" b="1"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Lower acuity alarm types where BLS responses are appropriate for the majority of the alarm types. </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100">
                <a:effectLst/>
                <a:latin typeface="Arial" panose="020B0604020202020204" pitchFamily="34" charset="0"/>
                <a:ea typeface="Calibri" panose="020F0502020204030204" pitchFamily="34" charset="0"/>
                <a:cs typeface="Times New Roman" panose="02020603050405020304" pitchFamily="18" charset="0"/>
              </a:rPr>
              <a:t> </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BFEBFCC6-5681-4C49-BD07-43D929C4C08F}" type="slidenum">
              <a:rPr lang="en-US" smtClean="0"/>
              <a:t>63</a:t>
            </a:fld>
            <a:endParaRPr lang="en-US"/>
          </a:p>
        </p:txBody>
      </p:sp>
    </p:spTree>
    <p:extLst>
      <p:ext uri="{BB962C8B-B14F-4D97-AF65-F5344CB8AC3E}">
        <p14:creationId xmlns:p14="http://schemas.microsoft.com/office/powerpoint/2010/main" val="6069896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dispatch system works off a medical priority dispatch system designed to prioritize medical complaints at various levels of severity. These levels range from the lowest severity, Omega, with little to no life threats, to Echo level, where the severity is grave. The City is not a stranger to tiering out responses. It has piloted different studies, implemented other programs, and allowed the ambulance service to respond to lower acuity incidents. Today, Omega and Alpha responses are handled primarily by ambulance provider. The CMED program is designed to take the next layer of Bravo level and some Charlie level determinates. A fire apparatus will still respond on Delta and Echo level emergencies and lower determinates if equipment or safety dictates a fire apparatus response.</a:t>
            </a:r>
          </a:p>
        </p:txBody>
      </p:sp>
      <p:sp>
        <p:nvSpPr>
          <p:cNvPr id="4" name="Slide Number Placeholder 3"/>
          <p:cNvSpPr>
            <a:spLocks noGrp="1"/>
          </p:cNvSpPr>
          <p:nvPr>
            <p:ph type="sldNum" sz="quarter" idx="5"/>
          </p:nvPr>
        </p:nvSpPr>
        <p:spPr/>
        <p:txBody>
          <a:bodyPr/>
          <a:lstStyle/>
          <a:p>
            <a:fld id="{8029CA04-D3EE-4EBB-B8F8-37ED11B2A509}" type="slidenum">
              <a:rPr lang="en-US" smtClean="0"/>
              <a:t>64</a:t>
            </a:fld>
            <a:endParaRPr lang="en-US"/>
          </a:p>
        </p:txBody>
      </p:sp>
    </p:spTree>
    <p:extLst>
      <p:ext uri="{BB962C8B-B14F-4D97-AF65-F5344CB8AC3E}">
        <p14:creationId xmlns:p14="http://schemas.microsoft.com/office/powerpoint/2010/main" val="362127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dispatch system works off a medical priority dispatch system designed to prioritize medical complaints at various levels of severity. These levels range from the lowest severity, Omega, with little to no life threats, to Echo level, where the severity is grave. The City is not a stranger to tiering out responses. It has piloted different studies, implemented other programs, and allowed the ambulance service to respond to lower acuity incidents. Today, Omega and Alpha responses are handled primarily by ambulance provider. The CMED program is designed to take the next layer of Bravo level and some Charlie level determinates. A fire apparatus will still respond on Delta and Echo level emergencies and lower determinates if equipment or safety dictates a fire apparatus response.</a:t>
            </a:r>
          </a:p>
        </p:txBody>
      </p:sp>
      <p:sp>
        <p:nvSpPr>
          <p:cNvPr id="4" name="Slide Number Placeholder 3"/>
          <p:cNvSpPr>
            <a:spLocks noGrp="1"/>
          </p:cNvSpPr>
          <p:nvPr>
            <p:ph type="sldNum" sz="quarter" idx="5"/>
          </p:nvPr>
        </p:nvSpPr>
        <p:spPr/>
        <p:txBody>
          <a:bodyPr/>
          <a:lstStyle/>
          <a:p>
            <a:fld id="{8029CA04-D3EE-4EBB-B8F8-37ED11B2A509}" type="slidenum">
              <a:rPr lang="en-US" smtClean="0"/>
              <a:t>65</a:t>
            </a:fld>
            <a:endParaRPr lang="en-US"/>
          </a:p>
        </p:txBody>
      </p:sp>
    </p:spTree>
    <p:extLst>
      <p:ext uri="{BB962C8B-B14F-4D97-AF65-F5344CB8AC3E}">
        <p14:creationId xmlns:p14="http://schemas.microsoft.com/office/powerpoint/2010/main" val="3580828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The MPDS determinates were reviewed by the Colorado Springs Medical Directors, CSFD executive team, and other stakeholders.  The scope was to evaluate Bravo and Charlie level determinates given the following data elements to consider.  </a:t>
            </a:r>
          </a:p>
          <a:p>
            <a:pPr marL="342900" marR="0" lvl="0" indent="-342900">
              <a:lnSpc>
                <a:spcPct val="107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Can two people handle the alarm</a:t>
            </a:r>
          </a:p>
          <a:p>
            <a:pPr marL="342900" marR="0" lvl="0" indent="-342900">
              <a:lnSpc>
                <a:spcPct val="107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Can the response be held in a pending screen up to 20 min</a:t>
            </a:r>
          </a:p>
          <a:p>
            <a:pPr marL="342900" marR="0" lvl="0" indent="-342900">
              <a:lnSpc>
                <a:spcPct val="107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Will the CMED apparatus have the needed equipment</a:t>
            </a:r>
          </a:p>
          <a:p>
            <a:pPr marL="342900" marR="0" lvl="0" indent="-342900">
              <a:lnSpc>
                <a:spcPct val="107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Was the care provided BLS or ALS?</a:t>
            </a:r>
          </a:p>
          <a:p>
            <a:pPr marL="342900" marR="0" lvl="0" indent="-342900">
              <a:lnSpc>
                <a:spcPct val="107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Was the patient transported to the hospital?</a:t>
            </a:r>
          </a:p>
          <a:p>
            <a:pPr marL="342900" marR="0" lvl="0" indent="-342900">
              <a:lnSpc>
                <a:spcPct val="107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Reviewing situation found vs. the MPDS determinate   </a:t>
            </a:r>
          </a:p>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Although a great deal of work has taken place to review these determinates, we will find that these need to be adjusted.</a:t>
            </a:r>
          </a:p>
          <a:p>
            <a:endParaRPr lang="en-US"/>
          </a:p>
        </p:txBody>
      </p:sp>
      <p:sp>
        <p:nvSpPr>
          <p:cNvPr id="4" name="Slide Number Placeholder 3"/>
          <p:cNvSpPr>
            <a:spLocks noGrp="1"/>
          </p:cNvSpPr>
          <p:nvPr>
            <p:ph type="sldNum" sz="quarter" idx="5"/>
          </p:nvPr>
        </p:nvSpPr>
        <p:spPr/>
        <p:txBody>
          <a:bodyPr/>
          <a:lstStyle/>
          <a:p>
            <a:fld id="{8029CA04-D3EE-4EBB-B8F8-37ED11B2A509}" type="slidenum">
              <a:rPr lang="en-US" smtClean="0"/>
              <a:t>70</a:t>
            </a:fld>
            <a:endParaRPr lang="en-US"/>
          </a:p>
        </p:txBody>
      </p:sp>
    </p:spTree>
    <p:extLst>
      <p:ext uri="{BB962C8B-B14F-4D97-AF65-F5344CB8AC3E}">
        <p14:creationId xmlns:p14="http://schemas.microsoft.com/office/powerpoint/2010/main" val="15506917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dispatch system works off a medical priority dispatch system designed to prioritize medical complaints at various levels of severity. These levels range from the lowest severity, Omega, with little to no life threats, to Echo level, where the severity is grave. The City is not a stranger to tiering out responses. It has piloted different studies, implemented other programs, and allowed the ambulance service to respond to lower acuity incidents. Today, Omega and Alpha responses are handled primarily by ambulance provider. The CMED program is designed to take the next layer of Bravo level and some Charlie level determinates. A fire apparatus will still respond on Delta and Echo level emergencies and lower determinates if equipment or safety dictates a fire apparatus response.</a:t>
            </a:r>
          </a:p>
          <a:p>
            <a:endParaRPr lang="en-US" dirty="0"/>
          </a:p>
          <a:p>
            <a:endParaRPr lang="en-US" dirty="0"/>
          </a:p>
        </p:txBody>
      </p:sp>
      <p:sp>
        <p:nvSpPr>
          <p:cNvPr id="4" name="Slide Number Placeholder 3"/>
          <p:cNvSpPr>
            <a:spLocks noGrp="1"/>
          </p:cNvSpPr>
          <p:nvPr>
            <p:ph type="sldNum" sz="quarter" idx="5"/>
          </p:nvPr>
        </p:nvSpPr>
        <p:spPr/>
        <p:txBody>
          <a:bodyPr/>
          <a:lstStyle/>
          <a:p>
            <a:fld id="{8029CA04-D3EE-4EBB-B8F8-37ED11B2A509}" type="slidenum">
              <a:rPr lang="en-US" smtClean="0"/>
              <a:t>71</a:t>
            </a:fld>
            <a:endParaRPr lang="en-US"/>
          </a:p>
        </p:txBody>
      </p:sp>
    </p:spTree>
    <p:extLst>
      <p:ext uri="{BB962C8B-B14F-4D97-AF65-F5344CB8AC3E}">
        <p14:creationId xmlns:p14="http://schemas.microsoft.com/office/powerpoint/2010/main" val="26989627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dispatch system works off a medical priority dispatch system designed to prioritize medical complaints at various levels of severity. These levels range from the lowest severity, Omega, with little to no life threats, to Echo level, where the severity is grave. The City is not a stranger to tiering out responses. It has piloted different studies, implemented other programs, and allowed the ambulance service to respond to lower acuity incidents. Today, Omega and Alpha responses are handled primarily by ambulance provider. The CMED program is designed to take the next layer of Bravo level and some Charlie level determinates. A fire apparatus will still respond on Delta and Echo level emergencies and lower determinates if equipment or safety dictates a fire apparatus response.</a:t>
            </a:r>
          </a:p>
          <a:p>
            <a:endParaRPr lang="en-US" dirty="0"/>
          </a:p>
          <a:p>
            <a:r>
              <a:rPr lang="en-US" dirty="0"/>
              <a:t>Colorado Springs agreed that a 17A1G (Fall – not dangerous on the ground with deformity ) could stay in a pending screen up to 5 min before it was released to a Engine or a Truck to respond.  Although the data show the determinate is less time sensitive, pain medication was used therefore, the recommendation was an ALS response.</a:t>
            </a:r>
          </a:p>
        </p:txBody>
      </p:sp>
      <p:sp>
        <p:nvSpPr>
          <p:cNvPr id="4" name="Slide Number Placeholder 3"/>
          <p:cNvSpPr>
            <a:spLocks noGrp="1"/>
          </p:cNvSpPr>
          <p:nvPr>
            <p:ph type="sldNum" sz="quarter" idx="5"/>
          </p:nvPr>
        </p:nvSpPr>
        <p:spPr/>
        <p:txBody>
          <a:bodyPr/>
          <a:lstStyle/>
          <a:p>
            <a:fld id="{8029CA04-D3EE-4EBB-B8F8-37ED11B2A509}" type="slidenum">
              <a:rPr lang="en-US" smtClean="0"/>
              <a:t>72</a:t>
            </a:fld>
            <a:endParaRPr lang="en-US"/>
          </a:p>
        </p:txBody>
      </p:sp>
    </p:spTree>
    <p:extLst>
      <p:ext uri="{BB962C8B-B14F-4D97-AF65-F5344CB8AC3E}">
        <p14:creationId xmlns:p14="http://schemas.microsoft.com/office/powerpoint/2010/main" val="23951390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dispatch system works off a medical priority dispatch system designed to prioritize medical complaints at various levels of severity. These levels range from the lowest severity, Omega, with little to no life threats, to Echo level, where the severity is grave. The City is not a stranger to tiering out responses. It has piloted different studies, implemented other programs, and allowed the ambulance service to respond to lower acuity incidents. Today, Omega and Alpha responses are handled primarily by ambulance provider. The CMED program is designed to take the next layer of Bravo level and some Charlie level determinates. A fire apparatus will still respond on Delta and Echo level emergencies and lower determinates if equipment or safety dictates a fire apparatus response.</a:t>
            </a:r>
          </a:p>
          <a:p>
            <a:endParaRPr lang="en-US" dirty="0"/>
          </a:p>
          <a:p>
            <a:r>
              <a:rPr lang="en-US" dirty="0"/>
              <a:t>The 2A3 – data reveals more BLS responses. Whereas the City decided that although the 32 B and D showed more BLS interventions they wanted to error with an ALS response. </a:t>
            </a:r>
          </a:p>
        </p:txBody>
      </p:sp>
      <p:sp>
        <p:nvSpPr>
          <p:cNvPr id="4" name="Slide Number Placeholder 3"/>
          <p:cNvSpPr>
            <a:spLocks noGrp="1"/>
          </p:cNvSpPr>
          <p:nvPr>
            <p:ph type="sldNum" sz="quarter" idx="5"/>
          </p:nvPr>
        </p:nvSpPr>
        <p:spPr/>
        <p:txBody>
          <a:bodyPr/>
          <a:lstStyle/>
          <a:p>
            <a:fld id="{8029CA04-D3EE-4EBB-B8F8-37ED11B2A509}" type="slidenum">
              <a:rPr lang="en-US" smtClean="0"/>
              <a:t>73</a:t>
            </a:fld>
            <a:endParaRPr lang="en-US"/>
          </a:p>
        </p:txBody>
      </p:sp>
    </p:spTree>
    <p:extLst>
      <p:ext uri="{BB962C8B-B14F-4D97-AF65-F5344CB8AC3E}">
        <p14:creationId xmlns:p14="http://schemas.microsoft.com/office/powerpoint/2010/main" val="18515105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Available Resource </a:t>
            </a:r>
          </a:p>
          <a:p>
            <a:r>
              <a:rPr lang="en-US" dirty="0"/>
              <a:t>The data supports that 33% of the time, when a CMED company responded, a fire company was available to respond to a higher acuity alarm within 30 minutes of the previous alarm. </a:t>
            </a:r>
          </a:p>
          <a:p>
            <a:endParaRPr lang="en-US" dirty="0"/>
          </a:p>
          <a:p>
            <a:r>
              <a:rPr lang="en-US" b="1" dirty="0"/>
              <a:t>Decreasing run order deviations </a:t>
            </a:r>
          </a:p>
          <a:p>
            <a:r>
              <a:rPr lang="en-US" dirty="0"/>
              <a:t>During the same period, 30% of the time, a responding CMED company kept a fire company from responding to another station district, thereby maintaining available resources in their own response area.</a:t>
            </a:r>
          </a:p>
        </p:txBody>
      </p:sp>
      <p:sp>
        <p:nvSpPr>
          <p:cNvPr id="4" name="Slide Number Placeholder 3"/>
          <p:cNvSpPr>
            <a:spLocks noGrp="1"/>
          </p:cNvSpPr>
          <p:nvPr>
            <p:ph type="sldNum" sz="quarter" idx="5"/>
          </p:nvPr>
        </p:nvSpPr>
        <p:spPr/>
        <p:txBody>
          <a:bodyPr/>
          <a:lstStyle/>
          <a:p>
            <a:fld id="{8029CA04-D3EE-4EBB-B8F8-37ED11B2A509}" type="slidenum">
              <a:rPr lang="en-US" smtClean="0"/>
              <a:t>74</a:t>
            </a:fld>
            <a:endParaRPr lang="en-US"/>
          </a:p>
        </p:txBody>
      </p:sp>
    </p:spTree>
    <p:extLst>
      <p:ext uri="{BB962C8B-B14F-4D97-AF65-F5344CB8AC3E}">
        <p14:creationId xmlns:p14="http://schemas.microsoft.com/office/powerpoint/2010/main" val="22425490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slide, you’re looking at the number of CMED-appropriate alarms that occurred within an hour of the day and the type of resource sent.  In this sample, CMED only was scheduled during the peak periods 0630 to 2130 hours. The red bars illustrate an Engine or Truck response where the different CMED companies make up the other colors. If CMED was not responding to these alarms, an Engine or a Truck response would occur, removing them. The distribution on the right illustrates the entire 24-hour period, and the distribution on the left is the operational period for the CMED companies. These two pie charts help demonstrate that there is room for growth. </a:t>
            </a:r>
          </a:p>
        </p:txBody>
      </p:sp>
      <p:sp>
        <p:nvSpPr>
          <p:cNvPr id="4" name="Slide Number Placeholder 3"/>
          <p:cNvSpPr>
            <a:spLocks noGrp="1"/>
          </p:cNvSpPr>
          <p:nvPr>
            <p:ph type="sldNum" sz="quarter" idx="5"/>
          </p:nvPr>
        </p:nvSpPr>
        <p:spPr/>
        <p:txBody>
          <a:bodyPr/>
          <a:lstStyle/>
          <a:p>
            <a:fld id="{8029CA04-D3EE-4EBB-B8F8-37ED11B2A509}" type="slidenum">
              <a:rPr lang="en-US" smtClean="0"/>
              <a:t>75</a:t>
            </a:fld>
            <a:endParaRPr lang="en-US"/>
          </a:p>
        </p:txBody>
      </p:sp>
    </p:spTree>
    <p:extLst>
      <p:ext uri="{BB962C8B-B14F-4D97-AF65-F5344CB8AC3E}">
        <p14:creationId xmlns:p14="http://schemas.microsoft.com/office/powerpoint/2010/main" val="10796866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illustrates the CMED-appropriate call types individually. The total number of CMED responses by call type in the sample was evaluated based on the number of times an ambulance was requested. Then, the number of times the ambulance transported the patient was compared.  Before CMED implementation, all these alarms would have required an ambulance response. </a:t>
            </a:r>
          </a:p>
        </p:txBody>
      </p:sp>
      <p:sp>
        <p:nvSpPr>
          <p:cNvPr id="4" name="Slide Number Placeholder 3"/>
          <p:cNvSpPr>
            <a:spLocks noGrp="1"/>
          </p:cNvSpPr>
          <p:nvPr>
            <p:ph type="sldNum" sz="quarter" idx="5"/>
          </p:nvPr>
        </p:nvSpPr>
        <p:spPr/>
        <p:txBody>
          <a:bodyPr/>
          <a:lstStyle/>
          <a:p>
            <a:fld id="{8029CA04-D3EE-4EBB-B8F8-37ED11B2A509}" type="slidenum">
              <a:rPr lang="en-US" smtClean="0"/>
              <a:t>76</a:t>
            </a:fld>
            <a:endParaRPr lang="en-US"/>
          </a:p>
        </p:txBody>
      </p:sp>
    </p:spTree>
    <p:extLst>
      <p:ext uri="{BB962C8B-B14F-4D97-AF65-F5344CB8AC3E}">
        <p14:creationId xmlns:p14="http://schemas.microsoft.com/office/powerpoint/2010/main" val="4011657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rPr>
              <a:t>I</a:t>
            </a:r>
            <a:r>
              <a:rPr lang="en-US" sz="1200" b="0" i="0" dirty="0">
                <a:solidFill>
                  <a:srgbClr val="000000"/>
                </a:solidFill>
                <a:effectLst/>
              </a:rPr>
              <a:t>ncludes all patients who were assigned RACE scores from 8/2021 to 6/2022</a:t>
            </a:r>
            <a:endParaRPr lang="en-US" sz="1200" b="0" i="0" dirty="0">
              <a:solidFill>
                <a:srgbClr val="000000"/>
              </a:solidFill>
              <a:effectLst/>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70C2844B-5644-6A46-98B6-6F7EB3E5EF15}" type="slidenum">
              <a:rPr lang="en-US" smtClean="0"/>
              <a:t>37</a:t>
            </a:fld>
            <a:endParaRPr lang="en-US"/>
          </a:p>
        </p:txBody>
      </p:sp>
    </p:spTree>
    <p:extLst>
      <p:ext uri="{BB962C8B-B14F-4D97-AF65-F5344CB8AC3E}">
        <p14:creationId xmlns:p14="http://schemas.microsoft.com/office/powerpoint/2010/main" val="806700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Having a quality improvement process where each segment is evaluated and the information is distributed for additional changes if needed. </a:t>
            </a:r>
          </a:p>
          <a:p>
            <a:endParaRPr lang="en-US" dirty="0"/>
          </a:p>
        </p:txBody>
      </p:sp>
      <p:sp>
        <p:nvSpPr>
          <p:cNvPr id="4" name="Slide Number Placeholder 3"/>
          <p:cNvSpPr>
            <a:spLocks noGrp="1"/>
          </p:cNvSpPr>
          <p:nvPr>
            <p:ph type="sldNum" sz="quarter" idx="5"/>
          </p:nvPr>
        </p:nvSpPr>
        <p:spPr/>
        <p:txBody>
          <a:bodyPr/>
          <a:lstStyle/>
          <a:p>
            <a:fld id="{BFEBFCC6-5681-4C49-BD07-43D929C4C08F}" type="slidenum">
              <a:rPr lang="en-US" smtClean="0"/>
              <a:t>81</a:t>
            </a:fld>
            <a:endParaRPr lang="en-US"/>
          </a:p>
        </p:txBody>
      </p:sp>
    </p:spTree>
    <p:extLst>
      <p:ext uri="{BB962C8B-B14F-4D97-AF65-F5344CB8AC3E}">
        <p14:creationId xmlns:p14="http://schemas.microsoft.com/office/powerpoint/2010/main" val="7043974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pilot studies of the CMED program, it was determined that waiting until the call determination is finalized before dispatching companies is a must for this program to work effectively. Embracing the program's vision from the stakeholders' executives is essential to trickle down to the staff level. Communicating the why supported with the data at all levels is important. The area where we did not expect to see the initial pushback was the dispatchers, who were accustomed to resources being sent immediately. With this program, they saw medical alarms held in a pending screen. This was addressed by speaking directly with the dispatcher and providing ongoing data analysis of the call types of what the findings were. </a:t>
            </a:r>
          </a:p>
        </p:txBody>
      </p:sp>
      <p:sp>
        <p:nvSpPr>
          <p:cNvPr id="4" name="Slide Number Placeholder 3"/>
          <p:cNvSpPr>
            <a:spLocks noGrp="1"/>
          </p:cNvSpPr>
          <p:nvPr>
            <p:ph type="sldNum" sz="quarter" idx="5"/>
          </p:nvPr>
        </p:nvSpPr>
        <p:spPr/>
        <p:txBody>
          <a:bodyPr/>
          <a:lstStyle/>
          <a:p>
            <a:fld id="{BFEBFCC6-5681-4C49-BD07-43D929C4C08F}" type="slidenum">
              <a:rPr lang="en-US" smtClean="0"/>
              <a:t>82</a:t>
            </a:fld>
            <a:endParaRPr lang="en-US"/>
          </a:p>
        </p:txBody>
      </p:sp>
    </p:spTree>
    <p:extLst>
      <p:ext uri="{BB962C8B-B14F-4D97-AF65-F5344CB8AC3E}">
        <p14:creationId xmlns:p14="http://schemas.microsoft.com/office/powerpoint/2010/main" val="34284364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951B3-6702-F22A-1C64-7BF2DF7FB3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A6A227-3CF6-7E5C-0E97-8ED12C3E59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A67DE5-E392-B0EC-6C14-0E32A660ACDF}"/>
              </a:ext>
            </a:extLst>
          </p:cNvPr>
          <p:cNvSpPr>
            <a:spLocks noGrp="1"/>
          </p:cNvSpPr>
          <p:nvPr>
            <p:ph type="body" idx="1"/>
          </p:nvPr>
        </p:nvSpPr>
        <p:spPr/>
        <p:txBody>
          <a:bodyPr/>
          <a:lstStyle/>
          <a:p>
            <a:r>
              <a:rPr lang="en-US" dirty="0"/>
              <a:t>During the pilot studies of the CMED program, it was determined that waiting until the call determination is finalized before dispatching companies is a must for this program to work effectively. Embracing the program's vision from the stakeholders' executives is essential to trickle down to the staff level. Communicating the why supported with the data at all levels is important. The area where we did not expect to see the initial pushback was the dispatchers, who were accustomed to resources being sent immediately. With this program, they saw medical alarms held in a pending screen. This was addressed by speaking directly with the dispatcher and providing ongoing data analysis of the call types of what the findings were. </a:t>
            </a:r>
          </a:p>
        </p:txBody>
      </p:sp>
      <p:sp>
        <p:nvSpPr>
          <p:cNvPr id="4" name="Slide Number Placeholder 3">
            <a:extLst>
              <a:ext uri="{FF2B5EF4-FFF2-40B4-BE49-F238E27FC236}">
                <a16:creationId xmlns:a16="http://schemas.microsoft.com/office/drawing/2014/main" id="{48EB445D-AFB9-7C45-1839-68B9CEF2A9A3}"/>
              </a:ext>
            </a:extLst>
          </p:cNvPr>
          <p:cNvSpPr>
            <a:spLocks noGrp="1"/>
          </p:cNvSpPr>
          <p:nvPr>
            <p:ph type="sldNum" sz="quarter" idx="5"/>
          </p:nvPr>
        </p:nvSpPr>
        <p:spPr/>
        <p:txBody>
          <a:bodyPr/>
          <a:lstStyle/>
          <a:p>
            <a:fld id="{BFEBFCC6-5681-4C49-BD07-43D929C4C08F}" type="slidenum">
              <a:rPr lang="en-US" smtClean="0"/>
              <a:t>83</a:t>
            </a:fld>
            <a:endParaRPr lang="en-US"/>
          </a:p>
        </p:txBody>
      </p:sp>
    </p:spTree>
    <p:extLst>
      <p:ext uri="{BB962C8B-B14F-4D97-AF65-F5344CB8AC3E}">
        <p14:creationId xmlns:p14="http://schemas.microsoft.com/office/powerpoint/2010/main" val="5841865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73699-2009-6200-AA39-770E82CCBF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1446A2-D1C7-468A-C9D4-D6046D294D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A19CDF-B44B-5B27-D7F9-232B188CDD6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F745A3-FF8C-8192-8BBF-C41B6C5A1FE9}"/>
              </a:ext>
            </a:extLst>
          </p:cNvPr>
          <p:cNvSpPr>
            <a:spLocks noGrp="1"/>
          </p:cNvSpPr>
          <p:nvPr>
            <p:ph type="sldNum" sz="quarter" idx="5"/>
          </p:nvPr>
        </p:nvSpPr>
        <p:spPr/>
        <p:txBody>
          <a:bodyPr/>
          <a:lstStyle/>
          <a:p>
            <a:fld id="{BFEBFCC6-5681-4C49-BD07-43D929C4C08F}" type="slidenum">
              <a:rPr lang="en-US" smtClean="0"/>
              <a:t>84</a:t>
            </a:fld>
            <a:endParaRPr lang="en-US"/>
          </a:p>
        </p:txBody>
      </p:sp>
    </p:spTree>
    <p:extLst>
      <p:ext uri="{BB962C8B-B14F-4D97-AF65-F5344CB8AC3E}">
        <p14:creationId xmlns:p14="http://schemas.microsoft.com/office/powerpoint/2010/main" val="31111454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73699-2009-6200-AA39-770E82CCBF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1446A2-D1C7-468A-C9D4-D6046D294D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A19CDF-B44B-5B27-D7F9-232B188CDD6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F745A3-FF8C-8192-8BBF-C41B6C5A1FE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EBFCC6-5681-4C49-BD07-43D929C4C08F}" type="slidenum">
              <a:rPr kumimoji="0" lang="en-US" sz="1200" b="0" i="0" u="none" strike="noStrike" kern="1200" cap="none" spc="0" normalizeH="0" baseline="0" noProof="0" smtClean="0">
                <a:ln>
                  <a:noFill/>
                </a:ln>
                <a:solidFill>
                  <a:prstClr val="black"/>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Georgia"/>
              <a:ea typeface="+mn-ea"/>
              <a:cs typeface="+mn-cs"/>
            </a:endParaRPr>
          </a:p>
        </p:txBody>
      </p:sp>
    </p:spTree>
    <p:extLst>
      <p:ext uri="{BB962C8B-B14F-4D97-AF65-F5344CB8AC3E}">
        <p14:creationId xmlns:p14="http://schemas.microsoft.com/office/powerpoint/2010/main" val="3471471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7FD80-2A49-4CDF-A219-09E750DF124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3338625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7FD80-2A49-4CDF-A219-09E750DF1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0863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7FD80-2A49-4CDF-A219-09E750DF1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9843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D7843-B84C-58F2-252F-2FC08D7D8F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4F55E1-E04B-7DC2-4A63-5959EAD969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11B5AD-BCC5-9E0C-F779-419819B80A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32A4D7F-4075-6B40-60E6-1A8B8A74025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7FD80-2A49-4CDF-A219-09E750DF1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0378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44D3D-3C65-E2F2-81D2-0DC6D4C50C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FD2EC0-BEAB-5FB9-B3A1-E4F19FFC4A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32CA31-DE5D-46B8-803F-BD0598455BF6}"/>
              </a:ext>
            </a:extLst>
          </p:cNvPr>
          <p:cNvSpPr>
            <a:spLocks noGrp="1"/>
          </p:cNvSpPr>
          <p:nvPr>
            <p:ph type="body" idx="1"/>
          </p:nvPr>
        </p:nvSpPr>
        <p:spPr>
          <a:xfrm>
            <a:off x="685800" y="4331393"/>
            <a:ext cx="5486400" cy="4620505"/>
          </a:xfrm>
        </p:spPr>
        <p:txBody>
          <a:bodyPr/>
          <a:lstStyle/>
          <a:p>
            <a:pPr lvl="2"/>
            <a:endParaRPr lang="en-US" dirty="0">
              <a:cs typeface="Calibri"/>
            </a:endParaRPr>
          </a:p>
        </p:txBody>
      </p:sp>
      <p:sp>
        <p:nvSpPr>
          <p:cNvPr id="4" name="Slide Number Placeholder 3">
            <a:extLst>
              <a:ext uri="{FF2B5EF4-FFF2-40B4-BE49-F238E27FC236}">
                <a16:creationId xmlns:a16="http://schemas.microsoft.com/office/drawing/2014/main" id="{3E1A00F7-8735-DF61-5A35-C39645B0E4E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69B70A-F1F1-4C4D-9BE2-F7CDE8E43F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950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90BB0-7D76-F677-2231-11926F3C08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67CC28-DE2E-D126-22D4-3C7CF7D355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B91576-9F10-DA1F-F1C6-EBDDD32283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C6E933B-EB10-B559-3786-303B45A0CD3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7FD80-2A49-4CDF-A219-09E750DF1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61809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61254"/>
            <a:ext cx="8226490" cy="3083767"/>
          </a:xfrm>
        </p:spPr>
        <p:txBody>
          <a:bodyPr anchor="b">
            <a:normAutofit/>
          </a:bodyPr>
          <a:lstStyle>
            <a:lvl1pPr algn="l">
              <a:lnSpc>
                <a:spcPct val="80000"/>
              </a:lnSpc>
              <a:defRPr sz="72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609600" y="3386585"/>
            <a:ext cx="8229600" cy="1371600"/>
          </a:xfrm>
        </p:spPr>
        <p:txBody>
          <a:bodyPr/>
          <a:lstStyle>
            <a:lvl1pPr marL="0" indent="0" algn="l">
              <a:spcBef>
                <a:spcPts val="1200"/>
              </a:spcBef>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4" name="Date Placeholder 3"/>
          <p:cNvSpPr>
            <a:spLocks noGrp="1"/>
          </p:cNvSpPr>
          <p:nvPr>
            <p:ph type="dt" sz="half" idx="10"/>
          </p:nvPr>
        </p:nvSpPr>
        <p:spPr/>
        <p:txBody>
          <a:bodyPr/>
          <a:lstStyle/>
          <a:p>
            <a:fld id="{1C40B874-E53C-42B9-98BA-0781B387246C}" type="datetime1">
              <a:rPr lang="en-US" smtClean="0"/>
              <a:t>6/12/25</a:t>
            </a:fld>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50680" y="365125"/>
            <a:ext cx="1645920" cy="5811838"/>
          </a:xfrm>
        </p:spPr>
        <p:txBody>
          <a:bodyPr vert="eaVert"/>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295400" y="365125"/>
            <a:ext cx="7624664"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4" name="Date Placeholder 3"/>
          <p:cNvSpPr>
            <a:spLocks noGrp="1"/>
          </p:cNvSpPr>
          <p:nvPr>
            <p:ph type="dt" sz="half" idx="10"/>
          </p:nvPr>
        </p:nvSpPr>
        <p:spPr/>
        <p:txBody>
          <a:bodyPr/>
          <a:lstStyle/>
          <a:p>
            <a:fld id="{75D402F4-45D7-406A-9C33-75238E131A1E}" type="datetime1">
              <a:rPr lang="en-US" smtClean="0"/>
              <a:t>6/12/25</a:t>
            </a:fld>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4" name="Date Placeholder 3"/>
          <p:cNvSpPr>
            <a:spLocks noGrp="1"/>
          </p:cNvSpPr>
          <p:nvPr>
            <p:ph type="dt" sz="half" idx="10"/>
          </p:nvPr>
        </p:nvSpPr>
        <p:spPr/>
        <p:txBody>
          <a:bodyPr/>
          <a:lstStyle/>
          <a:p>
            <a:fld id="{4506E011-4F7D-42D0-82E1-078A40B76F01}" type="datetime1">
              <a:rPr lang="en-US" smtClean="0"/>
              <a:t>6/12/25</a:t>
            </a:fld>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2648" y="265176"/>
            <a:ext cx="8229600" cy="3081528"/>
          </a:xfrm>
        </p:spPr>
        <p:txBody>
          <a:bodyPr anchor="b">
            <a:normAutofit/>
          </a:bodyPr>
          <a:lstStyle>
            <a:lvl1pPr>
              <a:defRPr sz="5400"/>
            </a:lvl1pPr>
          </a:lstStyle>
          <a:p>
            <a:r>
              <a:rPr lang="en-US"/>
              <a:t>Click to edit Master title style</a:t>
            </a:r>
          </a:p>
        </p:txBody>
      </p:sp>
      <p:sp>
        <p:nvSpPr>
          <p:cNvPr id="3" name="Text Placeholder 2"/>
          <p:cNvSpPr>
            <a:spLocks noGrp="1"/>
          </p:cNvSpPr>
          <p:nvPr>
            <p:ph type="body" idx="1"/>
          </p:nvPr>
        </p:nvSpPr>
        <p:spPr>
          <a:xfrm>
            <a:off x="612648" y="3388268"/>
            <a:ext cx="8229600" cy="1371600"/>
          </a:xfrm>
        </p:spPr>
        <p:txBody>
          <a:bodyPr/>
          <a:lstStyle>
            <a:lvl1pPr marL="0" indent="0">
              <a:spcBef>
                <a:spcPts val="1200"/>
              </a:spcBef>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4" name="Date Placeholder 3"/>
          <p:cNvSpPr>
            <a:spLocks noGrp="1"/>
          </p:cNvSpPr>
          <p:nvPr>
            <p:ph type="dt" sz="half" idx="10"/>
          </p:nvPr>
        </p:nvSpPr>
        <p:spPr/>
        <p:txBody>
          <a:bodyPr/>
          <a:lstStyle/>
          <a:p>
            <a:fld id="{3DA471FE-0FCC-47A4-B218-06AF00AFA70F}" type="datetime1">
              <a:rPr lang="en-US" smtClean="0"/>
              <a:t>6/12/25</a:t>
            </a:fld>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350677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1" y="1828800"/>
            <a:ext cx="4572000" cy="43481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4599" y="1828800"/>
            <a:ext cx="4572000" cy="43481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5" name="Date Placeholder 4"/>
          <p:cNvSpPr>
            <a:spLocks noGrp="1"/>
          </p:cNvSpPr>
          <p:nvPr>
            <p:ph type="dt" sz="half" idx="10"/>
          </p:nvPr>
        </p:nvSpPr>
        <p:spPr/>
        <p:txBody>
          <a:bodyPr/>
          <a:lstStyle/>
          <a:p>
            <a:fld id="{BE42C22A-A385-4013-8BC3-1C712ED98224}" type="datetime1">
              <a:rPr lang="en-US" smtClean="0"/>
              <a:t>6/12/25</a:t>
            </a:fld>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98448" y="1627258"/>
            <a:ext cx="4572000" cy="685800"/>
          </a:xfrm>
        </p:spPr>
        <p:txBody>
          <a:bodyPr anchor="ctr">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8448" y="2373284"/>
            <a:ext cx="4572000" cy="3840480"/>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27648" y="1627258"/>
            <a:ext cx="4572000" cy="685800"/>
          </a:xfrm>
        </p:spPr>
        <p:txBody>
          <a:bodyPr anchor="ctr">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7648" y="2373284"/>
            <a:ext cx="4572000" cy="3840480"/>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t>Add a footer</a:t>
            </a:r>
            <a:endParaRPr lang="en-US" dirty="0"/>
          </a:p>
        </p:txBody>
      </p:sp>
      <p:sp>
        <p:nvSpPr>
          <p:cNvPr id="7" name="Date Placeholder 6"/>
          <p:cNvSpPr>
            <a:spLocks noGrp="1"/>
          </p:cNvSpPr>
          <p:nvPr>
            <p:ph type="dt" sz="half" idx="10"/>
          </p:nvPr>
        </p:nvSpPr>
        <p:spPr/>
        <p:txBody>
          <a:bodyPr/>
          <a:lstStyle/>
          <a:p>
            <a:fld id="{A4143CD7-DDC2-4E28-B80E-11B3368F8846}" type="datetime1">
              <a:rPr lang="en-US" smtClean="0"/>
              <a:t>6/12/25</a:t>
            </a:fld>
            <a:endParaRPr lang="en-US" dirty="0"/>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Add a footer</a:t>
            </a:r>
            <a:endParaRPr lang="en-US" dirty="0"/>
          </a:p>
        </p:txBody>
      </p:sp>
      <p:sp>
        <p:nvSpPr>
          <p:cNvPr id="3" name="Date Placeholder 2"/>
          <p:cNvSpPr>
            <a:spLocks noGrp="1"/>
          </p:cNvSpPr>
          <p:nvPr>
            <p:ph type="dt" sz="half" idx="10"/>
          </p:nvPr>
        </p:nvSpPr>
        <p:spPr/>
        <p:txBody>
          <a:bodyPr/>
          <a:lstStyle/>
          <a:p>
            <a:fld id="{68882D6B-0F0F-41E5-8A0F-FC2D7E2110E0}" type="datetime1">
              <a:rPr lang="en-US" smtClean="0"/>
              <a:t>6/12/25</a:t>
            </a:fld>
            <a:endParaRPr lang="en-US" dirty="0"/>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Add a footer</a:t>
            </a:r>
            <a:endParaRPr lang="en-US" dirty="0"/>
          </a:p>
        </p:txBody>
      </p:sp>
      <p:sp>
        <p:nvSpPr>
          <p:cNvPr id="2" name="Date Placeholder 1"/>
          <p:cNvSpPr>
            <a:spLocks noGrp="1"/>
          </p:cNvSpPr>
          <p:nvPr>
            <p:ph type="dt" sz="half" idx="10"/>
          </p:nvPr>
        </p:nvSpPr>
        <p:spPr/>
        <p:txBody>
          <a:bodyPr/>
          <a:lstStyle/>
          <a:p>
            <a:fld id="{399C1A38-D70F-41CF-857C-945C6FF6B07D}" type="datetime1">
              <a:rPr lang="en-US" smtClean="0"/>
              <a:t>6/12/25</a:t>
            </a:fld>
            <a:endParaRPr lang="en-US" dirty="0"/>
          </a:p>
        </p:txBody>
      </p:sp>
      <p:sp>
        <p:nvSpPr>
          <p:cNvPr id="4" name="Slide Number Placeholder 3"/>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hidden">
          <a:xfrm>
            <a:off x="0" y="0"/>
            <a:ext cx="7315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979330" y="457200"/>
            <a:ext cx="3603070" cy="155448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606490" y="685800"/>
            <a:ext cx="6102220" cy="54864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979330" y="2101850"/>
            <a:ext cx="3603070" cy="1828800"/>
          </a:xfrm>
        </p:spPr>
        <p:txBody>
          <a:bodyPr/>
          <a:lstStyle>
            <a:lvl1pPr marL="0" indent="0">
              <a:spcBef>
                <a:spcPts val="12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5" name="Date Placeholder 4"/>
          <p:cNvSpPr>
            <a:spLocks noGrp="1"/>
          </p:cNvSpPr>
          <p:nvPr>
            <p:ph type="dt" sz="half" idx="10"/>
          </p:nvPr>
        </p:nvSpPr>
        <p:spPr/>
        <p:txBody>
          <a:bodyPr/>
          <a:lstStyle/>
          <a:p>
            <a:fld id="{E32B96DC-D1E7-4668-A471-A46ECA2AE34F}" type="datetime1">
              <a:rPr lang="en-US" smtClean="0"/>
              <a:t>6/12/25</a:t>
            </a:fld>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dirty="0"/>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bwMode="hidden">
          <a:xfrm>
            <a:off x="0" y="0"/>
            <a:ext cx="7315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982712" y="457200"/>
            <a:ext cx="3602736" cy="155448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0" y="-1"/>
            <a:ext cx="7315200" cy="6858000"/>
          </a:xfrm>
        </p:spPr>
        <p:txBody>
          <a:bodyPr tIns="4572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982712" y="2101850"/>
            <a:ext cx="3602736" cy="1828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95400" y="362303"/>
            <a:ext cx="9601200" cy="106994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95400" y="1828799"/>
            <a:ext cx="9601200" cy="43481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09600" y="6385492"/>
            <a:ext cx="6099048" cy="228600"/>
          </a:xfrm>
          <a:prstGeom prst="rect">
            <a:avLst/>
          </a:prstGeom>
        </p:spPr>
        <p:txBody>
          <a:bodyPr vert="horz" lIns="91440" tIns="45720" rIns="91440" bIns="45720" rtlCol="0" anchor="ctr"/>
          <a:lstStyle>
            <a:lvl1pPr algn="l">
              <a:defRPr sz="1100">
                <a:solidFill>
                  <a:schemeClr val="accent1"/>
                </a:solidFill>
              </a:defRPr>
            </a:lvl1pPr>
          </a:lstStyle>
          <a:p>
            <a:r>
              <a:rPr lang="en-US"/>
              <a:t>Add a footer</a:t>
            </a:r>
            <a:endParaRPr lang="en-US" dirty="0"/>
          </a:p>
        </p:txBody>
      </p:sp>
      <p:sp>
        <p:nvSpPr>
          <p:cNvPr id="4" name="Date Placeholder 3"/>
          <p:cNvSpPr>
            <a:spLocks noGrp="1"/>
          </p:cNvSpPr>
          <p:nvPr>
            <p:ph type="dt" sz="half" idx="2"/>
          </p:nvPr>
        </p:nvSpPr>
        <p:spPr>
          <a:xfrm>
            <a:off x="9419253" y="6385492"/>
            <a:ext cx="982047" cy="228600"/>
          </a:xfrm>
          <a:prstGeom prst="rect">
            <a:avLst/>
          </a:prstGeom>
        </p:spPr>
        <p:txBody>
          <a:bodyPr vert="horz" lIns="91440" tIns="45720" rIns="91440" bIns="45720" rtlCol="0" anchor="ctr"/>
          <a:lstStyle>
            <a:lvl1pPr algn="r">
              <a:defRPr sz="1100">
                <a:solidFill>
                  <a:schemeClr val="accent1"/>
                </a:solidFill>
              </a:defRPr>
            </a:lvl1pPr>
          </a:lstStyle>
          <a:p>
            <a:fld id="{CC444FFE-4BDB-4301-83D8-FE8B25E7CF5A}" type="datetime1">
              <a:rPr lang="en-US" smtClean="0"/>
              <a:t>6/12/25</a:t>
            </a:fld>
            <a:endParaRPr lang="en-US" dirty="0"/>
          </a:p>
        </p:txBody>
      </p:sp>
      <p:sp>
        <p:nvSpPr>
          <p:cNvPr id="6" name="Slide Number Placeholder 5"/>
          <p:cNvSpPr>
            <a:spLocks noGrp="1"/>
          </p:cNvSpPr>
          <p:nvPr>
            <p:ph type="sldNum" sz="quarter" idx="4"/>
          </p:nvPr>
        </p:nvSpPr>
        <p:spPr>
          <a:xfrm>
            <a:off x="10753532" y="6385492"/>
            <a:ext cx="828868" cy="228600"/>
          </a:xfrm>
          <a:prstGeom prst="rect">
            <a:avLst/>
          </a:prstGeom>
        </p:spPr>
        <p:txBody>
          <a:bodyPr vert="horz" lIns="91440" tIns="45720" rIns="91440" bIns="45720" rtlCol="0" anchor="ctr"/>
          <a:lstStyle>
            <a:lvl1pPr algn="r">
              <a:defRPr sz="1100">
                <a:solidFill>
                  <a:schemeClr val="accent1"/>
                </a:solidFill>
              </a:defRPr>
            </a:lvl1p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1943259863"/>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90000"/>
        </a:lnSpc>
        <a:spcBef>
          <a:spcPts val="1200"/>
        </a:spcBef>
        <a:buClr>
          <a:schemeClr val="accent1"/>
        </a:buClr>
        <a:buFont typeface="Arial" pitchFamily="34" charset="0"/>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960120" indent="-18288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188720" indent="-18288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1.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hyperlink" Target="https://pxhere.com/en/photo/642970" TargetMode="External"/><Relationship Id="rId4" Type="http://schemas.openxmlformats.org/officeDocument/2006/relationships/image" Target="../media/image62.jpeg"/></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hyperlink" Target="https://pxhere.com/en/photo/642970" TargetMode="External"/><Relationship Id="rId4" Type="http://schemas.openxmlformats.org/officeDocument/2006/relationships/image" Target="../media/image64.jpeg"/></Relationships>
</file>

<file path=ppt/slides/_rels/slide5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diagramColors" Target="../diagrams/colors8.xml"/><Relationship Id="rId11" Type="http://schemas.openxmlformats.org/officeDocument/2006/relationships/image" Target="../media/image73.emf"/><Relationship Id="rId5" Type="http://schemas.openxmlformats.org/officeDocument/2006/relationships/diagramQuickStyle" Target="../diagrams/quickStyle8.xml"/><Relationship Id="rId10" Type="http://schemas.microsoft.com/office/2007/relationships/hdphoto" Target="../media/hdphoto1.wdp"/><Relationship Id="rId4" Type="http://schemas.openxmlformats.org/officeDocument/2006/relationships/diagramLayout" Target="../diagrams/layout8.xml"/><Relationship Id="rId9" Type="http://schemas.openxmlformats.org/officeDocument/2006/relationships/image" Target="../media/image72.png"/></Relationships>
</file>

<file path=ppt/slides/_rels/slide6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74.JPG"/><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75.emf"/></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0.png"/><Relationship Id="rId1" Type="http://schemas.openxmlformats.org/officeDocument/2006/relationships/slideLayout" Target="../slideLayouts/slideLayout7.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7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7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7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81.png"/></Relationships>
</file>

<file path=ppt/slides/_rels/slide7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hyperlink" Target="https://pxhere.com/en/photo/642970" TargetMode="External"/></Relationships>
</file>

<file path=ppt/slides/_rels/slide7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tmp"/><Relationship Id="rId7" Type="http://schemas.openxmlformats.org/officeDocument/2006/relationships/image" Target="../media/image87.tmp"/><Relationship Id="rId2" Type="http://schemas.openxmlformats.org/officeDocument/2006/relationships/image" Target="../media/image82.tmp"/><Relationship Id="rId1" Type="http://schemas.openxmlformats.org/officeDocument/2006/relationships/slideLayout" Target="../slideLayouts/slideLayout1.xml"/><Relationship Id="rId6" Type="http://schemas.openxmlformats.org/officeDocument/2006/relationships/image" Target="../media/image86.tmp"/><Relationship Id="rId5" Type="http://schemas.openxmlformats.org/officeDocument/2006/relationships/image" Target="../media/image85.tmp"/><Relationship Id="rId4" Type="http://schemas.openxmlformats.org/officeDocument/2006/relationships/image" Target="../media/image84.tmp"/></Relationships>
</file>

<file path=ppt/slides/_rels/slide79.xml.rels><?xml version="1.0" encoding="UTF-8" standalone="yes"?>
<Relationships xmlns="http://schemas.openxmlformats.org/package/2006/relationships"><Relationship Id="rId8" Type="http://schemas.openxmlformats.org/officeDocument/2006/relationships/image" Target="../media/image95.tmp"/><Relationship Id="rId3" Type="http://schemas.openxmlformats.org/officeDocument/2006/relationships/image" Target="../media/image90.tmp"/><Relationship Id="rId7" Type="http://schemas.openxmlformats.org/officeDocument/2006/relationships/image" Target="../media/image94.tmp"/><Relationship Id="rId2" Type="http://schemas.openxmlformats.org/officeDocument/2006/relationships/image" Target="../media/image89.tmp"/><Relationship Id="rId1" Type="http://schemas.openxmlformats.org/officeDocument/2006/relationships/slideLayout" Target="../slideLayouts/slideLayout7.xml"/><Relationship Id="rId6" Type="http://schemas.openxmlformats.org/officeDocument/2006/relationships/image" Target="../media/image93.tmp"/><Relationship Id="rId5" Type="http://schemas.openxmlformats.org/officeDocument/2006/relationships/image" Target="../media/image92.tmp"/><Relationship Id="rId4" Type="http://schemas.openxmlformats.org/officeDocument/2006/relationships/image" Target="../media/image91.tmp"/></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8" Type="http://schemas.openxmlformats.org/officeDocument/2006/relationships/image" Target="../media/image102.tmp"/><Relationship Id="rId3" Type="http://schemas.openxmlformats.org/officeDocument/2006/relationships/image" Target="../media/image97.tmp"/><Relationship Id="rId7" Type="http://schemas.openxmlformats.org/officeDocument/2006/relationships/image" Target="../media/image101.tmp"/><Relationship Id="rId2" Type="http://schemas.openxmlformats.org/officeDocument/2006/relationships/image" Target="../media/image96.tmp"/><Relationship Id="rId1" Type="http://schemas.openxmlformats.org/officeDocument/2006/relationships/slideLayout" Target="../slideLayouts/slideLayout7.xml"/><Relationship Id="rId6" Type="http://schemas.openxmlformats.org/officeDocument/2006/relationships/image" Target="../media/image100.tmp"/><Relationship Id="rId5" Type="http://schemas.openxmlformats.org/officeDocument/2006/relationships/image" Target="../media/image99.tmp"/><Relationship Id="rId4" Type="http://schemas.openxmlformats.org/officeDocument/2006/relationships/image" Target="../media/image98.tmp"/></Relationships>
</file>

<file path=ppt/slides/_rels/slide8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8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hyperlink" Target="https://pxhere.com/en/photo/642970" TargetMode="External"/><Relationship Id="rId4" Type="http://schemas.openxmlformats.org/officeDocument/2006/relationships/image" Target="../media/image62.jpeg"/></Relationships>
</file>

<file path=ppt/slides/_rels/slide8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hyperlink" Target="https://pxhere.com/en/photo/642970" TargetMode="External"/><Relationship Id="rId4" Type="http://schemas.openxmlformats.org/officeDocument/2006/relationships/image" Target="../media/image62.jpeg"/></Relationships>
</file>

<file path=ppt/slides/_rels/slide8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hyperlink" Target="mailto:Eric.bronsky@coloradosprings.gov" TargetMode="External"/><Relationship Id="rId5" Type="http://schemas.openxmlformats.org/officeDocument/2006/relationships/hyperlink" Target="https://pxhere.com/en/photo/642970" TargetMode="External"/><Relationship Id="rId4" Type="http://schemas.openxmlformats.org/officeDocument/2006/relationships/image" Target="../media/image62.jpeg"/></Relationships>
</file>

<file path=ppt/slides/_rels/slide8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hyperlink" Target="mailto:Eric.bronsky@coloradosprings.gov" TargetMode="External"/><Relationship Id="rId5" Type="http://schemas.openxmlformats.org/officeDocument/2006/relationships/hyperlink" Target="https://pxhere.com/en/photo/642970" TargetMode="External"/><Relationship Id="rId4" Type="http://schemas.openxmlformats.org/officeDocument/2006/relationships/image" Target="../media/image62.jpe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86707" y="1790951"/>
            <a:ext cx="8226490" cy="3083767"/>
          </a:xfrm>
        </p:spPr>
        <p:txBody>
          <a:bodyPr>
            <a:normAutofit fontScale="90000"/>
          </a:bodyPr>
          <a:lstStyle/>
          <a:p>
            <a:pPr algn="ctr"/>
            <a:r>
              <a:rPr lang="en-US" dirty="0"/>
              <a:t>Should Patients Have a Choice as to What Hospital to be Transported to by EMS</a:t>
            </a:r>
          </a:p>
        </p:txBody>
      </p:sp>
      <p:sp>
        <p:nvSpPr>
          <p:cNvPr id="5" name="Subtitle 4">
            <a:extLst>
              <a:ext uri="{FF2B5EF4-FFF2-40B4-BE49-F238E27FC236}">
                <a16:creationId xmlns:a16="http://schemas.microsoft.com/office/drawing/2014/main" id="{91B8F4C6-084B-E569-5714-CD7FA30A08FB}"/>
              </a:ext>
            </a:extLst>
          </p:cNvPr>
          <p:cNvSpPr>
            <a:spLocks noGrp="1"/>
          </p:cNvSpPr>
          <p:nvPr>
            <p:ph type="subTitle" idx="1"/>
          </p:nvPr>
        </p:nvSpPr>
        <p:spPr>
          <a:xfrm>
            <a:off x="1486707" y="4874718"/>
            <a:ext cx="8229600" cy="1371600"/>
          </a:xfrm>
        </p:spPr>
        <p:txBody>
          <a:bodyPr>
            <a:normAutofit lnSpcReduction="10000"/>
          </a:bodyPr>
          <a:lstStyle/>
          <a:p>
            <a:pPr algn="ctr"/>
            <a:r>
              <a:rPr lang="en-US" dirty="0"/>
              <a:t>Glenn Asaeda, MD, FACEP, FAAEM, DABEMS</a:t>
            </a:r>
          </a:p>
          <a:p>
            <a:pPr algn="ctr"/>
            <a:r>
              <a:rPr lang="en-US" dirty="0"/>
              <a:t>Chief Medical Director</a:t>
            </a:r>
          </a:p>
          <a:p>
            <a:pPr algn="ctr"/>
            <a:r>
              <a:rPr lang="en-US" dirty="0"/>
              <a:t>Fire Department of New York City</a:t>
            </a:r>
          </a:p>
        </p:txBody>
      </p:sp>
    </p:spTree>
    <p:extLst>
      <p:ext uri="{BB962C8B-B14F-4D97-AF65-F5344CB8AC3E}">
        <p14:creationId xmlns:p14="http://schemas.microsoft.com/office/powerpoint/2010/main" val="105187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AAFCD-AA4D-2A63-64A4-6C4042E1EB5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D33BD3-CD8E-2FCF-EAE6-14B8C26C7631}"/>
              </a:ext>
            </a:extLst>
          </p:cNvPr>
          <p:cNvSpPr>
            <a:spLocks noGrp="1"/>
          </p:cNvSpPr>
          <p:nvPr>
            <p:ph idx="1"/>
          </p:nvPr>
        </p:nvSpPr>
        <p:spPr>
          <a:xfrm>
            <a:off x="0" y="859606"/>
            <a:ext cx="12192000" cy="661936"/>
          </a:xfrm>
          <a:solidFill>
            <a:srgbClr val="C00000"/>
          </a:solidFill>
          <a:ln>
            <a:solidFill>
              <a:srgbClr val="C00000"/>
            </a:solidFill>
          </a:ln>
        </p:spPr>
        <p:txBody>
          <a:bodyPr/>
          <a:lstStyle/>
          <a:p>
            <a:pPr marL="0" indent="0" algn="ctr">
              <a:buNone/>
            </a:pPr>
            <a:r>
              <a:rPr lang="en-US" b="1" i="1" dirty="0">
                <a:solidFill>
                  <a:schemeClr val="bg1"/>
                </a:solidFill>
              </a:rPr>
              <a:t>What about “diverting” calls away from EMS/911 ? </a:t>
            </a:r>
          </a:p>
        </p:txBody>
      </p:sp>
      <p:sp>
        <p:nvSpPr>
          <p:cNvPr id="5" name="Rectangle 4">
            <a:extLst>
              <a:ext uri="{FF2B5EF4-FFF2-40B4-BE49-F238E27FC236}">
                <a16:creationId xmlns:a16="http://schemas.microsoft.com/office/drawing/2014/main" id="{649F890F-1780-B825-392E-39ACD1BC5D53}"/>
              </a:ext>
            </a:extLst>
          </p:cNvPr>
          <p:cNvSpPr/>
          <p:nvPr/>
        </p:nvSpPr>
        <p:spPr>
          <a:xfrm>
            <a:off x="540374" y="2622754"/>
            <a:ext cx="3844413" cy="2812026"/>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Low Acuity</a:t>
            </a:r>
          </a:p>
        </p:txBody>
      </p:sp>
      <p:sp>
        <p:nvSpPr>
          <p:cNvPr id="7" name="Rectangle 6">
            <a:extLst>
              <a:ext uri="{FF2B5EF4-FFF2-40B4-BE49-F238E27FC236}">
                <a16:creationId xmlns:a16="http://schemas.microsoft.com/office/drawing/2014/main" id="{5DFCC0A8-6131-A604-D0FF-98E91A007310}"/>
              </a:ext>
            </a:extLst>
          </p:cNvPr>
          <p:cNvSpPr/>
          <p:nvPr/>
        </p:nvSpPr>
        <p:spPr>
          <a:xfrm>
            <a:off x="7723239" y="2595716"/>
            <a:ext cx="3844413" cy="2812026"/>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Behavioral Health/Crisis </a:t>
            </a:r>
          </a:p>
        </p:txBody>
      </p:sp>
      <p:pic>
        <p:nvPicPr>
          <p:cNvPr id="9" name="Picture 8">
            <a:extLst>
              <a:ext uri="{FF2B5EF4-FFF2-40B4-BE49-F238E27FC236}">
                <a16:creationId xmlns:a16="http://schemas.microsoft.com/office/drawing/2014/main" id="{C1504EE1-58AD-4537-20A5-DBCCF4FA443F}"/>
              </a:ext>
            </a:extLst>
          </p:cNvPr>
          <p:cNvPicPr>
            <a:picLocks noChangeAspect="1"/>
          </p:cNvPicPr>
          <p:nvPr/>
        </p:nvPicPr>
        <p:blipFill>
          <a:blip r:embed="rId2"/>
          <a:stretch>
            <a:fillRect/>
          </a:stretch>
        </p:blipFill>
        <p:spPr>
          <a:xfrm>
            <a:off x="4606011" y="1992317"/>
            <a:ext cx="2896004" cy="3600953"/>
          </a:xfrm>
          <a:prstGeom prst="rect">
            <a:avLst/>
          </a:prstGeom>
        </p:spPr>
      </p:pic>
    </p:spTree>
    <p:extLst>
      <p:ext uri="{BB962C8B-B14F-4D97-AF65-F5344CB8AC3E}">
        <p14:creationId xmlns:p14="http://schemas.microsoft.com/office/powerpoint/2010/main" val="160723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C4097-DC73-6159-C3A3-2AF6FC84A258}"/>
              </a:ext>
            </a:extLst>
          </p:cNvPr>
          <p:cNvSpPr>
            <a:spLocks noGrp="1"/>
          </p:cNvSpPr>
          <p:nvPr>
            <p:ph type="title"/>
          </p:nvPr>
        </p:nvSpPr>
        <p:spPr>
          <a:xfrm>
            <a:off x="145837" y="278260"/>
            <a:ext cx="10515600" cy="1325563"/>
          </a:xfrm>
        </p:spPr>
        <p:txBody>
          <a:bodyPr/>
          <a:lstStyle/>
          <a:p>
            <a:r>
              <a:rPr lang="en-US" b="1" u="sng" dirty="0"/>
              <a:t>Behavioral Health Diversion 911-988</a:t>
            </a:r>
          </a:p>
        </p:txBody>
      </p:sp>
      <p:pic>
        <p:nvPicPr>
          <p:cNvPr id="5" name="Picture 4">
            <a:extLst>
              <a:ext uri="{FF2B5EF4-FFF2-40B4-BE49-F238E27FC236}">
                <a16:creationId xmlns:a16="http://schemas.microsoft.com/office/drawing/2014/main" id="{37B465CE-CB08-E726-EE41-09458C0EA0A5}"/>
              </a:ext>
            </a:extLst>
          </p:cNvPr>
          <p:cNvPicPr>
            <a:picLocks noChangeAspect="1"/>
          </p:cNvPicPr>
          <p:nvPr/>
        </p:nvPicPr>
        <p:blipFill>
          <a:blip r:embed="rId2"/>
          <a:stretch>
            <a:fillRect/>
          </a:stretch>
        </p:blipFill>
        <p:spPr>
          <a:xfrm>
            <a:off x="530941" y="2059049"/>
            <a:ext cx="6835761" cy="4173925"/>
          </a:xfrm>
          <a:prstGeom prst="rect">
            <a:avLst/>
          </a:prstGeom>
        </p:spPr>
      </p:pic>
      <p:pic>
        <p:nvPicPr>
          <p:cNvPr id="7" name="Picture 6">
            <a:extLst>
              <a:ext uri="{FF2B5EF4-FFF2-40B4-BE49-F238E27FC236}">
                <a16:creationId xmlns:a16="http://schemas.microsoft.com/office/drawing/2014/main" id="{A5D5F5C4-FFFE-2497-0AEB-DAFD04E6F8F0}"/>
              </a:ext>
            </a:extLst>
          </p:cNvPr>
          <p:cNvPicPr>
            <a:picLocks noChangeAspect="1"/>
          </p:cNvPicPr>
          <p:nvPr/>
        </p:nvPicPr>
        <p:blipFill>
          <a:blip r:embed="rId3"/>
          <a:stretch>
            <a:fillRect/>
          </a:stretch>
        </p:blipFill>
        <p:spPr>
          <a:xfrm>
            <a:off x="8833523" y="2427295"/>
            <a:ext cx="2095792" cy="2829320"/>
          </a:xfrm>
          <a:prstGeom prst="rect">
            <a:avLst/>
          </a:prstGeom>
        </p:spPr>
      </p:pic>
      <p:pic>
        <p:nvPicPr>
          <p:cNvPr id="9" name="Picture 8">
            <a:extLst>
              <a:ext uri="{FF2B5EF4-FFF2-40B4-BE49-F238E27FC236}">
                <a16:creationId xmlns:a16="http://schemas.microsoft.com/office/drawing/2014/main" id="{4707B2E3-0B48-E775-F802-35581AC67D81}"/>
              </a:ext>
            </a:extLst>
          </p:cNvPr>
          <p:cNvPicPr>
            <a:picLocks noChangeAspect="1"/>
          </p:cNvPicPr>
          <p:nvPr/>
        </p:nvPicPr>
        <p:blipFill>
          <a:blip r:embed="rId4"/>
          <a:stretch>
            <a:fillRect/>
          </a:stretch>
        </p:blipFill>
        <p:spPr>
          <a:xfrm>
            <a:off x="9252397" y="278260"/>
            <a:ext cx="2818080" cy="1566989"/>
          </a:xfrm>
          <a:prstGeom prst="rect">
            <a:avLst/>
          </a:prstGeom>
        </p:spPr>
      </p:pic>
    </p:spTree>
    <p:extLst>
      <p:ext uri="{BB962C8B-B14F-4D97-AF65-F5344CB8AC3E}">
        <p14:creationId xmlns:p14="http://schemas.microsoft.com/office/powerpoint/2010/main" val="2529113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AC64B-8981-A956-FEA6-48AF9EA9F8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928A88-B071-757E-810A-CAF3AAE1CFD3}"/>
              </a:ext>
            </a:extLst>
          </p:cNvPr>
          <p:cNvSpPr>
            <a:spLocks noGrp="1"/>
          </p:cNvSpPr>
          <p:nvPr>
            <p:ph type="title"/>
          </p:nvPr>
        </p:nvSpPr>
        <p:spPr>
          <a:xfrm>
            <a:off x="165538" y="248182"/>
            <a:ext cx="10515600" cy="1325563"/>
          </a:xfrm>
        </p:spPr>
        <p:txBody>
          <a:bodyPr/>
          <a:lstStyle/>
          <a:p>
            <a:r>
              <a:rPr lang="en-US" b="1" u="sng" dirty="0"/>
              <a:t>Behavioral Health Diversion 911</a:t>
            </a:r>
            <a:r>
              <a:rPr lang="en-US" b="1" u="sng" dirty="0">
                <a:sym typeface="Wingdings" panose="05000000000000000000" pitchFamily="2" charset="2"/>
              </a:rPr>
              <a:t></a:t>
            </a:r>
            <a:r>
              <a:rPr lang="en-US" b="1" u="sng" dirty="0"/>
              <a:t>988</a:t>
            </a:r>
          </a:p>
        </p:txBody>
      </p:sp>
      <p:pic>
        <p:nvPicPr>
          <p:cNvPr id="4" name="Picture 3">
            <a:extLst>
              <a:ext uri="{FF2B5EF4-FFF2-40B4-BE49-F238E27FC236}">
                <a16:creationId xmlns:a16="http://schemas.microsoft.com/office/drawing/2014/main" id="{072921D1-782E-39B1-FE2B-21ECFE0A3A44}"/>
              </a:ext>
            </a:extLst>
          </p:cNvPr>
          <p:cNvPicPr>
            <a:picLocks noChangeAspect="1"/>
          </p:cNvPicPr>
          <p:nvPr/>
        </p:nvPicPr>
        <p:blipFill>
          <a:blip r:embed="rId2"/>
          <a:stretch>
            <a:fillRect/>
          </a:stretch>
        </p:blipFill>
        <p:spPr>
          <a:xfrm>
            <a:off x="165538" y="2280744"/>
            <a:ext cx="6820064" cy="3436883"/>
          </a:xfrm>
          <a:prstGeom prst="rect">
            <a:avLst/>
          </a:prstGeom>
        </p:spPr>
      </p:pic>
      <p:pic>
        <p:nvPicPr>
          <p:cNvPr id="8" name="Picture 7">
            <a:extLst>
              <a:ext uri="{FF2B5EF4-FFF2-40B4-BE49-F238E27FC236}">
                <a16:creationId xmlns:a16="http://schemas.microsoft.com/office/drawing/2014/main" id="{94744822-C9C4-B778-506D-2320BE44BA36}"/>
              </a:ext>
            </a:extLst>
          </p:cNvPr>
          <p:cNvPicPr>
            <a:picLocks noChangeAspect="1"/>
          </p:cNvPicPr>
          <p:nvPr/>
        </p:nvPicPr>
        <p:blipFill>
          <a:blip r:embed="rId3"/>
          <a:stretch>
            <a:fillRect/>
          </a:stretch>
        </p:blipFill>
        <p:spPr>
          <a:xfrm>
            <a:off x="6701193" y="1812609"/>
            <a:ext cx="5249008" cy="4134427"/>
          </a:xfrm>
          <a:prstGeom prst="rect">
            <a:avLst/>
          </a:prstGeom>
        </p:spPr>
      </p:pic>
      <p:sp>
        <p:nvSpPr>
          <p:cNvPr id="9" name="Rectangle 8">
            <a:extLst>
              <a:ext uri="{FF2B5EF4-FFF2-40B4-BE49-F238E27FC236}">
                <a16:creationId xmlns:a16="http://schemas.microsoft.com/office/drawing/2014/main" id="{7AF94D66-B08B-603E-E816-F42CC92869D2}"/>
              </a:ext>
            </a:extLst>
          </p:cNvPr>
          <p:cNvSpPr/>
          <p:nvPr/>
        </p:nvSpPr>
        <p:spPr>
          <a:xfrm>
            <a:off x="7590503" y="6056671"/>
            <a:ext cx="3608439" cy="55314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01/2025-06/2025</a:t>
            </a:r>
          </a:p>
        </p:txBody>
      </p:sp>
    </p:spTree>
    <p:extLst>
      <p:ext uri="{BB962C8B-B14F-4D97-AF65-F5344CB8AC3E}">
        <p14:creationId xmlns:p14="http://schemas.microsoft.com/office/powerpoint/2010/main" val="96777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5A9BB-0E12-8445-98B8-CD370AC0F9D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B374A1-5FA8-0C12-8C6A-3A72397C9B00}"/>
              </a:ext>
            </a:extLst>
          </p:cNvPr>
          <p:cNvSpPr>
            <a:spLocks noGrp="1"/>
          </p:cNvSpPr>
          <p:nvPr>
            <p:ph idx="1"/>
          </p:nvPr>
        </p:nvSpPr>
        <p:spPr>
          <a:xfrm>
            <a:off x="0" y="859606"/>
            <a:ext cx="12192000" cy="661936"/>
          </a:xfrm>
          <a:solidFill>
            <a:srgbClr val="C00000"/>
          </a:solidFill>
          <a:ln>
            <a:solidFill>
              <a:srgbClr val="C00000"/>
            </a:solidFill>
          </a:ln>
        </p:spPr>
        <p:txBody>
          <a:bodyPr>
            <a:normAutofit/>
          </a:bodyPr>
          <a:lstStyle/>
          <a:p>
            <a:pPr marL="0" indent="0" algn="ctr">
              <a:buNone/>
            </a:pPr>
            <a:r>
              <a:rPr lang="en-US" b="1" i="1" dirty="0">
                <a:solidFill>
                  <a:schemeClr val="bg1"/>
                </a:solidFill>
              </a:rPr>
              <a:t>What about bringing the physicians to the scene of the emergency- virtually? </a:t>
            </a:r>
          </a:p>
        </p:txBody>
      </p:sp>
      <p:pic>
        <p:nvPicPr>
          <p:cNvPr id="9" name="Picture 8">
            <a:extLst>
              <a:ext uri="{FF2B5EF4-FFF2-40B4-BE49-F238E27FC236}">
                <a16:creationId xmlns:a16="http://schemas.microsoft.com/office/drawing/2014/main" id="{6D0930CC-0C50-BF2E-10F1-17539048DD5C}"/>
              </a:ext>
            </a:extLst>
          </p:cNvPr>
          <p:cNvPicPr>
            <a:picLocks noChangeAspect="1"/>
          </p:cNvPicPr>
          <p:nvPr/>
        </p:nvPicPr>
        <p:blipFill>
          <a:blip r:embed="rId2"/>
          <a:stretch>
            <a:fillRect/>
          </a:stretch>
        </p:blipFill>
        <p:spPr>
          <a:xfrm>
            <a:off x="675142" y="2202524"/>
            <a:ext cx="2896004" cy="3600953"/>
          </a:xfrm>
          <a:prstGeom prst="rect">
            <a:avLst/>
          </a:prstGeom>
        </p:spPr>
      </p:pic>
      <p:pic>
        <p:nvPicPr>
          <p:cNvPr id="4" name="Picture 3">
            <a:extLst>
              <a:ext uri="{FF2B5EF4-FFF2-40B4-BE49-F238E27FC236}">
                <a16:creationId xmlns:a16="http://schemas.microsoft.com/office/drawing/2014/main" id="{861621FF-11EC-BA2B-C6DD-982215E1F042}"/>
              </a:ext>
            </a:extLst>
          </p:cNvPr>
          <p:cNvPicPr>
            <a:picLocks noChangeAspect="1"/>
          </p:cNvPicPr>
          <p:nvPr/>
        </p:nvPicPr>
        <p:blipFill>
          <a:blip r:embed="rId3"/>
          <a:stretch>
            <a:fillRect/>
          </a:stretch>
        </p:blipFill>
        <p:spPr>
          <a:xfrm>
            <a:off x="4141075" y="2890563"/>
            <a:ext cx="7780807" cy="2778860"/>
          </a:xfrm>
          <a:prstGeom prst="rect">
            <a:avLst/>
          </a:prstGeom>
        </p:spPr>
      </p:pic>
      <p:sp>
        <p:nvSpPr>
          <p:cNvPr id="6" name="Rectangle 5">
            <a:extLst>
              <a:ext uri="{FF2B5EF4-FFF2-40B4-BE49-F238E27FC236}">
                <a16:creationId xmlns:a16="http://schemas.microsoft.com/office/drawing/2014/main" id="{A76A2C49-9361-2018-2872-76A34A2DBD86}"/>
              </a:ext>
            </a:extLst>
          </p:cNvPr>
          <p:cNvSpPr/>
          <p:nvPr/>
        </p:nvSpPr>
        <p:spPr>
          <a:xfrm>
            <a:off x="5577312" y="1970859"/>
            <a:ext cx="4908331" cy="661936"/>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April 1, 2024-present</a:t>
            </a:r>
          </a:p>
        </p:txBody>
      </p:sp>
    </p:spTree>
    <p:extLst>
      <p:ext uri="{BB962C8B-B14F-4D97-AF65-F5344CB8AC3E}">
        <p14:creationId xmlns:p14="http://schemas.microsoft.com/office/powerpoint/2010/main" val="3402810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AE81C-146B-F4AD-3437-05FCED573104}"/>
              </a:ext>
            </a:extLst>
          </p:cNvPr>
          <p:cNvSpPr>
            <a:spLocks noGrp="1"/>
          </p:cNvSpPr>
          <p:nvPr>
            <p:ph type="title"/>
          </p:nvPr>
        </p:nvSpPr>
        <p:spPr>
          <a:xfrm>
            <a:off x="1248697" y="0"/>
            <a:ext cx="10515600" cy="1325563"/>
          </a:xfrm>
        </p:spPr>
        <p:txBody>
          <a:bodyPr/>
          <a:lstStyle/>
          <a:p>
            <a:pPr algn="ctr"/>
            <a:r>
              <a:rPr lang="en-US" b="1" u="sng" dirty="0"/>
              <a:t>911 Telemedicine Diversion </a:t>
            </a:r>
          </a:p>
        </p:txBody>
      </p:sp>
      <p:pic>
        <p:nvPicPr>
          <p:cNvPr id="5" name="Picture 4">
            <a:extLst>
              <a:ext uri="{FF2B5EF4-FFF2-40B4-BE49-F238E27FC236}">
                <a16:creationId xmlns:a16="http://schemas.microsoft.com/office/drawing/2014/main" id="{38346173-D0AD-7A51-475B-74561386E954}"/>
              </a:ext>
            </a:extLst>
          </p:cNvPr>
          <p:cNvPicPr>
            <a:picLocks noChangeAspect="1"/>
          </p:cNvPicPr>
          <p:nvPr/>
        </p:nvPicPr>
        <p:blipFill>
          <a:blip r:embed="rId2"/>
          <a:stretch>
            <a:fillRect/>
          </a:stretch>
        </p:blipFill>
        <p:spPr>
          <a:xfrm>
            <a:off x="167148" y="2021672"/>
            <a:ext cx="5574891" cy="3693522"/>
          </a:xfrm>
          <a:prstGeom prst="rect">
            <a:avLst/>
          </a:prstGeom>
        </p:spPr>
      </p:pic>
      <p:sp>
        <p:nvSpPr>
          <p:cNvPr id="6" name="Rectangle 5">
            <a:extLst>
              <a:ext uri="{FF2B5EF4-FFF2-40B4-BE49-F238E27FC236}">
                <a16:creationId xmlns:a16="http://schemas.microsoft.com/office/drawing/2014/main" id="{9878F651-2CB1-4459-B643-5989963676BF}"/>
              </a:ext>
            </a:extLst>
          </p:cNvPr>
          <p:cNvSpPr/>
          <p:nvPr/>
        </p:nvSpPr>
        <p:spPr>
          <a:xfrm>
            <a:off x="6096000" y="2121261"/>
            <a:ext cx="5904271" cy="33382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dirty="0"/>
              <a:t>Buy in is essential </a:t>
            </a:r>
          </a:p>
          <a:p>
            <a:pPr marL="285750" indent="-285750">
              <a:buFont typeface="Arial" panose="020B0604020202020204" pitchFamily="34" charset="0"/>
              <a:buChar char="•"/>
            </a:pPr>
            <a:r>
              <a:rPr lang="en-US" sz="2400" dirty="0"/>
              <a:t>Need for broad utilization across EMS/fire</a:t>
            </a:r>
          </a:p>
          <a:p>
            <a:pPr marL="285750" indent="-285750">
              <a:buFont typeface="Arial" panose="020B0604020202020204" pitchFamily="34" charset="0"/>
              <a:buChar char="•"/>
            </a:pPr>
            <a:r>
              <a:rPr lang="en-US" sz="2400" dirty="0"/>
              <a:t>No sentinel events</a:t>
            </a:r>
          </a:p>
          <a:p>
            <a:pPr marL="285750" indent="-285750">
              <a:buFont typeface="Arial" panose="020B0604020202020204" pitchFamily="34" charset="0"/>
              <a:buChar char="•"/>
            </a:pPr>
            <a:r>
              <a:rPr lang="en-US" sz="2400" dirty="0"/>
              <a:t>Timely connection to care</a:t>
            </a:r>
          </a:p>
          <a:p>
            <a:pPr marL="285750" indent="-285750">
              <a:buFont typeface="Arial" panose="020B0604020202020204" pitchFamily="34" charset="0"/>
              <a:buChar char="•"/>
            </a:pPr>
            <a:r>
              <a:rPr lang="en-US" sz="2400" dirty="0"/>
              <a:t>Feasible</a:t>
            </a:r>
          </a:p>
          <a:p>
            <a:pPr marL="285750" indent="-285750">
              <a:buFont typeface="Arial" panose="020B0604020202020204" pitchFamily="34" charset="0"/>
              <a:buChar char="•"/>
            </a:pPr>
            <a:r>
              <a:rPr lang="en-US" sz="2400" dirty="0"/>
              <a:t>Legal considerations</a:t>
            </a:r>
          </a:p>
        </p:txBody>
      </p:sp>
    </p:spTree>
    <p:extLst>
      <p:ext uri="{BB962C8B-B14F-4D97-AF65-F5344CB8AC3E}">
        <p14:creationId xmlns:p14="http://schemas.microsoft.com/office/powerpoint/2010/main" val="3122563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88BF5-7DB6-FDFD-6133-B83B62AF5316}"/>
              </a:ext>
            </a:extLst>
          </p:cNvPr>
          <p:cNvSpPr>
            <a:spLocks noGrp="1"/>
          </p:cNvSpPr>
          <p:nvPr>
            <p:ph type="title"/>
          </p:nvPr>
        </p:nvSpPr>
        <p:spPr>
          <a:xfrm>
            <a:off x="0" y="5945"/>
            <a:ext cx="12192000" cy="1325563"/>
          </a:xfrm>
          <a:solidFill>
            <a:srgbClr val="C00000"/>
          </a:solidFill>
        </p:spPr>
        <p:txBody>
          <a:bodyPr/>
          <a:lstStyle/>
          <a:p>
            <a:pPr algn="ctr"/>
            <a:r>
              <a:rPr lang="en-US" b="1" dirty="0">
                <a:solidFill>
                  <a:schemeClr val="bg1"/>
                </a:solidFill>
              </a:rPr>
              <a:t>What about medically informed dispatch?</a:t>
            </a:r>
          </a:p>
        </p:txBody>
      </p:sp>
      <p:pic>
        <p:nvPicPr>
          <p:cNvPr id="5" name="Picture 4">
            <a:extLst>
              <a:ext uri="{FF2B5EF4-FFF2-40B4-BE49-F238E27FC236}">
                <a16:creationId xmlns:a16="http://schemas.microsoft.com/office/drawing/2014/main" id="{EF58C0D9-3C99-2734-1326-3FD2FD8DB461}"/>
              </a:ext>
            </a:extLst>
          </p:cNvPr>
          <p:cNvPicPr>
            <a:picLocks noChangeAspect="1"/>
          </p:cNvPicPr>
          <p:nvPr/>
        </p:nvPicPr>
        <p:blipFill>
          <a:blip r:embed="rId2"/>
          <a:stretch>
            <a:fillRect/>
          </a:stretch>
        </p:blipFill>
        <p:spPr>
          <a:xfrm>
            <a:off x="2060369" y="1429573"/>
            <a:ext cx="8071262" cy="5358327"/>
          </a:xfrm>
          <a:prstGeom prst="rect">
            <a:avLst/>
          </a:prstGeom>
        </p:spPr>
      </p:pic>
    </p:spTree>
    <p:extLst>
      <p:ext uri="{BB962C8B-B14F-4D97-AF65-F5344CB8AC3E}">
        <p14:creationId xmlns:p14="http://schemas.microsoft.com/office/powerpoint/2010/main" val="2990539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F8129-C8A0-D162-E64B-B81AA2459B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A1090A-E1B4-D368-737B-D7D1036872D1}"/>
              </a:ext>
            </a:extLst>
          </p:cNvPr>
          <p:cNvSpPr>
            <a:spLocks noGrp="1"/>
          </p:cNvSpPr>
          <p:nvPr>
            <p:ph type="title"/>
          </p:nvPr>
        </p:nvSpPr>
        <p:spPr>
          <a:xfrm>
            <a:off x="0" y="5945"/>
            <a:ext cx="12192000" cy="1325563"/>
          </a:xfrm>
          <a:solidFill>
            <a:srgbClr val="C00000"/>
          </a:solidFill>
        </p:spPr>
        <p:txBody>
          <a:bodyPr/>
          <a:lstStyle/>
          <a:p>
            <a:pPr algn="ctr"/>
            <a:r>
              <a:rPr lang="en-US" b="1" dirty="0">
                <a:solidFill>
                  <a:schemeClr val="bg1"/>
                </a:solidFill>
              </a:rPr>
              <a:t>What are Reasons to Consider NTL / Medically Informed Dispatch ?</a:t>
            </a:r>
          </a:p>
        </p:txBody>
      </p:sp>
      <p:sp>
        <p:nvSpPr>
          <p:cNvPr id="3" name="Rectangle 2">
            <a:extLst>
              <a:ext uri="{FF2B5EF4-FFF2-40B4-BE49-F238E27FC236}">
                <a16:creationId xmlns:a16="http://schemas.microsoft.com/office/drawing/2014/main" id="{847D2CF6-C277-E61F-3BFD-F593EFD64281}"/>
              </a:ext>
            </a:extLst>
          </p:cNvPr>
          <p:cNvSpPr/>
          <p:nvPr/>
        </p:nvSpPr>
        <p:spPr>
          <a:xfrm>
            <a:off x="224669" y="1469517"/>
            <a:ext cx="4692932" cy="23847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u="sng" dirty="0"/>
              <a:t>BENEFITS</a:t>
            </a:r>
          </a:p>
          <a:p>
            <a:r>
              <a:rPr lang="en-US" dirty="0"/>
              <a:t>-Reduction in call volume</a:t>
            </a:r>
          </a:p>
          <a:p>
            <a:r>
              <a:rPr lang="en-US" dirty="0"/>
              <a:t>-Improved resource utilization</a:t>
            </a:r>
          </a:p>
          <a:p>
            <a:r>
              <a:rPr lang="en-US" dirty="0"/>
              <a:t>-Cost savings</a:t>
            </a:r>
          </a:p>
          <a:p>
            <a:r>
              <a:rPr lang="en-US" dirty="0"/>
              <a:t>-Improved coordination between service lines</a:t>
            </a:r>
          </a:p>
          <a:p>
            <a:r>
              <a:rPr lang="en-US" dirty="0"/>
              <a:t>-Reduced ED utilization </a:t>
            </a:r>
          </a:p>
          <a:p>
            <a:endParaRPr lang="en-US" dirty="0"/>
          </a:p>
          <a:p>
            <a:endParaRPr lang="en-US" dirty="0"/>
          </a:p>
        </p:txBody>
      </p:sp>
      <p:sp>
        <p:nvSpPr>
          <p:cNvPr id="8" name="Rectangle 7">
            <a:extLst>
              <a:ext uri="{FF2B5EF4-FFF2-40B4-BE49-F238E27FC236}">
                <a16:creationId xmlns:a16="http://schemas.microsoft.com/office/drawing/2014/main" id="{348FE26A-546C-DB5A-99ED-F454B9E64492}"/>
              </a:ext>
            </a:extLst>
          </p:cNvPr>
          <p:cNvSpPr/>
          <p:nvPr/>
        </p:nvSpPr>
        <p:spPr>
          <a:xfrm>
            <a:off x="7274400" y="1469516"/>
            <a:ext cx="4602968" cy="23847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u="sng" dirty="0"/>
              <a:t>CHALLENGES </a:t>
            </a:r>
          </a:p>
          <a:p>
            <a:r>
              <a:rPr lang="en-US" dirty="0"/>
              <a:t>-Resource intensive</a:t>
            </a:r>
          </a:p>
          <a:p>
            <a:r>
              <a:rPr lang="en-US" dirty="0"/>
              <a:t>-Broad based collaboration</a:t>
            </a:r>
          </a:p>
          <a:p>
            <a:r>
              <a:rPr lang="en-US" dirty="0"/>
              <a:t>-Long start up time</a:t>
            </a:r>
          </a:p>
          <a:p>
            <a:r>
              <a:rPr lang="en-US" dirty="0"/>
              <a:t>-Internal and external training</a:t>
            </a:r>
          </a:p>
        </p:txBody>
      </p:sp>
      <p:sp>
        <p:nvSpPr>
          <p:cNvPr id="9" name="Rectangle 8">
            <a:extLst>
              <a:ext uri="{FF2B5EF4-FFF2-40B4-BE49-F238E27FC236}">
                <a16:creationId xmlns:a16="http://schemas.microsoft.com/office/drawing/2014/main" id="{4205B09D-8C6F-1EE1-749F-92F383DA4339}"/>
              </a:ext>
            </a:extLst>
          </p:cNvPr>
          <p:cNvSpPr/>
          <p:nvPr/>
        </p:nvSpPr>
        <p:spPr>
          <a:xfrm>
            <a:off x="269650" y="4158582"/>
            <a:ext cx="11652699" cy="255187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COMPONENTS: </a:t>
            </a:r>
          </a:p>
          <a:p>
            <a:pPr marL="285750" indent="-285750">
              <a:buFont typeface="Arial" panose="020B0604020202020204" pitchFamily="34" charset="0"/>
              <a:buChar char="•"/>
            </a:pPr>
            <a:r>
              <a:rPr lang="en-US" dirty="0"/>
              <a:t>Sending alpha calls without priority determinants to ECN/emergency care nurse</a:t>
            </a:r>
          </a:p>
          <a:p>
            <a:pPr marL="285750" indent="-285750">
              <a:buFont typeface="Arial" panose="020B0604020202020204" pitchFamily="34" charset="0"/>
              <a:buChar char="•"/>
            </a:pPr>
            <a:r>
              <a:rPr lang="en-US" dirty="0"/>
              <a:t>“Back to 911” provision from field clinicians</a:t>
            </a:r>
          </a:p>
          <a:p>
            <a:pPr marL="285750" indent="-285750">
              <a:buFont typeface="Arial" panose="020B0604020202020204" pitchFamily="34" charset="0"/>
              <a:buChar char="•"/>
            </a:pPr>
            <a:r>
              <a:rPr lang="en-US" dirty="0"/>
              <a:t>Alternative transport modalities (Uber/Lyft) </a:t>
            </a:r>
          </a:p>
          <a:p>
            <a:pPr marL="285750" indent="-285750">
              <a:buFont typeface="Arial" panose="020B0604020202020204" pitchFamily="34" charset="0"/>
              <a:buChar char="•"/>
            </a:pPr>
            <a:r>
              <a:rPr lang="en-US" dirty="0"/>
              <a:t>Network of community based resources/health clinics</a:t>
            </a:r>
          </a:p>
          <a:p>
            <a:pPr marL="285750" indent="-285750">
              <a:buFont typeface="Arial" panose="020B0604020202020204" pitchFamily="34" charset="0"/>
              <a:buChar char="•"/>
            </a:pPr>
            <a:r>
              <a:rPr lang="en-US" dirty="0"/>
              <a:t>Telemedicine </a:t>
            </a:r>
          </a:p>
        </p:txBody>
      </p:sp>
      <p:pic>
        <p:nvPicPr>
          <p:cNvPr id="11" name="Picture 10">
            <a:extLst>
              <a:ext uri="{FF2B5EF4-FFF2-40B4-BE49-F238E27FC236}">
                <a16:creationId xmlns:a16="http://schemas.microsoft.com/office/drawing/2014/main" id="{05B9BA03-D7F9-ED46-FE42-91D73FAC8D23}"/>
              </a:ext>
            </a:extLst>
          </p:cNvPr>
          <p:cNvPicPr>
            <a:picLocks noChangeAspect="1"/>
          </p:cNvPicPr>
          <p:nvPr/>
        </p:nvPicPr>
        <p:blipFill>
          <a:blip r:embed="rId2"/>
          <a:stretch>
            <a:fillRect/>
          </a:stretch>
        </p:blipFill>
        <p:spPr>
          <a:xfrm>
            <a:off x="9613531" y="4385187"/>
            <a:ext cx="2048837" cy="2082983"/>
          </a:xfrm>
          <a:prstGeom prst="rect">
            <a:avLst/>
          </a:prstGeom>
        </p:spPr>
      </p:pic>
    </p:spTree>
    <p:extLst>
      <p:ext uri="{BB962C8B-B14F-4D97-AF65-F5344CB8AC3E}">
        <p14:creationId xmlns:p14="http://schemas.microsoft.com/office/powerpoint/2010/main" val="3432032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BA445F-6264-761D-383A-9C9178D410AC}"/>
              </a:ext>
            </a:extLst>
          </p:cNvPr>
          <p:cNvSpPr>
            <a:spLocks noGrp="1"/>
          </p:cNvSpPr>
          <p:nvPr>
            <p:ph type="title"/>
          </p:nvPr>
        </p:nvSpPr>
        <p:spPr>
          <a:xfrm>
            <a:off x="2152650" y="4428000"/>
            <a:ext cx="7893051" cy="2112500"/>
          </a:xfrm>
        </p:spPr>
        <p:txBody>
          <a:bodyPr vert="horz" wrap="square" lIns="91440" tIns="45720" rIns="91440" bIns="45720" rtlCol="0" anchor="ctr">
            <a:normAutofit fontScale="90000"/>
          </a:bodyPr>
          <a:lstStyle/>
          <a:p>
            <a:pPr algn="ctr"/>
            <a:r>
              <a:rPr lang="en-US" sz="4900" dirty="0">
                <a:solidFill>
                  <a:schemeClr val="tx1"/>
                </a:solidFill>
              </a:rPr>
              <a:t>Reengineering your Resources</a:t>
            </a:r>
            <a:br>
              <a:rPr lang="en-US" sz="4900" dirty="0">
                <a:solidFill>
                  <a:schemeClr val="tx1"/>
                </a:solidFill>
              </a:rPr>
            </a:br>
            <a:br>
              <a:rPr lang="en-US" sz="2400" dirty="0">
                <a:solidFill>
                  <a:schemeClr val="tx1"/>
                </a:solidFill>
              </a:rPr>
            </a:br>
            <a:r>
              <a:rPr lang="en-US" sz="2400" dirty="0">
                <a:solidFill>
                  <a:schemeClr val="tx1"/>
                </a:solidFill>
              </a:rPr>
              <a:t>Kevin Mackey MD, FAEMS</a:t>
            </a:r>
            <a:br>
              <a:rPr lang="en-US" sz="2400" dirty="0">
                <a:solidFill>
                  <a:schemeClr val="tx1"/>
                </a:solidFill>
              </a:rPr>
            </a:br>
            <a:r>
              <a:rPr lang="en-US" sz="2400" dirty="0">
                <a:solidFill>
                  <a:schemeClr val="tx1"/>
                </a:solidFill>
              </a:rPr>
              <a:t>Sacramento Fire Department</a:t>
            </a:r>
            <a:endParaRPr lang="en-US" sz="4900" dirty="0">
              <a:solidFill>
                <a:schemeClr val="tx1"/>
              </a:solidFill>
            </a:endParaRPr>
          </a:p>
        </p:txBody>
      </p:sp>
      <p:pic>
        <p:nvPicPr>
          <p:cNvPr id="1026" name="Picture 2">
            <a:extLst>
              <a:ext uri="{FF2B5EF4-FFF2-40B4-BE49-F238E27FC236}">
                <a16:creationId xmlns:a16="http://schemas.microsoft.com/office/drawing/2014/main" id="{68811839-FE5C-DBFC-9D4C-530AC40FD6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289" r="8167" b="1"/>
          <a:stretch/>
        </p:blipFill>
        <p:spPr bwMode="auto">
          <a:xfrm>
            <a:off x="1524020" y="-1"/>
            <a:ext cx="9143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a:noFill/>
          <a:extLst>
            <a:ext uri="{909E8E84-426E-40DD-AFC4-6F175D3DCCD1}">
              <a14:hiddenFill xmlns:a14="http://schemas.microsoft.com/office/drawing/2010/main">
                <a:solidFill>
                  <a:srgbClr val="FFFFFF"/>
                </a:solidFill>
              </a14:hiddenFill>
            </a:ext>
          </a:extLst>
        </p:spPr>
      </p:pic>
      <p:pic>
        <p:nvPicPr>
          <p:cNvPr id="3" name="Picture 2" descr="A gold and silver emblem with a red circle and a red circle with a red and white emblem with a red circle with a red and white emblem with a red and white emblem with a bird on&#10;&#10;Description automatically generated">
            <a:extLst>
              <a:ext uri="{FF2B5EF4-FFF2-40B4-BE49-F238E27FC236}">
                <a16:creationId xmlns:a16="http://schemas.microsoft.com/office/drawing/2014/main" id="{482EEB69-FB17-03EC-375A-1E4F218F2F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6687" y="4608977"/>
            <a:ext cx="2165313" cy="2249023"/>
          </a:xfrm>
          <a:prstGeom prst="rect">
            <a:avLst/>
          </a:prstGeom>
        </p:spPr>
      </p:pic>
      <p:pic>
        <p:nvPicPr>
          <p:cNvPr id="2" name="Picture 2">
            <a:extLst>
              <a:ext uri="{FF2B5EF4-FFF2-40B4-BE49-F238E27FC236}">
                <a16:creationId xmlns:a16="http://schemas.microsoft.com/office/drawing/2014/main" id="{1E4D0E74-D0DB-F53F-77C4-805D677B43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45500"/>
            <a:ext cx="2165313" cy="211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782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5B95100A-1047-28F5-4C50-0020E4B3A8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59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056"/>
                                        </p:tgtEl>
                                        <p:attrNameLst>
                                          <p:attrName>style.visibility</p:attrName>
                                        </p:attrNameLst>
                                      </p:cBhvr>
                                      <p:to>
                                        <p:strVal val="visible"/>
                                      </p:to>
                                    </p:set>
                                    <p:animEffect transition="in" filter="dissolve">
                                      <p:cBhvr>
                                        <p:cTn id="7"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72F3D92-D252-A28A-11FE-5407ABB189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842000" cy="32861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8961B6BA-EE00-B71A-CD2D-BD6C43D2A9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1387" y="1957387"/>
            <a:ext cx="4414838" cy="29432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CF4EAF7-D2CD-8AFD-4D2E-8FDC21A82BC9}"/>
              </a:ext>
            </a:extLst>
          </p:cNvPr>
          <p:cNvSpPr txBox="1"/>
          <p:nvPr/>
        </p:nvSpPr>
        <p:spPr>
          <a:xfrm>
            <a:off x="8271554" y="671512"/>
            <a:ext cx="3355406" cy="461665"/>
          </a:xfrm>
          <a:prstGeom prst="rect">
            <a:avLst/>
          </a:prstGeom>
          <a:noFill/>
        </p:spPr>
        <p:txBody>
          <a:bodyPr wrap="none" rtlCol="0">
            <a:spAutoFit/>
          </a:bodyPr>
          <a:lstStyle/>
          <a:p>
            <a:r>
              <a:rPr lang="en-US" sz="2400" b="1" dirty="0"/>
              <a:t>Emergent Problem?</a:t>
            </a:r>
          </a:p>
        </p:txBody>
      </p:sp>
      <p:sp>
        <p:nvSpPr>
          <p:cNvPr id="4" name="TextBox 3">
            <a:extLst>
              <a:ext uri="{FF2B5EF4-FFF2-40B4-BE49-F238E27FC236}">
                <a16:creationId xmlns:a16="http://schemas.microsoft.com/office/drawing/2014/main" id="{0D5648C0-8EC9-A29A-F760-08BB8F2B4C1F}"/>
              </a:ext>
            </a:extLst>
          </p:cNvPr>
          <p:cNvSpPr txBox="1"/>
          <p:nvPr/>
        </p:nvSpPr>
        <p:spPr>
          <a:xfrm>
            <a:off x="8271554" y="1643062"/>
            <a:ext cx="3613490" cy="461665"/>
          </a:xfrm>
          <a:prstGeom prst="rect">
            <a:avLst/>
          </a:prstGeom>
          <a:noFill/>
        </p:spPr>
        <p:txBody>
          <a:bodyPr wrap="none" rtlCol="0">
            <a:spAutoFit/>
          </a:bodyPr>
          <a:lstStyle/>
          <a:p>
            <a:r>
              <a:rPr lang="en-US" sz="2400" b="1" dirty="0"/>
              <a:t>Mental Health Crisis?</a:t>
            </a:r>
          </a:p>
        </p:txBody>
      </p:sp>
      <p:sp>
        <p:nvSpPr>
          <p:cNvPr id="5" name="TextBox 4">
            <a:extLst>
              <a:ext uri="{FF2B5EF4-FFF2-40B4-BE49-F238E27FC236}">
                <a16:creationId xmlns:a16="http://schemas.microsoft.com/office/drawing/2014/main" id="{1C652504-F5B0-DBD6-312F-B4C9CA80394B}"/>
              </a:ext>
            </a:extLst>
          </p:cNvPr>
          <p:cNvSpPr txBox="1"/>
          <p:nvPr/>
        </p:nvSpPr>
        <p:spPr>
          <a:xfrm>
            <a:off x="8501585" y="2614612"/>
            <a:ext cx="2895344" cy="461665"/>
          </a:xfrm>
          <a:prstGeom prst="rect">
            <a:avLst/>
          </a:prstGeom>
          <a:noFill/>
        </p:spPr>
        <p:txBody>
          <a:bodyPr wrap="none" rtlCol="0">
            <a:spAutoFit/>
          </a:bodyPr>
          <a:lstStyle/>
          <a:p>
            <a:r>
              <a:rPr lang="en-US" sz="2400" b="1" dirty="0"/>
              <a:t>Drug Addiction?</a:t>
            </a:r>
          </a:p>
        </p:txBody>
      </p:sp>
      <p:sp>
        <p:nvSpPr>
          <p:cNvPr id="6" name="TextBox 5">
            <a:extLst>
              <a:ext uri="{FF2B5EF4-FFF2-40B4-BE49-F238E27FC236}">
                <a16:creationId xmlns:a16="http://schemas.microsoft.com/office/drawing/2014/main" id="{C31C0B78-11D3-0CF1-EC1C-B8879461EDCC}"/>
              </a:ext>
            </a:extLst>
          </p:cNvPr>
          <p:cNvSpPr txBox="1"/>
          <p:nvPr/>
        </p:nvSpPr>
        <p:spPr>
          <a:xfrm>
            <a:off x="8878290" y="3586162"/>
            <a:ext cx="2141933" cy="461665"/>
          </a:xfrm>
          <a:prstGeom prst="rect">
            <a:avLst/>
          </a:prstGeom>
          <a:noFill/>
        </p:spPr>
        <p:txBody>
          <a:bodyPr wrap="none" rtlCol="0">
            <a:spAutoFit/>
          </a:bodyPr>
          <a:lstStyle/>
          <a:p>
            <a:r>
              <a:rPr lang="en-US" sz="2400" b="1" dirty="0"/>
              <a:t>Alcoholism?</a:t>
            </a:r>
          </a:p>
        </p:txBody>
      </p:sp>
      <p:sp>
        <p:nvSpPr>
          <p:cNvPr id="7" name="TextBox 6">
            <a:extLst>
              <a:ext uri="{FF2B5EF4-FFF2-40B4-BE49-F238E27FC236}">
                <a16:creationId xmlns:a16="http://schemas.microsoft.com/office/drawing/2014/main" id="{10B67173-2122-D33C-FCC1-3209799B02CC}"/>
              </a:ext>
            </a:extLst>
          </p:cNvPr>
          <p:cNvSpPr txBox="1"/>
          <p:nvPr/>
        </p:nvSpPr>
        <p:spPr>
          <a:xfrm>
            <a:off x="8794933" y="4538959"/>
            <a:ext cx="2308645" cy="461665"/>
          </a:xfrm>
          <a:prstGeom prst="rect">
            <a:avLst/>
          </a:prstGeom>
          <a:noFill/>
        </p:spPr>
        <p:txBody>
          <a:bodyPr wrap="none" rtlCol="0">
            <a:spAutoFit/>
          </a:bodyPr>
          <a:lstStyle/>
          <a:p>
            <a:r>
              <a:rPr lang="en-US" sz="2400" b="1" dirty="0"/>
              <a:t>Unsheltered?</a:t>
            </a:r>
          </a:p>
        </p:txBody>
      </p:sp>
    </p:spTree>
    <p:extLst>
      <p:ext uri="{BB962C8B-B14F-4D97-AF65-F5344CB8AC3E}">
        <p14:creationId xmlns:p14="http://schemas.microsoft.com/office/powerpoint/2010/main" val="2082673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One of the biggest complaints that I receive when I speak to Field Providers – Doc, we feel like we are just a cab ride!!!</a:t>
            </a:r>
          </a:p>
        </p:txBody>
      </p:sp>
      <p:sp>
        <p:nvSpPr>
          <p:cNvPr id="3" name="Content Placeholder 2"/>
          <p:cNvSpPr>
            <a:spLocks noGrp="1"/>
          </p:cNvSpPr>
          <p:nvPr>
            <p:ph idx="1"/>
          </p:nvPr>
        </p:nvSpPr>
        <p:spPr/>
        <p:txBody>
          <a:bodyPr/>
          <a:lstStyle/>
          <a:p>
            <a:r>
              <a:rPr lang="en-US" dirty="0"/>
              <a:t>Past “10-Minute Rule”</a:t>
            </a:r>
          </a:p>
          <a:p>
            <a:r>
              <a:rPr lang="en-US" dirty="0"/>
              <a:t>“new” 10-Minute Rule effective 03/12/2025 – low acuity, stable patients – will be transported to one of the 2-3 NY State Certified 911-receiving EDs within 10 minutes of the incident location</a:t>
            </a:r>
          </a:p>
          <a:p>
            <a:r>
              <a:rPr lang="en-US" dirty="0"/>
              <a:t>Specialty (Trauma, Burn, Stroke, STEMI, </a:t>
            </a:r>
            <a:r>
              <a:rPr lang="en-US" dirty="0" err="1"/>
              <a:t>etc</a:t>
            </a:r>
            <a:r>
              <a:rPr lang="en-US" dirty="0"/>
              <a:t>) – still same rules– closest appropriate</a:t>
            </a:r>
          </a:p>
          <a:p>
            <a:r>
              <a:rPr lang="en-US" dirty="0"/>
              <a:t>High index cases – same rules</a:t>
            </a:r>
          </a:p>
          <a:p>
            <a:r>
              <a:rPr lang="en-US" dirty="0"/>
              <a:t>Some Specialty Hospital Rules (Cancer – no ED) – same rules</a:t>
            </a:r>
          </a:p>
          <a:p>
            <a:pPr marL="0" indent="0">
              <a:buNone/>
            </a:pPr>
            <a:endParaRPr lang="en-US" dirty="0"/>
          </a:p>
        </p:txBody>
      </p:sp>
    </p:spTree>
    <p:extLst>
      <p:ext uri="{BB962C8B-B14F-4D97-AF65-F5344CB8AC3E}">
        <p14:creationId xmlns:p14="http://schemas.microsoft.com/office/powerpoint/2010/main" val="334659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CB6DD-7BFE-DBCD-6DE8-0553DBA851F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2BC6940-AAF6-4110-A0DB-EF48555A8B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983" r="2" b="2"/>
          <a:stretch/>
        </p:blipFill>
        <p:spPr bwMode="auto">
          <a:xfrm>
            <a:off x="1522877"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03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a city&#10;&#10;Description automatically generated">
            <a:extLst>
              <a:ext uri="{FF2B5EF4-FFF2-40B4-BE49-F238E27FC236}">
                <a16:creationId xmlns:a16="http://schemas.microsoft.com/office/drawing/2014/main" id="{1B139D16-DFEA-FBD5-F4F8-1FC8858DF8AB}"/>
              </a:ext>
            </a:extLst>
          </p:cNvPr>
          <p:cNvPicPr>
            <a:picLocks noChangeAspect="1"/>
          </p:cNvPicPr>
          <p:nvPr/>
        </p:nvPicPr>
        <p:blipFill>
          <a:blip r:embed="rId2">
            <a:extLst>
              <a:ext uri="{28A0092B-C50C-407E-A947-70E740481C1C}">
                <a14:useLocalDpi xmlns:a14="http://schemas.microsoft.com/office/drawing/2010/main" val="0"/>
              </a:ext>
            </a:extLst>
          </a:blip>
          <a:srcRect l="6870" r="9449" b="1"/>
          <a:stretch/>
        </p:blipFill>
        <p:spPr>
          <a:xfrm>
            <a:off x="1524020" y="1282"/>
            <a:ext cx="9143980" cy="6856718"/>
          </a:xfrm>
          <a:prstGeom prst="rect">
            <a:avLst/>
          </a:prstGeom>
        </p:spPr>
      </p:pic>
      <p:sp>
        <p:nvSpPr>
          <p:cNvPr id="4" name="Right Arrow 3">
            <a:extLst>
              <a:ext uri="{FF2B5EF4-FFF2-40B4-BE49-F238E27FC236}">
                <a16:creationId xmlns:a16="http://schemas.microsoft.com/office/drawing/2014/main" id="{B0AEF1EC-BD22-85C5-E73B-B0C06A45438C}"/>
              </a:ext>
            </a:extLst>
          </p:cNvPr>
          <p:cNvSpPr/>
          <p:nvPr/>
        </p:nvSpPr>
        <p:spPr>
          <a:xfrm>
            <a:off x="6451600" y="5283200"/>
            <a:ext cx="1104900" cy="939800"/>
          </a:xfrm>
          <a:prstGeom prst="rightArrow">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1147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6A002C-C8F6-05E3-E6C3-CEBE12F854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34662"/>
            <a:ext cx="4935534" cy="6387162"/>
          </a:xfrm>
          <a:prstGeom prst="rect">
            <a:avLst/>
          </a:prstGeom>
          <a:solidFill>
            <a:schemeClr val="accent4"/>
          </a:solidFill>
        </p:spPr>
      </p:pic>
      <p:pic>
        <p:nvPicPr>
          <p:cNvPr id="2" name="Picture 1">
            <a:extLst>
              <a:ext uri="{FF2B5EF4-FFF2-40B4-BE49-F238E27FC236}">
                <a16:creationId xmlns:a16="http://schemas.microsoft.com/office/drawing/2014/main" id="{FD8702C6-FA72-7C14-A957-A0E9C3AF31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141" y="134662"/>
            <a:ext cx="4935535" cy="6387162"/>
          </a:xfrm>
          <a:prstGeom prst="rect">
            <a:avLst/>
          </a:prstGeom>
          <a:solidFill>
            <a:schemeClr val="accent4"/>
          </a:solidFill>
        </p:spPr>
      </p:pic>
    </p:spTree>
    <p:extLst>
      <p:ext uri="{BB962C8B-B14F-4D97-AF65-F5344CB8AC3E}">
        <p14:creationId xmlns:p14="http://schemas.microsoft.com/office/powerpoint/2010/main" val="3548399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qr code on a white background&#10;&#10;Description automatically generated">
            <a:extLst>
              <a:ext uri="{FF2B5EF4-FFF2-40B4-BE49-F238E27FC236}">
                <a16:creationId xmlns:a16="http://schemas.microsoft.com/office/drawing/2014/main" id="{C662ED66-635D-D45D-5FDD-E392CDA75A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396" y="443524"/>
            <a:ext cx="2507401" cy="3245826"/>
          </a:xfrm>
          <a:prstGeom prst="rect">
            <a:avLst/>
          </a:prstGeom>
        </p:spPr>
      </p:pic>
      <p:pic>
        <p:nvPicPr>
          <p:cNvPr id="2" name="Picture 1" descr="A close-up of a document&#10;&#10;Description automatically generated">
            <a:extLst>
              <a:ext uri="{FF2B5EF4-FFF2-40B4-BE49-F238E27FC236}">
                <a16:creationId xmlns:a16="http://schemas.microsoft.com/office/drawing/2014/main" id="{C59EDE5B-0C6F-C651-21AF-6E1DBE11B029}"/>
              </a:ext>
            </a:extLst>
          </p:cNvPr>
          <p:cNvPicPr>
            <a:picLocks noChangeAspect="1"/>
          </p:cNvPicPr>
          <p:nvPr/>
        </p:nvPicPr>
        <p:blipFill>
          <a:blip r:embed="rId3">
            <a:extLst>
              <a:ext uri="{28A0092B-C50C-407E-A947-70E740481C1C}">
                <a14:useLocalDpi xmlns:a14="http://schemas.microsoft.com/office/drawing/2010/main" val="0"/>
              </a:ext>
            </a:extLst>
          </a:blip>
          <a:srcRect r="8244" b="-1"/>
          <a:stretch/>
        </p:blipFill>
        <p:spPr>
          <a:xfrm>
            <a:off x="3257550" y="449680"/>
            <a:ext cx="8747770" cy="5958640"/>
          </a:xfrm>
          <a:prstGeom prst="rect">
            <a:avLst/>
          </a:prstGeom>
        </p:spPr>
      </p:pic>
    </p:spTree>
    <p:extLst>
      <p:ext uri="{BB962C8B-B14F-4D97-AF65-F5344CB8AC3E}">
        <p14:creationId xmlns:p14="http://schemas.microsoft.com/office/powerpoint/2010/main" val="3694649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next to a person with a shopping cart&#10;&#10;Description automatically generated">
            <a:extLst>
              <a:ext uri="{FF2B5EF4-FFF2-40B4-BE49-F238E27FC236}">
                <a16:creationId xmlns:a16="http://schemas.microsoft.com/office/drawing/2014/main" id="{357EF6A1-0B53-14D9-E426-30068A64163D}"/>
              </a:ext>
            </a:extLst>
          </p:cNvPr>
          <p:cNvPicPr>
            <a:picLocks noChangeAspect="1"/>
          </p:cNvPicPr>
          <p:nvPr/>
        </p:nvPicPr>
        <p:blipFill>
          <a:blip r:embed="rId2">
            <a:extLst>
              <a:ext uri="{28A0092B-C50C-407E-A947-70E740481C1C}">
                <a14:useLocalDpi xmlns:a14="http://schemas.microsoft.com/office/drawing/2010/main" val="0"/>
              </a:ext>
            </a:extLst>
          </a:blip>
          <a:srcRect b="19"/>
          <a:stretch/>
        </p:blipFill>
        <p:spPr>
          <a:xfrm>
            <a:off x="1524020" y="1282"/>
            <a:ext cx="9143980" cy="6856718"/>
          </a:xfrm>
          <a:prstGeom prst="rect">
            <a:avLst/>
          </a:prstGeom>
        </p:spPr>
      </p:pic>
      <p:pic>
        <p:nvPicPr>
          <p:cNvPr id="3" name="Picture 2" descr="A gold and silver emblem with a red circle and a red circle with a red and white emblem with a red circle with a red and white emblem with a red and white emblem with a bird on&#10;&#10;Description automatically generated">
            <a:extLst>
              <a:ext uri="{FF2B5EF4-FFF2-40B4-BE49-F238E27FC236}">
                <a16:creationId xmlns:a16="http://schemas.microsoft.com/office/drawing/2014/main" id="{CFD9CE70-79D5-A989-22C7-F75CC0882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5746" y="2832100"/>
            <a:ext cx="2353754" cy="2444750"/>
          </a:xfrm>
          <a:prstGeom prst="rect">
            <a:avLst/>
          </a:prstGeom>
          <a:solidFill>
            <a:schemeClr val="bg1"/>
          </a:solidFill>
        </p:spPr>
      </p:pic>
      <p:sp>
        <p:nvSpPr>
          <p:cNvPr id="5" name="TextBox 4">
            <a:extLst>
              <a:ext uri="{FF2B5EF4-FFF2-40B4-BE49-F238E27FC236}">
                <a16:creationId xmlns:a16="http://schemas.microsoft.com/office/drawing/2014/main" id="{164BC965-989B-AE2B-90D4-86129364BD5B}"/>
              </a:ext>
            </a:extLst>
          </p:cNvPr>
          <p:cNvSpPr txBox="1"/>
          <p:nvPr/>
        </p:nvSpPr>
        <p:spPr>
          <a:xfrm>
            <a:off x="6096000" y="5623708"/>
            <a:ext cx="4357687" cy="954107"/>
          </a:xfrm>
          <a:prstGeom prst="rect">
            <a:avLst/>
          </a:prstGeom>
          <a:solidFill>
            <a:schemeClr val="bg1"/>
          </a:solidFill>
        </p:spPr>
        <p:txBody>
          <a:bodyPr wrap="square" rtlCol="0">
            <a:spAutoFit/>
          </a:bodyPr>
          <a:lstStyle/>
          <a:p>
            <a:pPr algn="ctr"/>
            <a:r>
              <a:rPr lang="en-US" sz="2800" b="1" dirty="0">
                <a:latin typeface="Cooper Black" panose="0208090404030B020404" pitchFamily="18" charset="77"/>
              </a:rPr>
              <a:t>STREET OVERDOSE</a:t>
            </a:r>
          </a:p>
          <a:p>
            <a:pPr algn="ctr"/>
            <a:r>
              <a:rPr lang="en-US" sz="2800" b="1" dirty="0">
                <a:latin typeface="Cooper Black" panose="0208090404030B020404" pitchFamily="18" charset="77"/>
              </a:rPr>
              <a:t> RESPONSE TEAM</a:t>
            </a:r>
          </a:p>
        </p:txBody>
      </p:sp>
    </p:spTree>
    <p:extLst>
      <p:ext uri="{BB962C8B-B14F-4D97-AF65-F5344CB8AC3E}">
        <p14:creationId xmlns:p14="http://schemas.microsoft.com/office/powerpoint/2010/main" val="2583433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patient's life cycle&#10;&#10;Description automatically generated">
            <a:extLst>
              <a:ext uri="{FF2B5EF4-FFF2-40B4-BE49-F238E27FC236}">
                <a16:creationId xmlns:a16="http://schemas.microsoft.com/office/drawing/2014/main" id="{81CD2202-34E3-A945-2E39-E9E0F40A3D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2900" y="1880734"/>
            <a:ext cx="8966200" cy="4876514"/>
          </a:xfrm>
          <a:prstGeom prst="rect">
            <a:avLst/>
          </a:prstGeom>
          <a:ln w="38100">
            <a:solidFill>
              <a:schemeClr val="tx1"/>
            </a:solidFill>
          </a:ln>
        </p:spPr>
      </p:pic>
      <p:sp>
        <p:nvSpPr>
          <p:cNvPr id="5" name="AutoShape 2" descr="Bridge logo">
            <a:extLst>
              <a:ext uri="{FF2B5EF4-FFF2-40B4-BE49-F238E27FC236}">
                <a16:creationId xmlns:a16="http://schemas.microsoft.com/office/drawing/2014/main" id="{D4A1FA03-0492-D51F-550C-157BB9813F13}"/>
              </a:ext>
            </a:extLst>
          </p:cNvPr>
          <p:cNvSpPr>
            <a:spLocks noChangeAspect="1" noChangeArrowheads="1"/>
          </p:cNvSpPr>
          <p:nvPr/>
        </p:nvSpPr>
        <p:spPr bwMode="auto">
          <a:xfrm>
            <a:off x="6089650" y="3409950"/>
            <a:ext cx="12700" cy="381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descr="A blue and white sign with white letters&#10;&#10;Description automatically generated">
            <a:extLst>
              <a:ext uri="{FF2B5EF4-FFF2-40B4-BE49-F238E27FC236}">
                <a16:creationId xmlns:a16="http://schemas.microsoft.com/office/drawing/2014/main" id="{8619D52D-FBDD-6C4F-EBDF-8F5E439568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3390" y="80560"/>
            <a:ext cx="3532520" cy="1249494"/>
          </a:xfrm>
          <a:prstGeom prst="rect">
            <a:avLst/>
          </a:prstGeom>
        </p:spPr>
      </p:pic>
      <p:sp>
        <p:nvSpPr>
          <p:cNvPr id="3" name="TextBox 2">
            <a:extLst>
              <a:ext uri="{FF2B5EF4-FFF2-40B4-BE49-F238E27FC236}">
                <a16:creationId xmlns:a16="http://schemas.microsoft.com/office/drawing/2014/main" id="{3FA102E9-C798-4FBE-6AA7-B19D98D3E89F}"/>
              </a:ext>
            </a:extLst>
          </p:cNvPr>
          <p:cNvSpPr txBox="1"/>
          <p:nvPr/>
        </p:nvSpPr>
        <p:spPr>
          <a:xfrm>
            <a:off x="2455862" y="1420728"/>
            <a:ext cx="8005762" cy="369332"/>
          </a:xfrm>
          <a:prstGeom prst="rect">
            <a:avLst/>
          </a:prstGeom>
          <a:solidFill>
            <a:srgbClr val="FFC000"/>
          </a:solidFill>
        </p:spPr>
        <p:txBody>
          <a:bodyPr wrap="square">
            <a:spAutoFit/>
          </a:bodyPr>
          <a:lstStyle/>
          <a:p>
            <a:r>
              <a:rPr lang="en-US" b="1" dirty="0">
                <a:solidFill>
                  <a:schemeClr val="bg1"/>
                </a:solidFill>
              </a:rPr>
              <a:t>https://</a:t>
            </a:r>
            <a:r>
              <a:rPr lang="en-US" b="1" dirty="0" err="1">
                <a:solidFill>
                  <a:schemeClr val="bg1"/>
                </a:solidFill>
              </a:rPr>
              <a:t>bridgetotreatment.org</a:t>
            </a:r>
            <a:r>
              <a:rPr lang="en-US" b="1" dirty="0">
                <a:solidFill>
                  <a:schemeClr val="bg1"/>
                </a:solidFill>
              </a:rPr>
              <a:t>/addiction-treatment/ca-bridge/</a:t>
            </a:r>
          </a:p>
        </p:txBody>
      </p:sp>
    </p:spTree>
    <p:extLst>
      <p:ext uri="{BB962C8B-B14F-4D97-AF65-F5344CB8AC3E}">
        <p14:creationId xmlns:p14="http://schemas.microsoft.com/office/powerpoint/2010/main" val="70012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7F815ED-62F7-D034-B7BD-013BD8F9E3FA}"/>
              </a:ext>
            </a:extLst>
          </p:cNvPr>
          <p:cNvSpPr/>
          <p:nvPr/>
        </p:nvSpPr>
        <p:spPr>
          <a:xfrm>
            <a:off x="1524000" y="0"/>
            <a:ext cx="9144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0E8A840-EA97-4A5D-11B7-8622ABDD95C9}"/>
              </a:ext>
            </a:extLst>
          </p:cNvPr>
          <p:cNvPicPr>
            <a:picLocks noChangeAspect="1"/>
          </p:cNvPicPr>
          <p:nvPr/>
        </p:nvPicPr>
        <p:blipFill>
          <a:blip r:embed="rId2"/>
          <a:stretch>
            <a:fillRect/>
          </a:stretch>
        </p:blipFill>
        <p:spPr>
          <a:xfrm>
            <a:off x="1524000" y="0"/>
            <a:ext cx="5299364" cy="6858000"/>
          </a:xfrm>
          <a:prstGeom prst="rect">
            <a:avLst/>
          </a:prstGeom>
        </p:spPr>
      </p:pic>
      <p:pic>
        <p:nvPicPr>
          <p:cNvPr id="2" name="Picture 2">
            <a:extLst>
              <a:ext uri="{FF2B5EF4-FFF2-40B4-BE49-F238E27FC236}">
                <a16:creationId xmlns:a16="http://schemas.microsoft.com/office/drawing/2014/main" id="{6C3C9D9B-C44C-9657-B900-82BE14EA36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553"/>
          <a:stretch/>
        </p:blipFill>
        <p:spPr bwMode="auto">
          <a:xfrm>
            <a:off x="7102845" y="2197100"/>
            <a:ext cx="4100742" cy="3074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277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83812DBD-DFFF-52A6-430D-2F60B3793A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983" r="2" b="2"/>
          <a:stretch/>
        </p:blipFill>
        <p:spPr bwMode="auto">
          <a:xfrm>
            <a:off x="15240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727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3EB55079-DA0D-4A3A-D909-17D6D90661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916" r="10084"/>
          <a:stretch/>
        </p:blipFill>
        <p:spPr bwMode="auto">
          <a:xfrm>
            <a:off x="1521716" y="10"/>
            <a:ext cx="9143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314AE0E-9551-21F5-BDB4-E9BD5E199090}"/>
              </a:ext>
            </a:extLst>
          </p:cNvPr>
          <p:cNvSpPr>
            <a:spLocks noGrp="1"/>
          </p:cNvSpPr>
          <p:nvPr>
            <p:ph type="title"/>
          </p:nvPr>
        </p:nvSpPr>
        <p:spPr>
          <a:xfrm>
            <a:off x="1785938" y="3686174"/>
            <a:ext cx="3515870" cy="1228725"/>
          </a:xfrm>
          <a:effectLst>
            <a:outerShdw blurRad="50800" dist="38100" dir="2700000" algn="tl" rotWithShape="0">
              <a:prstClr val="black">
                <a:alpha val="40000"/>
              </a:prstClr>
            </a:outerShdw>
          </a:effectLst>
        </p:spPr>
        <p:txBody>
          <a:bodyPr vert="horz" lIns="91440" tIns="45720" rIns="91440" bIns="45720" rtlCol="0" anchor="ctr">
            <a:normAutofit/>
          </a:bodyPr>
          <a:lstStyle/>
          <a:p>
            <a:pPr algn="ctr"/>
            <a:r>
              <a:rPr lang="en-US" sz="3600" b="1" dirty="0">
                <a:solidFill>
                  <a:schemeClr val="bg1"/>
                </a:solidFill>
              </a:rPr>
              <a:t>Adding a Supercharger</a:t>
            </a:r>
          </a:p>
        </p:txBody>
      </p:sp>
    </p:spTree>
    <p:extLst>
      <p:ext uri="{BB962C8B-B14F-4D97-AF65-F5344CB8AC3E}">
        <p14:creationId xmlns:p14="http://schemas.microsoft.com/office/powerpoint/2010/main" val="287758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67BD-4164-3219-9186-74961261E7A6}"/>
              </a:ext>
            </a:extLst>
          </p:cNvPr>
          <p:cNvSpPr>
            <a:spLocks noGrp="1"/>
          </p:cNvSpPr>
          <p:nvPr>
            <p:ph type="title"/>
          </p:nvPr>
        </p:nvSpPr>
        <p:spPr>
          <a:xfrm>
            <a:off x="1295400" y="362303"/>
            <a:ext cx="9601200" cy="566385"/>
          </a:xfrm>
        </p:spPr>
        <p:txBody>
          <a:bodyPr/>
          <a:lstStyle/>
          <a:p>
            <a:pPr algn="ctr"/>
            <a:r>
              <a:rPr lang="en-US" dirty="0">
                <a:solidFill>
                  <a:schemeClr val="tx1"/>
                </a:solidFill>
              </a:rPr>
              <a:t>SORT Team: June 12, 2025</a:t>
            </a:r>
          </a:p>
        </p:txBody>
      </p:sp>
      <p:pic>
        <p:nvPicPr>
          <p:cNvPr id="5" name="Content Placeholder 4" descr="Two men standing in front of a white car&#10;&#10;AI-generated content may be incorrect.">
            <a:extLst>
              <a:ext uri="{FF2B5EF4-FFF2-40B4-BE49-F238E27FC236}">
                <a16:creationId xmlns:a16="http://schemas.microsoft.com/office/drawing/2014/main" id="{677DFF2C-72B8-CBAA-3136-537635118CD7}"/>
              </a:ext>
            </a:extLst>
          </p:cNvPr>
          <p:cNvPicPr>
            <a:picLocks noGrp="1" noChangeAspect="1"/>
          </p:cNvPicPr>
          <p:nvPr>
            <p:ph idx="1"/>
          </p:nvPr>
        </p:nvPicPr>
        <p:blipFill>
          <a:blip r:embed="rId2"/>
          <a:stretch>
            <a:fillRect/>
          </a:stretch>
        </p:blipFill>
        <p:spPr>
          <a:xfrm>
            <a:off x="2400300" y="990599"/>
            <a:ext cx="7823200" cy="5867401"/>
          </a:xfrm>
        </p:spPr>
      </p:pic>
    </p:spTree>
    <p:extLst>
      <p:ext uri="{BB962C8B-B14F-4D97-AF65-F5344CB8AC3E}">
        <p14:creationId xmlns:p14="http://schemas.microsoft.com/office/powerpoint/2010/main" val="320331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613C0-EF09-C842-44C0-724710F24855}"/>
              </a:ext>
            </a:extLst>
          </p:cNvPr>
          <p:cNvSpPr>
            <a:spLocks noGrp="1"/>
          </p:cNvSpPr>
          <p:nvPr>
            <p:ph type="title"/>
          </p:nvPr>
        </p:nvSpPr>
        <p:spPr/>
        <p:txBody>
          <a:bodyPr/>
          <a:lstStyle/>
          <a:p>
            <a:pPr algn="ctr"/>
            <a:r>
              <a:rPr lang="en-US" dirty="0"/>
              <a:t>Immediate Results</a:t>
            </a:r>
          </a:p>
        </p:txBody>
      </p:sp>
      <p:sp>
        <p:nvSpPr>
          <p:cNvPr id="3" name="Content Placeholder 2">
            <a:extLst>
              <a:ext uri="{FF2B5EF4-FFF2-40B4-BE49-F238E27FC236}">
                <a16:creationId xmlns:a16="http://schemas.microsoft.com/office/drawing/2014/main" id="{7E2FC675-8B2F-DD7B-E788-0EA5178479A7}"/>
              </a:ext>
            </a:extLst>
          </p:cNvPr>
          <p:cNvSpPr>
            <a:spLocks noGrp="1"/>
          </p:cNvSpPr>
          <p:nvPr>
            <p:ph idx="1"/>
          </p:nvPr>
        </p:nvSpPr>
        <p:spPr/>
        <p:txBody>
          <a:bodyPr/>
          <a:lstStyle/>
          <a:p>
            <a:r>
              <a:rPr lang="en-US" dirty="0"/>
              <a:t>Private Hospitals Claim – “you are harming patients by not allowing them to stay within network!”</a:t>
            </a:r>
          </a:p>
          <a:p>
            <a:r>
              <a:rPr lang="en-US" dirty="0"/>
              <a:t>Huh, is that patient steering?</a:t>
            </a:r>
          </a:p>
          <a:p>
            <a:r>
              <a:rPr lang="en-US" dirty="0"/>
              <a:t>Medical Necessity absolutely remains – but will ALWAYS trump “Continuity of Care”</a:t>
            </a:r>
          </a:p>
          <a:p>
            <a:r>
              <a:rPr lang="en-US" dirty="0"/>
              <a:t>Continuity of Care DOES NOT EQUAL Medical Necessity</a:t>
            </a:r>
          </a:p>
          <a:p>
            <a:r>
              <a:rPr lang="en-US" dirty="0"/>
              <a:t>Yes, certain cases still will make sense to have our OLMC Physician authorize transport to a further hospital – had surgery there and now having complications</a:t>
            </a:r>
          </a:p>
          <a:p>
            <a:r>
              <a:rPr lang="en-US" dirty="0"/>
              <a:t>Can that State Certified 911-Receiving ED handle that patient – YES, absolutely</a:t>
            </a:r>
          </a:p>
          <a:p>
            <a:pPr marL="0" indent="0">
              <a:buNone/>
            </a:pPr>
            <a:endParaRPr lang="en-US" dirty="0"/>
          </a:p>
        </p:txBody>
      </p:sp>
    </p:spTree>
    <p:extLst>
      <p:ext uri="{BB962C8B-B14F-4D97-AF65-F5344CB8AC3E}">
        <p14:creationId xmlns:p14="http://schemas.microsoft.com/office/powerpoint/2010/main" val="1147879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person lying on the ground next to a sign&#10;&#10;Description automatically generated">
            <a:extLst>
              <a:ext uri="{FF2B5EF4-FFF2-40B4-BE49-F238E27FC236}">
                <a16:creationId xmlns:a16="http://schemas.microsoft.com/office/drawing/2014/main" id="{5812A74C-89AA-89A8-9D48-198E42656A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907" r="13080"/>
          <a:stretch/>
        </p:blipFill>
        <p:spPr bwMode="auto">
          <a:xfrm>
            <a:off x="15240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545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apRadio File">
            <a:extLst>
              <a:ext uri="{FF2B5EF4-FFF2-40B4-BE49-F238E27FC236}">
                <a16:creationId xmlns:a16="http://schemas.microsoft.com/office/drawing/2014/main" id="{56D3268C-F1FF-8F4D-79ED-299CAAD057C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33600" y="457200"/>
            <a:ext cx="79248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543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1E14A4FC-FF41-209B-F588-B0702938730A}"/>
              </a:ext>
            </a:extLst>
          </p:cNvPr>
          <p:cNvGraphicFramePr/>
          <p:nvPr>
            <p:extLst>
              <p:ext uri="{D42A27DB-BD31-4B8C-83A1-F6EECF244321}">
                <p14:modId xmlns:p14="http://schemas.microsoft.com/office/powerpoint/2010/main" val="3404053027"/>
              </p:ext>
            </p:extLst>
          </p:nvPr>
        </p:nvGraphicFramePr>
        <p:xfrm>
          <a:off x="217351" y="121443"/>
          <a:ext cx="9986963" cy="66151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A qr code with a firefighter badge on it&#10;&#10;AI-generated content may be incorrect.">
            <a:extLst>
              <a:ext uri="{FF2B5EF4-FFF2-40B4-BE49-F238E27FC236}">
                <a16:creationId xmlns:a16="http://schemas.microsoft.com/office/drawing/2014/main" id="{E4D3CFFE-647D-AC3B-7407-41664811671B}"/>
              </a:ext>
            </a:extLst>
          </p:cNvPr>
          <p:cNvPicPr>
            <a:picLocks noChangeAspect="1"/>
          </p:cNvPicPr>
          <p:nvPr/>
        </p:nvPicPr>
        <p:blipFill>
          <a:blip r:embed="rId7"/>
          <a:stretch>
            <a:fillRect/>
          </a:stretch>
        </p:blipFill>
        <p:spPr>
          <a:xfrm>
            <a:off x="8810221" y="3214688"/>
            <a:ext cx="3164428" cy="3643312"/>
          </a:xfrm>
          <a:prstGeom prst="rect">
            <a:avLst/>
          </a:prstGeom>
        </p:spPr>
      </p:pic>
    </p:spTree>
    <p:extLst>
      <p:ext uri="{BB962C8B-B14F-4D97-AF65-F5344CB8AC3E}">
        <p14:creationId xmlns:p14="http://schemas.microsoft.com/office/powerpoint/2010/main" val="225212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87FB7-CC90-32F9-AC75-03D571A585D8}"/>
              </a:ext>
            </a:extLst>
          </p:cNvPr>
          <p:cNvSpPr>
            <a:spLocks noGrp="1"/>
          </p:cNvSpPr>
          <p:nvPr>
            <p:ph type="ctrTitle"/>
          </p:nvPr>
        </p:nvSpPr>
        <p:spPr>
          <a:xfrm>
            <a:off x="1113810" y="2960716"/>
            <a:ext cx="4036334" cy="2387600"/>
          </a:xfrm>
        </p:spPr>
        <p:txBody>
          <a:bodyPr anchor="t">
            <a:normAutofit/>
          </a:bodyPr>
          <a:lstStyle/>
          <a:p>
            <a:pPr algn="l"/>
            <a:r>
              <a:rPr lang="en-US" sz="5400"/>
              <a:t>BLS CVA Response</a:t>
            </a:r>
          </a:p>
        </p:txBody>
      </p:sp>
      <p:sp>
        <p:nvSpPr>
          <p:cNvPr id="3" name="Subtitle 2">
            <a:extLst>
              <a:ext uri="{FF2B5EF4-FFF2-40B4-BE49-F238E27FC236}">
                <a16:creationId xmlns:a16="http://schemas.microsoft.com/office/drawing/2014/main" id="{517AB115-670A-2B88-32F7-64079CCFD397}"/>
              </a:ext>
            </a:extLst>
          </p:cNvPr>
          <p:cNvSpPr>
            <a:spLocks noGrp="1"/>
          </p:cNvSpPr>
          <p:nvPr>
            <p:ph type="subTitle" idx="1"/>
          </p:nvPr>
        </p:nvSpPr>
        <p:spPr>
          <a:xfrm>
            <a:off x="1206882" y="4154516"/>
            <a:ext cx="4036333" cy="1709849"/>
          </a:xfrm>
        </p:spPr>
        <p:txBody>
          <a:bodyPr anchor="b">
            <a:normAutofit/>
          </a:bodyPr>
          <a:lstStyle/>
          <a:p>
            <a:pPr algn="l"/>
            <a:r>
              <a:rPr lang="en-US" sz="2000" dirty="0"/>
              <a:t>Timothy Satty, MD</a:t>
            </a:r>
          </a:p>
        </p:txBody>
      </p:sp>
      <p:pic>
        <p:nvPicPr>
          <p:cNvPr id="6" name="Picture 5">
            <a:extLst>
              <a:ext uri="{FF2B5EF4-FFF2-40B4-BE49-F238E27FC236}">
                <a16:creationId xmlns:a16="http://schemas.microsoft.com/office/drawing/2014/main" id="{C6D3E5E1-980D-011A-59A0-4081B0110D81}"/>
              </a:ext>
            </a:extLst>
          </p:cNvPr>
          <p:cNvPicPr>
            <a:picLocks noChangeAspect="1"/>
          </p:cNvPicPr>
          <p:nvPr/>
        </p:nvPicPr>
        <p:blipFill>
          <a:blip r:embed="rId3"/>
          <a:stretch>
            <a:fillRect/>
          </a:stretch>
        </p:blipFill>
        <p:spPr>
          <a:xfrm>
            <a:off x="6128404" y="666728"/>
            <a:ext cx="5124177" cy="5465791"/>
          </a:xfrm>
          <a:prstGeom prst="rect">
            <a:avLst/>
          </a:prstGeom>
          <a:noFill/>
        </p:spPr>
      </p:pic>
    </p:spTree>
    <p:extLst>
      <p:ext uri="{BB962C8B-B14F-4D97-AF65-F5344CB8AC3E}">
        <p14:creationId xmlns:p14="http://schemas.microsoft.com/office/powerpoint/2010/main" val="1873361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F65E0-31B8-BFBA-C8B7-F80EAAC599A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C480806-3F3A-D937-E6FC-6B7C40335A35}"/>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5D33C4E9-3F5B-B741-5E24-7AB86AD8B4E4}"/>
              </a:ext>
            </a:extLst>
          </p:cNvPr>
          <p:cNvPicPr>
            <a:picLocks noChangeAspect="1"/>
          </p:cNvPicPr>
          <p:nvPr/>
        </p:nvPicPr>
        <p:blipFill>
          <a:blip r:embed="rId2"/>
          <a:stretch>
            <a:fillRect/>
          </a:stretch>
        </p:blipFill>
        <p:spPr>
          <a:xfrm>
            <a:off x="2451678" y="0"/>
            <a:ext cx="7288644" cy="6858000"/>
          </a:xfrm>
          <a:prstGeom prst="rect">
            <a:avLst/>
          </a:prstGeom>
        </p:spPr>
      </p:pic>
    </p:spTree>
    <p:extLst>
      <p:ext uri="{BB962C8B-B14F-4D97-AF65-F5344CB8AC3E}">
        <p14:creationId xmlns:p14="http://schemas.microsoft.com/office/powerpoint/2010/main" val="222153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12BC8-FD06-DB9F-4C1A-322E1E41D6FB}"/>
              </a:ext>
            </a:extLst>
          </p:cNvPr>
          <p:cNvSpPr>
            <a:spLocks noGrp="1"/>
          </p:cNvSpPr>
          <p:nvPr>
            <p:ph type="title"/>
          </p:nvPr>
        </p:nvSpPr>
        <p:spPr/>
        <p:txBody>
          <a:bodyPr/>
          <a:lstStyle/>
          <a:p>
            <a:r>
              <a:rPr lang="en-US" dirty="0"/>
              <a:t>Anyone Have a Spare Paramedic</a:t>
            </a:r>
          </a:p>
        </p:txBody>
      </p:sp>
      <p:sp>
        <p:nvSpPr>
          <p:cNvPr id="3" name="Content Placeholder 2">
            <a:extLst>
              <a:ext uri="{FF2B5EF4-FFF2-40B4-BE49-F238E27FC236}">
                <a16:creationId xmlns:a16="http://schemas.microsoft.com/office/drawing/2014/main" id="{81420B96-FE8A-3187-A149-6401BC303BA7}"/>
              </a:ext>
            </a:extLst>
          </p:cNvPr>
          <p:cNvSpPr>
            <a:spLocks noGrp="1"/>
          </p:cNvSpPr>
          <p:nvPr>
            <p:ph idx="1"/>
          </p:nvPr>
        </p:nvSpPr>
        <p:spPr/>
        <p:txBody>
          <a:bodyPr/>
          <a:lstStyle/>
          <a:p>
            <a:r>
              <a:rPr lang="en-US" dirty="0"/>
              <a:t>10-15 BLS units</a:t>
            </a:r>
          </a:p>
          <a:p>
            <a:r>
              <a:rPr lang="en-US" dirty="0"/>
              <a:t>4 ALS units at full staffing</a:t>
            </a:r>
          </a:p>
          <a:p>
            <a:pPr lvl="1"/>
            <a:r>
              <a:rPr lang="en-US" dirty="0"/>
              <a:t>Routinely down to 2</a:t>
            </a:r>
          </a:p>
        </p:txBody>
      </p:sp>
      <p:pic>
        <p:nvPicPr>
          <p:cNvPr id="4" name="Picture 3">
            <a:extLst>
              <a:ext uri="{FF2B5EF4-FFF2-40B4-BE49-F238E27FC236}">
                <a16:creationId xmlns:a16="http://schemas.microsoft.com/office/drawing/2014/main" id="{5C2A422B-2037-E415-8647-2B11141238BD}"/>
              </a:ext>
            </a:extLst>
          </p:cNvPr>
          <p:cNvPicPr>
            <a:picLocks noChangeAspect="1"/>
          </p:cNvPicPr>
          <p:nvPr/>
        </p:nvPicPr>
        <p:blipFill>
          <a:blip r:embed="rId2"/>
          <a:srcRect l="6841" r="22646"/>
          <a:stretch/>
        </p:blipFill>
        <p:spPr>
          <a:xfrm>
            <a:off x="1187449" y="3582354"/>
            <a:ext cx="9817101" cy="2100896"/>
          </a:xfrm>
          <a:prstGeom prst="rect">
            <a:avLst/>
          </a:prstGeom>
        </p:spPr>
      </p:pic>
    </p:spTree>
    <p:extLst>
      <p:ext uri="{BB962C8B-B14F-4D97-AF65-F5344CB8AC3E}">
        <p14:creationId xmlns:p14="http://schemas.microsoft.com/office/powerpoint/2010/main" val="262010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9E4BE2-8B6A-7EB2-887B-4E65D1001880}"/>
              </a:ext>
            </a:extLst>
          </p:cNvPr>
          <p:cNvPicPr>
            <a:picLocks noChangeAspect="1"/>
          </p:cNvPicPr>
          <p:nvPr/>
        </p:nvPicPr>
        <p:blipFill>
          <a:blip r:embed="rId2"/>
          <a:stretch>
            <a:fillRect/>
          </a:stretch>
        </p:blipFill>
        <p:spPr>
          <a:xfrm>
            <a:off x="643467" y="2706540"/>
            <a:ext cx="10905066" cy="1444919"/>
          </a:xfrm>
          <a:prstGeom prst="rect">
            <a:avLst/>
          </a:prstGeom>
        </p:spPr>
      </p:pic>
    </p:spTree>
    <p:extLst>
      <p:ext uri="{BB962C8B-B14F-4D97-AF65-F5344CB8AC3E}">
        <p14:creationId xmlns:p14="http://schemas.microsoft.com/office/powerpoint/2010/main" val="1400835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336C2-7D6F-69B7-BCE9-9FA1697D65C3}"/>
              </a:ext>
            </a:extLst>
          </p:cNvPr>
          <p:cNvSpPr>
            <a:spLocks noGrp="1"/>
          </p:cNvSpPr>
          <p:nvPr>
            <p:ph type="title"/>
          </p:nvPr>
        </p:nvSpPr>
        <p:spPr>
          <a:xfrm>
            <a:off x="841248" y="334644"/>
            <a:ext cx="10509504" cy="1076914"/>
          </a:xfrm>
        </p:spPr>
        <p:txBody>
          <a:bodyPr anchor="ctr">
            <a:normAutofit/>
          </a:bodyPr>
          <a:lstStyle/>
          <a:p>
            <a:r>
              <a:rPr lang="en-US" sz="4000" dirty="0"/>
              <a:t>Race Scale</a:t>
            </a:r>
          </a:p>
        </p:txBody>
      </p:sp>
      <p:graphicFrame>
        <p:nvGraphicFramePr>
          <p:cNvPr id="7" name="Content Placeholder 3">
            <a:extLst>
              <a:ext uri="{FF2B5EF4-FFF2-40B4-BE49-F238E27FC236}">
                <a16:creationId xmlns:a16="http://schemas.microsoft.com/office/drawing/2014/main" id="{5722F32B-526D-EE51-3FD8-46F3707D9437}"/>
              </a:ext>
            </a:extLst>
          </p:cNvPr>
          <p:cNvGraphicFramePr>
            <a:graphicFrameLocks noGrp="1"/>
          </p:cNvGraphicFramePr>
          <p:nvPr>
            <p:ph idx="1"/>
          </p:nvPr>
        </p:nvGraphicFramePr>
        <p:xfrm>
          <a:off x="838200" y="1737360"/>
          <a:ext cx="10506456" cy="45354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759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5772E-02A2-FAFA-C537-210F556AF15F}"/>
              </a:ext>
            </a:extLst>
          </p:cNvPr>
          <p:cNvSpPr>
            <a:spLocks noGrp="1"/>
          </p:cNvSpPr>
          <p:nvPr>
            <p:ph type="title"/>
          </p:nvPr>
        </p:nvSpPr>
        <p:spPr>
          <a:xfrm>
            <a:off x="762000" y="1138265"/>
            <a:ext cx="5791199" cy="1401183"/>
          </a:xfrm>
        </p:spPr>
        <p:txBody>
          <a:bodyPr anchor="t">
            <a:normAutofit/>
          </a:bodyPr>
          <a:lstStyle/>
          <a:p>
            <a:r>
              <a:rPr lang="en-US" sz="3200" dirty="0"/>
              <a:t>Stroke Patient Scene Times</a:t>
            </a:r>
          </a:p>
        </p:txBody>
      </p:sp>
      <p:sp>
        <p:nvSpPr>
          <p:cNvPr id="3" name="Content Placeholder 2">
            <a:extLst>
              <a:ext uri="{FF2B5EF4-FFF2-40B4-BE49-F238E27FC236}">
                <a16:creationId xmlns:a16="http://schemas.microsoft.com/office/drawing/2014/main" id="{95E20EDC-5BFD-8C43-9F41-FED56B12D7F9}"/>
              </a:ext>
            </a:extLst>
          </p:cNvPr>
          <p:cNvSpPr>
            <a:spLocks noGrp="1"/>
          </p:cNvSpPr>
          <p:nvPr>
            <p:ph idx="1"/>
          </p:nvPr>
        </p:nvSpPr>
        <p:spPr>
          <a:xfrm>
            <a:off x="762000" y="2551176"/>
            <a:ext cx="5791199" cy="3602935"/>
          </a:xfrm>
        </p:spPr>
        <p:txBody>
          <a:bodyPr>
            <a:normAutofit/>
          </a:bodyPr>
          <a:lstStyle/>
          <a:p>
            <a:pPr marL="0" indent="0" rtl="0">
              <a:spcBef>
                <a:spcPts val="0"/>
              </a:spcBef>
              <a:spcAft>
                <a:spcPts val="1200"/>
              </a:spcAft>
              <a:buNone/>
            </a:pPr>
            <a:r>
              <a:rPr lang="en-US" sz="2000" b="0" i="0" u="none" strike="noStrike" dirty="0">
                <a:effectLst/>
                <a:latin typeface="Trebuchet MS" panose="020B0703020202090204" pitchFamily="34" charset="0"/>
              </a:rPr>
              <a:t>Average</a:t>
            </a:r>
          </a:p>
          <a:p>
            <a:pPr>
              <a:spcBef>
                <a:spcPts val="0"/>
              </a:spcBef>
              <a:spcAft>
                <a:spcPts val="1200"/>
              </a:spcAft>
            </a:pPr>
            <a:r>
              <a:rPr lang="en-US" sz="2000" dirty="0">
                <a:latin typeface="Trebuchet MS" panose="020B0703020202090204" pitchFamily="34" charset="0"/>
              </a:rPr>
              <a:t>Single Unit: 16:25</a:t>
            </a:r>
          </a:p>
          <a:p>
            <a:pPr>
              <a:spcBef>
                <a:spcPts val="0"/>
              </a:spcBef>
              <a:spcAft>
                <a:spcPts val="1200"/>
              </a:spcAft>
            </a:pPr>
            <a:r>
              <a:rPr lang="en-US" sz="2000" dirty="0">
                <a:latin typeface="Trebuchet MS" panose="020B0703020202090204" pitchFamily="34" charset="0"/>
              </a:rPr>
              <a:t>Dual Unit: 25:58</a:t>
            </a:r>
          </a:p>
          <a:p>
            <a:pPr marL="0" indent="0">
              <a:spcBef>
                <a:spcPts val="0"/>
              </a:spcBef>
              <a:spcAft>
                <a:spcPts val="1200"/>
              </a:spcAft>
              <a:buNone/>
            </a:pPr>
            <a:endParaRPr lang="en-US" sz="2000" b="0" i="0" u="none" strike="noStrike" dirty="0">
              <a:effectLst/>
              <a:latin typeface="Trebuchet MS" panose="020B0703020202090204" pitchFamily="34" charset="0"/>
            </a:endParaRPr>
          </a:p>
          <a:p>
            <a:pPr marL="0" indent="0" rtl="0">
              <a:spcBef>
                <a:spcPts val="0"/>
              </a:spcBef>
              <a:spcAft>
                <a:spcPts val="1200"/>
              </a:spcAft>
              <a:buNone/>
            </a:pPr>
            <a:r>
              <a:rPr lang="en-US" sz="2000" b="0" i="0" u="none" strike="noStrike" dirty="0">
                <a:effectLst/>
                <a:latin typeface="Trebuchet MS" panose="020B0703020202090204" pitchFamily="34" charset="0"/>
              </a:rPr>
              <a:t>&lt;15 minutes</a:t>
            </a:r>
            <a:endParaRPr lang="en-US" sz="2000" b="0" dirty="0">
              <a:effectLst/>
              <a:latin typeface="Trebuchet MS" panose="020B0703020202090204" pitchFamily="34" charset="0"/>
            </a:endParaRPr>
          </a:p>
          <a:p>
            <a:pPr rtl="0" fontAlgn="base">
              <a:spcBef>
                <a:spcPts val="0"/>
              </a:spcBef>
              <a:buFont typeface="Arial" panose="020B0604020202020204" pitchFamily="34" charset="0"/>
              <a:buChar char="•"/>
            </a:pPr>
            <a:r>
              <a:rPr lang="en-US" sz="2000" b="0" i="0" u="none" strike="noStrike" dirty="0">
                <a:effectLst/>
                <a:latin typeface="Trebuchet MS" panose="020B0703020202090204" pitchFamily="34" charset="0"/>
              </a:rPr>
              <a:t>Single unit: 39.28%</a:t>
            </a:r>
          </a:p>
          <a:p>
            <a:pPr rtl="0" fontAlgn="base">
              <a:spcBef>
                <a:spcPts val="0"/>
              </a:spcBef>
              <a:spcAft>
                <a:spcPts val="1200"/>
              </a:spcAft>
              <a:buFont typeface="Arial" panose="020B0604020202020204" pitchFamily="34" charset="0"/>
              <a:buChar char="•"/>
            </a:pPr>
            <a:r>
              <a:rPr lang="en-US" sz="2000" b="0" i="0" u="none" strike="noStrike" dirty="0">
                <a:effectLst/>
                <a:latin typeface="Trebuchet MS" panose="020B0703020202090204" pitchFamily="34" charset="0"/>
              </a:rPr>
              <a:t>Dual unit: 8.11%</a:t>
            </a:r>
          </a:p>
          <a:p>
            <a:endParaRPr lang="en-US" sz="2000" dirty="0"/>
          </a:p>
        </p:txBody>
      </p:sp>
      <p:pic>
        <p:nvPicPr>
          <p:cNvPr id="4" name="Picture 3">
            <a:extLst>
              <a:ext uri="{FF2B5EF4-FFF2-40B4-BE49-F238E27FC236}">
                <a16:creationId xmlns:a16="http://schemas.microsoft.com/office/drawing/2014/main" id="{A37C57A3-7C51-F4ED-FF1A-9479144CDF2A}"/>
              </a:ext>
            </a:extLst>
          </p:cNvPr>
          <p:cNvPicPr>
            <a:picLocks noChangeAspect="1"/>
          </p:cNvPicPr>
          <p:nvPr/>
        </p:nvPicPr>
        <p:blipFill>
          <a:blip r:embed="rId2"/>
          <a:stretch>
            <a:fillRect/>
          </a:stretch>
        </p:blipFill>
        <p:spPr>
          <a:xfrm>
            <a:off x="8271223" y="842824"/>
            <a:ext cx="2958128" cy="5167037"/>
          </a:xfrm>
          <a:prstGeom prst="rect">
            <a:avLst/>
          </a:prstGeom>
        </p:spPr>
      </p:pic>
    </p:spTree>
    <p:extLst>
      <p:ext uri="{BB962C8B-B14F-4D97-AF65-F5344CB8AC3E}">
        <p14:creationId xmlns:p14="http://schemas.microsoft.com/office/powerpoint/2010/main" val="188090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095A6-30D5-4F3A-C692-4DA3659E4D1A}"/>
              </a:ext>
            </a:extLst>
          </p:cNvPr>
          <p:cNvSpPr>
            <a:spLocks noGrp="1"/>
          </p:cNvSpPr>
          <p:nvPr>
            <p:ph type="title"/>
          </p:nvPr>
        </p:nvSpPr>
        <p:spPr/>
        <p:txBody>
          <a:bodyPr/>
          <a:lstStyle/>
          <a:p>
            <a:r>
              <a:rPr lang="en-US" dirty="0"/>
              <a:t>Should we change the response to BLS only?</a:t>
            </a:r>
          </a:p>
        </p:txBody>
      </p:sp>
      <p:sp>
        <p:nvSpPr>
          <p:cNvPr id="3" name="Content Placeholder 2">
            <a:extLst>
              <a:ext uri="{FF2B5EF4-FFF2-40B4-BE49-F238E27FC236}">
                <a16:creationId xmlns:a16="http://schemas.microsoft.com/office/drawing/2014/main" id="{CF5D8E03-D75C-2C09-C1B6-F577D3463EC8}"/>
              </a:ext>
            </a:extLst>
          </p:cNvPr>
          <p:cNvSpPr>
            <a:spLocks noGrp="1"/>
          </p:cNvSpPr>
          <p:nvPr>
            <p:ph idx="1"/>
          </p:nvPr>
        </p:nvSpPr>
        <p:spPr/>
        <p:txBody>
          <a:bodyPr/>
          <a:lstStyle/>
          <a:p>
            <a:r>
              <a:rPr lang="en-US" dirty="0"/>
              <a:t>Appears to be similar levels of accuracy in applying LVO prediction score</a:t>
            </a:r>
          </a:p>
          <a:p>
            <a:r>
              <a:rPr lang="en-US" dirty="0"/>
              <a:t>Faster on scene time</a:t>
            </a:r>
          </a:p>
          <a:p>
            <a:r>
              <a:rPr lang="en-US" dirty="0"/>
              <a:t>Protects limited ALS resources </a:t>
            </a:r>
          </a:p>
          <a:p>
            <a:endParaRPr lang="en-US" dirty="0"/>
          </a:p>
        </p:txBody>
      </p:sp>
    </p:spTree>
    <p:extLst>
      <p:ext uri="{BB962C8B-B14F-4D97-AF65-F5344CB8AC3E}">
        <p14:creationId xmlns:p14="http://schemas.microsoft.com/office/powerpoint/2010/main" val="1132415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718B1-522D-6365-9BE8-9FDB934CA6A2}"/>
              </a:ext>
            </a:extLst>
          </p:cNvPr>
          <p:cNvSpPr>
            <a:spLocks noGrp="1"/>
          </p:cNvSpPr>
          <p:nvPr>
            <p:ph type="title"/>
          </p:nvPr>
        </p:nvSpPr>
        <p:spPr>
          <a:xfrm>
            <a:off x="1295400" y="1703171"/>
            <a:ext cx="9601200" cy="1069940"/>
          </a:xfrm>
        </p:spPr>
        <p:txBody>
          <a:bodyPr/>
          <a:lstStyle/>
          <a:p>
            <a:pPr algn="ctr"/>
            <a:r>
              <a:rPr lang="en-US" dirty="0"/>
              <a:t>We Continue to Monitor Cases and Review Those That were Felt to be “Harming” Patients</a:t>
            </a:r>
          </a:p>
        </p:txBody>
      </p:sp>
      <p:sp>
        <p:nvSpPr>
          <p:cNvPr id="3" name="Content Placeholder 2">
            <a:extLst>
              <a:ext uri="{FF2B5EF4-FFF2-40B4-BE49-F238E27FC236}">
                <a16:creationId xmlns:a16="http://schemas.microsoft.com/office/drawing/2014/main" id="{C1FC88A6-3244-6764-DA80-81F2B75C796C}"/>
              </a:ext>
            </a:extLst>
          </p:cNvPr>
          <p:cNvSpPr>
            <a:spLocks noGrp="1"/>
          </p:cNvSpPr>
          <p:nvPr>
            <p:ph idx="1"/>
          </p:nvPr>
        </p:nvSpPr>
        <p:spPr>
          <a:xfrm>
            <a:off x="1238428" y="4084889"/>
            <a:ext cx="9601200" cy="4348163"/>
          </a:xfrm>
        </p:spPr>
        <p:txBody>
          <a:bodyPr>
            <a:normAutofit/>
          </a:bodyPr>
          <a:lstStyle/>
          <a:p>
            <a:pPr marL="0" indent="0" algn="ctr">
              <a:buNone/>
            </a:pPr>
            <a:r>
              <a:rPr lang="en-US" sz="7200" dirty="0"/>
              <a:t>NOTHING YET!!</a:t>
            </a:r>
          </a:p>
        </p:txBody>
      </p:sp>
    </p:spTree>
    <p:extLst>
      <p:ext uri="{BB962C8B-B14F-4D97-AF65-F5344CB8AC3E}">
        <p14:creationId xmlns:p14="http://schemas.microsoft.com/office/powerpoint/2010/main" val="3590262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53"/>
          <p:cNvGrpSpPr/>
          <p:nvPr/>
        </p:nvGrpSpPr>
        <p:grpSpPr>
          <a:xfrm>
            <a:off x="13738" y="4729018"/>
            <a:ext cx="12192000" cy="2128982"/>
            <a:chOff x="-291938" y="4482115"/>
            <a:chExt cx="12781129" cy="2801110"/>
          </a:xfrm>
        </p:grpSpPr>
        <p:sp>
          <p:nvSpPr>
            <p:cNvPr id="17" name="Rectangle 16"/>
            <p:cNvSpPr/>
            <p:nvPr/>
          </p:nvSpPr>
          <p:spPr>
            <a:xfrm>
              <a:off x="-291938" y="4482115"/>
              <a:ext cx="12781129" cy="2801110"/>
            </a:xfrm>
            <a:prstGeom prst="rect">
              <a:avLst/>
            </a:prstGeom>
            <a:solidFill>
              <a:srgbClr val="0058BE">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 name="Straight Connector 30"/>
            <p:cNvCxnSpPr/>
            <p:nvPr/>
          </p:nvCxnSpPr>
          <p:spPr>
            <a:xfrm>
              <a:off x="4701654" y="4778471"/>
              <a:ext cx="6825" cy="19967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723171" y="6021837"/>
              <a:ext cx="1077697" cy="246221"/>
            </a:xfrm>
            <a:prstGeom prst="rect">
              <a:avLst/>
            </a:prstGeom>
            <a:noFill/>
          </p:spPr>
          <p:txBody>
            <a:bodyPr wrap="square" rtlCol="0">
              <a:spAutoFit/>
            </a:bodyPr>
            <a:lstStyle/>
            <a:p>
              <a:r>
                <a:rPr lang="en-US" sz="1000" dirty="0">
                  <a:solidFill>
                    <a:schemeClr val="bg1"/>
                  </a:solidFill>
                  <a:latin typeface="Century Gothic" panose="020B0502020202020204" pitchFamily="34" charset="0"/>
                </a:rPr>
                <a:t>OUR  PEOPLE</a:t>
              </a:r>
            </a:p>
          </p:txBody>
        </p:sp>
        <p:sp>
          <p:nvSpPr>
            <p:cNvPr id="42" name="TextBox 41"/>
            <p:cNvSpPr txBox="1"/>
            <p:nvPr/>
          </p:nvSpPr>
          <p:spPr>
            <a:xfrm>
              <a:off x="2899815" y="6021838"/>
              <a:ext cx="1351463" cy="246221"/>
            </a:xfrm>
            <a:prstGeom prst="rect">
              <a:avLst/>
            </a:prstGeom>
            <a:noFill/>
          </p:spPr>
          <p:txBody>
            <a:bodyPr wrap="square" rtlCol="0">
              <a:spAutoFit/>
            </a:bodyPr>
            <a:lstStyle/>
            <a:p>
              <a:r>
                <a:rPr lang="en-US" sz="1000" dirty="0">
                  <a:solidFill>
                    <a:schemeClr val="bg1"/>
                  </a:solidFill>
                  <a:latin typeface="Century Gothic" panose="020B0502020202020204" pitchFamily="34" charset="0"/>
                </a:rPr>
                <a:t>OUR STEWARDSHIP</a:t>
              </a:r>
            </a:p>
          </p:txBody>
        </p:sp>
        <p:sp>
          <p:nvSpPr>
            <p:cNvPr id="43" name="TextBox 42"/>
            <p:cNvSpPr txBox="1"/>
            <p:nvPr/>
          </p:nvSpPr>
          <p:spPr>
            <a:xfrm>
              <a:off x="546528" y="6021838"/>
              <a:ext cx="1077697" cy="246221"/>
            </a:xfrm>
            <a:prstGeom prst="rect">
              <a:avLst/>
            </a:prstGeom>
            <a:noFill/>
          </p:spPr>
          <p:txBody>
            <a:bodyPr wrap="square" rtlCol="0">
              <a:spAutoFit/>
            </a:bodyPr>
            <a:lstStyle/>
            <a:p>
              <a:r>
                <a:rPr lang="en-US" sz="1000" dirty="0">
                  <a:solidFill>
                    <a:schemeClr val="bg1"/>
                  </a:solidFill>
                  <a:latin typeface="Century Gothic" panose="020B0502020202020204" pitchFamily="34" charset="0"/>
                </a:rPr>
                <a:t>OUR PATIENTS</a:t>
              </a:r>
            </a:p>
          </p:txBody>
        </p:sp>
        <p:pic>
          <p:nvPicPr>
            <p:cNvPr id="50" name="Picture 4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56601" y="5313441"/>
              <a:ext cx="637890" cy="637890"/>
            </a:xfrm>
            <a:prstGeom prst="rect">
              <a:avLst/>
            </a:prstGeom>
          </p:spPr>
        </p:pic>
        <p:pic>
          <p:nvPicPr>
            <p:cNvPr id="51" name="Picture 5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43074" y="5313441"/>
              <a:ext cx="637890" cy="637890"/>
            </a:xfrm>
            <a:prstGeom prst="rect">
              <a:avLst/>
            </a:prstGeom>
          </p:spPr>
        </p:pic>
        <p:pic>
          <p:nvPicPr>
            <p:cNvPr id="52" name="Picture 5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6455" y="5313441"/>
              <a:ext cx="637843" cy="637890"/>
            </a:xfrm>
            <a:prstGeom prst="rect">
              <a:avLst/>
            </a:prstGeom>
          </p:spPr>
        </p:pic>
        <p:sp>
          <p:nvSpPr>
            <p:cNvPr id="23" name="TextBox 22"/>
            <p:cNvSpPr txBox="1"/>
            <p:nvPr/>
          </p:nvSpPr>
          <p:spPr>
            <a:xfrm>
              <a:off x="5345278" y="4790847"/>
              <a:ext cx="6681400" cy="440695"/>
            </a:xfrm>
            <a:prstGeom prst="rect">
              <a:avLst/>
            </a:prstGeom>
            <a:noFill/>
          </p:spPr>
          <p:txBody>
            <a:bodyPr wrap="square" rtlCol="0">
              <a:spAutoFit/>
            </a:bodyPr>
            <a:lstStyle/>
            <a:p>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Title 1">
            <a:extLst>
              <a:ext uri="{FF2B5EF4-FFF2-40B4-BE49-F238E27FC236}">
                <a16:creationId xmlns:a16="http://schemas.microsoft.com/office/drawing/2014/main" id="{1E2A64F7-E64F-1F95-4E92-09BB4CE8747B}"/>
              </a:ext>
            </a:extLst>
          </p:cNvPr>
          <p:cNvSpPr txBox="1">
            <a:spLocks/>
          </p:cNvSpPr>
          <p:nvPr/>
        </p:nvSpPr>
        <p:spPr>
          <a:xfrm>
            <a:off x="5062393" y="4963670"/>
            <a:ext cx="6329789" cy="17973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baseline="0">
                <a:solidFill>
                  <a:schemeClr val="bg1"/>
                </a:solidFill>
                <a:latin typeface="Century Gothic" panose="020B0502020202020204" pitchFamily="34" charset="0"/>
                <a:ea typeface="+mj-ea"/>
                <a:cs typeface="+mj-cs"/>
              </a:defRPr>
            </a:lvl1pPr>
          </a:lstStyle>
          <a:p>
            <a:r>
              <a:rPr lang="en-US"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Lights Out Responses</a:t>
            </a:r>
            <a:br>
              <a:rPr lang="en-US" dirty="0">
                <a:latin typeface="Tahoma" panose="020B0604030504040204" pitchFamily="34" charset="0"/>
                <a:ea typeface="Tahoma" panose="020B0604030504040204" pitchFamily="34" charset="0"/>
                <a:cs typeface="Tahoma" panose="020B0604030504040204" pitchFamily="34" charset="0"/>
              </a:rPr>
            </a:br>
            <a:r>
              <a:rPr lang="en-US" sz="2000" b="0" dirty="0">
                <a:latin typeface="Tahoma" panose="020B0604030504040204" pitchFamily="34" charset="0"/>
                <a:ea typeface="Tahoma" panose="020B0604030504040204" pitchFamily="34" charset="0"/>
                <a:cs typeface="Tahoma" panose="020B0604030504040204" pitchFamily="34" charset="0"/>
              </a:rPr>
              <a:t>Mecklenburg EMS System, North Carolina</a:t>
            </a:r>
            <a:br>
              <a:rPr lang="en-US" sz="2000" b="0" dirty="0">
                <a:latin typeface="Tahoma" panose="020B0604030504040204" pitchFamily="34" charset="0"/>
                <a:ea typeface="Tahoma" panose="020B0604030504040204" pitchFamily="34" charset="0"/>
                <a:cs typeface="Tahoma" panose="020B0604030504040204" pitchFamily="34" charset="0"/>
              </a:rPr>
            </a:br>
            <a:br>
              <a:rPr lang="en-US" sz="2000" b="0" dirty="0">
                <a:latin typeface="Tahoma" panose="020B0604030504040204" pitchFamily="34" charset="0"/>
                <a:ea typeface="Tahoma" panose="020B0604030504040204" pitchFamily="34" charset="0"/>
                <a:cs typeface="Tahoma" panose="020B0604030504040204" pitchFamily="34" charset="0"/>
              </a:rPr>
            </a:br>
            <a:r>
              <a:rPr lang="en-US" sz="1800" b="0" i="1" dirty="0">
                <a:latin typeface="Tahoma" panose="020B0604030504040204" pitchFamily="34" charset="0"/>
                <a:ea typeface="Tahoma" panose="020B0604030504040204" pitchFamily="34" charset="0"/>
                <a:cs typeface="Tahoma" panose="020B0604030504040204" pitchFamily="34" charset="0"/>
              </a:rPr>
              <a:t>Doug Swanson, MD, FAEMS, FAMPA, FACEP</a:t>
            </a:r>
            <a:br>
              <a:rPr lang="en-US" sz="1800" b="0" i="1" dirty="0">
                <a:latin typeface="Tahoma" panose="020B0604030504040204" pitchFamily="34" charset="0"/>
                <a:ea typeface="Tahoma" panose="020B0604030504040204" pitchFamily="34" charset="0"/>
                <a:cs typeface="Tahoma" panose="020B0604030504040204" pitchFamily="34" charset="0"/>
              </a:rPr>
            </a:br>
            <a:r>
              <a:rPr lang="en-US" sz="1800" b="0" i="1" dirty="0">
                <a:latin typeface="Tahoma" panose="020B0604030504040204" pitchFamily="34" charset="0"/>
                <a:ea typeface="Tahoma" panose="020B0604030504040204" pitchFamily="34" charset="0"/>
                <a:cs typeface="Tahoma" panose="020B0604030504040204" pitchFamily="34" charset="0"/>
              </a:rPr>
              <a:t>Medical Director</a:t>
            </a:r>
          </a:p>
        </p:txBody>
      </p:sp>
    </p:spTree>
    <p:extLst>
      <p:ext uri="{BB962C8B-B14F-4D97-AF65-F5344CB8AC3E}">
        <p14:creationId xmlns:p14="http://schemas.microsoft.com/office/powerpoint/2010/main" val="189497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911C4-69ED-9EE9-6171-8A072A71D7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A4BDA1-1C0B-AFDF-4F48-0A5D8D0C42B9}"/>
              </a:ext>
            </a:extLst>
          </p:cNvPr>
          <p:cNvSpPr>
            <a:spLocks noGrp="1"/>
          </p:cNvSpPr>
          <p:nvPr>
            <p:ph type="title"/>
          </p:nvPr>
        </p:nvSpPr>
        <p:spPr>
          <a:xfrm>
            <a:off x="838200" y="365125"/>
            <a:ext cx="10515600" cy="949325"/>
          </a:xfrm>
        </p:spPr>
        <p:txBody>
          <a:bodyPr/>
          <a:lstStyle/>
          <a:p>
            <a:r>
              <a:rPr lang="en-US" b="1"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Why</a:t>
            </a:r>
          </a:p>
        </p:txBody>
      </p:sp>
      <p:sp>
        <p:nvSpPr>
          <p:cNvPr id="3" name="Content Placeholder 2">
            <a:extLst>
              <a:ext uri="{FF2B5EF4-FFF2-40B4-BE49-F238E27FC236}">
                <a16:creationId xmlns:a16="http://schemas.microsoft.com/office/drawing/2014/main" id="{AA67D258-C3B7-99C5-F993-9D36473178B6}"/>
              </a:ext>
            </a:extLst>
          </p:cNvPr>
          <p:cNvSpPr>
            <a:spLocks noGrp="1"/>
          </p:cNvSpPr>
          <p:nvPr>
            <p:ph idx="1"/>
          </p:nvPr>
        </p:nvSpPr>
        <p:spPr>
          <a:xfrm>
            <a:off x="604735" y="1690687"/>
            <a:ext cx="6738257" cy="4176713"/>
          </a:xfrm>
        </p:spPr>
        <p:txBody>
          <a:bodyPr>
            <a:normAutofit fontScale="92500" lnSpcReduction="10000"/>
          </a:bodyPr>
          <a:lstStyle/>
          <a:p>
            <a:r>
              <a:rPr lang="en-US" dirty="0">
                <a:latin typeface="Tahoma" panose="020B0604030504040204" pitchFamily="34" charset="0"/>
                <a:ea typeface="Tahoma" panose="020B0604030504040204" pitchFamily="34" charset="0"/>
                <a:cs typeface="Tahoma" panose="020B0604030504040204" pitchFamily="34" charset="0"/>
              </a:rPr>
              <a:t>Better align responses with patient needs</a:t>
            </a:r>
          </a:p>
          <a:p>
            <a:pPr lvl="1"/>
            <a:r>
              <a:rPr lang="en-US" dirty="0">
                <a:latin typeface="Tahoma" panose="020B0604030504040204" pitchFamily="34" charset="0"/>
                <a:ea typeface="Tahoma" panose="020B0604030504040204" pitchFamily="34" charset="0"/>
                <a:cs typeface="Tahoma" panose="020B0604030504040204" pitchFamily="34" charset="0"/>
              </a:rPr>
              <a:t>Protect response to the most critical patients</a:t>
            </a:r>
          </a:p>
          <a:p>
            <a:r>
              <a:rPr lang="en-US" dirty="0">
                <a:latin typeface="Tahoma" panose="020B0604030504040204" pitchFamily="34" charset="0"/>
                <a:ea typeface="Tahoma" panose="020B0604030504040204" pitchFamily="34" charset="0"/>
                <a:cs typeface="Tahoma" panose="020B0604030504040204" pitchFamily="34" charset="0"/>
              </a:rPr>
              <a:t>Better align resources with patient needs</a:t>
            </a:r>
          </a:p>
          <a:p>
            <a:pPr lvl="1"/>
            <a:r>
              <a:rPr lang="en-US" dirty="0">
                <a:latin typeface="Tahoma" panose="020B0604030504040204" pitchFamily="34" charset="0"/>
                <a:ea typeface="Tahoma" panose="020B0604030504040204" pitchFamily="34" charset="0"/>
                <a:cs typeface="Tahoma" panose="020B0604030504040204" pitchFamily="34" charset="0"/>
              </a:rPr>
              <a:t>ALS, BLS, First Responder</a:t>
            </a:r>
          </a:p>
          <a:p>
            <a:r>
              <a:rPr lang="en-US" dirty="0">
                <a:latin typeface="Tahoma" panose="020B0604030504040204" pitchFamily="34" charset="0"/>
                <a:ea typeface="Tahoma" panose="020B0604030504040204" pitchFamily="34" charset="0"/>
                <a:cs typeface="Tahoma" panose="020B0604030504040204" pitchFamily="34" charset="0"/>
              </a:rPr>
              <a:t>Improve provider safety</a:t>
            </a:r>
          </a:p>
          <a:p>
            <a:pPr lvl="1"/>
            <a:r>
              <a:rPr lang="en-US" dirty="0">
                <a:latin typeface="Tahoma" panose="020B0604030504040204" pitchFamily="34" charset="0"/>
                <a:ea typeface="Tahoma" panose="020B0604030504040204" pitchFamily="34" charset="0"/>
                <a:cs typeface="Tahoma" panose="020B0604030504040204" pitchFamily="34" charset="0"/>
              </a:rPr>
              <a:t>Improve public safety</a:t>
            </a:r>
          </a:p>
          <a:p>
            <a:r>
              <a:rPr lang="en-US" dirty="0">
                <a:latin typeface="Tahoma" panose="020B0604030504040204" pitchFamily="34" charset="0"/>
                <a:ea typeface="Tahoma" panose="020B0604030504040204" pitchFamily="34" charset="0"/>
                <a:cs typeface="Tahoma" panose="020B0604030504040204" pitchFamily="34" charset="0"/>
              </a:rPr>
              <a:t>Enhance flexibility for system dispatcher </a:t>
            </a:r>
          </a:p>
          <a:p>
            <a:r>
              <a:rPr lang="en-US" dirty="0">
                <a:latin typeface="Tahoma" panose="020B0604030504040204" pitchFamily="34" charset="0"/>
                <a:ea typeface="Tahoma" panose="020B0604030504040204" pitchFamily="34" charset="0"/>
                <a:cs typeface="Tahoma" panose="020B0604030504040204" pitchFamily="34" charset="0"/>
              </a:rPr>
              <a:t>Decrease overall first responder volume</a:t>
            </a:r>
          </a:p>
          <a:p>
            <a:pPr marL="0" indent="0">
              <a:buNone/>
            </a:pPr>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Caveat: no adverse impact to patient outcomes</a:t>
            </a:r>
          </a:p>
        </p:txBody>
      </p:sp>
      <p:pic>
        <p:nvPicPr>
          <p:cNvPr id="5" name="Picture 4">
            <a:extLst>
              <a:ext uri="{FF2B5EF4-FFF2-40B4-BE49-F238E27FC236}">
                <a16:creationId xmlns:a16="http://schemas.microsoft.com/office/drawing/2014/main" id="{A2DF768A-4CFD-0325-D278-E4C3DB044215}"/>
              </a:ext>
            </a:extLst>
          </p:cNvPr>
          <p:cNvPicPr>
            <a:picLocks noChangeAspect="1"/>
          </p:cNvPicPr>
          <p:nvPr/>
        </p:nvPicPr>
        <p:blipFill>
          <a:blip r:embed="rId2"/>
          <a:stretch>
            <a:fillRect/>
          </a:stretch>
        </p:blipFill>
        <p:spPr>
          <a:xfrm>
            <a:off x="7055960" y="2298726"/>
            <a:ext cx="4957333" cy="3039318"/>
          </a:xfrm>
          <a:prstGeom prst="rect">
            <a:avLst/>
          </a:prstGeom>
        </p:spPr>
      </p:pic>
    </p:spTree>
    <p:extLst>
      <p:ext uri="{BB962C8B-B14F-4D97-AF65-F5344CB8AC3E}">
        <p14:creationId xmlns:p14="http://schemas.microsoft.com/office/powerpoint/2010/main" val="946155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BA04E-A86F-B799-85AA-1338BD67BC13}"/>
              </a:ext>
            </a:extLst>
          </p:cNvPr>
          <p:cNvSpPr>
            <a:spLocks noGrp="1"/>
          </p:cNvSpPr>
          <p:nvPr>
            <p:ph type="title"/>
          </p:nvPr>
        </p:nvSpPr>
        <p:spPr/>
        <p:txBody>
          <a:bodyPr/>
          <a:lstStyle/>
          <a:p>
            <a:r>
              <a:rPr lang="en-US" dirty="0">
                <a:solidFill>
                  <a:srgbClr val="C00000"/>
                </a:solidFill>
                <a:latin typeface="Tahoma" panose="020B0604030504040204" pitchFamily="34" charset="0"/>
                <a:ea typeface="Tahoma" panose="020B0604030504040204" pitchFamily="34" charset="0"/>
                <a:cs typeface="Tahoma" panose="020B0604030504040204" pitchFamily="34" charset="0"/>
              </a:rPr>
              <a:t>System Overview</a:t>
            </a:r>
          </a:p>
        </p:txBody>
      </p:sp>
      <p:sp>
        <p:nvSpPr>
          <p:cNvPr id="3" name="Content Placeholder 2">
            <a:extLst>
              <a:ext uri="{FF2B5EF4-FFF2-40B4-BE49-F238E27FC236}">
                <a16:creationId xmlns:a16="http://schemas.microsoft.com/office/drawing/2014/main" id="{40CAA8DB-B8D3-7982-3D77-DD81802B8C83}"/>
              </a:ext>
            </a:extLst>
          </p:cNvPr>
          <p:cNvSpPr>
            <a:spLocks noGrp="1"/>
          </p:cNvSpPr>
          <p:nvPr>
            <p:ph idx="1"/>
          </p:nvPr>
        </p:nvSpPr>
        <p:spPr>
          <a:xfrm>
            <a:off x="838200" y="1825625"/>
            <a:ext cx="5504234" cy="3359218"/>
          </a:xfrm>
        </p:spPr>
        <p:txBody>
          <a:bodyPr/>
          <a:lstStyle/>
          <a:p>
            <a:r>
              <a:rPr lang="en-US" dirty="0">
                <a:latin typeface="Tahoma" panose="020B0604030504040204" pitchFamily="34" charset="0"/>
                <a:ea typeface="Tahoma" panose="020B0604030504040204" pitchFamily="34" charset="0"/>
                <a:cs typeface="Tahoma" panose="020B0604030504040204" pitchFamily="34" charset="0"/>
              </a:rPr>
              <a:t>1.1 million residents</a:t>
            </a:r>
          </a:p>
          <a:p>
            <a:r>
              <a:rPr lang="en-US" dirty="0">
                <a:latin typeface="Tahoma" panose="020B0604030504040204" pitchFamily="34" charset="0"/>
                <a:ea typeface="Tahoma" panose="020B0604030504040204" pitchFamily="34" charset="0"/>
                <a:cs typeface="Tahoma" panose="020B0604030504040204" pitchFamily="34" charset="0"/>
              </a:rPr>
              <a:t>546 square miles</a:t>
            </a:r>
          </a:p>
          <a:p>
            <a:r>
              <a:rPr lang="en-US" dirty="0">
                <a:latin typeface="Tahoma" panose="020B0604030504040204" pitchFamily="34" charset="0"/>
                <a:ea typeface="Tahoma" panose="020B0604030504040204" pitchFamily="34" charset="0"/>
                <a:cs typeface="Tahoma" panose="020B0604030504040204" pitchFamily="34" charset="0"/>
              </a:rPr>
              <a:t>160,000 responses</a:t>
            </a:r>
          </a:p>
          <a:p>
            <a:r>
              <a:rPr lang="en-US" dirty="0">
                <a:latin typeface="Tahoma" panose="020B0604030504040204" pitchFamily="34" charset="0"/>
                <a:ea typeface="Tahoma" panose="020B0604030504040204" pitchFamily="34" charset="0"/>
                <a:cs typeface="Tahoma" panose="020B0604030504040204" pitchFamily="34" charset="0"/>
              </a:rPr>
              <a:t>114,000 transports</a:t>
            </a:r>
          </a:p>
          <a:p>
            <a:r>
              <a:rPr lang="en-US" dirty="0">
                <a:latin typeface="Tahoma" panose="020B0604030504040204" pitchFamily="34" charset="0"/>
                <a:ea typeface="Tahoma" panose="020B0604030504040204" pitchFamily="34" charset="0"/>
                <a:cs typeface="Tahoma" panose="020B0604030504040204" pitchFamily="34" charset="0"/>
              </a:rPr>
              <a:t>14 First Responder Agencies</a:t>
            </a:r>
          </a:p>
          <a:p>
            <a:r>
              <a:rPr lang="en-US" dirty="0">
                <a:latin typeface="Tahoma" panose="020B0604030504040204" pitchFamily="34" charset="0"/>
                <a:ea typeface="Tahoma" panose="020B0604030504040204" pitchFamily="34" charset="0"/>
                <a:cs typeface="Tahoma" panose="020B0604030504040204" pitchFamily="34" charset="0"/>
              </a:rPr>
              <a:t>15 Emergency Departments</a:t>
            </a:r>
          </a:p>
        </p:txBody>
      </p:sp>
      <p:pic>
        <p:nvPicPr>
          <p:cNvPr id="4" name="Picture 3">
            <a:extLst>
              <a:ext uri="{FF2B5EF4-FFF2-40B4-BE49-F238E27FC236}">
                <a16:creationId xmlns:a16="http://schemas.microsoft.com/office/drawing/2014/main" id="{A7D059A1-7795-E153-22C4-9A74BE7260AF}"/>
              </a:ext>
            </a:extLst>
          </p:cNvPr>
          <p:cNvPicPr>
            <a:picLocks noChangeAspect="1"/>
          </p:cNvPicPr>
          <p:nvPr/>
        </p:nvPicPr>
        <p:blipFill>
          <a:blip r:embed="rId2"/>
          <a:stretch>
            <a:fillRect/>
          </a:stretch>
        </p:blipFill>
        <p:spPr>
          <a:xfrm>
            <a:off x="6029185" y="0"/>
            <a:ext cx="6162815" cy="6196520"/>
          </a:xfrm>
          <a:prstGeom prst="rect">
            <a:avLst/>
          </a:prstGeom>
        </p:spPr>
      </p:pic>
      <p:sp>
        <p:nvSpPr>
          <p:cNvPr id="5" name="TextBox 4">
            <a:extLst>
              <a:ext uri="{FF2B5EF4-FFF2-40B4-BE49-F238E27FC236}">
                <a16:creationId xmlns:a16="http://schemas.microsoft.com/office/drawing/2014/main" id="{75D9D34A-F040-7E9D-F29A-ADC8A834638D}"/>
              </a:ext>
            </a:extLst>
          </p:cNvPr>
          <p:cNvSpPr txBox="1"/>
          <p:nvPr/>
        </p:nvSpPr>
        <p:spPr>
          <a:xfrm>
            <a:off x="6096000" y="5827188"/>
            <a:ext cx="5484658" cy="369332"/>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System Status Management BLS &amp; ALS ambulances</a:t>
            </a:r>
          </a:p>
        </p:txBody>
      </p:sp>
    </p:spTree>
    <p:extLst>
      <p:ext uri="{BB962C8B-B14F-4D97-AF65-F5344CB8AC3E}">
        <p14:creationId xmlns:p14="http://schemas.microsoft.com/office/powerpoint/2010/main" val="3919807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52F83-A6BD-B486-6428-2B303A228633}"/>
              </a:ext>
            </a:extLst>
          </p:cNvPr>
          <p:cNvSpPr>
            <a:spLocks noGrp="1"/>
          </p:cNvSpPr>
          <p:nvPr>
            <p:ph type="title"/>
          </p:nvPr>
        </p:nvSpPr>
        <p:spPr>
          <a:xfrm>
            <a:off x="838200" y="365125"/>
            <a:ext cx="10515600" cy="949325"/>
          </a:xfrm>
        </p:spPr>
        <p:txBody>
          <a:bodyPr/>
          <a:lstStyle/>
          <a:p>
            <a:r>
              <a:rPr lang="en-US" b="1"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Response Matrix </a:t>
            </a:r>
          </a:p>
        </p:txBody>
      </p:sp>
      <p:sp>
        <p:nvSpPr>
          <p:cNvPr id="4" name="Content Placeholder 2">
            <a:extLst>
              <a:ext uri="{FF2B5EF4-FFF2-40B4-BE49-F238E27FC236}">
                <a16:creationId xmlns:a16="http://schemas.microsoft.com/office/drawing/2014/main" id="{381B5A6A-EE06-49E1-AAFC-87D2E8D452EA}"/>
              </a:ext>
            </a:extLst>
          </p:cNvPr>
          <p:cNvSpPr txBox="1">
            <a:spLocks/>
          </p:cNvSpPr>
          <p:nvPr/>
        </p:nvSpPr>
        <p:spPr>
          <a:xfrm>
            <a:off x="6237514" y="1560422"/>
            <a:ext cx="569078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baseline="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q"/>
              <a:defRPr sz="1800" kern="1200" baseline="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kumimoji="0" lang="en-US" sz="28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sym typeface="Arial"/>
              </a:rPr>
              <a:t>Bravo (30:00)</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sym typeface="Arial"/>
              </a:rPr>
              <a:t>Immediate to delayed dispatch</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sym typeface="Arial"/>
              </a:rPr>
              <a:t>Non-L&amp;S</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sym typeface="Arial"/>
              </a:rPr>
              <a:t>Medic only / Medic &amp; Fire</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sym typeface="Arial"/>
              </a:rPr>
              <a:t>Simultaneous dispatch</a:t>
            </a: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endParaRPr kumimoji="0" lang="en-US" sz="28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kumimoji="0" lang="en-US" sz="28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sym typeface="Arial"/>
              </a:rPr>
              <a:t>Alpha (60:00)</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sym typeface="Arial"/>
              </a:rPr>
              <a:t>Immediate to delayed dispatch</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sym typeface="Arial"/>
              </a:rPr>
              <a:t>Non-L&amp;S</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sym typeface="Arial"/>
              </a:rPr>
              <a:t>Medic only</a:t>
            </a:r>
          </a:p>
        </p:txBody>
      </p:sp>
      <p:sp>
        <p:nvSpPr>
          <p:cNvPr id="9" name="Content Placeholder 2">
            <a:extLst>
              <a:ext uri="{FF2B5EF4-FFF2-40B4-BE49-F238E27FC236}">
                <a16:creationId xmlns:a16="http://schemas.microsoft.com/office/drawing/2014/main" id="{1F0EFE63-0DD5-1DA9-043F-23B5DE0793C0}"/>
              </a:ext>
            </a:extLst>
          </p:cNvPr>
          <p:cNvSpPr txBox="1">
            <a:spLocks/>
          </p:cNvSpPr>
          <p:nvPr/>
        </p:nvSpPr>
        <p:spPr>
          <a:xfrm>
            <a:off x="405213" y="1560422"/>
            <a:ext cx="569078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baseline="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q"/>
              <a:defRPr sz="1800" kern="1200" baseline="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kumimoji="0" lang="en-US" sz="28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sym typeface="Arial"/>
              </a:rPr>
              <a:t>Delta/Echo (10:59)</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sym typeface="Arial"/>
              </a:rPr>
              <a:t>Immediate dispatch</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sym typeface="Arial"/>
              </a:rPr>
              <a:t>L&amp;S – Medic &amp; Fire</a:t>
            </a: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endParaRPr kumimoji="0" lang="en-US" sz="28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kumimoji="0" lang="en-US" sz="28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sym typeface="Arial"/>
              </a:rPr>
              <a:t>Charlie (15:00)</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sym typeface="Arial"/>
              </a:rPr>
              <a:t>Immediate dispatch</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sym typeface="Arial"/>
              </a:rPr>
              <a:t>L&amp;S discretion of crew chief per CAD notes</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sym typeface="Arial"/>
              </a:rPr>
              <a:t>Medic only / Meidc &amp; Fire</a:t>
            </a:r>
          </a:p>
        </p:txBody>
      </p:sp>
      <p:sp>
        <p:nvSpPr>
          <p:cNvPr id="3" name="TextBox 2">
            <a:extLst>
              <a:ext uri="{FF2B5EF4-FFF2-40B4-BE49-F238E27FC236}">
                <a16:creationId xmlns:a16="http://schemas.microsoft.com/office/drawing/2014/main" id="{BBFF476C-5EDA-2385-145C-6A54E7809DC0}"/>
              </a:ext>
            </a:extLst>
          </p:cNvPr>
          <p:cNvSpPr txBox="1"/>
          <p:nvPr/>
        </p:nvSpPr>
        <p:spPr>
          <a:xfrm>
            <a:off x="205903" y="6381344"/>
            <a:ext cx="7138481" cy="369332"/>
          </a:xfrm>
          <a:prstGeom prst="rect">
            <a:avLst/>
          </a:prstGeom>
          <a:noFill/>
        </p:spPr>
        <p:txBody>
          <a:bodyPr wrap="square" rtlCol="0">
            <a:spAutoFit/>
          </a:body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Each MPDS Sub-determinant base on % P1 transport and % of PLSI</a:t>
            </a:r>
          </a:p>
        </p:txBody>
      </p:sp>
    </p:spTree>
    <p:extLst>
      <p:ext uri="{BB962C8B-B14F-4D97-AF65-F5344CB8AC3E}">
        <p14:creationId xmlns:p14="http://schemas.microsoft.com/office/powerpoint/2010/main" val="6281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251316" cy="1063625"/>
          </a:xfrm>
        </p:spPr>
        <p:txBody>
          <a:bodyPr vert="horz" lIns="91440" tIns="45720" rIns="91440" bIns="45720" rtlCol="0">
            <a:normAutofit/>
          </a:bodyPr>
          <a:lstStyle/>
          <a:p>
            <a:r>
              <a:rPr lang="en-US" b="1" kern="1200" dirty="0">
                <a:solidFill>
                  <a:srgbClr val="C00000"/>
                </a:solidFill>
                <a:latin typeface="Tahoma" panose="020B0604030504040204" pitchFamily="34" charset="0"/>
                <a:ea typeface="Tahoma" panose="020B0604030504040204" pitchFamily="34" charset="0"/>
                <a:cs typeface="Tahoma" panose="020B0604030504040204" pitchFamily="34" charset="0"/>
              </a:rPr>
              <a:t>Charlie </a:t>
            </a:r>
            <a:br>
              <a:rPr lang="en-US" b="1" kern="1200" dirty="0">
                <a:solidFill>
                  <a:srgbClr val="C00000"/>
                </a:solidFill>
                <a:latin typeface="Tahoma" panose="020B0604030504040204" pitchFamily="34" charset="0"/>
                <a:ea typeface="Tahoma" panose="020B0604030504040204" pitchFamily="34" charset="0"/>
                <a:cs typeface="Tahoma" panose="020B0604030504040204" pitchFamily="34" charset="0"/>
              </a:rPr>
            </a:br>
            <a:r>
              <a:rPr lang="en-US" b="1" kern="1200" dirty="0">
                <a:solidFill>
                  <a:srgbClr val="C00000"/>
                </a:solidFill>
                <a:latin typeface="Tahoma" panose="020B0604030504040204" pitchFamily="34" charset="0"/>
                <a:ea typeface="Tahoma" panose="020B0604030504040204" pitchFamily="34" charset="0"/>
                <a:cs typeface="Tahoma" panose="020B0604030504040204" pitchFamily="34" charset="0"/>
              </a:rPr>
              <a:t>Crew Upgrades</a:t>
            </a:r>
          </a:p>
        </p:txBody>
      </p:sp>
      <p:sp>
        <p:nvSpPr>
          <p:cNvPr id="4" name="Content Placeholder 2">
            <a:extLst>
              <a:ext uri="{FF2B5EF4-FFF2-40B4-BE49-F238E27FC236}">
                <a16:creationId xmlns:a16="http://schemas.microsoft.com/office/drawing/2014/main" id="{1F1DD7FE-189B-F8DB-4874-18A3F06B4FBC}"/>
              </a:ext>
            </a:extLst>
          </p:cNvPr>
          <p:cNvSpPr>
            <a:spLocks noGrp="1"/>
          </p:cNvSpPr>
          <p:nvPr>
            <p:ph idx="1"/>
          </p:nvPr>
        </p:nvSpPr>
        <p:spPr>
          <a:xfrm>
            <a:off x="838201" y="1792659"/>
            <a:ext cx="4998396" cy="3902006"/>
          </a:xfrm>
        </p:spPr>
        <p:txBody>
          <a:bodyPr vert="horz" lIns="91440" tIns="45720" rIns="91440" bIns="45720" rtlCol="0">
            <a:normAutofit/>
          </a:bodyPr>
          <a:lstStyle/>
          <a:p>
            <a:pPr marL="340995" marR="0" lvl="0" indent="-340995" defTabSz="914400" rtl="0" eaLnBrk="1" fontAlgn="auto" latinLnBrk="0" hangingPunct="1">
              <a:spcBef>
                <a:spcPts val="1000"/>
              </a:spcBef>
              <a:spcAft>
                <a:spcPts val="0"/>
              </a:spcAft>
              <a:buClrTx/>
              <a:buSzTx/>
              <a:buFontTx/>
              <a:buBlip>
                <a:blip r:embed="rId3"/>
              </a:buBlip>
              <a:tabLst/>
              <a:defRPr/>
            </a:pPr>
            <a:r>
              <a:rPr lang="en-US" dirty="0">
                <a:latin typeface="Tahoma" panose="020B0604030504040204" pitchFamily="34" charset="0"/>
                <a:ea typeface="Tahoma" panose="020B0604030504040204" pitchFamily="34" charset="0"/>
                <a:cs typeface="Tahoma" panose="020B0604030504040204" pitchFamily="34" charset="0"/>
              </a:rPr>
              <a:t>3 – 10% crew-initiated upgrades since launch </a:t>
            </a:r>
            <a:endParaRPr kumimoji="0" lang="en-US" sz="28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a:p>
            <a:pPr marL="340995" marR="0" lvl="0" indent="-340995" algn="l" defTabSz="914400" rtl="0" eaLnBrk="1" fontAlgn="auto" latinLnBrk="0" hangingPunct="1">
              <a:lnSpc>
                <a:spcPct val="90000"/>
              </a:lnSpc>
              <a:spcBef>
                <a:spcPts val="1000"/>
              </a:spcBef>
              <a:spcAft>
                <a:spcPts val="0"/>
              </a:spcAft>
              <a:buClrTx/>
              <a:buSzTx/>
              <a:buFontTx/>
              <a:buBlip>
                <a:blip r:embed="rId3"/>
              </a:buBlip>
              <a:tabLst/>
              <a:defRPr/>
            </a:pPr>
            <a:r>
              <a:rPr kumimoji="0" lang="en-US" sz="28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Upgrade outcomes</a:t>
            </a:r>
          </a:p>
          <a:p>
            <a:pPr lvl="1"/>
            <a:r>
              <a:rPr lang="en-US" dirty="0">
                <a:latin typeface="Tahoma" panose="020B0604030504040204" pitchFamily="34" charset="0"/>
                <a:ea typeface="Tahoma" panose="020B0604030504040204" pitchFamily="34" charset="0"/>
                <a:cs typeface="Tahoma" panose="020B0604030504040204" pitchFamily="34" charset="0"/>
              </a:rPr>
              <a:t>P1 (12%)</a:t>
            </a:r>
          </a:p>
          <a:p>
            <a:pPr lvl="1"/>
            <a:r>
              <a:rPr lang="en-US" dirty="0">
                <a:latin typeface="Tahoma" panose="020B0604030504040204" pitchFamily="34" charset="0"/>
                <a:ea typeface="Tahoma" panose="020B0604030504040204" pitchFamily="34" charset="0"/>
                <a:cs typeface="Tahoma" panose="020B0604030504040204" pitchFamily="34" charset="0"/>
              </a:rPr>
              <a:t>P2 (19%)</a:t>
            </a:r>
          </a:p>
          <a:p>
            <a:pPr lvl="1"/>
            <a:r>
              <a:rPr lang="en-US" dirty="0">
                <a:latin typeface="Tahoma" panose="020B0604030504040204" pitchFamily="34" charset="0"/>
                <a:ea typeface="Tahoma" panose="020B0604030504040204" pitchFamily="34" charset="0"/>
                <a:cs typeface="Tahoma" panose="020B0604030504040204" pitchFamily="34" charset="0"/>
              </a:rPr>
              <a:t>P3 (50%)</a:t>
            </a:r>
          </a:p>
          <a:p>
            <a:pPr lvl="1"/>
            <a:r>
              <a:rPr lang="en-US" dirty="0">
                <a:latin typeface="Tahoma" panose="020B0604030504040204" pitchFamily="34" charset="0"/>
                <a:ea typeface="Tahoma" panose="020B0604030504040204" pitchFamily="34" charset="0"/>
                <a:cs typeface="Tahoma" panose="020B0604030504040204" pitchFamily="34" charset="0"/>
              </a:rPr>
              <a:t>Refusal (16%)</a:t>
            </a:r>
          </a:p>
          <a:p>
            <a:pPr lvl="1"/>
            <a:r>
              <a:rPr lang="en-US" dirty="0">
                <a:latin typeface="Tahoma" panose="020B0604030504040204" pitchFamily="34" charset="0"/>
                <a:ea typeface="Tahoma" panose="020B0604030504040204" pitchFamily="34" charset="0"/>
                <a:cs typeface="Tahoma" panose="020B0604030504040204" pitchFamily="34" charset="0"/>
              </a:rPr>
              <a:t>DOA/Pronounced 2%</a:t>
            </a:r>
          </a:p>
          <a:p>
            <a:pPr lvl="1"/>
            <a:r>
              <a:rPr lang="en-US" dirty="0">
                <a:latin typeface="Tahoma" panose="020B0604030504040204" pitchFamily="34" charset="0"/>
                <a:ea typeface="Tahoma" panose="020B0604030504040204" pitchFamily="34" charset="0"/>
                <a:cs typeface="Tahoma" panose="020B0604030504040204" pitchFamily="34" charset="0"/>
              </a:rPr>
              <a:t>Care transfer (1%)</a:t>
            </a:r>
          </a:p>
        </p:txBody>
      </p:sp>
      <p:pic>
        <p:nvPicPr>
          <p:cNvPr id="5" name="Picture 4">
            <a:extLst>
              <a:ext uri="{FF2B5EF4-FFF2-40B4-BE49-F238E27FC236}">
                <a16:creationId xmlns:a16="http://schemas.microsoft.com/office/drawing/2014/main" id="{BED04053-CA99-98A8-215E-28722237EC66}"/>
              </a:ext>
            </a:extLst>
          </p:cNvPr>
          <p:cNvPicPr>
            <a:picLocks noChangeAspect="1"/>
          </p:cNvPicPr>
          <p:nvPr/>
        </p:nvPicPr>
        <p:blipFill>
          <a:blip r:embed="rId4"/>
          <a:stretch>
            <a:fillRect/>
          </a:stretch>
        </p:blipFill>
        <p:spPr>
          <a:xfrm>
            <a:off x="6229595" y="1"/>
            <a:ext cx="5962405" cy="6273030"/>
          </a:xfrm>
          <a:prstGeom prst="rect">
            <a:avLst/>
          </a:prstGeom>
        </p:spPr>
      </p:pic>
    </p:spTree>
    <p:extLst>
      <p:ext uri="{BB962C8B-B14F-4D97-AF65-F5344CB8AC3E}">
        <p14:creationId xmlns:p14="http://schemas.microsoft.com/office/powerpoint/2010/main" val="246867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252433A-18F6-3AC3-9AD3-5C86D81EE153}"/>
              </a:ext>
            </a:extLst>
          </p:cNvPr>
          <p:cNvPicPr>
            <a:picLocks noChangeAspect="1"/>
          </p:cNvPicPr>
          <p:nvPr/>
        </p:nvPicPr>
        <p:blipFill>
          <a:blip r:embed="rId3"/>
          <a:srcRect l="-184" t="4412" r="184" b="26348"/>
          <a:stretch/>
        </p:blipFill>
        <p:spPr>
          <a:xfrm>
            <a:off x="6050900" y="1551763"/>
            <a:ext cx="5919171" cy="4096998"/>
          </a:xfrm>
          <a:prstGeom prst="rect">
            <a:avLst/>
          </a:prstGeom>
        </p:spPr>
      </p:pic>
      <p:sp>
        <p:nvSpPr>
          <p:cNvPr id="2" name="Title 1"/>
          <p:cNvSpPr>
            <a:spLocks noGrp="1"/>
          </p:cNvSpPr>
          <p:nvPr>
            <p:ph type="title"/>
          </p:nvPr>
        </p:nvSpPr>
        <p:spPr>
          <a:xfrm>
            <a:off x="815340" y="332882"/>
            <a:ext cx="10375174" cy="1325563"/>
          </a:xfrm>
        </p:spPr>
        <p:txBody>
          <a:bodyPr vert="horz" lIns="91440" tIns="45720" rIns="91440" bIns="45720" rtlCol="0" anchor="ctr">
            <a:normAutofit/>
          </a:bodyPr>
          <a:lstStyle/>
          <a:p>
            <a:r>
              <a:rPr lang="en-US"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Lights &amp; Siren </a:t>
            </a:r>
            <a:br>
              <a:rPr lang="en-US"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Responses vs. Transports</a:t>
            </a:r>
            <a:endParaRPr lang="en-US" sz="3200" kern="1200" dirty="0">
              <a:solidFill>
                <a:srgbClr val="FF0000"/>
              </a:solidFill>
            </a:endParaRPr>
          </a:p>
        </p:txBody>
      </p:sp>
      <p:sp>
        <p:nvSpPr>
          <p:cNvPr id="9" name="Content Placeholder 2">
            <a:extLst>
              <a:ext uri="{FF2B5EF4-FFF2-40B4-BE49-F238E27FC236}">
                <a16:creationId xmlns:a16="http://schemas.microsoft.com/office/drawing/2014/main" id="{74949A0A-524C-41D2-0CBF-229028619D88}"/>
              </a:ext>
            </a:extLst>
          </p:cNvPr>
          <p:cNvSpPr>
            <a:spLocks noGrp="1"/>
          </p:cNvSpPr>
          <p:nvPr>
            <p:ph idx="1"/>
          </p:nvPr>
        </p:nvSpPr>
        <p:spPr>
          <a:xfrm>
            <a:off x="899469" y="2283366"/>
            <a:ext cx="4983973" cy="3022871"/>
          </a:xfrm>
        </p:spPr>
        <p:txBody>
          <a:bodyPr vert="horz" lIns="91440" tIns="45720" rIns="91440" bIns="45720" rtlCol="0" anchor="t">
            <a:noAutofit/>
          </a:bodyPr>
          <a:lstStyle/>
          <a:p>
            <a:pPr marL="340995" indent="-340995"/>
            <a:r>
              <a:rPr lang="en-US" dirty="0">
                <a:latin typeface="Tahoma" panose="020B0604030504040204" pitchFamily="34" charset="0"/>
                <a:ea typeface="Tahoma" panose="020B0604030504040204" pitchFamily="34" charset="0"/>
                <a:cs typeface="Tahoma" panose="020B0604030504040204" pitchFamily="34" charset="0"/>
              </a:rPr>
              <a:t>Pre-response configuration, Medic responded to </a:t>
            </a:r>
            <a:r>
              <a:rPr lang="en-US" b="1" dirty="0">
                <a:latin typeface="Tahoma" panose="020B0604030504040204" pitchFamily="34" charset="0"/>
                <a:ea typeface="Tahoma" panose="020B0604030504040204" pitchFamily="34" charset="0"/>
                <a:cs typeface="Tahoma" panose="020B0604030504040204" pitchFamily="34" charset="0"/>
              </a:rPr>
              <a:t>9,506</a:t>
            </a:r>
            <a:r>
              <a:rPr lang="en-US" dirty="0">
                <a:latin typeface="Tahoma" panose="020B0604030504040204" pitchFamily="34" charset="0"/>
                <a:ea typeface="Tahoma" panose="020B0604030504040204" pitchFamily="34" charset="0"/>
                <a:cs typeface="Tahoma" panose="020B0604030504040204" pitchFamily="34" charset="0"/>
              </a:rPr>
              <a:t> </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911 calls with lights &amp; sirens on average per month vs </a:t>
            </a:r>
            <a:r>
              <a:rPr lang="en-US" b="1" dirty="0">
                <a:latin typeface="Tahoma" panose="020B0604030504040204" pitchFamily="34" charset="0"/>
                <a:ea typeface="Tahoma" panose="020B0604030504040204" pitchFamily="34" charset="0"/>
                <a:cs typeface="Tahoma" panose="020B0604030504040204" pitchFamily="34" charset="0"/>
              </a:rPr>
              <a:t>3,483 </a:t>
            </a:r>
            <a:r>
              <a:rPr lang="en-US" dirty="0">
                <a:latin typeface="Tahoma" panose="020B0604030504040204" pitchFamily="34" charset="0"/>
                <a:ea typeface="Tahoma" panose="020B0604030504040204" pitchFamily="34" charset="0"/>
                <a:cs typeface="Tahoma" panose="020B0604030504040204" pitchFamily="34" charset="0"/>
              </a:rPr>
              <a:t>per month post-response configuration; a reduction of </a:t>
            </a:r>
            <a:r>
              <a:rPr lang="en-US" b="1" dirty="0">
                <a:latin typeface="Tahoma" panose="020B0604030504040204" pitchFamily="34" charset="0"/>
                <a:ea typeface="Tahoma" panose="020B0604030504040204" pitchFamily="34" charset="0"/>
                <a:cs typeface="Tahoma" panose="020B0604030504040204" pitchFamily="34" charset="0"/>
              </a:rPr>
              <a:t>64%</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27ED6B16-2BB8-67DD-D044-F602717909D9}"/>
              </a:ext>
            </a:extLst>
          </p:cNvPr>
          <p:cNvSpPr txBox="1"/>
          <p:nvPr/>
        </p:nvSpPr>
        <p:spPr>
          <a:xfrm>
            <a:off x="0" y="6281532"/>
            <a:ext cx="9418320" cy="576468"/>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100" b="0" i="1" u="none" strike="noStrike" kern="1200" cap="none" spc="0" normalizeH="0" baseline="0" noProof="0" dirty="0">
                <a:ln>
                  <a:noFill/>
                </a:ln>
                <a:solidFill>
                  <a:prstClr val="white"/>
                </a:solidFill>
                <a:effectLst/>
                <a:uLnTx/>
                <a:uFillTx/>
                <a:latin typeface="Century Gothic"/>
                <a:ea typeface="+mn-ea"/>
                <a:cs typeface="+mn-cs"/>
              </a:rPr>
              <a:t>Data compares Pre-Response Configuration April 2022-March 2023 vs. January 2024 – December 2024</a:t>
            </a:r>
            <a:endParaRPr kumimoji="0" lang="en-US" sz="11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DC788C57-397E-86E1-86FC-98258DCA3D48}"/>
              </a:ext>
            </a:extLst>
          </p:cNvPr>
          <p:cNvSpPr txBox="1"/>
          <p:nvPr/>
        </p:nvSpPr>
        <p:spPr>
          <a:xfrm>
            <a:off x="9218175" y="5648761"/>
            <a:ext cx="840224"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Post</a:t>
            </a:r>
            <a:endParaRPr kumimoji="0" lang="en-US" sz="14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B68170D4-7252-EF98-93D8-215A6BED4C36}"/>
              </a:ext>
            </a:extLst>
          </p:cNvPr>
          <p:cNvSpPr txBox="1"/>
          <p:nvPr/>
        </p:nvSpPr>
        <p:spPr>
          <a:xfrm>
            <a:off x="6828096" y="5648761"/>
            <a:ext cx="668030"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Pre</a:t>
            </a:r>
            <a:endParaRPr kumimoji="0" lang="en-US" sz="16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3751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947" y="284186"/>
            <a:ext cx="11018243" cy="1325563"/>
          </a:xfrm>
        </p:spPr>
        <p:txBody>
          <a:bodyPr vert="horz" lIns="91440" tIns="45720" rIns="91440" bIns="45720" rtlCol="0" anchor="ctr">
            <a:normAutofit/>
          </a:bodyPr>
          <a:lstStyle/>
          <a:p>
            <a:r>
              <a:rPr lang="en-US"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IMPACT: </a:t>
            </a:r>
            <a:r>
              <a:rPr lang="en-US" sz="3600"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Medic involved traffic accidents</a:t>
            </a:r>
            <a:endParaRPr lang="en-US" sz="3200" kern="1200"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4F2424A9-4FD1-41FC-91CF-6CCDDAD1746F}"/>
              </a:ext>
            </a:extLst>
          </p:cNvPr>
          <p:cNvSpPr txBox="1"/>
          <p:nvPr/>
        </p:nvSpPr>
        <p:spPr>
          <a:xfrm>
            <a:off x="0" y="6281532"/>
            <a:ext cx="9418320" cy="576468"/>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1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Medic does not have access to first responder data regarding lights &amp; sirens responses or traffic accidents</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1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Oval 6">
            <a:extLst>
              <a:ext uri="{FF2B5EF4-FFF2-40B4-BE49-F238E27FC236}">
                <a16:creationId xmlns:a16="http://schemas.microsoft.com/office/drawing/2014/main" id="{8898B653-071C-073F-39CE-B346D2E11E3B}"/>
              </a:ext>
            </a:extLst>
          </p:cNvPr>
          <p:cNvSpPr/>
          <p:nvPr/>
        </p:nvSpPr>
        <p:spPr>
          <a:xfrm>
            <a:off x="7887019" y="1459089"/>
            <a:ext cx="2855833" cy="2741792"/>
          </a:xfrm>
          <a:prstGeom prst="ellipse">
            <a:avLst/>
          </a:prstGeom>
          <a:solidFill>
            <a:srgbClr val="005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0B73AD0-45DB-C32B-3857-1CB65D25190F}"/>
              </a:ext>
            </a:extLst>
          </p:cNvPr>
          <p:cNvSpPr txBox="1"/>
          <p:nvPr/>
        </p:nvSpPr>
        <p:spPr>
          <a:xfrm>
            <a:off x="8006835" y="2229820"/>
            <a:ext cx="2109931" cy="120032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entury Gothic"/>
                <a:ea typeface="+mn-ea"/>
                <a:cs typeface="+mn-cs"/>
              </a:rPr>
              <a:t>15%</a:t>
            </a:r>
          </a:p>
        </p:txBody>
      </p:sp>
      <p:sp>
        <p:nvSpPr>
          <p:cNvPr id="6" name="TextBox 3">
            <a:extLst>
              <a:ext uri="{FF2B5EF4-FFF2-40B4-BE49-F238E27FC236}">
                <a16:creationId xmlns:a16="http://schemas.microsoft.com/office/drawing/2014/main" id="{DDC4ACF8-9108-2A6E-F3EC-36FCFB1B45D7}"/>
              </a:ext>
            </a:extLst>
          </p:cNvPr>
          <p:cNvSpPr txBox="1"/>
          <p:nvPr/>
        </p:nvSpPr>
        <p:spPr>
          <a:xfrm>
            <a:off x="8180962" y="4365957"/>
            <a:ext cx="3805092" cy="1795831"/>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15% reduction in Medic-involved traffic accidents responding with lights and sirens (</a:t>
            </a:r>
            <a:r>
              <a:rPr kumimoji="0" lang="en-US" sz="18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2.25 average per month</a:t>
            </a:r>
            <a:r>
              <a:rPr kumimoji="0" lang="en-US" sz="18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 pre-response configuration vs. </a:t>
            </a:r>
            <a:r>
              <a:rPr kumimoji="0" lang="en-US" sz="18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1.92 per month</a:t>
            </a:r>
            <a:r>
              <a:rPr kumimoji="0" lang="en-US" sz="18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 post-response configuration)</a:t>
            </a:r>
          </a:p>
        </p:txBody>
      </p:sp>
      <p:sp>
        <p:nvSpPr>
          <p:cNvPr id="10" name="TextBox 4">
            <a:extLst>
              <a:ext uri="{FF2B5EF4-FFF2-40B4-BE49-F238E27FC236}">
                <a16:creationId xmlns:a16="http://schemas.microsoft.com/office/drawing/2014/main" id="{4F2424A9-4FD1-41FC-91CF-6CCDDAD1746F}"/>
              </a:ext>
            </a:extLst>
          </p:cNvPr>
          <p:cNvSpPr txBox="1"/>
          <p:nvPr/>
        </p:nvSpPr>
        <p:spPr>
          <a:xfrm>
            <a:off x="0" y="6401275"/>
            <a:ext cx="9418320" cy="57646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100" b="0" i="1" u="none" strike="noStrike" kern="1200" cap="none" spc="0" normalizeH="0" baseline="0" noProof="0">
                <a:ln>
                  <a:noFill/>
                </a:ln>
                <a:solidFill>
                  <a:prstClr val="white"/>
                </a:solidFill>
                <a:effectLst/>
                <a:uLnTx/>
                <a:uFillTx/>
                <a:latin typeface="Century Gothic"/>
                <a:ea typeface="+mn-ea"/>
                <a:cs typeface="+mn-cs"/>
              </a:rPr>
              <a:t>Data compares Pre-Response Configuration April 2022-March 2023 vs. May 2023-June 2024</a:t>
            </a:r>
          </a:p>
        </p:txBody>
      </p:sp>
      <p:pic>
        <p:nvPicPr>
          <p:cNvPr id="3" name="Picture 2">
            <a:extLst>
              <a:ext uri="{FF2B5EF4-FFF2-40B4-BE49-F238E27FC236}">
                <a16:creationId xmlns:a16="http://schemas.microsoft.com/office/drawing/2014/main" id="{29F6278C-083B-1213-4749-7459DFED69E3}"/>
              </a:ext>
            </a:extLst>
          </p:cNvPr>
          <p:cNvPicPr>
            <a:picLocks noChangeAspect="1"/>
          </p:cNvPicPr>
          <p:nvPr/>
        </p:nvPicPr>
        <p:blipFill>
          <a:blip r:embed="rId3"/>
          <a:stretch>
            <a:fillRect/>
          </a:stretch>
        </p:blipFill>
        <p:spPr>
          <a:xfrm>
            <a:off x="431151" y="1523465"/>
            <a:ext cx="5910262" cy="4450556"/>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E73F0F5B-DD59-153A-3B38-28B403691481}"/>
              </a:ext>
            </a:extLst>
          </p:cNvPr>
          <p:cNvPicPr>
            <a:picLocks noChangeAspect="1"/>
          </p:cNvPicPr>
          <p:nvPr/>
        </p:nvPicPr>
        <p:blipFill>
          <a:blip r:embed="rId4"/>
          <a:stretch>
            <a:fillRect/>
          </a:stretch>
        </p:blipFill>
        <p:spPr>
          <a:xfrm>
            <a:off x="4913303" y="3773615"/>
            <a:ext cx="3093532" cy="2320149"/>
          </a:xfrm>
          <a:prstGeom prst="rect">
            <a:avLst/>
          </a:prstGeom>
          <a:ln>
            <a:noFill/>
          </a:ln>
          <a:effectLst>
            <a:outerShdw blurRad="292100" dist="139700" dir="2700000" algn="tl" rotWithShape="0">
              <a:srgbClr val="333333">
                <a:alpha val="65000"/>
              </a:srgbClr>
            </a:outerShdw>
          </a:effectLst>
        </p:spPr>
      </p:pic>
      <p:sp>
        <p:nvSpPr>
          <p:cNvPr id="9" name="Arrow: Down 8">
            <a:extLst>
              <a:ext uri="{FF2B5EF4-FFF2-40B4-BE49-F238E27FC236}">
                <a16:creationId xmlns:a16="http://schemas.microsoft.com/office/drawing/2014/main" id="{E27053DF-E5FE-0EF9-F35C-9C4E353C2C3E}"/>
              </a:ext>
            </a:extLst>
          </p:cNvPr>
          <p:cNvSpPr/>
          <p:nvPr/>
        </p:nvSpPr>
        <p:spPr>
          <a:xfrm>
            <a:off x="10083508" y="2426286"/>
            <a:ext cx="431533" cy="807396"/>
          </a:xfrm>
          <a:prstGeom prst="down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33D54621-E5A1-793C-0AF9-ED69A0577797}"/>
              </a:ext>
            </a:extLst>
          </p:cNvPr>
          <p:cNvPicPr>
            <a:picLocks noChangeAspect="1"/>
          </p:cNvPicPr>
          <p:nvPr/>
        </p:nvPicPr>
        <p:blipFill>
          <a:blip r:embed="rId5"/>
          <a:stretch>
            <a:fillRect/>
          </a:stretch>
        </p:blipFill>
        <p:spPr>
          <a:xfrm>
            <a:off x="4913303" y="2291966"/>
            <a:ext cx="6925656" cy="3895682"/>
          </a:xfrm>
          <a:prstGeom prst="rect">
            <a:avLst/>
          </a:prstGeom>
        </p:spPr>
      </p:pic>
    </p:spTree>
    <p:extLst>
      <p:ext uri="{BB962C8B-B14F-4D97-AF65-F5344CB8AC3E}">
        <p14:creationId xmlns:p14="http://schemas.microsoft.com/office/powerpoint/2010/main" val="249466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7EE70-F333-7C87-C4B8-414F649BCB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C377AA-7FE4-9F35-044D-B6AE42EA817D}"/>
              </a:ext>
            </a:extLst>
          </p:cNvPr>
          <p:cNvSpPr>
            <a:spLocks noGrp="1"/>
          </p:cNvSpPr>
          <p:nvPr>
            <p:ph type="title"/>
          </p:nvPr>
        </p:nvSpPr>
        <p:spPr/>
        <p:txBody>
          <a:bodyPr vert="horz" lIns="91440" tIns="45720" rIns="91440" bIns="45720" rtlCol="0" anchor="ctr">
            <a:normAutofit/>
          </a:bodyPr>
          <a:lstStyle/>
          <a:p>
            <a:r>
              <a:rPr lang="en-US" kern="1200"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IMPACT</a:t>
            </a:r>
            <a:r>
              <a:rPr lang="en-US" sz="4000" kern="1200"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3600"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First Responder </a:t>
            </a:r>
            <a:r>
              <a:rPr lang="en-US" sz="3600" kern="1200"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Volume</a:t>
            </a:r>
            <a:endParaRPr lang="en-US" sz="3200" kern="1200"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410A3287-B816-7069-F34B-6BBDFD42BBBC}"/>
              </a:ext>
            </a:extLst>
          </p:cNvPr>
          <p:cNvSpPr txBox="1"/>
          <p:nvPr/>
        </p:nvSpPr>
        <p:spPr>
          <a:xfrm>
            <a:off x="1433999" y="2594353"/>
            <a:ext cx="2267931" cy="110799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16%</a:t>
            </a:r>
          </a:p>
        </p:txBody>
      </p:sp>
      <p:sp>
        <p:nvSpPr>
          <p:cNvPr id="10" name="TextBox 9">
            <a:extLst>
              <a:ext uri="{FF2B5EF4-FFF2-40B4-BE49-F238E27FC236}">
                <a16:creationId xmlns:a16="http://schemas.microsoft.com/office/drawing/2014/main" id="{D8F4994D-C825-DFAB-C66A-04697C09AC62}"/>
              </a:ext>
            </a:extLst>
          </p:cNvPr>
          <p:cNvSpPr txBox="1"/>
          <p:nvPr/>
        </p:nvSpPr>
        <p:spPr>
          <a:xfrm>
            <a:off x="541518" y="3982996"/>
            <a:ext cx="4892843" cy="95410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County fire </a:t>
            </a:r>
            <a:r>
              <a:rPr kumimoji="0" lang="en-US" sz="20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departments</a:t>
            </a:r>
            <a:r>
              <a:rPr kumimoji="0" lang="en-US" sz="18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 experienced a </a:t>
            </a:r>
            <a:r>
              <a:rPr kumimoji="0" lang="en-US" sz="18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16% </a:t>
            </a:r>
            <a:r>
              <a:rPr kumimoji="0" lang="en-US" sz="18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decrease in the number of EMS 911 calls post response configuration</a:t>
            </a:r>
          </a:p>
        </p:txBody>
      </p:sp>
      <p:sp>
        <p:nvSpPr>
          <p:cNvPr id="11" name="TextBox 2">
            <a:extLst>
              <a:ext uri="{FF2B5EF4-FFF2-40B4-BE49-F238E27FC236}">
                <a16:creationId xmlns:a16="http://schemas.microsoft.com/office/drawing/2014/main" id="{10ED6BCF-0F55-31F8-E44C-1DFFECFFFC1A}"/>
              </a:ext>
            </a:extLst>
          </p:cNvPr>
          <p:cNvSpPr txBox="1"/>
          <p:nvPr/>
        </p:nvSpPr>
        <p:spPr>
          <a:xfrm>
            <a:off x="9177" y="6267719"/>
            <a:ext cx="10169433" cy="587353"/>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100" b="0" i="1" u="none" strike="noStrike" kern="1200" cap="none" spc="0" normalizeH="0" baseline="0" noProof="0">
                <a:ln>
                  <a:noFill/>
                </a:ln>
                <a:solidFill>
                  <a:prstClr val="white"/>
                </a:solidFill>
                <a:effectLst/>
                <a:uLnTx/>
                <a:uFillTx/>
                <a:latin typeface="Century Gothic"/>
                <a:ea typeface="+mn-ea"/>
                <a:cs typeface="+mn-cs"/>
              </a:rPr>
              <a:t>Data includes April 2022 to March 2023 vs. July 2023 to June 2024 </a:t>
            </a:r>
            <a:endParaRPr kumimoji="0" lang="en-US" sz="1800" b="0" i="0" u="none" strike="noStrike" kern="1200" cap="none" spc="0" normalizeH="0" baseline="0" noProof="0">
              <a:ln>
                <a:noFill/>
              </a:ln>
              <a:solidFill>
                <a:prstClr val="white"/>
              </a:solidFill>
              <a:effectLst/>
              <a:uLnTx/>
              <a:uFillTx/>
              <a:latin typeface="Calibri" panose="020F0502020204030204"/>
              <a:ea typeface="Calibri"/>
              <a:cs typeface="Calibri"/>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100" b="0" i="1" u="none" strike="noStrike" kern="1200" cap="none" spc="0" normalizeH="0" baseline="0" noProof="0">
                <a:ln>
                  <a:noFill/>
                </a:ln>
                <a:solidFill>
                  <a:prstClr val="white"/>
                </a:solidFill>
                <a:effectLst/>
                <a:uLnTx/>
                <a:uFillTx/>
                <a:latin typeface="Century Gothic"/>
                <a:ea typeface="+mn-ea"/>
                <a:cs typeface="+mn-cs"/>
              </a:rPr>
              <a:t>Data includes county first responders only; Medic does not have access to Charlotte Fire Department data</a:t>
            </a:r>
          </a:p>
        </p:txBody>
      </p:sp>
      <p:sp>
        <p:nvSpPr>
          <p:cNvPr id="5" name="TextBox 4">
            <a:extLst>
              <a:ext uri="{FF2B5EF4-FFF2-40B4-BE49-F238E27FC236}">
                <a16:creationId xmlns:a16="http://schemas.microsoft.com/office/drawing/2014/main" id="{39118570-AABE-2F30-D628-87A24F72A68A}"/>
              </a:ext>
            </a:extLst>
          </p:cNvPr>
          <p:cNvSpPr txBox="1"/>
          <p:nvPr/>
        </p:nvSpPr>
        <p:spPr>
          <a:xfrm>
            <a:off x="6478195" y="2594206"/>
            <a:ext cx="4023753" cy="110799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00:00:24</a:t>
            </a:r>
          </a:p>
        </p:txBody>
      </p:sp>
      <p:sp>
        <p:nvSpPr>
          <p:cNvPr id="6" name="TextBox 5">
            <a:extLst>
              <a:ext uri="{FF2B5EF4-FFF2-40B4-BE49-F238E27FC236}">
                <a16:creationId xmlns:a16="http://schemas.microsoft.com/office/drawing/2014/main" id="{B6851E28-7010-AF76-18DF-B9726B5A510D}"/>
              </a:ext>
            </a:extLst>
          </p:cNvPr>
          <p:cNvSpPr txBox="1"/>
          <p:nvPr/>
        </p:nvSpPr>
        <p:spPr>
          <a:xfrm>
            <a:off x="5758774" y="3949468"/>
            <a:ext cx="6088420" cy="132343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24 second</a:t>
            </a:r>
            <a:r>
              <a:rPr kumimoji="0" lang="en-US" sz="20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 increase to the amount of time county fire departments were on scene for EMS 911 calls, based on all EMS calls where a fire unit arrived on scene and includes all units on each scene</a:t>
            </a:r>
          </a:p>
        </p:txBody>
      </p:sp>
      <p:sp>
        <p:nvSpPr>
          <p:cNvPr id="4" name="Arrow: Down 3">
            <a:extLst>
              <a:ext uri="{FF2B5EF4-FFF2-40B4-BE49-F238E27FC236}">
                <a16:creationId xmlns:a16="http://schemas.microsoft.com/office/drawing/2014/main" id="{382A9EF6-50AC-74E2-A7DC-8BAEC285925B}"/>
              </a:ext>
            </a:extLst>
          </p:cNvPr>
          <p:cNvSpPr/>
          <p:nvPr/>
        </p:nvSpPr>
        <p:spPr>
          <a:xfrm>
            <a:off x="3780009" y="2621603"/>
            <a:ext cx="490505" cy="923330"/>
          </a:xfrm>
          <a:prstGeom prst="downArrow">
            <a:avLst/>
          </a:prstGeom>
          <a:solidFill>
            <a:srgbClr val="00B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row: Down 7">
            <a:extLst>
              <a:ext uri="{FF2B5EF4-FFF2-40B4-BE49-F238E27FC236}">
                <a16:creationId xmlns:a16="http://schemas.microsoft.com/office/drawing/2014/main" id="{617C91C2-17A3-B27A-DA87-FD223E68DF28}"/>
              </a:ext>
            </a:extLst>
          </p:cNvPr>
          <p:cNvSpPr/>
          <p:nvPr/>
        </p:nvSpPr>
        <p:spPr>
          <a:xfrm rot="10800000">
            <a:off x="10758001" y="2594207"/>
            <a:ext cx="490504" cy="923330"/>
          </a:xfrm>
          <a:prstGeom prst="down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81434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72132-CBA5-844E-D4F9-1FD70C2A1B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97E474-D5B3-D87F-7E13-8496574E8F4A}"/>
              </a:ext>
            </a:extLst>
          </p:cNvPr>
          <p:cNvSpPr>
            <a:spLocks noGrp="1"/>
          </p:cNvSpPr>
          <p:nvPr>
            <p:ph type="title"/>
          </p:nvPr>
        </p:nvSpPr>
        <p:spPr>
          <a:xfrm>
            <a:off x="895445" y="351430"/>
            <a:ext cx="10665184" cy="1325563"/>
          </a:xfrm>
        </p:spPr>
        <p:txBody>
          <a:bodyPr>
            <a:normAutofit/>
          </a:bodyPr>
          <a:lstStyle/>
          <a:p>
            <a:r>
              <a:rPr lang="en-US" dirty="0">
                <a:solidFill>
                  <a:srgbClr val="C00000"/>
                </a:solidFill>
                <a:latin typeface="Tahoma" panose="020B0604030504040204" pitchFamily="34" charset="0"/>
                <a:ea typeface="Tahoma" panose="020B0604030504040204" pitchFamily="34" charset="0"/>
                <a:cs typeface="Tahoma" panose="020B0604030504040204" pitchFamily="34" charset="0"/>
              </a:rPr>
              <a:t>Response Times</a:t>
            </a:r>
          </a:p>
        </p:txBody>
      </p:sp>
      <p:sp>
        <p:nvSpPr>
          <p:cNvPr id="3" name="Rectangle 2">
            <a:extLst>
              <a:ext uri="{FF2B5EF4-FFF2-40B4-BE49-F238E27FC236}">
                <a16:creationId xmlns:a16="http://schemas.microsoft.com/office/drawing/2014/main" id="{1278C804-01EB-7694-024F-47B20496B91B}"/>
              </a:ext>
            </a:extLst>
          </p:cNvPr>
          <p:cNvSpPr/>
          <p:nvPr/>
        </p:nvSpPr>
        <p:spPr>
          <a:xfrm>
            <a:off x="264495" y="6344723"/>
            <a:ext cx="6197599" cy="323891"/>
          </a:xfrm>
          <a:prstGeom prst="rect">
            <a:avLst/>
          </a:prstGeom>
          <a:solidFill>
            <a:srgbClr val="0058BE">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prstClr val="white"/>
              </a:solidFill>
              <a:effectLst/>
              <a:uLnTx/>
              <a:uFillTx/>
              <a:latin typeface="Century Gothic"/>
              <a:ea typeface="+mn-ea"/>
              <a:cs typeface="Calibri"/>
            </a:endParaRPr>
          </a:p>
        </p:txBody>
      </p:sp>
      <p:graphicFrame>
        <p:nvGraphicFramePr>
          <p:cNvPr id="10" name="Table 9">
            <a:extLst>
              <a:ext uri="{FF2B5EF4-FFF2-40B4-BE49-F238E27FC236}">
                <a16:creationId xmlns:a16="http://schemas.microsoft.com/office/drawing/2014/main" id="{A46C70D6-426D-8A7E-738C-C9F250EAA6D4}"/>
              </a:ext>
            </a:extLst>
          </p:cNvPr>
          <p:cNvGraphicFramePr>
            <a:graphicFrameLocks noGrp="1"/>
          </p:cNvGraphicFramePr>
          <p:nvPr>
            <p:extLst>
              <p:ext uri="{D42A27DB-BD31-4B8C-83A1-F6EECF244321}">
                <p14:modId xmlns:p14="http://schemas.microsoft.com/office/powerpoint/2010/main" val="3926430868"/>
              </p:ext>
            </p:extLst>
          </p:nvPr>
        </p:nvGraphicFramePr>
        <p:xfrm>
          <a:off x="1053704" y="1913670"/>
          <a:ext cx="10084591" cy="3432216"/>
        </p:xfrm>
        <a:graphic>
          <a:graphicData uri="http://schemas.openxmlformats.org/drawingml/2006/table">
            <a:tbl>
              <a:tblPr bandRow="1">
                <a:tableStyleId>{5C22544A-7EE6-4342-B048-85BDC9FD1C3A}</a:tableStyleId>
              </a:tblPr>
              <a:tblGrid>
                <a:gridCol w="2131217">
                  <a:extLst>
                    <a:ext uri="{9D8B030D-6E8A-4147-A177-3AD203B41FA5}">
                      <a16:colId xmlns:a16="http://schemas.microsoft.com/office/drawing/2014/main" val="2187102487"/>
                    </a:ext>
                  </a:extLst>
                </a:gridCol>
                <a:gridCol w="3071812">
                  <a:extLst>
                    <a:ext uri="{9D8B030D-6E8A-4147-A177-3AD203B41FA5}">
                      <a16:colId xmlns:a16="http://schemas.microsoft.com/office/drawing/2014/main" val="2620225880"/>
                    </a:ext>
                  </a:extLst>
                </a:gridCol>
                <a:gridCol w="2536031">
                  <a:extLst>
                    <a:ext uri="{9D8B030D-6E8A-4147-A177-3AD203B41FA5}">
                      <a16:colId xmlns:a16="http://schemas.microsoft.com/office/drawing/2014/main" val="2374539318"/>
                    </a:ext>
                  </a:extLst>
                </a:gridCol>
                <a:gridCol w="2345531">
                  <a:extLst>
                    <a:ext uri="{9D8B030D-6E8A-4147-A177-3AD203B41FA5}">
                      <a16:colId xmlns:a16="http://schemas.microsoft.com/office/drawing/2014/main" val="1963139379"/>
                    </a:ext>
                  </a:extLst>
                </a:gridCol>
              </a:tblGrid>
              <a:tr h="809651">
                <a:tc>
                  <a:txBody>
                    <a:bodyPr/>
                    <a:lstStyle/>
                    <a:p>
                      <a:pPr algn="ctr" fontAlgn="ctr">
                        <a:buNone/>
                      </a:pPr>
                      <a:r>
                        <a:rPr lang="en-US" sz="2400" b="1"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Target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58BE"/>
                    </a:solidFill>
                  </a:tcPr>
                </a:tc>
                <a:tc gridSpan="2">
                  <a:txBody>
                    <a:bodyPr/>
                    <a:lstStyle/>
                    <a:p>
                      <a:pPr algn="ctr" fontAlgn="ctr">
                        <a:buNone/>
                      </a:pPr>
                      <a:r>
                        <a:rPr lang="en-US" sz="2400" b="1"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Average Response Time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58BE"/>
                    </a:solidFill>
                  </a:tcPr>
                </a:tc>
                <a:tc hMerge="1">
                  <a:txBody>
                    <a:bodyPr/>
                    <a:lstStyle/>
                    <a:p>
                      <a:endParaRPr lang="en-US"/>
                    </a:p>
                  </a:txBody>
                  <a:tcPr/>
                </a:tc>
                <a:tc>
                  <a:txBody>
                    <a:bodyPr/>
                    <a:lstStyle/>
                    <a:p>
                      <a:pPr algn="ctr" fontAlgn="ctr">
                        <a:buNone/>
                      </a:pPr>
                      <a:r>
                        <a:rPr lang="en-US" sz="2400" b="1" i="0" u="none" strike="noStrike" dirty="0">
                          <a:solidFill>
                            <a:schemeClr val="bg1"/>
                          </a:solidFill>
                          <a:effectLst/>
                          <a:latin typeface="Tahoma" panose="020B0604030504040204" pitchFamily="34" charset="0"/>
                          <a:ea typeface="Tahoma" panose="020B0604030504040204" pitchFamily="34" charset="0"/>
                          <a:cs typeface="Tahoma" panose="020B0604030504040204" pitchFamily="34" charset="0"/>
                        </a:rPr>
                        <a:t>Difference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58BE"/>
                    </a:solidFill>
                  </a:tcPr>
                </a:tc>
                <a:extLst>
                  <a:ext uri="{0D108BD9-81ED-4DB2-BD59-A6C34878D82A}">
                    <a16:rowId xmlns:a16="http://schemas.microsoft.com/office/drawing/2014/main" val="1941252278"/>
                  </a:ext>
                </a:extLst>
              </a:tr>
              <a:tr h="809651">
                <a:tc>
                  <a:txBody>
                    <a:bodyPr/>
                    <a:lstStyle/>
                    <a:p>
                      <a:pPr algn="ctr" fontAlgn="ctr"/>
                      <a:r>
                        <a:rPr lang="en-US" sz="2400" b="0" i="0" u="none" strike="noStrike" dirty="0">
                          <a:solidFill>
                            <a:srgbClr val="002060"/>
                          </a:solidFill>
                          <a:effectLst/>
                          <a:latin typeface="Tahoma" panose="020B0604030504040204" pitchFamily="34" charset="0"/>
                          <a:ea typeface="Tahoma" panose="020B0604030504040204" pitchFamily="34" charset="0"/>
                          <a:cs typeface="Tahoma" panose="020B0604030504040204" pitchFamily="34" charset="0"/>
                        </a:rPr>
                        <a:t>Call Type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tc>
                  <a:txBody>
                    <a:bodyPr/>
                    <a:lstStyle/>
                    <a:p>
                      <a:pPr algn="ctr" fontAlgn="ctr"/>
                      <a:r>
                        <a:rPr lang="en-US" sz="2400" b="0" i="0" u="none" strike="noStrike">
                          <a:solidFill>
                            <a:srgbClr val="002060"/>
                          </a:solidFill>
                          <a:effectLst/>
                          <a:latin typeface="Tahoma" panose="020B0604030504040204" pitchFamily="34" charset="0"/>
                          <a:ea typeface="Tahoma" panose="020B0604030504040204" pitchFamily="34" charset="0"/>
                          <a:cs typeface="Tahoma" panose="020B0604030504040204" pitchFamily="34" charset="0"/>
                        </a:rPr>
                        <a:t>May to December 2023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tc>
                  <a:txBody>
                    <a:bodyPr/>
                    <a:lstStyle/>
                    <a:p>
                      <a:pPr algn="ctr" fontAlgn="ctr"/>
                      <a:r>
                        <a:rPr lang="en-US" sz="2400" b="0" i="0" u="none" strike="noStrike">
                          <a:solidFill>
                            <a:srgbClr val="002060"/>
                          </a:solidFill>
                          <a:effectLst/>
                          <a:latin typeface="Tahoma" panose="020B0604030504040204" pitchFamily="34" charset="0"/>
                          <a:ea typeface="Tahoma" panose="020B0604030504040204" pitchFamily="34" charset="0"/>
                          <a:cs typeface="Tahoma" panose="020B0604030504040204" pitchFamily="34" charset="0"/>
                        </a:rPr>
                        <a:t>Calendar Year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tc>
                  <a:txBody>
                    <a:bodyPr/>
                    <a:lstStyle/>
                    <a:p>
                      <a:pPr algn="ctr" fontAlgn="ctr"/>
                      <a:endParaRPr lang="en-US" sz="2400" b="0" i="0" u="none" strike="noStrike">
                        <a:solidFill>
                          <a:srgbClr val="002060"/>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extLst>
                  <a:ext uri="{0D108BD9-81ED-4DB2-BD59-A6C34878D82A}">
                    <a16:rowId xmlns:a16="http://schemas.microsoft.com/office/drawing/2014/main" val="2707585985"/>
                  </a:ext>
                </a:extLst>
              </a:tr>
              <a:tr h="582828">
                <a:tc>
                  <a:txBody>
                    <a:bodyPr/>
                    <a:lstStyle/>
                    <a:p>
                      <a:pPr algn="ctr" fontAlgn="ctr"/>
                      <a:r>
                        <a:rPr lang="en-US" sz="24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P1 (10:59)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24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9:19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24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8:44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2400" b="1" i="0" u="none" strike="noStrike" dirty="0">
                          <a:solidFill>
                            <a:srgbClr val="00B050"/>
                          </a:solidFill>
                          <a:effectLst/>
                          <a:latin typeface="Tahoma" panose="020B0604030504040204" pitchFamily="34" charset="0"/>
                          <a:ea typeface="Tahoma" panose="020B0604030504040204" pitchFamily="34" charset="0"/>
                          <a:cs typeface="Tahoma" panose="020B0604030504040204" pitchFamily="34" charset="0"/>
                        </a:rPr>
                        <a:t>- 35 seconds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88363825"/>
                  </a:ext>
                </a:extLst>
              </a:tr>
              <a:tr h="598715">
                <a:tc>
                  <a:txBody>
                    <a:bodyPr/>
                    <a:lstStyle/>
                    <a:p>
                      <a:pPr algn="ctr" fontAlgn="ctr"/>
                      <a:r>
                        <a:rPr lang="en-US" sz="24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P2 (15:00)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24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14:15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24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14:21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24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+ 6 seconds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46288028"/>
                  </a:ext>
                </a:extLst>
              </a:tr>
              <a:tr h="631371">
                <a:tc>
                  <a:txBody>
                    <a:bodyPr/>
                    <a:lstStyle/>
                    <a:p>
                      <a:pPr algn="ctr" fontAlgn="ctr"/>
                      <a:r>
                        <a:rPr lang="en-US" sz="24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P3 (30:00)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US" sz="24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19:00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US" sz="2400" b="0" i="0" u="none" strike="noStrike" dirty="0">
                          <a:solidFill>
                            <a:schemeClr val="tx1"/>
                          </a:solidFill>
                          <a:effectLst/>
                          <a:latin typeface="Tahoma" panose="020B0604030504040204" pitchFamily="34" charset="0"/>
                          <a:ea typeface="Tahoma" panose="020B0604030504040204" pitchFamily="34" charset="0"/>
                          <a:cs typeface="Tahoma" panose="020B0604030504040204" pitchFamily="34" charset="0"/>
                        </a:rPr>
                        <a:t>18:38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2400" b="1" i="0" u="none" strike="noStrike" dirty="0">
                          <a:solidFill>
                            <a:srgbClr val="00B050"/>
                          </a:solidFill>
                          <a:effectLst/>
                          <a:latin typeface="Tahoma" panose="020B0604030504040204" pitchFamily="34" charset="0"/>
                          <a:ea typeface="Tahoma" panose="020B0604030504040204" pitchFamily="34" charset="0"/>
                          <a:cs typeface="Tahoma" panose="020B0604030504040204" pitchFamily="34" charset="0"/>
                        </a:rPr>
                        <a:t>- 22 seconds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56226028"/>
                  </a:ext>
                </a:extLst>
              </a:tr>
            </a:tbl>
          </a:graphicData>
        </a:graphic>
      </p:graphicFrame>
      <p:sp>
        <p:nvSpPr>
          <p:cNvPr id="4" name="TextBox 3">
            <a:extLst>
              <a:ext uri="{FF2B5EF4-FFF2-40B4-BE49-F238E27FC236}">
                <a16:creationId xmlns:a16="http://schemas.microsoft.com/office/drawing/2014/main" id="{3FA503DA-71C2-F672-532A-E04A1C40406F}"/>
              </a:ext>
            </a:extLst>
          </p:cNvPr>
          <p:cNvSpPr txBox="1"/>
          <p:nvPr/>
        </p:nvSpPr>
        <p:spPr>
          <a:xfrm>
            <a:off x="8196266" y="5582563"/>
            <a:ext cx="2942029" cy="338554"/>
          </a:xfrm>
          <a:prstGeom prst="rect">
            <a:avLst/>
          </a:prstGeom>
          <a:noFill/>
        </p:spPr>
        <p:txBody>
          <a:bodyPr wrap="square" rtlCol="0">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Further reduced in 2025 YTD</a:t>
            </a:r>
          </a:p>
        </p:txBody>
      </p:sp>
    </p:spTree>
    <p:extLst>
      <p:ext uri="{BB962C8B-B14F-4D97-AF65-F5344CB8AC3E}">
        <p14:creationId xmlns:p14="http://schemas.microsoft.com/office/powerpoint/2010/main" val="26713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634A4-8581-2829-FFCB-37B6E9B5B9D2}"/>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FCE792A6-B4FB-3253-480E-A38EEC4ECDBC}"/>
              </a:ext>
            </a:extLst>
          </p:cNvPr>
          <p:cNvSpPr>
            <a:spLocks noGrp="1"/>
          </p:cNvSpPr>
          <p:nvPr>
            <p:ph type="title"/>
          </p:nvPr>
        </p:nvSpPr>
        <p:spPr>
          <a:xfrm>
            <a:off x="388362" y="509173"/>
            <a:ext cx="10357513" cy="799297"/>
          </a:xfrm>
        </p:spPr>
        <p:txBody>
          <a:bodyPr>
            <a:normAutofit fontScale="90000"/>
          </a:bodyPr>
          <a:lstStyle/>
          <a:p>
            <a:r>
              <a:rPr lang="en-US"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IMPACT: </a:t>
            </a:r>
            <a:r>
              <a:rPr lang="en-US" sz="4400"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Cardiac Arrest Survival</a:t>
            </a:r>
          </a:p>
        </p:txBody>
      </p:sp>
      <p:graphicFrame>
        <p:nvGraphicFramePr>
          <p:cNvPr id="6" name="Table 5">
            <a:extLst>
              <a:ext uri="{FF2B5EF4-FFF2-40B4-BE49-F238E27FC236}">
                <a16:creationId xmlns:a16="http://schemas.microsoft.com/office/drawing/2014/main" id="{5EA0726E-DC09-0E28-BA25-80789184A26C}"/>
              </a:ext>
            </a:extLst>
          </p:cNvPr>
          <p:cNvGraphicFramePr>
            <a:graphicFrameLocks noGrp="1"/>
          </p:cNvGraphicFramePr>
          <p:nvPr>
            <p:extLst>
              <p:ext uri="{D42A27DB-BD31-4B8C-83A1-F6EECF244321}">
                <p14:modId xmlns:p14="http://schemas.microsoft.com/office/powerpoint/2010/main" val="3286487861"/>
              </p:ext>
            </p:extLst>
          </p:nvPr>
        </p:nvGraphicFramePr>
        <p:xfrm>
          <a:off x="1521540" y="1871679"/>
          <a:ext cx="9001116" cy="1419225"/>
        </p:xfrm>
        <a:graphic>
          <a:graphicData uri="http://schemas.openxmlformats.org/drawingml/2006/table">
            <a:tbl>
              <a:tblPr firstRow="1" bandRow="1">
                <a:tableStyleId>{5C22544A-7EE6-4342-B048-85BDC9FD1C3A}</a:tableStyleId>
              </a:tblPr>
              <a:tblGrid>
                <a:gridCol w="3167061">
                  <a:extLst>
                    <a:ext uri="{9D8B030D-6E8A-4147-A177-3AD203B41FA5}">
                      <a16:colId xmlns:a16="http://schemas.microsoft.com/office/drawing/2014/main" val="3244734468"/>
                    </a:ext>
                  </a:extLst>
                </a:gridCol>
                <a:gridCol w="2643187">
                  <a:extLst>
                    <a:ext uri="{9D8B030D-6E8A-4147-A177-3AD203B41FA5}">
                      <a16:colId xmlns:a16="http://schemas.microsoft.com/office/drawing/2014/main" val="1870951300"/>
                    </a:ext>
                  </a:extLst>
                </a:gridCol>
                <a:gridCol w="3190868">
                  <a:extLst>
                    <a:ext uri="{9D8B030D-6E8A-4147-A177-3AD203B41FA5}">
                      <a16:colId xmlns:a16="http://schemas.microsoft.com/office/drawing/2014/main" val="4098823363"/>
                    </a:ext>
                  </a:extLst>
                </a:gridCol>
              </a:tblGrid>
              <a:tr h="906727">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CARES 2024</a:t>
                      </a:r>
                    </a:p>
                    <a:p>
                      <a:pPr algn="ctr"/>
                      <a:r>
                        <a:rPr lang="en-US" sz="2400" dirty="0">
                          <a:latin typeface="Tahoma" panose="020B0604030504040204" pitchFamily="34" charset="0"/>
                          <a:ea typeface="Tahoma" panose="020B0604030504040204" pitchFamily="34" charset="0"/>
                          <a:cs typeface="Tahoma" panose="020B0604030504040204" pitchFamily="34" charset="0"/>
                        </a:rPr>
                        <a:t>Utstein</a:t>
                      </a:r>
                    </a:p>
                  </a:txBody>
                  <a:tcPr>
                    <a:solidFill>
                      <a:srgbClr val="0058BE"/>
                    </a:solidFill>
                  </a:tcPr>
                </a:tc>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Total Cases</a:t>
                      </a:r>
                    </a:p>
                  </a:txBody>
                  <a:tcPr>
                    <a:solidFill>
                      <a:srgbClr val="0058BE"/>
                    </a:solidFill>
                  </a:tcPr>
                </a:tc>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Survival to Hospital D/C</a:t>
                      </a:r>
                    </a:p>
                  </a:txBody>
                  <a:tcPr>
                    <a:solidFill>
                      <a:srgbClr val="0058BE"/>
                    </a:solidFill>
                  </a:tcPr>
                </a:tc>
                <a:extLst>
                  <a:ext uri="{0D108BD9-81ED-4DB2-BD59-A6C34878D82A}">
                    <a16:rowId xmlns:a16="http://schemas.microsoft.com/office/drawing/2014/main" val="3492202939"/>
                  </a:ext>
                </a:extLst>
              </a:tr>
              <a:tr h="512498">
                <a:tc>
                  <a:txBody>
                    <a:bodyPr/>
                    <a:lstStyle/>
                    <a:p>
                      <a:pPr algn="l"/>
                      <a:endParaRPr lang="en-US" sz="2400" dirty="0">
                        <a:latin typeface="Tahoma" panose="020B0604030504040204" pitchFamily="34" charset="0"/>
                        <a:ea typeface="Tahoma" panose="020B0604030504040204" pitchFamily="34" charset="0"/>
                        <a:cs typeface="Tahoma" panose="020B0604030504040204" pitchFamily="34" charset="0"/>
                      </a:endParaRPr>
                    </a:p>
                  </a:txBody>
                  <a:tcPr>
                    <a:solidFill>
                      <a:schemeClr val="bg1"/>
                    </a:solidFill>
                  </a:tcPr>
                </a:tc>
                <a:tc>
                  <a:txBody>
                    <a:bodyPr/>
                    <a:lstStyle/>
                    <a:p>
                      <a:pPr lvl="0" algn="ctr">
                        <a:buNone/>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109</a:t>
                      </a:r>
                    </a:p>
                  </a:txBody>
                  <a:tcPr>
                    <a:solidFill>
                      <a:schemeClr val="bg2"/>
                    </a:solidFill>
                  </a:tcPr>
                </a:tc>
                <a:tc>
                  <a:txBody>
                    <a:bodyPr/>
                    <a:lstStyle/>
                    <a:p>
                      <a:pPr lvl="0" algn="ctr">
                        <a:buNone/>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51%</a:t>
                      </a:r>
                    </a:p>
                  </a:txBody>
                  <a:tcPr>
                    <a:solidFill>
                      <a:schemeClr val="bg2"/>
                    </a:solidFill>
                  </a:tcPr>
                </a:tc>
                <a:extLst>
                  <a:ext uri="{0D108BD9-81ED-4DB2-BD59-A6C34878D82A}">
                    <a16:rowId xmlns:a16="http://schemas.microsoft.com/office/drawing/2014/main" val="3203653337"/>
                  </a:ext>
                </a:extLst>
              </a:tr>
            </a:tbl>
          </a:graphicData>
        </a:graphic>
      </p:graphicFrame>
      <p:graphicFrame>
        <p:nvGraphicFramePr>
          <p:cNvPr id="3" name="Table 2">
            <a:extLst>
              <a:ext uri="{FF2B5EF4-FFF2-40B4-BE49-F238E27FC236}">
                <a16:creationId xmlns:a16="http://schemas.microsoft.com/office/drawing/2014/main" id="{58463C07-9E67-70C7-99A6-522F2A1E1EFE}"/>
              </a:ext>
            </a:extLst>
          </p:cNvPr>
          <p:cNvGraphicFramePr>
            <a:graphicFrameLocks noGrp="1"/>
          </p:cNvGraphicFramePr>
          <p:nvPr>
            <p:extLst>
              <p:ext uri="{D42A27DB-BD31-4B8C-83A1-F6EECF244321}">
                <p14:modId xmlns:p14="http://schemas.microsoft.com/office/powerpoint/2010/main" val="3509526040"/>
              </p:ext>
            </p:extLst>
          </p:nvPr>
        </p:nvGraphicFramePr>
        <p:xfrm>
          <a:off x="1500030" y="4088673"/>
          <a:ext cx="9022626" cy="1400810"/>
        </p:xfrm>
        <a:graphic>
          <a:graphicData uri="http://schemas.openxmlformats.org/drawingml/2006/table">
            <a:tbl>
              <a:tblPr firstRow="1" bandRow="1">
                <a:tableStyleId>{5C22544A-7EE6-4342-B048-85BDC9FD1C3A}</a:tableStyleId>
              </a:tblPr>
              <a:tblGrid>
                <a:gridCol w="3190874">
                  <a:extLst>
                    <a:ext uri="{9D8B030D-6E8A-4147-A177-3AD203B41FA5}">
                      <a16:colId xmlns:a16="http://schemas.microsoft.com/office/drawing/2014/main" val="3244734468"/>
                    </a:ext>
                  </a:extLst>
                </a:gridCol>
                <a:gridCol w="2619372">
                  <a:extLst>
                    <a:ext uri="{9D8B030D-6E8A-4147-A177-3AD203B41FA5}">
                      <a16:colId xmlns:a16="http://schemas.microsoft.com/office/drawing/2014/main" val="1870951300"/>
                    </a:ext>
                  </a:extLst>
                </a:gridCol>
                <a:gridCol w="3212380">
                  <a:extLst>
                    <a:ext uri="{9D8B030D-6E8A-4147-A177-3AD203B41FA5}">
                      <a16:colId xmlns:a16="http://schemas.microsoft.com/office/drawing/2014/main" val="4098823363"/>
                    </a:ext>
                  </a:extLst>
                </a:gridCol>
              </a:tblGrid>
              <a:tr h="681728">
                <a:tc>
                  <a:txBody>
                    <a:bodyPr/>
                    <a:lstStyle/>
                    <a:p>
                      <a:pPr lvl="0" algn="ctr">
                        <a:buNone/>
                      </a:pPr>
                      <a:r>
                        <a:rPr lang="en-US" sz="2400" dirty="0">
                          <a:latin typeface="Tahoma" panose="020B0604030504040204" pitchFamily="34" charset="0"/>
                          <a:ea typeface="Tahoma" panose="020B0604030504040204" pitchFamily="34" charset="0"/>
                          <a:cs typeface="Tahoma" panose="020B0604030504040204" pitchFamily="34" charset="0"/>
                        </a:rPr>
                        <a:t>CARES 2024</a:t>
                      </a:r>
                    </a:p>
                    <a:p>
                      <a:pPr lvl="0" algn="ctr">
                        <a:buNone/>
                      </a:pPr>
                      <a:r>
                        <a:rPr lang="en-US" sz="2400" dirty="0">
                          <a:latin typeface="Tahoma" panose="020B0604030504040204" pitchFamily="34" charset="0"/>
                          <a:ea typeface="Tahoma" panose="020B0604030504040204" pitchFamily="34" charset="0"/>
                          <a:cs typeface="Tahoma" panose="020B0604030504040204" pitchFamily="34" charset="0"/>
                        </a:rPr>
                        <a:t>Overall</a:t>
                      </a:r>
                    </a:p>
                  </a:txBody>
                  <a:tcPr>
                    <a:solidFill>
                      <a:srgbClr val="0058BE"/>
                    </a:solidFill>
                  </a:tcPr>
                </a:tc>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Total Cases</a:t>
                      </a:r>
                    </a:p>
                  </a:txBody>
                  <a:tcPr>
                    <a:solidFill>
                      <a:srgbClr val="0058BE"/>
                    </a:solidFill>
                  </a:tcPr>
                </a:tc>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Survival to Hospital D/C</a:t>
                      </a:r>
                    </a:p>
                  </a:txBody>
                  <a:tcPr>
                    <a:solidFill>
                      <a:srgbClr val="0058BE"/>
                    </a:solidFill>
                  </a:tcPr>
                </a:tc>
                <a:extLst>
                  <a:ext uri="{0D108BD9-81ED-4DB2-BD59-A6C34878D82A}">
                    <a16:rowId xmlns:a16="http://schemas.microsoft.com/office/drawing/2014/main" val="3492202939"/>
                  </a:ext>
                </a:extLst>
              </a:tr>
              <a:tr h="577850">
                <a:tc>
                  <a:txBody>
                    <a:bodyPr/>
                    <a:lstStyle/>
                    <a:p>
                      <a:pPr algn="l"/>
                      <a:endParaRPr lang="en-US" sz="2400" dirty="0">
                        <a:latin typeface="Tahoma" panose="020B0604030504040204" pitchFamily="34" charset="0"/>
                        <a:ea typeface="Tahoma" panose="020B0604030504040204" pitchFamily="34" charset="0"/>
                        <a:cs typeface="Tahoma" panose="020B0604030504040204" pitchFamily="34" charset="0"/>
                      </a:endParaRPr>
                    </a:p>
                  </a:txBody>
                  <a:tcPr>
                    <a:solidFill>
                      <a:schemeClr val="bg1"/>
                    </a:solidFill>
                  </a:tcPr>
                </a:tc>
                <a:tc>
                  <a:txBody>
                    <a:bodyPr/>
                    <a:lstStyle/>
                    <a:p>
                      <a:pPr algn="ct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909</a:t>
                      </a:r>
                    </a:p>
                  </a:txBody>
                  <a:tcPr>
                    <a:solidFill>
                      <a:schemeClr val="bg2"/>
                    </a:solidFill>
                  </a:tcPr>
                </a:tc>
                <a:tc>
                  <a:txBody>
                    <a:bodyPr/>
                    <a:lstStyle/>
                    <a:p>
                      <a:pPr lvl="0" algn="ctr">
                        <a:buNone/>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16%</a:t>
                      </a:r>
                    </a:p>
                  </a:txBody>
                  <a:tcPr>
                    <a:solidFill>
                      <a:schemeClr val="bg2"/>
                    </a:solidFill>
                  </a:tcPr>
                </a:tc>
                <a:extLst>
                  <a:ext uri="{0D108BD9-81ED-4DB2-BD59-A6C34878D82A}">
                    <a16:rowId xmlns:a16="http://schemas.microsoft.com/office/drawing/2014/main" val="3203653337"/>
                  </a:ext>
                </a:extLst>
              </a:tr>
            </a:tbl>
          </a:graphicData>
        </a:graphic>
      </p:graphicFrame>
      <p:cxnSp>
        <p:nvCxnSpPr>
          <p:cNvPr id="5" name="Straight Connector 4">
            <a:extLst>
              <a:ext uri="{FF2B5EF4-FFF2-40B4-BE49-F238E27FC236}">
                <a16:creationId xmlns:a16="http://schemas.microsoft.com/office/drawing/2014/main" id="{24EF75FF-38BD-9BC6-9EC8-39934734C48F}"/>
              </a:ext>
            </a:extLst>
          </p:cNvPr>
          <p:cNvCxnSpPr/>
          <p:nvPr/>
        </p:nvCxnSpPr>
        <p:spPr>
          <a:xfrm>
            <a:off x="388362" y="624527"/>
            <a:ext cx="0" cy="508000"/>
          </a:xfrm>
          <a:prstGeom prst="line">
            <a:avLst/>
          </a:prstGeom>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FE9B29F9-C0E2-4745-1AEC-0DA11FDD235D}"/>
              </a:ext>
            </a:extLst>
          </p:cNvPr>
          <p:cNvSpPr txBox="1"/>
          <p:nvPr/>
        </p:nvSpPr>
        <p:spPr>
          <a:xfrm>
            <a:off x="8005630" y="3429000"/>
            <a:ext cx="1943912" cy="400110"/>
          </a:xfrm>
          <a:prstGeom prst="rect">
            <a:avLst/>
          </a:prstGeom>
          <a:noFill/>
          <a:ln>
            <a:solidFill>
              <a:srgbClr val="002060"/>
            </a:solidFill>
          </a:ln>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2023 = 43%</a:t>
            </a:r>
          </a:p>
        </p:txBody>
      </p:sp>
      <p:sp>
        <p:nvSpPr>
          <p:cNvPr id="2" name="TextBox 1">
            <a:extLst>
              <a:ext uri="{FF2B5EF4-FFF2-40B4-BE49-F238E27FC236}">
                <a16:creationId xmlns:a16="http://schemas.microsoft.com/office/drawing/2014/main" id="{A13B8DAC-BA1E-2E00-3302-F9D715CB65C0}"/>
              </a:ext>
            </a:extLst>
          </p:cNvPr>
          <p:cNvSpPr txBox="1"/>
          <p:nvPr/>
        </p:nvSpPr>
        <p:spPr>
          <a:xfrm>
            <a:off x="8005630" y="5749047"/>
            <a:ext cx="1943912" cy="400110"/>
          </a:xfrm>
          <a:prstGeom prst="rect">
            <a:avLst/>
          </a:prstGeom>
          <a:noFill/>
          <a:ln>
            <a:solidFill>
              <a:srgbClr val="002060"/>
            </a:solidFill>
          </a:ln>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2023 = 16%</a:t>
            </a:r>
          </a:p>
        </p:txBody>
      </p:sp>
    </p:spTree>
    <p:extLst>
      <p:ext uri="{BB962C8B-B14F-4D97-AF65-F5344CB8AC3E}">
        <p14:creationId xmlns:p14="http://schemas.microsoft.com/office/powerpoint/2010/main" val="2630423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386F5-D9D0-9E1F-78C5-579D20F4BBF6}"/>
              </a:ext>
            </a:extLst>
          </p:cNvPr>
          <p:cNvSpPr>
            <a:spLocks noGrp="1"/>
          </p:cNvSpPr>
          <p:nvPr>
            <p:ph type="title"/>
          </p:nvPr>
        </p:nvSpPr>
        <p:spPr/>
        <p:txBody>
          <a:bodyPr/>
          <a:lstStyle/>
          <a:p>
            <a:pPr algn="ctr"/>
            <a:r>
              <a:rPr lang="en-US" dirty="0"/>
              <a:t>Other Measures</a:t>
            </a:r>
          </a:p>
        </p:txBody>
      </p:sp>
      <p:sp>
        <p:nvSpPr>
          <p:cNvPr id="3" name="Content Placeholder 2">
            <a:extLst>
              <a:ext uri="{FF2B5EF4-FFF2-40B4-BE49-F238E27FC236}">
                <a16:creationId xmlns:a16="http://schemas.microsoft.com/office/drawing/2014/main" id="{0DCE9F36-C3B3-022D-9613-418554970F81}"/>
              </a:ext>
            </a:extLst>
          </p:cNvPr>
          <p:cNvSpPr>
            <a:spLocks noGrp="1"/>
          </p:cNvSpPr>
          <p:nvPr>
            <p:ph idx="1"/>
          </p:nvPr>
        </p:nvSpPr>
        <p:spPr/>
        <p:txBody>
          <a:bodyPr/>
          <a:lstStyle/>
          <a:p>
            <a:r>
              <a:rPr lang="en-US" dirty="0"/>
              <a:t>Diversion – yes we still try to honor requests as a courtesy</a:t>
            </a:r>
          </a:p>
          <a:p>
            <a:r>
              <a:rPr lang="en-US" dirty="0"/>
              <a:t>Redirection – EMS system “re-directs” 911 ambulances from hospitals that have an “x” number of units in the ED bay (because they are stuck in ED Triage) for 20 minutes or greater – Automated through our CAD system</a:t>
            </a:r>
          </a:p>
          <a:p>
            <a:r>
              <a:rPr lang="en-US" dirty="0"/>
              <a:t>HLO (Hospital Liaison Officer) Program – one EMS Supervisory Officer and         2 EMTs with a tablet in the ED, to take ambulatory, stable, low index patients (several at a time) from the transporting crew to stay with the patient through the triage process so that the crew can go back into service</a:t>
            </a:r>
          </a:p>
        </p:txBody>
      </p:sp>
    </p:spTree>
    <p:extLst>
      <p:ext uri="{BB962C8B-B14F-4D97-AF65-F5344CB8AC3E}">
        <p14:creationId xmlns:p14="http://schemas.microsoft.com/office/powerpoint/2010/main" val="2033127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7301" y="524108"/>
            <a:ext cx="10371161" cy="1325563"/>
          </a:xfrm>
        </p:spPr>
        <p:txBody>
          <a:bodyPr vert="horz" lIns="91440" tIns="45720" rIns="91440" bIns="45720" rtlCol="0" anchor="ctr">
            <a:normAutofit/>
          </a:bodyPr>
          <a:lstStyle/>
          <a:p>
            <a:r>
              <a:rPr lang="en-US" b="1" dirty="0">
                <a:solidFill>
                  <a:srgbClr val="C00000"/>
                </a:solidFill>
                <a:latin typeface="Tahoma" panose="020B0604030504040204" pitchFamily="34" charset="0"/>
                <a:ea typeface="Tahoma" panose="020B0604030504040204" pitchFamily="34" charset="0"/>
                <a:cs typeface="Tahoma" panose="020B0604030504040204" pitchFamily="34" charset="0"/>
              </a:rPr>
              <a:t>Low Acuity Responses Resulting in a High Priority Transport</a:t>
            </a:r>
            <a:endParaRPr lang="en-US" sz="3200" b="1" kern="1200"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9976106D-DCA3-B292-1570-B0B4BEB864C1}"/>
              </a:ext>
            </a:extLst>
          </p:cNvPr>
          <p:cNvSpPr txBox="1"/>
          <p:nvPr/>
        </p:nvSpPr>
        <p:spPr>
          <a:xfrm>
            <a:off x="1012101" y="2195696"/>
            <a:ext cx="5140780" cy="2896827"/>
          </a:xfrm>
          <a:prstGeom prst="rect">
            <a:avLst/>
          </a:prstGeom>
        </p:spPr>
        <p:txBody>
          <a:bodyPr vert="horz" lIns="91440" tIns="45720" rIns="91440" bIns="45720" rtlCol="0" anchor="ctr">
            <a:noAutofit/>
          </a:bodyPr>
          <a:lstStyle/>
          <a:p>
            <a:pPr marL="285750" marR="0" lvl="0" indent="-285750" algn="l" defTabSz="914400" rtl="0" eaLnBrk="1" fontAlgn="auto" latinLnBrk="0" hangingPunct="1">
              <a:lnSpc>
                <a:spcPct val="9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sym typeface="Arial"/>
              </a:rPr>
              <a:t>911 calls categorized as non-life threatening that resulted in a high priority response happened 1% of the time after Response Configuration launch</a:t>
            </a:r>
          </a:p>
          <a:p>
            <a:pPr marL="285750" marR="0" lvl="0" indent="-285750" algn="l" defTabSz="914400" rtl="0" eaLnBrk="1" fontAlgn="auto" latinLnBrk="0" hangingPunct="1">
              <a:lnSpc>
                <a:spcPct val="9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sym typeface="Arial"/>
              </a:rPr>
              <a:t>100% physician review – </a:t>
            </a:r>
            <a:r>
              <a:rPr kumimoji="0" lang="en-US" sz="2400" b="1" i="1"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sym typeface="Arial"/>
              </a:rPr>
              <a:t>NO ADVERSE PATIENT IMPACT related to response time</a:t>
            </a:r>
          </a:p>
        </p:txBody>
      </p:sp>
      <p:graphicFrame>
        <p:nvGraphicFramePr>
          <p:cNvPr id="5" name="Table 4"/>
          <p:cNvGraphicFramePr>
            <a:graphicFrameLocks noGrp="1"/>
          </p:cNvGraphicFramePr>
          <p:nvPr>
            <p:extLst>
              <p:ext uri="{D42A27DB-BD31-4B8C-83A1-F6EECF244321}">
                <p14:modId xmlns:p14="http://schemas.microsoft.com/office/powerpoint/2010/main" val="3141562205"/>
              </p:ext>
            </p:extLst>
          </p:nvPr>
        </p:nvGraphicFramePr>
        <p:xfrm>
          <a:off x="6475749" y="2195696"/>
          <a:ext cx="4862713" cy="2812583"/>
        </p:xfrm>
        <a:graphic>
          <a:graphicData uri="http://schemas.openxmlformats.org/drawingml/2006/table">
            <a:tbl>
              <a:tblPr firstRow="1" firstCol="1" bandRow="1">
                <a:solidFill>
                  <a:srgbClr val="F2F2F2">
                    <a:alpha val="45098"/>
                  </a:srgbClr>
                </a:solidFill>
              </a:tblPr>
              <a:tblGrid>
                <a:gridCol w="3382025">
                  <a:extLst>
                    <a:ext uri="{9D8B030D-6E8A-4147-A177-3AD203B41FA5}">
                      <a16:colId xmlns:a16="http://schemas.microsoft.com/office/drawing/2014/main" val="2490771588"/>
                    </a:ext>
                  </a:extLst>
                </a:gridCol>
                <a:gridCol w="1480688">
                  <a:extLst>
                    <a:ext uri="{9D8B030D-6E8A-4147-A177-3AD203B41FA5}">
                      <a16:colId xmlns:a16="http://schemas.microsoft.com/office/drawing/2014/main" val="4062454304"/>
                    </a:ext>
                  </a:extLst>
                </a:gridCol>
              </a:tblGrid>
              <a:tr h="897265">
                <a:tc gridSpan="2">
                  <a:txBody>
                    <a:bodyPr/>
                    <a:lstStyle/>
                    <a:p>
                      <a:pPr marL="0" marR="0" algn="ctr">
                        <a:lnSpc>
                          <a:spcPct val="107000"/>
                        </a:lnSpc>
                        <a:spcBef>
                          <a:spcPts val="0"/>
                        </a:spcBef>
                        <a:spcAft>
                          <a:spcPts val="0"/>
                        </a:spcAft>
                      </a:pPr>
                      <a:r>
                        <a:rPr lang="en-US" sz="2000" b="1" cap="none" spc="0" dirty="0">
                          <a:solidFill>
                            <a:schemeClr val="tx1"/>
                          </a:solidFill>
                          <a:effectLst/>
                          <a:latin typeface="Tahoma" panose="020B0604030504040204" pitchFamily="34" charset="0"/>
                          <a:ea typeface="Tahoma" panose="020B0604030504040204" pitchFamily="34" charset="0"/>
                          <a:cs typeface="Tahoma" panose="020B0604030504040204" pitchFamily="34" charset="0"/>
                        </a:rPr>
                        <a:t>POST-RESPONSE CONFIGURATION</a:t>
                      </a:r>
                    </a:p>
                  </a:txBody>
                  <a:tcPr marL="91346" marR="91346" marT="164422" marB="9134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8BE"/>
                    </a:solidFill>
                  </a:tcPr>
                </a:tc>
                <a:tc hMerge="1">
                  <a:txBody>
                    <a:bodyPr/>
                    <a:lstStyle/>
                    <a:p>
                      <a:endParaRPr lang="en-US"/>
                    </a:p>
                  </a:txBody>
                  <a:tcPr/>
                </a:tc>
                <a:extLst>
                  <a:ext uri="{0D108BD9-81ED-4DB2-BD59-A6C34878D82A}">
                    <a16:rowId xmlns:a16="http://schemas.microsoft.com/office/drawing/2014/main" val="2302077577"/>
                  </a:ext>
                </a:extLst>
              </a:tr>
              <a:tr h="586674">
                <a:tc>
                  <a:txBody>
                    <a:bodyPr/>
                    <a:lstStyle/>
                    <a:p>
                      <a:pPr marL="0" marR="0" algn="l">
                        <a:lnSpc>
                          <a:spcPct val="107000"/>
                        </a:lnSpc>
                        <a:spcBef>
                          <a:spcPts val="0"/>
                        </a:spcBef>
                        <a:spcAft>
                          <a:spcPts val="0"/>
                        </a:spcAft>
                      </a:pPr>
                      <a:r>
                        <a:rPr lang="en-US" sz="2000" b="0" cap="none" spc="0" dirty="0">
                          <a:solidFill>
                            <a:schemeClr val="tx1"/>
                          </a:solidFill>
                          <a:effectLst/>
                          <a:latin typeface="Tahoma" panose="020B0604030504040204" pitchFamily="34" charset="0"/>
                          <a:ea typeface="Tahoma" panose="020B0604030504040204" pitchFamily="34" charset="0"/>
                          <a:cs typeface="Tahoma" panose="020B0604030504040204" pitchFamily="34" charset="0"/>
                        </a:rPr>
                        <a:t>Total Transported P1</a:t>
                      </a:r>
                    </a:p>
                  </a:txBody>
                  <a:tcPr marL="91346" marR="91346" marT="164422" marB="913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2000" b="0" cap="none" spc="0" dirty="0">
                          <a:solidFill>
                            <a:schemeClr val="tx1"/>
                          </a:solidFill>
                          <a:effectLst/>
                          <a:latin typeface="Tahoma" panose="020B0604030504040204" pitchFamily="34" charset="0"/>
                          <a:ea typeface="Tahoma" panose="020B0604030504040204" pitchFamily="34" charset="0"/>
                          <a:cs typeface="Tahoma" panose="020B0604030504040204" pitchFamily="34" charset="0"/>
                        </a:rPr>
                        <a:t>587</a:t>
                      </a:r>
                    </a:p>
                  </a:txBody>
                  <a:tcPr marL="91346" marR="91346" marT="164422" marB="913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521758321"/>
                  </a:ext>
                </a:extLst>
              </a:tr>
              <a:tr h="586674">
                <a:tc>
                  <a:txBody>
                    <a:bodyPr/>
                    <a:lstStyle/>
                    <a:p>
                      <a:pPr marL="0" marR="0" algn="l">
                        <a:lnSpc>
                          <a:spcPct val="107000"/>
                        </a:lnSpc>
                        <a:spcBef>
                          <a:spcPts val="0"/>
                        </a:spcBef>
                        <a:spcAft>
                          <a:spcPts val="0"/>
                        </a:spcAft>
                      </a:pPr>
                      <a:r>
                        <a:rPr lang="en-US" sz="2000" b="0" cap="none" spc="0" dirty="0">
                          <a:solidFill>
                            <a:schemeClr val="tx1"/>
                          </a:solidFill>
                          <a:effectLst/>
                          <a:latin typeface="Tahoma" panose="020B0604030504040204" pitchFamily="34" charset="0"/>
                          <a:ea typeface="Tahoma" panose="020B0604030504040204" pitchFamily="34" charset="0"/>
                          <a:cs typeface="Tahoma" panose="020B0604030504040204" pitchFamily="34" charset="0"/>
                        </a:rPr>
                        <a:t>Total Low Acuity Calls</a:t>
                      </a:r>
                    </a:p>
                  </a:txBody>
                  <a:tcPr marL="91346" marR="91346" marT="164422" marB="913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2000" b="0" cap="none" spc="0" dirty="0">
                          <a:solidFill>
                            <a:schemeClr val="tx1"/>
                          </a:solidFill>
                          <a:effectLst/>
                          <a:latin typeface="Tahoma" panose="020B0604030504040204" pitchFamily="34" charset="0"/>
                          <a:ea typeface="Tahoma" panose="020B0604030504040204" pitchFamily="34" charset="0"/>
                          <a:cs typeface="Tahoma" panose="020B0604030504040204" pitchFamily="34" charset="0"/>
                        </a:rPr>
                        <a:t>57,616</a:t>
                      </a:r>
                    </a:p>
                  </a:txBody>
                  <a:tcPr marL="91346" marR="91346" marT="164422" marB="913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90034147"/>
                  </a:ext>
                </a:extLst>
              </a:tr>
              <a:tr h="741970">
                <a:tc>
                  <a:txBody>
                    <a:bodyPr/>
                    <a:lstStyle/>
                    <a:p>
                      <a:pPr marL="0" marR="0" algn="l">
                        <a:lnSpc>
                          <a:spcPct val="107000"/>
                        </a:lnSpc>
                        <a:spcBef>
                          <a:spcPts val="0"/>
                        </a:spcBef>
                        <a:spcAft>
                          <a:spcPts val="0"/>
                        </a:spcAft>
                      </a:pPr>
                      <a:r>
                        <a:rPr lang="en-US" sz="2000" b="0" cap="none" spc="0" dirty="0">
                          <a:solidFill>
                            <a:schemeClr val="tx1"/>
                          </a:solidFill>
                          <a:effectLst/>
                          <a:latin typeface="Tahoma" panose="020B0604030504040204" pitchFamily="34" charset="0"/>
                          <a:ea typeface="Tahoma" panose="020B0604030504040204" pitchFamily="34" charset="0"/>
                          <a:cs typeface="Tahoma" panose="020B0604030504040204" pitchFamily="34" charset="0"/>
                        </a:rPr>
                        <a:t>% Low Acuity That Go P1</a:t>
                      </a:r>
                    </a:p>
                  </a:txBody>
                  <a:tcPr marL="91346" marR="91346" marT="164422" marB="913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algn="ctr">
                        <a:lnSpc>
                          <a:spcPct val="107000"/>
                        </a:lnSpc>
                        <a:spcBef>
                          <a:spcPts val="0"/>
                        </a:spcBef>
                        <a:spcAft>
                          <a:spcPts val="0"/>
                        </a:spcAft>
                      </a:pPr>
                      <a:r>
                        <a:rPr lang="en-US" sz="2000" b="0" cap="none" spc="0" dirty="0">
                          <a:solidFill>
                            <a:schemeClr val="tx1"/>
                          </a:solidFill>
                          <a:effectLst/>
                          <a:latin typeface="Tahoma" panose="020B0604030504040204" pitchFamily="34" charset="0"/>
                          <a:ea typeface="Tahoma" panose="020B0604030504040204" pitchFamily="34" charset="0"/>
                          <a:cs typeface="Tahoma" panose="020B0604030504040204" pitchFamily="34" charset="0"/>
                        </a:rPr>
                        <a:t>1%</a:t>
                      </a:r>
                    </a:p>
                  </a:txBody>
                  <a:tcPr marL="91346" marR="91346" marT="164422" marB="913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15428239"/>
                  </a:ext>
                </a:extLst>
              </a:tr>
            </a:tbl>
          </a:graphicData>
        </a:graphic>
      </p:graphicFrame>
      <p:sp>
        <p:nvSpPr>
          <p:cNvPr id="11" name="TextBox 10">
            <a:extLst>
              <a:ext uri="{FF2B5EF4-FFF2-40B4-BE49-F238E27FC236}">
                <a16:creationId xmlns:a16="http://schemas.microsoft.com/office/drawing/2014/main" id="{5D35EE06-2054-AC42-91B9-24DD392D59AA}"/>
              </a:ext>
            </a:extLst>
          </p:cNvPr>
          <p:cNvSpPr txBox="1"/>
          <p:nvPr/>
        </p:nvSpPr>
        <p:spPr>
          <a:xfrm>
            <a:off x="9153728" y="5170541"/>
            <a:ext cx="2184734" cy="646331"/>
          </a:xfrm>
          <a:prstGeom prst="rect">
            <a:avLst/>
          </a:prstGeom>
          <a:solidFill>
            <a:schemeClr val="bg1">
              <a:lumMod val="85000"/>
            </a:schemeClr>
          </a:solidFill>
          <a:ln>
            <a:solidFill>
              <a:schemeClr val="tx1"/>
            </a:solidFill>
          </a:ln>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0.7% if exclude calls w/ RT &lt; 11:00</a:t>
            </a:r>
          </a:p>
        </p:txBody>
      </p:sp>
    </p:spTree>
    <p:extLst>
      <p:ext uri="{BB962C8B-B14F-4D97-AF65-F5344CB8AC3E}">
        <p14:creationId xmlns:p14="http://schemas.microsoft.com/office/powerpoint/2010/main" val="58286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F8931-CE70-7236-4848-C1CC2AE03F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165FFC-F59B-6783-0E34-C341CE843FCE}"/>
              </a:ext>
            </a:extLst>
          </p:cNvPr>
          <p:cNvSpPr>
            <a:spLocks noGrp="1"/>
          </p:cNvSpPr>
          <p:nvPr>
            <p:ph type="title"/>
          </p:nvPr>
        </p:nvSpPr>
        <p:spPr>
          <a:xfrm>
            <a:off x="982638" y="365125"/>
            <a:ext cx="3853521" cy="1325563"/>
          </a:xfrm>
        </p:spPr>
        <p:txBody>
          <a:bodyPr>
            <a:normAutofit/>
          </a:bodyPr>
          <a:lstStyle/>
          <a:p>
            <a:r>
              <a:rPr lang="en-US" dirty="0">
                <a:solidFill>
                  <a:srgbClr val="C00000"/>
                </a:solidFill>
                <a:latin typeface="Tahoma" panose="020B0604030504040204" pitchFamily="34" charset="0"/>
                <a:ea typeface="Tahoma" panose="020B0604030504040204" pitchFamily="34" charset="0"/>
                <a:cs typeface="Tahoma" panose="020B0604030504040204" pitchFamily="34" charset="0"/>
              </a:rPr>
              <a:t>Patient Satisfaction</a:t>
            </a:r>
          </a:p>
        </p:txBody>
      </p:sp>
      <p:sp>
        <p:nvSpPr>
          <p:cNvPr id="3" name="Content Placeholder 2">
            <a:extLst>
              <a:ext uri="{FF2B5EF4-FFF2-40B4-BE49-F238E27FC236}">
                <a16:creationId xmlns:a16="http://schemas.microsoft.com/office/drawing/2014/main" id="{ABF4E360-0BDE-F9C9-E9FE-B7E7FC0CB599}"/>
              </a:ext>
            </a:extLst>
          </p:cNvPr>
          <p:cNvSpPr>
            <a:spLocks noGrp="1"/>
          </p:cNvSpPr>
          <p:nvPr>
            <p:ph idx="1"/>
          </p:nvPr>
        </p:nvSpPr>
        <p:spPr>
          <a:xfrm>
            <a:off x="692456" y="1831809"/>
            <a:ext cx="4910676" cy="3547587"/>
          </a:xfrm>
        </p:spPr>
        <p:txBody>
          <a:bodyPr vert="horz" lIns="91440" tIns="45720" rIns="91440" bIns="45720" rtlCol="0" anchor="t">
            <a:normAutofit/>
          </a:bodyPr>
          <a:lstStyle/>
          <a:p>
            <a:pPr marL="340995" indent="-340995">
              <a:buFont typeface="Arial"/>
              <a:buChar char="•"/>
            </a:pPr>
            <a:r>
              <a:rPr lang="en-US" dirty="0">
                <a:latin typeface="Tahoma" panose="020B0604030504040204" pitchFamily="34" charset="0"/>
                <a:ea typeface="Tahoma" panose="020B0604030504040204" pitchFamily="34" charset="0"/>
                <a:cs typeface="Tahoma" panose="020B0604030504040204" pitchFamily="34" charset="0"/>
              </a:rPr>
              <a:t>96% of patients surveyed rated their experience with Medic as excellent, very good or good in FY '24</a:t>
            </a:r>
            <a:br>
              <a:rPr lang="en-US" dirty="0">
                <a:latin typeface="Tahoma" panose="020B0604030504040204" pitchFamily="34" charset="0"/>
                <a:ea typeface="Tahoma" panose="020B0604030504040204" pitchFamily="34" charset="0"/>
                <a:cs typeface="Tahoma" panose="020B0604030504040204" pitchFamily="34" charset="0"/>
              </a:rPr>
            </a:br>
            <a:endParaRPr lang="en-US" dirty="0">
              <a:latin typeface="Tahoma" panose="020B0604030504040204" pitchFamily="34" charset="0"/>
              <a:ea typeface="Tahoma" panose="020B0604030504040204" pitchFamily="34" charset="0"/>
              <a:cs typeface="Tahoma" panose="020B0604030504040204" pitchFamily="34" charset="0"/>
            </a:endParaRPr>
          </a:p>
          <a:p>
            <a:pPr marL="340995" indent="-340995">
              <a:buChar char="•"/>
            </a:pPr>
            <a:r>
              <a:rPr lang="en-US" dirty="0">
                <a:latin typeface="Tahoma" panose="020B0604030504040204" pitchFamily="34" charset="0"/>
                <a:ea typeface="Tahoma" panose="020B0604030504040204" pitchFamily="34" charset="0"/>
                <a:cs typeface="Tahoma" panose="020B0604030504040204" pitchFamily="34" charset="0"/>
              </a:rPr>
              <a:t>200 patients surveyed per month by a third-party source</a:t>
            </a:r>
          </a:p>
          <a:p>
            <a:pPr marL="0" indent="0">
              <a:buNone/>
            </a:pPr>
            <a:endPar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91B9DE24-FB7D-5C75-7857-B43D6EF952B2}"/>
              </a:ext>
            </a:extLst>
          </p:cNvPr>
          <p:cNvPicPr>
            <a:picLocks noChangeAspect="1"/>
          </p:cNvPicPr>
          <p:nvPr/>
        </p:nvPicPr>
        <p:blipFill>
          <a:blip r:embed="rId3"/>
          <a:srcRect l="2450" t="8253" r="10468" b="8952"/>
          <a:stretch/>
        </p:blipFill>
        <p:spPr>
          <a:xfrm>
            <a:off x="5873437" y="365125"/>
            <a:ext cx="5626107" cy="5463549"/>
          </a:xfrm>
          <a:prstGeom prst="rect">
            <a:avLst/>
          </a:prstGeom>
        </p:spPr>
      </p:pic>
    </p:spTree>
    <p:extLst>
      <p:ext uri="{BB962C8B-B14F-4D97-AF65-F5344CB8AC3E}">
        <p14:creationId xmlns:p14="http://schemas.microsoft.com/office/powerpoint/2010/main" val="3892610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E26485-A78E-7FD0-6033-1CD8FE7069EF}"/>
              </a:ext>
            </a:extLst>
          </p:cNvPr>
          <p:cNvSpPr>
            <a:spLocks noGrp="1"/>
          </p:cNvSpPr>
          <p:nvPr>
            <p:ph type="title"/>
          </p:nvPr>
        </p:nvSpPr>
        <p:spPr/>
        <p:txBody>
          <a:bodyPr/>
          <a:lstStyle/>
          <a:p>
            <a:r>
              <a:rPr lang="en-US"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Concerns Voiced</a:t>
            </a:r>
          </a:p>
        </p:txBody>
      </p:sp>
      <p:sp>
        <p:nvSpPr>
          <p:cNvPr id="6" name="Content Placeholder 5">
            <a:extLst>
              <a:ext uri="{FF2B5EF4-FFF2-40B4-BE49-F238E27FC236}">
                <a16:creationId xmlns:a16="http://schemas.microsoft.com/office/drawing/2014/main" id="{F07169CE-BE16-2A40-A45E-F85723A3A000}"/>
              </a:ext>
            </a:extLst>
          </p:cNvPr>
          <p:cNvSpPr>
            <a:spLocks noGrp="1"/>
          </p:cNvSpPr>
          <p:nvPr>
            <p:ph idx="1"/>
          </p:nvPr>
        </p:nvSpPr>
        <p:spPr>
          <a:xfrm>
            <a:off x="838200" y="1825625"/>
            <a:ext cx="10515600" cy="3942877"/>
          </a:xfrm>
        </p:spPr>
        <p:txBody>
          <a:bodyPr>
            <a:normAutofit lnSpcReduction="10000"/>
          </a:bodyPr>
          <a:lstStyle/>
          <a:p>
            <a:r>
              <a:rPr lang="en-US" sz="3600" dirty="0">
                <a:latin typeface="Tahoma" panose="020B0604030504040204" pitchFamily="34" charset="0"/>
                <a:ea typeface="Tahoma" panose="020B0604030504040204" pitchFamily="34" charset="0"/>
                <a:cs typeface="Tahoma" panose="020B0604030504040204" pitchFamily="34" charset="0"/>
              </a:rPr>
              <a:t>Callers: Response Time </a:t>
            </a:r>
          </a:p>
          <a:p>
            <a:pPr lvl="1"/>
            <a:r>
              <a:rPr lang="en-US" sz="3200" dirty="0">
                <a:latin typeface="Tahoma" panose="020B0604030504040204" pitchFamily="34" charset="0"/>
                <a:ea typeface="Tahoma" panose="020B0604030504040204" pitchFamily="34" charset="0"/>
                <a:cs typeface="Tahoma" panose="020B0604030504040204" pitchFamily="34" charset="0"/>
              </a:rPr>
              <a:t>Mitigated via Response Matrix for controller</a:t>
            </a:r>
          </a:p>
          <a:p>
            <a:r>
              <a:rPr lang="en-US" sz="3600" dirty="0">
                <a:latin typeface="Tahoma" panose="020B0604030504040204" pitchFamily="34" charset="0"/>
                <a:ea typeface="Tahoma" panose="020B0604030504040204" pitchFamily="34" charset="0"/>
                <a:cs typeface="Tahoma" panose="020B0604030504040204" pitchFamily="34" charset="0"/>
              </a:rPr>
              <a:t>First Responders: FROR</a:t>
            </a:r>
          </a:p>
          <a:p>
            <a:pPr lvl="1"/>
            <a:r>
              <a:rPr lang="en-US" sz="3200" dirty="0">
                <a:latin typeface="Tahoma" panose="020B0604030504040204" pitchFamily="34" charset="0"/>
                <a:ea typeface="Tahoma" panose="020B0604030504040204" pitchFamily="34" charset="0"/>
                <a:cs typeface="Tahoma" panose="020B0604030504040204" pitchFamily="34" charset="0"/>
              </a:rPr>
              <a:t>Time on scene</a:t>
            </a:r>
          </a:p>
          <a:p>
            <a:pPr lvl="2"/>
            <a:r>
              <a:rPr lang="en-US" sz="2800" dirty="0">
                <a:latin typeface="Tahoma" panose="020B0604030504040204" pitchFamily="34" charset="0"/>
                <a:ea typeface="Tahoma" panose="020B0604030504040204" pitchFamily="34" charset="0"/>
                <a:cs typeface="Tahoma" panose="020B0604030504040204" pitchFamily="34" charset="0"/>
              </a:rPr>
              <a:t>“Triage Tool” protocol option (“available” on scene)</a:t>
            </a:r>
          </a:p>
          <a:p>
            <a:pPr lvl="1"/>
            <a:r>
              <a:rPr lang="en-US" sz="3200" dirty="0">
                <a:latin typeface="Tahoma" panose="020B0604030504040204" pitchFamily="34" charset="0"/>
                <a:ea typeface="Tahoma" panose="020B0604030504040204" pitchFamily="34" charset="0"/>
                <a:cs typeface="Tahoma" panose="020B0604030504040204" pitchFamily="34" charset="0"/>
              </a:rPr>
              <a:t>Additional 33% of FROR now receiving simultaneous ambulance dispatch</a:t>
            </a:r>
          </a:p>
        </p:txBody>
      </p:sp>
    </p:spTree>
    <p:extLst>
      <p:ext uri="{BB962C8B-B14F-4D97-AF65-F5344CB8AC3E}">
        <p14:creationId xmlns:p14="http://schemas.microsoft.com/office/powerpoint/2010/main" val="305008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70AC3-919F-0D7E-69A0-7FD48A565D97}"/>
              </a:ext>
            </a:extLst>
          </p:cNvPr>
          <p:cNvSpPr>
            <a:spLocks noGrp="1"/>
          </p:cNvSpPr>
          <p:nvPr>
            <p:ph type="title"/>
          </p:nvPr>
        </p:nvSpPr>
        <p:spPr>
          <a:xfrm>
            <a:off x="797797" y="637293"/>
            <a:ext cx="4060371" cy="1402470"/>
          </a:xfrm>
        </p:spPr>
        <p:txBody>
          <a:bodyPr anchor="t">
            <a:normAutofit/>
          </a:bodyPr>
          <a:lstStyle/>
          <a:p>
            <a:r>
              <a:rPr lang="en-US" b="1"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Resource Matrix</a:t>
            </a:r>
          </a:p>
        </p:txBody>
      </p:sp>
      <p:sp>
        <p:nvSpPr>
          <p:cNvPr id="3" name="Content Placeholder 2">
            <a:extLst>
              <a:ext uri="{FF2B5EF4-FFF2-40B4-BE49-F238E27FC236}">
                <a16:creationId xmlns:a16="http://schemas.microsoft.com/office/drawing/2014/main" id="{BC222C33-3049-EC54-8D3B-42D50B4475FC}"/>
              </a:ext>
            </a:extLst>
          </p:cNvPr>
          <p:cNvSpPr>
            <a:spLocks noGrp="1"/>
          </p:cNvSpPr>
          <p:nvPr>
            <p:ph idx="1"/>
          </p:nvPr>
        </p:nvSpPr>
        <p:spPr>
          <a:xfrm>
            <a:off x="402771" y="2551176"/>
            <a:ext cx="4950279" cy="3314603"/>
          </a:xfrm>
        </p:spPr>
        <p:txBody>
          <a:bodyPr>
            <a:normAutofit/>
          </a:bodyPr>
          <a:lstStyle/>
          <a:p>
            <a:r>
              <a:rPr lang="en-US" dirty="0">
                <a:latin typeface="Tahoma" panose="020B0604030504040204" pitchFamily="34" charset="0"/>
                <a:ea typeface="Tahoma" panose="020B0604030504040204" pitchFamily="34" charset="0"/>
                <a:cs typeface="Tahoma" panose="020B0604030504040204" pitchFamily="34" charset="0"/>
              </a:rPr>
              <a:t>Will a BLS truck make it on time?</a:t>
            </a:r>
          </a:p>
          <a:p>
            <a:r>
              <a:rPr lang="en-US" dirty="0">
                <a:latin typeface="Tahoma" panose="020B0604030504040204" pitchFamily="34" charset="0"/>
                <a:ea typeface="Tahoma" panose="020B0604030504040204" pitchFamily="34" charset="0"/>
                <a:cs typeface="Tahoma" panose="020B0604030504040204" pitchFamily="34" charset="0"/>
              </a:rPr>
              <a:t>Is the system status enough for ALS to handle?</a:t>
            </a:r>
          </a:p>
          <a:p>
            <a:pPr lvl="1"/>
            <a:r>
              <a:rPr lang="en-US" dirty="0">
                <a:latin typeface="Tahoma" panose="020B0604030504040204" pitchFamily="34" charset="0"/>
                <a:ea typeface="Tahoma" panose="020B0604030504040204" pitchFamily="34" charset="0"/>
                <a:cs typeface="Tahoma" panose="020B0604030504040204" pitchFamily="34" charset="0"/>
              </a:rPr>
              <a:t>If not, send BLS at any point</a:t>
            </a:r>
          </a:p>
          <a:p>
            <a:r>
              <a:rPr lang="en-US" dirty="0">
                <a:latin typeface="Tahoma" panose="020B0604030504040204" pitchFamily="34" charset="0"/>
                <a:ea typeface="Tahoma" panose="020B0604030504040204" pitchFamily="34" charset="0"/>
                <a:cs typeface="Tahoma" panose="020B0604030504040204" pitchFamily="34" charset="0"/>
              </a:rPr>
              <a:t>When do we reconsider sending ALS to BLS call?</a:t>
            </a:r>
          </a:p>
        </p:txBody>
      </p:sp>
      <p:pic>
        <p:nvPicPr>
          <p:cNvPr id="4" name="Picture 3" descr="Diagram&#10;&#10;Description automatically generated">
            <a:extLst>
              <a:ext uri="{FF2B5EF4-FFF2-40B4-BE49-F238E27FC236}">
                <a16:creationId xmlns:a16="http://schemas.microsoft.com/office/drawing/2014/main" id="{E81EC78A-BC6F-86A3-7B82-A08A7E3DF866}"/>
              </a:ext>
            </a:extLst>
          </p:cNvPr>
          <p:cNvPicPr>
            <a:picLocks noChangeAspect="1"/>
          </p:cNvPicPr>
          <p:nvPr/>
        </p:nvPicPr>
        <p:blipFill>
          <a:blip r:embed="rId2"/>
          <a:srcRect l="83" t="-396" r="-597" b="-177"/>
          <a:stretch>
            <a:fillRect/>
          </a:stretch>
        </p:blipFill>
        <p:spPr>
          <a:xfrm>
            <a:off x="5729592" y="0"/>
            <a:ext cx="6549957" cy="6858000"/>
          </a:xfrm>
          <a:prstGeom prst="rect">
            <a:avLst/>
          </a:prstGeom>
        </p:spPr>
      </p:pic>
    </p:spTree>
    <p:extLst>
      <p:ext uri="{BB962C8B-B14F-4D97-AF65-F5344CB8AC3E}">
        <p14:creationId xmlns:p14="http://schemas.microsoft.com/office/powerpoint/2010/main" val="950199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5992D-E5DC-9DEF-6BB4-3DA9FAAADA4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B57E3C4-95BF-5813-E948-20911F4FB5F8}"/>
              </a:ext>
            </a:extLst>
          </p:cNvPr>
          <p:cNvSpPr>
            <a:spLocks noGrp="1"/>
          </p:cNvSpPr>
          <p:nvPr>
            <p:ph type="title"/>
          </p:nvPr>
        </p:nvSpPr>
        <p:spPr/>
        <p:txBody>
          <a:bodyPr/>
          <a:lstStyle/>
          <a:p>
            <a:r>
              <a:rPr lang="en-US" dirty="0">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Reduces Lights &amp; Siren Punchline</a:t>
            </a:r>
          </a:p>
        </p:txBody>
      </p:sp>
      <p:sp>
        <p:nvSpPr>
          <p:cNvPr id="6" name="Content Placeholder 5">
            <a:extLst>
              <a:ext uri="{FF2B5EF4-FFF2-40B4-BE49-F238E27FC236}">
                <a16:creationId xmlns:a16="http://schemas.microsoft.com/office/drawing/2014/main" id="{BE011931-A27F-BAEA-7464-2E6BA7BDABAB}"/>
              </a:ext>
            </a:extLst>
          </p:cNvPr>
          <p:cNvSpPr>
            <a:spLocks noGrp="1"/>
          </p:cNvSpPr>
          <p:nvPr>
            <p:ph idx="1"/>
          </p:nvPr>
        </p:nvSpPr>
        <p:spPr>
          <a:xfrm>
            <a:off x="838200" y="1825625"/>
            <a:ext cx="10515600" cy="4010971"/>
          </a:xfrm>
        </p:spPr>
        <p:txBody>
          <a:bodyPr>
            <a:normAutofit fontScale="92500" lnSpcReduction="20000"/>
          </a:bodyPr>
          <a:lstStyle/>
          <a:p>
            <a:r>
              <a:rPr lang="en-US" sz="3600" b="1" dirty="0">
                <a:latin typeface="Tahoma" panose="020B0604030504040204" pitchFamily="34" charset="0"/>
                <a:ea typeface="Tahoma" panose="020B0604030504040204" pitchFamily="34" charset="0"/>
                <a:cs typeface="Tahoma" panose="020B0604030504040204" pitchFamily="34" charset="0"/>
              </a:rPr>
              <a:t>Safe</a:t>
            </a:r>
          </a:p>
          <a:p>
            <a:r>
              <a:rPr lang="en-US" sz="3600" b="1" dirty="0">
                <a:latin typeface="Tahoma" panose="020B0604030504040204" pitchFamily="34" charset="0"/>
                <a:ea typeface="Tahoma" panose="020B0604030504040204" pitchFamily="34" charset="0"/>
                <a:cs typeface="Tahoma" panose="020B0604030504040204" pitchFamily="34" charset="0"/>
              </a:rPr>
              <a:t>No</a:t>
            </a:r>
            <a:r>
              <a:rPr lang="en-US" sz="3600" dirty="0">
                <a:latin typeface="Tahoma" panose="020B0604030504040204" pitchFamily="34" charset="0"/>
                <a:ea typeface="Tahoma" panose="020B0604030504040204" pitchFamily="34" charset="0"/>
                <a:cs typeface="Tahoma" panose="020B0604030504040204" pitchFamily="34" charset="0"/>
              </a:rPr>
              <a:t> adverse patient impact</a:t>
            </a:r>
          </a:p>
          <a:p>
            <a:r>
              <a:rPr lang="en-US" sz="3600" b="1" dirty="0">
                <a:latin typeface="Tahoma" panose="020B0604030504040204" pitchFamily="34" charset="0"/>
                <a:ea typeface="Tahoma" panose="020B0604030504040204" pitchFamily="34" charset="0"/>
                <a:cs typeface="Tahoma" panose="020B0604030504040204" pitchFamily="34" charset="0"/>
              </a:rPr>
              <a:t>Protects </a:t>
            </a:r>
            <a:r>
              <a:rPr lang="en-US" sz="3600" dirty="0">
                <a:latin typeface="Tahoma" panose="020B0604030504040204" pitchFamily="34" charset="0"/>
                <a:ea typeface="Tahoma" panose="020B0604030504040204" pitchFamily="34" charset="0"/>
                <a:cs typeface="Tahoma" panose="020B0604030504040204" pitchFamily="34" charset="0"/>
              </a:rPr>
              <a:t>responses to sickest patients</a:t>
            </a:r>
            <a:endParaRPr lang="en-US" sz="3600" b="1" dirty="0">
              <a:latin typeface="Tahoma" panose="020B0604030504040204" pitchFamily="34" charset="0"/>
              <a:ea typeface="Tahoma" panose="020B0604030504040204" pitchFamily="34" charset="0"/>
              <a:cs typeface="Tahoma" panose="020B0604030504040204" pitchFamily="34" charset="0"/>
            </a:endParaRPr>
          </a:p>
          <a:p>
            <a:r>
              <a:rPr lang="en-US" sz="3600" b="1" dirty="0">
                <a:latin typeface="Tahoma" panose="020B0604030504040204" pitchFamily="34" charset="0"/>
                <a:ea typeface="Tahoma" panose="020B0604030504040204" pitchFamily="34" charset="0"/>
                <a:cs typeface="Tahoma" panose="020B0604030504040204" pitchFamily="34" charset="0"/>
              </a:rPr>
              <a:t>Accepted</a:t>
            </a:r>
            <a:r>
              <a:rPr lang="en-US" sz="3600" dirty="0">
                <a:latin typeface="Tahoma" panose="020B0604030504040204" pitchFamily="34" charset="0"/>
                <a:ea typeface="Tahoma" panose="020B0604030504040204" pitchFamily="34" charset="0"/>
                <a:cs typeface="Tahoma" panose="020B0604030504040204" pitchFamily="34" charset="0"/>
              </a:rPr>
              <a:t> by responders</a:t>
            </a:r>
          </a:p>
          <a:p>
            <a:r>
              <a:rPr lang="en-US" sz="3600" b="1" dirty="0">
                <a:latin typeface="Tahoma" panose="020B0604030504040204" pitchFamily="34" charset="0"/>
                <a:ea typeface="Tahoma" panose="020B0604030504040204" pitchFamily="34" charset="0"/>
                <a:cs typeface="Tahoma" panose="020B0604030504040204" pitchFamily="34" charset="0"/>
              </a:rPr>
              <a:t>Improved</a:t>
            </a:r>
            <a:r>
              <a:rPr lang="en-US" sz="3600" dirty="0">
                <a:latin typeface="Tahoma" panose="020B0604030504040204" pitchFamily="34" charset="0"/>
                <a:ea typeface="Tahoma" panose="020B0604030504040204" pitchFamily="34" charset="0"/>
                <a:cs typeface="Tahoma" panose="020B0604030504040204" pitchFamily="34" charset="0"/>
              </a:rPr>
              <a:t> P1 response performance</a:t>
            </a:r>
          </a:p>
          <a:p>
            <a:r>
              <a:rPr lang="en-US" sz="3600" dirty="0">
                <a:latin typeface="Tahoma" panose="020B0604030504040204" pitchFamily="34" charset="0"/>
                <a:ea typeface="Tahoma" panose="020B0604030504040204" pitchFamily="34" charset="0"/>
                <a:cs typeface="Tahoma" panose="020B0604030504040204" pitchFamily="34" charset="0"/>
              </a:rPr>
              <a:t>Decreased concerns from callers with callback on low acuity calls</a:t>
            </a:r>
          </a:p>
        </p:txBody>
      </p:sp>
    </p:spTree>
    <p:extLst>
      <p:ext uri="{BB962C8B-B14F-4D97-AF65-F5344CB8AC3E}">
        <p14:creationId xmlns:p14="http://schemas.microsoft.com/office/powerpoint/2010/main" val="1212089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300941"/>
            <a:ext cx="12192000" cy="7158941"/>
          </a:xfrm>
          <a:prstGeom prst="rect">
            <a:avLst/>
          </a:prstGeom>
        </p:spPr>
      </p:pic>
      <p:sp>
        <p:nvSpPr>
          <p:cNvPr id="4" name="TextBox 3">
            <a:extLst>
              <a:ext uri="{FF2B5EF4-FFF2-40B4-BE49-F238E27FC236}">
                <a16:creationId xmlns:a16="http://schemas.microsoft.com/office/drawing/2014/main" id="{C28B085F-4711-B902-1EC6-A6C716C82CDC}"/>
              </a:ext>
            </a:extLst>
          </p:cNvPr>
          <p:cNvSpPr txBox="1"/>
          <p:nvPr/>
        </p:nvSpPr>
        <p:spPr>
          <a:xfrm>
            <a:off x="7138394" y="5702312"/>
            <a:ext cx="4648247" cy="1015663"/>
          </a:xfrm>
          <a:prstGeom prst="rect">
            <a:avLst/>
          </a:prstGeom>
          <a:noFill/>
        </p:spPr>
        <p:txBody>
          <a:bodyPr wrap="square" rtlCol="0">
            <a:spAutoFit/>
          </a:bodyPr>
          <a:lstStyle/>
          <a:p>
            <a:r>
              <a:rPr lang="en-US" sz="6000" b="1" dirty="0">
                <a:solidFill>
                  <a:srgbClr val="002060"/>
                </a:solidFill>
                <a:effectLst>
                  <a:outerShdw blurRad="38100" dist="38100" dir="2700000" algn="tl">
                    <a:srgbClr val="000000">
                      <a:alpha val="43137"/>
                    </a:srgbClr>
                  </a:outerShdw>
                </a:effectLst>
                <a:latin typeface="Lucida Calligraphy" panose="03010101010101010101" pitchFamily="66" charset="0"/>
                <a:ea typeface="Tahoma" panose="020B0604030504040204" pitchFamily="34" charset="0"/>
                <a:cs typeface="Tahoma" panose="020B0604030504040204" pitchFamily="34" charset="0"/>
              </a:rPr>
              <a:t>Thank You</a:t>
            </a:r>
          </a:p>
        </p:txBody>
      </p:sp>
    </p:spTree>
    <p:extLst>
      <p:ext uri="{BB962C8B-B14F-4D97-AF65-F5344CB8AC3E}">
        <p14:creationId xmlns:p14="http://schemas.microsoft.com/office/powerpoint/2010/main" val="259820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icture containing text, sky, outdoor, road&#10;&#10;Description automatically generated">
            <a:extLst>
              <a:ext uri="{FF2B5EF4-FFF2-40B4-BE49-F238E27FC236}">
                <a16:creationId xmlns:a16="http://schemas.microsoft.com/office/drawing/2014/main" id="{CCB13913-5FC2-F038-73F3-62DB2241A4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473780" cy="6858000"/>
          </a:xfrm>
          <a:prstGeom prst="rect">
            <a:avLst/>
          </a:prstGeom>
        </p:spPr>
      </p:pic>
      <p:pic>
        <p:nvPicPr>
          <p:cNvPr id="23" name="Picture 22" descr="A picture containing mountain, nature, valley, orange">
            <a:extLst>
              <a:ext uri="{FF2B5EF4-FFF2-40B4-BE49-F238E27FC236}">
                <a16:creationId xmlns:a16="http://schemas.microsoft.com/office/drawing/2014/main" id="{E0D0E09A-77A2-2073-F9A2-62438CA664D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26457"/>
          <a:stretch>
            <a:fillRect/>
          </a:stretch>
        </p:blipFill>
        <p:spPr>
          <a:xfrm>
            <a:off x="4790005" y="488072"/>
            <a:ext cx="11367549" cy="6296186"/>
          </a:xfrm>
          <a:custGeom>
            <a:avLst/>
            <a:gdLst>
              <a:gd name="connsiteX0" fmla="*/ 968778 w 8588050"/>
              <a:gd name="connsiteY0" fmla="*/ 4588127 h 6858000"/>
              <a:gd name="connsiteX1" fmla="*/ 1086510 w 8588050"/>
              <a:gd name="connsiteY1" fmla="*/ 4630382 h 6858000"/>
              <a:gd name="connsiteX2" fmla="*/ 1772426 w 8588050"/>
              <a:gd name="connsiteY2" fmla="*/ 5142194 h 6858000"/>
              <a:gd name="connsiteX3" fmla="*/ 1815954 w 8588050"/>
              <a:gd name="connsiteY3" fmla="*/ 5441634 h 6858000"/>
              <a:gd name="connsiteX4" fmla="*/ 759100 w 8588050"/>
              <a:gd name="connsiteY4" fmla="*/ 6858000 h 6858000"/>
              <a:gd name="connsiteX5" fmla="*/ 0 w 8588050"/>
              <a:gd name="connsiteY5" fmla="*/ 6858000 h 6858000"/>
              <a:gd name="connsiteX6" fmla="*/ 0 w 8588050"/>
              <a:gd name="connsiteY6" fmla="*/ 5728717 h 6858000"/>
              <a:gd name="connsiteX7" fmla="*/ 787069 w 8588050"/>
              <a:gd name="connsiteY7" fmla="*/ 4673909 h 6858000"/>
              <a:gd name="connsiteX8" fmla="*/ 968778 w 8588050"/>
              <a:gd name="connsiteY8" fmla="*/ 4588127 h 6858000"/>
              <a:gd name="connsiteX9" fmla="*/ 3256823 w 8588050"/>
              <a:gd name="connsiteY9" fmla="*/ 4469028 h 6858000"/>
              <a:gd name="connsiteX10" fmla="*/ 3375350 w 8588050"/>
              <a:gd name="connsiteY10" fmla="*/ 4508995 h 6858000"/>
              <a:gd name="connsiteX11" fmla="*/ 4071054 w 8588050"/>
              <a:gd name="connsiteY11" fmla="*/ 5007422 h 6858000"/>
              <a:gd name="connsiteX12" fmla="*/ 4120374 w 8588050"/>
              <a:gd name="connsiteY12" fmla="*/ 5305963 h 6858000"/>
              <a:gd name="connsiteX13" fmla="*/ 3008439 w 8588050"/>
              <a:gd name="connsiteY13" fmla="*/ 6858000 h 6858000"/>
              <a:gd name="connsiteX14" fmla="*/ 1841487 w 8588050"/>
              <a:gd name="connsiteY14" fmla="*/ 6858000 h 6858000"/>
              <a:gd name="connsiteX15" fmla="*/ 1742993 w 8588050"/>
              <a:gd name="connsiteY15" fmla="*/ 6787436 h 6858000"/>
              <a:gd name="connsiteX16" fmla="*/ 1693672 w 8588050"/>
              <a:gd name="connsiteY16" fmla="*/ 6488894 h 6858000"/>
              <a:gd name="connsiteX17" fmla="*/ 3076809 w 8588050"/>
              <a:gd name="connsiteY17" fmla="*/ 4558316 h 6858000"/>
              <a:gd name="connsiteX18" fmla="*/ 3256823 w 8588050"/>
              <a:gd name="connsiteY18" fmla="*/ 4469028 h 6858000"/>
              <a:gd name="connsiteX19" fmla="*/ 5868136 w 8588050"/>
              <a:gd name="connsiteY19" fmla="*/ 3978443 h 6858000"/>
              <a:gd name="connsiteX20" fmla="*/ 5986778 w 8588050"/>
              <a:gd name="connsiteY20" fmla="*/ 4018071 h 6858000"/>
              <a:gd name="connsiteX21" fmla="*/ 6683897 w 8588050"/>
              <a:gd name="connsiteY21" fmla="*/ 4514514 h 6858000"/>
              <a:gd name="connsiteX22" fmla="*/ 6734068 w 8588050"/>
              <a:gd name="connsiteY22" fmla="*/ 4812914 h 6858000"/>
              <a:gd name="connsiteX23" fmla="*/ 5356435 w 8588050"/>
              <a:gd name="connsiteY23" fmla="*/ 6747425 h 6858000"/>
              <a:gd name="connsiteX24" fmla="*/ 5058035 w 8588050"/>
              <a:gd name="connsiteY24" fmla="*/ 6797595 h 6858000"/>
              <a:gd name="connsiteX25" fmla="*/ 4360915 w 8588050"/>
              <a:gd name="connsiteY25" fmla="*/ 6301152 h 6858000"/>
              <a:gd name="connsiteX26" fmla="*/ 4310745 w 8588050"/>
              <a:gd name="connsiteY26" fmla="*/ 6002752 h 6858000"/>
              <a:gd name="connsiteX27" fmla="*/ 5688377 w 8588050"/>
              <a:gd name="connsiteY27" fmla="*/ 4068241 h 6858000"/>
              <a:gd name="connsiteX28" fmla="*/ 5868136 w 8588050"/>
              <a:gd name="connsiteY28" fmla="*/ 3978443 h 6858000"/>
              <a:gd name="connsiteX29" fmla="*/ 2988080 w 8588050"/>
              <a:gd name="connsiteY29" fmla="*/ 2006714 h 6858000"/>
              <a:gd name="connsiteX30" fmla="*/ 3105915 w 8588050"/>
              <a:gd name="connsiteY30" fmla="*/ 2048677 h 6858000"/>
              <a:gd name="connsiteX31" fmla="*/ 3793101 w 8588050"/>
              <a:gd name="connsiteY31" fmla="*/ 2558786 h 6858000"/>
              <a:gd name="connsiteX32" fmla="*/ 3837371 w 8588050"/>
              <a:gd name="connsiteY32" fmla="*/ 2858117 h 6858000"/>
              <a:gd name="connsiteX33" fmla="*/ 2421818 w 8588050"/>
              <a:gd name="connsiteY33" fmla="*/ 4765055 h 6858000"/>
              <a:gd name="connsiteX34" fmla="*/ 2122486 w 8588050"/>
              <a:gd name="connsiteY34" fmla="*/ 4809326 h 6858000"/>
              <a:gd name="connsiteX35" fmla="*/ 1435301 w 8588050"/>
              <a:gd name="connsiteY35" fmla="*/ 4299217 h 6858000"/>
              <a:gd name="connsiteX36" fmla="*/ 1391031 w 8588050"/>
              <a:gd name="connsiteY36" fmla="*/ 3999884 h 6858000"/>
              <a:gd name="connsiteX37" fmla="*/ 2806584 w 8588050"/>
              <a:gd name="connsiteY37" fmla="*/ 2092947 h 6858000"/>
              <a:gd name="connsiteX38" fmla="*/ 2947082 w 8588050"/>
              <a:gd name="connsiteY38" fmla="*/ 2008818 h 6858000"/>
              <a:gd name="connsiteX39" fmla="*/ 2988080 w 8588050"/>
              <a:gd name="connsiteY39" fmla="*/ 2006714 h 6858000"/>
              <a:gd name="connsiteX40" fmla="*/ 5179683 w 8588050"/>
              <a:gd name="connsiteY40" fmla="*/ 1866371 h 6858000"/>
              <a:gd name="connsiteX41" fmla="*/ 5298312 w 8588050"/>
              <a:gd name="connsiteY41" fmla="*/ 1906036 h 6858000"/>
              <a:gd name="connsiteX42" fmla="*/ 5995276 w 8588050"/>
              <a:gd name="connsiteY42" fmla="*/ 2402699 h 6858000"/>
              <a:gd name="connsiteX43" fmla="*/ 6045352 w 8588050"/>
              <a:gd name="connsiteY43" fmla="*/ 2701114 h 6858000"/>
              <a:gd name="connsiteX44" fmla="*/ 4667112 w 8588050"/>
              <a:gd name="connsiteY44" fmla="*/ 4635191 h 6858000"/>
              <a:gd name="connsiteX45" fmla="*/ 4368696 w 8588050"/>
              <a:gd name="connsiteY45" fmla="*/ 4685268 h 6858000"/>
              <a:gd name="connsiteX46" fmla="*/ 3671733 w 8588050"/>
              <a:gd name="connsiteY46" fmla="*/ 4188605 h 6858000"/>
              <a:gd name="connsiteX47" fmla="*/ 3621656 w 8588050"/>
              <a:gd name="connsiteY47" fmla="*/ 3890189 h 6858000"/>
              <a:gd name="connsiteX48" fmla="*/ 4999896 w 8588050"/>
              <a:gd name="connsiteY48" fmla="*/ 1956113 h 6858000"/>
              <a:gd name="connsiteX49" fmla="*/ 5138733 w 8588050"/>
              <a:gd name="connsiteY49" fmla="*/ 1869271 h 6858000"/>
              <a:gd name="connsiteX50" fmla="*/ 5179683 w 8588050"/>
              <a:gd name="connsiteY50" fmla="*/ 1866371 h 6858000"/>
              <a:gd name="connsiteX51" fmla="*/ 7682425 w 8588050"/>
              <a:gd name="connsiteY51" fmla="*/ 1376575 h 6858000"/>
              <a:gd name="connsiteX52" fmla="*/ 7801066 w 8588050"/>
              <a:gd name="connsiteY52" fmla="*/ 1416204 h 6858000"/>
              <a:gd name="connsiteX53" fmla="*/ 8498186 w 8588050"/>
              <a:gd name="connsiteY53" fmla="*/ 1912648 h 6858000"/>
              <a:gd name="connsiteX54" fmla="*/ 8548356 w 8588050"/>
              <a:gd name="connsiteY54" fmla="*/ 2211048 h 6858000"/>
              <a:gd name="connsiteX55" fmla="*/ 7170724 w 8588050"/>
              <a:gd name="connsiteY55" fmla="*/ 4145558 h 6858000"/>
              <a:gd name="connsiteX56" fmla="*/ 6872324 w 8588050"/>
              <a:gd name="connsiteY56" fmla="*/ 4195728 h 6858000"/>
              <a:gd name="connsiteX57" fmla="*/ 6175204 w 8588050"/>
              <a:gd name="connsiteY57" fmla="*/ 3699284 h 6858000"/>
              <a:gd name="connsiteX58" fmla="*/ 6125033 w 8588050"/>
              <a:gd name="connsiteY58" fmla="*/ 3400885 h 6858000"/>
              <a:gd name="connsiteX59" fmla="*/ 7502667 w 8588050"/>
              <a:gd name="connsiteY59" fmla="*/ 1466375 h 6858000"/>
              <a:gd name="connsiteX60" fmla="*/ 7682425 w 8588050"/>
              <a:gd name="connsiteY60" fmla="*/ 1376575 h 6858000"/>
              <a:gd name="connsiteX61" fmla="*/ 4327862 w 8588050"/>
              <a:gd name="connsiteY61" fmla="*/ 0 h 6858000"/>
              <a:gd name="connsiteX62" fmla="*/ 5641020 w 8588050"/>
              <a:gd name="connsiteY62" fmla="*/ 0 h 6858000"/>
              <a:gd name="connsiteX63" fmla="*/ 5691857 w 8588050"/>
              <a:gd name="connsiteY63" fmla="*/ 52605 h 6858000"/>
              <a:gd name="connsiteX64" fmla="*/ 5687618 w 8588050"/>
              <a:gd name="connsiteY64" fmla="*/ 289092 h 6858000"/>
              <a:gd name="connsiteX65" fmla="*/ 4340224 w 8588050"/>
              <a:gd name="connsiteY65" fmla="*/ 2244785 h 6858000"/>
              <a:gd name="connsiteX66" fmla="*/ 4042640 w 8588050"/>
              <a:gd name="connsiteY66" fmla="*/ 2299588 h 6858000"/>
              <a:gd name="connsiteX67" fmla="*/ 3337888 w 8588050"/>
              <a:gd name="connsiteY67" fmla="*/ 1814042 h 6858000"/>
              <a:gd name="connsiteX68" fmla="*/ 3283084 w 8588050"/>
              <a:gd name="connsiteY68" fmla="*/ 151645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588050" h="6858000">
                <a:moveTo>
                  <a:pt x="968778" y="4588127"/>
                </a:moveTo>
                <a:cubicBezTo>
                  <a:pt x="1009944" y="4590058"/>
                  <a:pt x="1050994" y="4603880"/>
                  <a:pt x="1086510" y="4630382"/>
                </a:cubicBezTo>
                <a:lnTo>
                  <a:pt x="1772426" y="5142194"/>
                </a:lnTo>
                <a:cubicBezTo>
                  <a:pt x="1867134" y="5212862"/>
                  <a:pt x="1886623" y="5346927"/>
                  <a:pt x="1815954" y="5441634"/>
                </a:cubicBezTo>
                <a:lnTo>
                  <a:pt x="759100" y="6858000"/>
                </a:lnTo>
                <a:lnTo>
                  <a:pt x="0" y="6858000"/>
                </a:lnTo>
                <a:lnTo>
                  <a:pt x="0" y="5728717"/>
                </a:lnTo>
                <a:lnTo>
                  <a:pt x="787069" y="4673909"/>
                </a:lnTo>
                <a:cubicBezTo>
                  <a:pt x="831237" y="4614716"/>
                  <a:pt x="900168" y="4584907"/>
                  <a:pt x="968778" y="4588127"/>
                </a:cubicBezTo>
                <a:close/>
                <a:moveTo>
                  <a:pt x="3256823" y="4469028"/>
                </a:moveTo>
                <a:cubicBezTo>
                  <a:pt x="3298018" y="4470163"/>
                  <a:pt x="3339328" y="4483188"/>
                  <a:pt x="3375350" y="4508995"/>
                </a:cubicBezTo>
                <a:lnTo>
                  <a:pt x="4071054" y="5007422"/>
                </a:lnTo>
                <a:cubicBezTo>
                  <a:pt x="4167114" y="5076242"/>
                  <a:pt x="4189195" y="5209904"/>
                  <a:pt x="4120374" y="5305963"/>
                </a:cubicBezTo>
                <a:lnTo>
                  <a:pt x="3008439" y="6858000"/>
                </a:lnTo>
                <a:lnTo>
                  <a:pt x="1841487" y="6858000"/>
                </a:lnTo>
                <a:lnTo>
                  <a:pt x="1742993" y="6787436"/>
                </a:lnTo>
                <a:cubicBezTo>
                  <a:pt x="1646934" y="6718616"/>
                  <a:pt x="1624852" y="6584954"/>
                  <a:pt x="1693672" y="6488894"/>
                </a:cubicBezTo>
                <a:lnTo>
                  <a:pt x="3076809" y="4558316"/>
                </a:lnTo>
                <a:cubicBezTo>
                  <a:pt x="3119823" y="4498278"/>
                  <a:pt x="3188163" y="4467139"/>
                  <a:pt x="3256823" y="4469028"/>
                </a:cubicBezTo>
                <a:close/>
                <a:moveTo>
                  <a:pt x="5868136" y="3978443"/>
                </a:moveTo>
                <a:cubicBezTo>
                  <a:pt x="5909334" y="3979459"/>
                  <a:pt x="5950682" y="3992365"/>
                  <a:pt x="5986778" y="4018071"/>
                </a:cubicBezTo>
                <a:lnTo>
                  <a:pt x="6683897" y="4514514"/>
                </a:lnTo>
                <a:cubicBezTo>
                  <a:pt x="6780153" y="4583061"/>
                  <a:pt x="6802614" y="4716659"/>
                  <a:pt x="6734068" y="4812914"/>
                </a:cubicBezTo>
                <a:lnTo>
                  <a:pt x="5356435" y="6747425"/>
                </a:lnTo>
                <a:cubicBezTo>
                  <a:pt x="5287889" y="6843679"/>
                  <a:pt x="5154290" y="6866142"/>
                  <a:pt x="5058035" y="6797595"/>
                </a:cubicBezTo>
                <a:lnTo>
                  <a:pt x="4360915" y="6301152"/>
                </a:lnTo>
                <a:cubicBezTo>
                  <a:pt x="4264660" y="6232605"/>
                  <a:pt x="4242198" y="6099007"/>
                  <a:pt x="4310745" y="6002752"/>
                </a:cubicBezTo>
                <a:lnTo>
                  <a:pt x="5688377" y="4068241"/>
                </a:lnTo>
                <a:cubicBezTo>
                  <a:pt x="5731219" y="4008081"/>
                  <a:pt x="5799471" y="3976748"/>
                  <a:pt x="5868136" y="3978443"/>
                </a:cubicBezTo>
                <a:close/>
                <a:moveTo>
                  <a:pt x="2988080" y="2006714"/>
                </a:moveTo>
                <a:cubicBezTo>
                  <a:pt x="3029250" y="2008543"/>
                  <a:pt x="3070334" y="2022265"/>
                  <a:pt x="3105915" y="2048677"/>
                </a:cubicBezTo>
                <a:lnTo>
                  <a:pt x="3793101" y="2558786"/>
                </a:lnTo>
                <a:cubicBezTo>
                  <a:pt x="3887983" y="2629218"/>
                  <a:pt x="3907803" y="2763234"/>
                  <a:pt x="3837371" y="2858117"/>
                </a:cubicBezTo>
                <a:lnTo>
                  <a:pt x="2421818" y="4765055"/>
                </a:lnTo>
                <a:cubicBezTo>
                  <a:pt x="2351385" y="4859938"/>
                  <a:pt x="2217369" y="4879759"/>
                  <a:pt x="2122486" y="4809326"/>
                </a:cubicBezTo>
                <a:lnTo>
                  <a:pt x="1435301" y="4299217"/>
                </a:lnTo>
                <a:cubicBezTo>
                  <a:pt x="1340419" y="4228784"/>
                  <a:pt x="1320599" y="4094769"/>
                  <a:pt x="1391031" y="3999884"/>
                </a:cubicBezTo>
                <a:lnTo>
                  <a:pt x="2806584" y="2092947"/>
                </a:lnTo>
                <a:cubicBezTo>
                  <a:pt x="2841801" y="2045506"/>
                  <a:pt x="2892913" y="2016829"/>
                  <a:pt x="2947082" y="2008818"/>
                </a:cubicBezTo>
                <a:cubicBezTo>
                  <a:pt x="2960623" y="2006815"/>
                  <a:pt x="2974356" y="2006104"/>
                  <a:pt x="2988080" y="2006714"/>
                </a:cubicBezTo>
                <a:close/>
                <a:moveTo>
                  <a:pt x="5179683" y="1866371"/>
                </a:moveTo>
                <a:cubicBezTo>
                  <a:pt x="5220882" y="1867400"/>
                  <a:pt x="5262224" y="1880320"/>
                  <a:pt x="5298312" y="1906036"/>
                </a:cubicBezTo>
                <a:lnTo>
                  <a:pt x="5995276" y="2402699"/>
                </a:lnTo>
                <a:cubicBezTo>
                  <a:pt x="6091510" y="2471275"/>
                  <a:pt x="6113930" y="2604882"/>
                  <a:pt x="6045352" y="2701114"/>
                </a:cubicBezTo>
                <a:lnTo>
                  <a:pt x="4667112" y="4635191"/>
                </a:lnTo>
                <a:cubicBezTo>
                  <a:pt x="4598535" y="4731425"/>
                  <a:pt x="4464930" y="4753845"/>
                  <a:pt x="4368696" y="4685268"/>
                </a:cubicBezTo>
                <a:lnTo>
                  <a:pt x="3671733" y="4188605"/>
                </a:lnTo>
                <a:cubicBezTo>
                  <a:pt x="3575500" y="4120029"/>
                  <a:pt x="3553079" y="3986423"/>
                  <a:pt x="3621656" y="3890189"/>
                </a:cubicBezTo>
                <a:lnTo>
                  <a:pt x="4999896" y="1956113"/>
                </a:lnTo>
                <a:cubicBezTo>
                  <a:pt x="5034185" y="1907996"/>
                  <a:pt x="5084731" y="1878333"/>
                  <a:pt x="5138733" y="1869271"/>
                </a:cubicBezTo>
                <a:cubicBezTo>
                  <a:pt x="5152234" y="1867006"/>
                  <a:pt x="5165950" y="1866027"/>
                  <a:pt x="5179683" y="1866371"/>
                </a:cubicBezTo>
                <a:close/>
                <a:moveTo>
                  <a:pt x="7682425" y="1376575"/>
                </a:moveTo>
                <a:cubicBezTo>
                  <a:pt x="7723623" y="1377592"/>
                  <a:pt x="7764970" y="1390499"/>
                  <a:pt x="7801066" y="1416204"/>
                </a:cubicBezTo>
                <a:lnTo>
                  <a:pt x="8498186" y="1912648"/>
                </a:lnTo>
                <a:cubicBezTo>
                  <a:pt x="8594442" y="1981195"/>
                  <a:pt x="8616904" y="2114792"/>
                  <a:pt x="8548356" y="2211048"/>
                </a:cubicBezTo>
                <a:lnTo>
                  <a:pt x="7170724" y="4145558"/>
                </a:lnTo>
                <a:cubicBezTo>
                  <a:pt x="7102178" y="4241813"/>
                  <a:pt x="6968579" y="4264275"/>
                  <a:pt x="6872324" y="4195728"/>
                </a:cubicBezTo>
                <a:lnTo>
                  <a:pt x="6175204" y="3699284"/>
                </a:lnTo>
                <a:cubicBezTo>
                  <a:pt x="6078949" y="3630738"/>
                  <a:pt x="6056487" y="3497140"/>
                  <a:pt x="6125033" y="3400885"/>
                </a:cubicBezTo>
                <a:lnTo>
                  <a:pt x="7502667" y="1466375"/>
                </a:lnTo>
                <a:cubicBezTo>
                  <a:pt x="7545508" y="1406216"/>
                  <a:pt x="7613760" y="1374881"/>
                  <a:pt x="7682425" y="1376575"/>
                </a:cubicBezTo>
                <a:close/>
                <a:moveTo>
                  <a:pt x="4327862" y="0"/>
                </a:moveTo>
                <a:lnTo>
                  <a:pt x="5641020" y="0"/>
                </a:lnTo>
                <a:lnTo>
                  <a:pt x="5691857" y="52605"/>
                </a:lnTo>
                <a:cubicBezTo>
                  <a:pt x="5736667" y="122921"/>
                  <a:pt x="5737899" y="216110"/>
                  <a:pt x="5687618" y="289092"/>
                </a:cubicBezTo>
                <a:lnTo>
                  <a:pt x="4340224" y="2244785"/>
                </a:lnTo>
                <a:cubicBezTo>
                  <a:pt x="4273183" y="2342095"/>
                  <a:pt x="4139949" y="2366631"/>
                  <a:pt x="4042640" y="2299588"/>
                </a:cubicBezTo>
                <a:lnTo>
                  <a:pt x="3337888" y="1814042"/>
                </a:lnTo>
                <a:cubicBezTo>
                  <a:pt x="3240579" y="1747000"/>
                  <a:pt x="3216042" y="1613767"/>
                  <a:pt x="3283084" y="1516458"/>
                </a:cubicBezTo>
                <a:close/>
              </a:path>
            </a:pathLst>
          </a:cu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26" name="TextBox 25">
            <a:extLst>
              <a:ext uri="{FF2B5EF4-FFF2-40B4-BE49-F238E27FC236}">
                <a16:creationId xmlns:a16="http://schemas.microsoft.com/office/drawing/2014/main" id="{2876041A-8703-B127-5039-3EDC7EE9B629}"/>
              </a:ext>
            </a:extLst>
          </p:cNvPr>
          <p:cNvSpPr txBox="1"/>
          <p:nvPr/>
        </p:nvSpPr>
        <p:spPr>
          <a:xfrm>
            <a:off x="432619" y="757084"/>
            <a:ext cx="6459794" cy="3877985"/>
          </a:xfrm>
          <a:prstGeom prst="rect">
            <a:avLst/>
          </a:prstGeom>
          <a:noFill/>
        </p:spPr>
        <p:txBody>
          <a:bodyPr wrap="square" rtlCol="0">
            <a:spAutoFit/>
          </a:bodyPr>
          <a:lstStyle/>
          <a:p>
            <a:r>
              <a:rPr lang="en-US" sz="5400" dirty="0">
                <a:solidFill>
                  <a:srgbClr val="FFFF00"/>
                </a:solidFill>
              </a:rPr>
              <a:t>Colorado Springs </a:t>
            </a:r>
            <a:endParaRPr lang="en-US" sz="4800" dirty="0">
              <a:solidFill>
                <a:srgbClr val="EEF2E4"/>
              </a:solidFill>
            </a:endParaRPr>
          </a:p>
          <a:p>
            <a:pPr algn="ctr"/>
            <a:r>
              <a:rPr lang="en-US" sz="4800" dirty="0">
                <a:solidFill>
                  <a:srgbClr val="EEF2E4"/>
                </a:solidFill>
              </a:rPr>
              <a:t>	Tiered Timing 		Response</a:t>
            </a:r>
          </a:p>
          <a:p>
            <a:endParaRPr lang="en-US" sz="4800" dirty="0">
              <a:solidFill>
                <a:srgbClr val="EEF2E4"/>
              </a:solidFill>
            </a:endParaRPr>
          </a:p>
          <a:p>
            <a:endParaRPr lang="en-US" sz="4800" dirty="0">
              <a:solidFill>
                <a:srgbClr val="EEF2E4"/>
              </a:solidFill>
            </a:endParaRPr>
          </a:p>
        </p:txBody>
      </p:sp>
      <p:sp>
        <p:nvSpPr>
          <p:cNvPr id="2" name="TextBox 1">
            <a:extLst>
              <a:ext uri="{FF2B5EF4-FFF2-40B4-BE49-F238E27FC236}">
                <a16:creationId xmlns:a16="http://schemas.microsoft.com/office/drawing/2014/main" id="{3DB354C0-247E-FAD7-6EDD-22032C1BB554}"/>
              </a:ext>
            </a:extLst>
          </p:cNvPr>
          <p:cNvSpPr txBox="1"/>
          <p:nvPr/>
        </p:nvSpPr>
        <p:spPr>
          <a:xfrm>
            <a:off x="211873" y="5060539"/>
            <a:ext cx="4806176" cy="1569660"/>
          </a:xfrm>
          <a:prstGeom prst="rect">
            <a:avLst/>
          </a:prstGeom>
          <a:noFill/>
        </p:spPr>
        <p:txBody>
          <a:bodyPr wrap="square" rtlCol="0">
            <a:spAutoFit/>
          </a:bodyPr>
          <a:lstStyle/>
          <a:p>
            <a:r>
              <a:rPr lang="en-US" sz="3200" dirty="0"/>
              <a:t>Stein Bronsky, MD</a:t>
            </a:r>
          </a:p>
          <a:p>
            <a:r>
              <a:rPr lang="en-US" sz="3200" dirty="0"/>
              <a:t>June 12, 2025</a:t>
            </a:r>
          </a:p>
          <a:p>
            <a:r>
              <a:rPr lang="en-US" sz="3200" dirty="0"/>
              <a:t>Gathering of the Eagles</a:t>
            </a:r>
          </a:p>
        </p:txBody>
      </p:sp>
    </p:spTree>
    <p:extLst>
      <p:ext uri="{BB962C8B-B14F-4D97-AF65-F5344CB8AC3E}">
        <p14:creationId xmlns:p14="http://schemas.microsoft.com/office/powerpoint/2010/main" val="149178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89B52A-79CE-876C-3663-DC6219C9D899}"/>
              </a:ext>
            </a:extLst>
          </p:cNvPr>
          <p:cNvSpPr txBox="1"/>
          <p:nvPr/>
        </p:nvSpPr>
        <p:spPr>
          <a:xfrm>
            <a:off x="838199" y="4428000"/>
            <a:ext cx="6143626" cy="1400400"/>
          </a:xfrm>
          <a:prstGeom prst="rect">
            <a:avLst/>
          </a:prstGeom>
        </p:spPr>
        <p:txBody>
          <a:bodyPr vert="horz" wrap="square" lIns="91440" tIns="45720" rIns="91440" bIns="45720" rtlCol="0" anchor="b">
            <a:normAutofit/>
          </a:bodyPr>
          <a:lstStyle/>
          <a:p>
            <a:pPr>
              <a:lnSpc>
                <a:spcPct val="90000"/>
              </a:lnSpc>
              <a:spcBef>
                <a:spcPct val="0"/>
              </a:spcBef>
              <a:spcAft>
                <a:spcPts val="600"/>
              </a:spcAft>
            </a:pPr>
            <a:endParaRPr lang="en-US" sz="3900" kern="1200" dirty="0">
              <a:solidFill>
                <a:schemeClr val="bg1"/>
              </a:solidFill>
              <a:latin typeface="+mj-lt"/>
              <a:ea typeface="+mj-ea"/>
              <a:cs typeface="+mj-cs"/>
            </a:endParaRPr>
          </a:p>
        </p:txBody>
      </p:sp>
      <p:pic>
        <p:nvPicPr>
          <p:cNvPr id="2" name="Picture 1" descr="Logo&#10;&#10;Description automatically generated">
            <a:extLst>
              <a:ext uri="{FF2B5EF4-FFF2-40B4-BE49-F238E27FC236}">
                <a16:creationId xmlns:a16="http://schemas.microsoft.com/office/drawing/2014/main" id="{B5273C4B-CC8C-59EA-30EE-3F99D1598CA2}"/>
              </a:ext>
            </a:extLst>
          </p:cNvPr>
          <p:cNvPicPr>
            <a:picLocks noChangeAspect="1"/>
          </p:cNvPicPr>
          <p:nvPr/>
        </p:nvPicPr>
        <p:blipFill rotWithShape="1">
          <a:blip r:embed="rId3"/>
          <a:srcRect l="1472" r="1723"/>
          <a:stretch/>
        </p:blipFill>
        <p:spPr>
          <a:xfrm>
            <a:off x="4191002" y="10"/>
            <a:ext cx="3809998" cy="3917529"/>
          </a:xfrm>
          <a:custGeom>
            <a:avLst/>
            <a:gdLst/>
            <a:ahLst/>
            <a:cxnLst/>
            <a:rect l="l" t="t" r="r" b="b"/>
            <a:pathLst>
              <a:path w="3809998" h="3917539">
                <a:moveTo>
                  <a:pt x="0" y="0"/>
                </a:moveTo>
                <a:lnTo>
                  <a:pt x="3809998" y="0"/>
                </a:lnTo>
                <a:lnTo>
                  <a:pt x="3809998" y="3909212"/>
                </a:lnTo>
                <a:lnTo>
                  <a:pt x="1781628" y="3737429"/>
                </a:lnTo>
                <a:lnTo>
                  <a:pt x="0" y="3917539"/>
                </a:lnTo>
                <a:close/>
              </a:path>
            </a:pathLst>
          </a:custGeom>
        </p:spPr>
      </p:pic>
      <p:pic>
        <p:nvPicPr>
          <p:cNvPr id="3" name="Picture 2" descr="A picture containing mountain, nature, valley, orange">
            <a:extLst>
              <a:ext uri="{FF2B5EF4-FFF2-40B4-BE49-F238E27FC236}">
                <a16:creationId xmlns:a16="http://schemas.microsoft.com/office/drawing/2014/main" id="{59B6D5FC-8E07-62E0-76FD-635E3D96E7EB}"/>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8230" r="14322" b="1"/>
          <a:stretch/>
        </p:blipFill>
        <p:spPr>
          <a:xfrm>
            <a:off x="8191500" y="10"/>
            <a:ext cx="4000500" cy="3959022"/>
          </a:xfrm>
          <a:custGeom>
            <a:avLst/>
            <a:gdLst/>
            <a:ahLst/>
            <a:cxnLst/>
            <a:rect l="l" t="t" r="r" b="b"/>
            <a:pathLst>
              <a:path w="4000500" h="3959032">
                <a:moveTo>
                  <a:pt x="0" y="0"/>
                </a:moveTo>
                <a:lnTo>
                  <a:pt x="4000500" y="0"/>
                </a:lnTo>
                <a:lnTo>
                  <a:pt x="4000500" y="3959032"/>
                </a:lnTo>
                <a:lnTo>
                  <a:pt x="9072" y="3926114"/>
                </a:lnTo>
                <a:lnTo>
                  <a:pt x="0" y="3925346"/>
                </a:lnTo>
                <a:close/>
              </a:path>
            </a:pathLst>
          </a:custGeom>
          <a:solidFill>
            <a:srgbClr val="000000">
              <a:shade val="95000"/>
            </a:srgbClr>
          </a:solidFill>
        </p:spPr>
      </p:pic>
      <p:sp>
        <p:nvSpPr>
          <p:cNvPr id="6" name="TextBox 5">
            <a:extLst>
              <a:ext uri="{FF2B5EF4-FFF2-40B4-BE49-F238E27FC236}">
                <a16:creationId xmlns:a16="http://schemas.microsoft.com/office/drawing/2014/main" id="{871D42A9-1977-4F98-AB69-1888028D0C56}"/>
              </a:ext>
            </a:extLst>
          </p:cNvPr>
          <p:cNvSpPr txBox="1"/>
          <p:nvPr/>
        </p:nvSpPr>
        <p:spPr>
          <a:xfrm>
            <a:off x="1012371" y="1295400"/>
            <a:ext cx="2275115" cy="2554545"/>
          </a:xfrm>
          <a:prstGeom prst="rect">
            <a:avLst/>
          </a:prstGeom>
          <a:noFill/>
        </p:spPr>
        <p:txBody>
          <a:bodyPr wrap="square" rtlCol="0">
            <a:spAutoFit/>
          </a:bodyPr>
          <a:lstStyle/>
          <a:p>
            <a:r>
              <a:rPr lang="en-US" sz="4000" dirty="0"/>
              <a:t>System </a:t>
            </a:r>
          </a:p>
          <a:p>
            <a:r>
              <a:rPr lang="en-US" sz="4000" dirty="0"/>
              <a:t>Overview</a:t>
            </a:r>
          </a:p>
          <a:p>
            <a:r>
              <a:rPr lang="en-US" sz="4000" dirty="0"/>
              <a:t>2024</a:t>
            </a:r>
          </a:p>
        </p:txBody>
      </p:sp>
      <p:sp>
        <p:nvSpPr>
          <p:cNvPr id="7" name="TextBox 6">
            <a:extLst>
              <a:ext uri="{FF2B5EF4-FFF2-40B4-BE49-F238E27FC236}">
                <a16:creationId xmlns:a16="http://schemas.microsoft.com/office/drawing/2014/main" id="{8F06D166-5434-4B2C-C8F6-CCBA3A0A325E}"/>
              </a:ext>
            </a:extLst>
          </p:cNvPr>
          <p:cNvSpPr txBox="1"/>
          <p:nvPr/>
        </p:nvSpPr>
        <p:spPr>
          <a:xfrm>
            <a:off x="3287486" y="4879582"/>
            <a:ext cx="6655253" cy="1384995"/>
          </a:xfrm>
          <a:prstGeom prst="rect">
            <a:avLst/>
          </a:prstGeom>
          <a:noFill/>
        </p:spPr>
        <p:txBody>
          <a:bodyPr wrap="square" rtlCol="0">
            <a:spAutoFit/>
          </a:bodyPr>
          <a:lstStyle/>
          <a:p>
            <a:r>
              <a:rPr lang="en-US" sz="2800" dirty="0"/>
              <a:t>Population: 510,000</a:t>
            </a:r>
          </a:p>
          <a:p>
            <a:r>
              <a:rPr lang="en-US" sz="2800" dirty="0"/>
              <a:t>Square Miles: 195.8 mi</a:t>
            </a:r>
          </a:p>
          <a:p>
            <a:r>
              <a:rPr lang="en-US" sz="2800" dirty="0"/>
              <a:t>Medical Alarms only:  85,000</a:t>
            </a:r>
          </a:p>
        </p:txBody>
      </p:sp>
    </p:spTree>
    <p:extLst>
      <p:ext uri="{BB962C8B-B14F-4D97-AF65-F5344CB8AC3E}">
        <p14:creationId xmlns:p14="http://schemas.microsoft.com/office/powerpoint/2010/main" val="605324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7B7F978E-3B3E-E18D-678D-46BB330D3D6E}"/>
              </a:ext>
            </a:extLst>
          </p:cNvPr>
          <p:cNvGraphicFramePr/>
          <p:nvPr>
            <p:extLst>
              <p:ext uri="{D42A27DB-BD31-4B8C-83A1-F6EECF244321}">
                <p14:modId xmlns:p14="http://schemas.microsoft.com/office/powerpoint/2010/main" val="878031176"/>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Left Brace 8">
            <a:extLst>
              <a:ext uri="{FF2B5EF4-FFF2-40B4-BE49-F238E27FC236}">
                <a16:creationId xmlns:a16="http://schemas.microsoft.com/office/drawing/2014/main" id="{2D0E9876-560F-8825-7989-8CCFBDF7CD48}"/>
              </a:ext>
            </a:extLst>
          </p:cNvPr>
          <p:cNvSpPr/>
          <p:nvPr/>
        </p:nvSpPr>
        <p:spPr>
          <a:xfrm>
            <a:off x="2713153" y="719666"/>
            <a:ext cx="880947" cy="5418666"/>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Left Brace 10">
            <a:extLst>
              <a:ext uri="{FF2B5EF4-FFF2-40B4-BE49-F238E27FC236}">
                <a16:creationId xmlns:a16="http://schemas.microsoft.com/office/drawing/2014/main" id="{A767584A-C00F-554B-250F-6075B71989DF}"/>
              </a:ext>
            </a:extLst>
          </p:cNvPr>
          <p:cNvSpPr/>
          <p:nvPr/>
        </p:nvSpPr>
        <p:spPr>
          <a:xfrm rot="10800000">
            <a:off x="8720269" y="719666"/>
            <a:ext cx="880947" cy="5418666"/>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5" name="Picture 14">
            <a:extLst>
              <a:ext uri="{FF2B5EF4-FFF2-40B4-BE49-F238E27FC236}">
                <a16:creationId xmlns:a16="http://schemas.microsoft.com/office/drawing/2014/main" id="{29AC7635-B78C-D9DB-2FE7-5B60EBECF990}"/>
              </a:ext>
            </a:extLst>
          </p:cNvPr>
          <p:cNvPicPr>
            <a:picLocks noChangeAspect="1"/>
          </p:cNvPicPr>
          <p:nvPr/>
        </p:nvPicPr>
        <p:blipFill>
          <a:blip r:embed="rId8"/>
          <a:stretch>
            <a:fillRect/>
          </a:stretch>
        </p:blipFill>
        <p:spPr>
          <a:xfrm>
            <a:off x="38174" y="22461"/>
            <a:ext cx="1305717" cy="1302360"/>
          </a:xfrm>
          <a:prstGeom prst="rect">
            <a:avLst/>
          </a:prstGeom>
        </p:spPr>
      </p:pic>
      <p:sp>
        <p:nvSpPr>
          <p:cNvPr id="16" name="TextBox 15">
            <a:extLst>
              <a:ext uri="{FF2B5EF4-FFF2-40B4-BE49-F238E27FC236}">
                <a16:creationId xmlns:a16="http://schemas.microsoft.com/office/drawing/2014/main" id="{5B3F71B2-6E57-443B-0050-F138F1CFC26F}"/>
              </a:ext>
            </a:extLst>
          </p:cNvPr>
          <p:cNvSpPr txBox="1"/>
          <p:nvPr/>
        </p:nvSpPr>
        <p:spPr>
          <a:xfrm>
            <a:off x="4225154" y="175167"/>
            <a:ext cx="5246357" cy="369332"/>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TIERED RESPONSE APPROACH (Tactics) </a:t>
            </a:r>
          </a:p>
        </p:txBody>
      </p:sp>
    </p:spTree>
    <p:extLst>
      <p:ext uri="{BB962C8B-B14F-4D97-AF65-F5344CB8AC3E}">
        <p14:creationId xmlns:p14="http://schemas.microsoft.com/office/powerpoint/2010/main" val="334241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7B7F978E-3B3E-E18D-678D-46BB330D3D6E}"/>
              </a:ext>
            </a:extLst>
          </p:cNvPr>
          <p:cNvGraphicFramePr/>
          <p:nvPr>
            <p:extLst>
              <p:ext uri="{D42A27DB-BD31-4B8C-83A1-F6EECF244321}">
                <p14:modId xmlns:p14="http://schemas.microsoft.com/office/powerpoint/2010/main" val="4184006641"/>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Left Brace 8">
            <a:extLst>
              <a:ext uri="{FF2B5EF4-FFF2-40B4-BE49-F238E27FC236}">
                <a16:creationId xmlns:a16="http://schemas.microsoft.com/office/drawing/2014/main" id="{2D0E9876-560F-8825-7989-8CCFBDF7CD48}"/>
              </a:ext>
            </a:extLst>
          </p:cNvPr>
          <p:cNvSpPr/>
          <p:nvPr/>
        </p:nvSpPr>
        <p:spPr>
          <a:xfrm>
            <a:off x="2713153" y="719666"/>
            <a:ext cx="880947" cy="5418666"/>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Left Brace 10">
            <a:extLst>
              <a:ext uri="{FF2B5EF4-FFF2-40B4-BE49-F238E27FC236}">
                <a16:creationId xmlns:a16="http://schemas.microsoft.com/office/drawing/2014/main" id="{A767584A-C00F-554B-250F-6075B71989DF}"/>
              </a:ext>
            </a:extLst>
          </p:cNvPr>
          <p:cNvSpPr/>
          <p:nvPr/>
        </p:nvSpPr>
        <p:spPr>
          <a:xfrm rot="10800000">
            <a:off x="8720269" y="719666"/>
            <a:ext cx="880947" cy="5418666"/>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5" name="Picture 14">
            <a:extLst>
              <a:ext uri="{FF2B5EF4-FFF2-40B4-BE49-F238E27FC236}">
                <a16:creationId xmlns:a16="http://schemas.microsoft.com/office/drawing/2014/main" id="{29AC7635-B78C-D9DB-2FE7-5B60EBECF990}"/>
              </a:ext>
            </a:extLst>
          </p:cNvPr>
          <p:cNvPicPr>
            <a:picLocks noChangeAspect="1"/>
          </p:cNvPicPr>
          <p:nvPr/>
        </p:nvPicPr>
        <p:blipFill>
          <a:blip r:embed="rId8"/>
          <a:stretch>
            <a:fillRect/>
          </a:stretch>
        </p:blipFill>
        <p:spPr>
          <a:xfrm>
            <a:off x="38174" y="22461"/>
            <a:ext cx="1305717" cy="1302360"/>
          </a:xfrm>
          <a:prstGeom prst="rect">
            <a:avLst/>
          </a:prstGeom>
        </p:spPr>
      </p:pic>
      <p:sp>
        <p:nvSpPr>
          <p:cNvPr id="16" name="TextBox 15">
            <a:extLst>
              <a:ext uri="{FF2B5EF4-FFF2-40B4-BE49-F238E27FC236}">
                <a16:creationId xmlns:a16="http://schemas.microsoft.com/office/drawing/2014/main" id="{5B3F71B2-6E57-443B-0050-F138F1CFC26F}"/>
              </a:ext>
            </a:extLst>
          </p:cNvPr>
          <p:cNvSpPr txBox="1"/>
          <p:nvPr/>
        </p:nvSpPr>
        <p:spPr>
          <a:xfrm>
            <a:off x="4225154" y="175167"/>
            <a:ext cx="5246357"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TIERED RESPONSE APPROACH (Tactics) </a:t>
            </a:r>
          </a:p>
        </p:txBody>
      </p:sp>
    </p:spTree>
    <p:extLst>
      <p:ext uri="{BB962C8B-B14F-4D97-AF65-F5344CB8AC3E}">
        <p14:creationId xmlns:p14="http://schemas.microsoft.com/office/powerpoint/2010/main" val="1725420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C9B7384-7FB9-5F4E-C3D5-474BB50F13E5}"/>
              </a:ext>
            </a:extLst>
          </p:cNvPr>
          <p:cNvSpPr>
            <a:spLocks noGrp="1"/>
          </p:cNvSpPr>
          <p:nvPr>
            <p:ph type="subTitle" idx="1"/>
          </p:nvPr>
        </p:nvSpPr>
        <p:spPr>
          <a:xfrm>
            <a:off x="1524000" y="5647795"/>
            <a:ext cx="9144000" cy="890656"/>
          </a:xfrm>
        </p:spPr>
        <p:txBody>
          <a:bodyPr/>
          <a:lstStyle/>
          <a:p>
            <a:r>
              <a:rPr lang="en-US" b="1" dirty="0"/>
              <a:t>Finding New Homes for EMS Patients: Triage, Alternative Transport, and Diversion</a:t>
            </a:r>
          </a:p>
        </p:txBody>
      </p:sp>
      <p:pic>
        <p:nvPicPr>
          <p:cNvPr id="6" name="Picture 5">
            <a:extLst>
              <a:ext uri="{FF2B5EF4-FFF2-40B4-BE49-F238E27FC236}">
                <a16:creationId xmlns:a16="http://schemas.microsoft.com/office/drawing/2014/main" id="{53690180-2FF1-3CB5-7A9F-4B9DDAE65902}"/>
              </a:ext>
            </a:extLst>
          </p:cNvPr>
          <p:cNvPicPr>
            <a:picLocks noChangeAspect="1"/>
          </p:cNvPicPr>
          <p:nvPr/>
        </p:nvPicPr>
        <p:blipFill>
          <a:blip r:embed="rId2"/>
          <a:stretch>
            <a:fillRect/>
          </a:stretch>
        </p:blipFill>
        <p:spPr>
          <a:xfrm>
            <a:off x="3371510" y="0"/>
            <a:ext cx="5448980" cy="5375345"/>
          </a:xfrm>
          <a:prstGeom prst="rect">
            <a:avLst/>
          </a:prstGeom>
        </p:spPr>
      </p:pic>
      <p:sp>
        <p:nvSpPr>
          <p:cNvPr id="7" name="Rectangle: Rounded Corners 6">
            <a:extLst>
              <a:ext uri="{FF2B5EF4-FFF2-40B4-BE49-F238E27FC236}">
                <a16:creationId xmlns:a16="http://schemas.microsoft.com/office/drawing/2014/main" id="{B5007616-CAE4-D30B-656E-BE60F00FA459}"/>
              </a:ext>
            </a:extLst>
          </p:cNvPr>
          <p:cNvSpPr/>
          <p:nvPr/>
        </p:nvSpPr>
        <p:spPr>
          <a:xfrm>
            <a:off x="1061883" y="5277022"/>
            <a:ext cx="9783097" cy="137941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Benjamin Lawner, DO, MS, EMT-P, FACEP</a:t>
            </a:r>
            <a:br>
              <a:rPr lang="en-US" dirty="0"/>
            </a:br>
            <a:r>
              <a:rPr lang="en-US" dirty="0"/>
              <a:t>Associate Professor, Department of Emergency Medicine</a:t>
            </a:r>
            <a:br>
              <a:rPr lang="en-US" dirty="0"/>
            </a:br>
            <a:r>
              <a:rPr lang="en-US" dirty="0"/>
              <a:t>University of Maryland School of Medicine</a:t>
            </a:r>
            <a:br>
              <a:rPr lang="en-US" dirty="0"/>
            </a:br>
            <a:r>
              <a:rPr lang="en-US" dirty="0"/>
              <a:t>Medical Director, Baltimore City Fire Department</a:t>
            </a:r>
            <a:br>
              <a:rPr lang="en-US" dirty="0"/>
            </a:br>
            <a:r>
              <a:rPr lang="en-US" dirty="0"/>
              <a:t>Medical Director, Maryland ExpressCare Critical Care Transport</a:t>
            </a:r>
          </a:p>
        </p:txBody>
      </p:sp>
    </p:spTree>
    <p:extLst>
      <p:ext uri="{BB962C8B-B14F-4D97-AF65-F5344CB8AC3E}">
        <p14:creationId xmlns:p14="http://schemas.microsoft.com/office/powerpoint/2010/main" val="1895181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7B7F978E-3B3E-E18D-678D-46BB330D3D6E}"/>
              </a:ext>
            </a:extLst>
          </p:cNvPr>
          <p:cNvGraphicFramePr/>
          <p:nvPr>
            <p:extLst>
              <p:ext uri="{D42A27DB-BD31-4B8C-83A1-F6EECF244321}">
                <p14:modId xmlns:p14="http://schemas.microsoft.com/office/powerpoint/2010/main" val="436338359"/>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Oval 6">
            <a:extLst>
              <a:ext uri="{FF2B5EF4-FFF2-40B4-BE49-F238E27FC236}">
                <a16:creationId xmlns:a16="http://schemas.microsoft.com/office/drawing/2014/main" id="{D89ED66C-B819-C97D-FBA1-02D55ED7DC4C}"/>
              </a:ext>
            </a:extLst>
          </p:cNvPr>
          <p:cNvSpPr/>
          <p:nvPr/>
        </p:nvSpPr>
        <p:spPr>
          <a:xfrm>
            <a:off x="9772649" y="2609848"/>
            <a:ext cx="1876555" cy="1786787"/>
          </a:xfrm>
          <a:prstGeom prst="ellipse">
            <a:avLst/>
          </a:prstGeom>
          <a:solidFill>
            <a:srgbClr val="33B67D">
              <a:lumMod val="60000"/>
              <a:lumOff val="40000"/>
              <a:alpha val="50000"/>
            </a:srgbClr>
          </a:solidFill>
          <a:ln w="15875" cap="flat" cmpd="sng" algn="ctr">
            <a:solidFill>
              <a:srgbClr val="FFFFFF">
                <a:hueOff val="0"/>
                <a:satOff val="0"/>
                <a:lumOff val="0"/>
                <a:alphaOff val="0"/>
              </a:srgbClr>
            </a:solidFill>
            <a:prstDash val="solid"/>
          </a:ln>
          <a:effectLst/>
        </p:spPr>
        <p:txBody>
          <a:bodyPr spcFirstLastPara="0" vert="horz" wrap="square" lIns="17780" tIns="17780" rIns="17780" bIns="17780" numCol="1" spcCol="1270" anchor="ctr" anchorCtr="0">
            <a:noAutofit/>
          </a:bodyPr>
          <a:lstStyle/>
          <a:p>
            <a:pPr algn="ctr" defTabSz="622300">
              <a:lnSpc>
                <a:spcPct val="90000"/>
              </a:lnSpc>
              <a:spcBef>
                <a:spcPct val="0"/>
              </a:spcBef>
              <a:spcAft>
                <a:spcPct val="35000"/>
              </a:spcAft>
            </a:pPr>
            <a:r>
              <a:rPr lang="en-US" sz="1600" b="1">
                <a:latin typeface="Arial" panose="020B0604020202020204" pitchFamily="34" charset="0"/>
                <a:cs typeface="Arial" panose="020B0604020202020204" pitchFamily="34" charset="0"/>
              </a:rPr>
              <a:t>Community</a:t>
            </a:r>
          </a:p>
          <a:p>
            <a:pPr algn="ctr" defTabSz="622300">
              <a:lnSpc>
                <a:spcPct val="90000"/>
              </a:lnSpc>
              <a:spcBef>
                <a:spcPct val="0"/>
              </a:spcBef>
              <a:spcAft>
                <a:spcPct val="35000"/>
              </a:spcAft>
            </a:pPr>
            <a:r>
              <a:rPr lang="en-US" sz="1600" b="1">
                <a:latin typeface="Arial" panose="020B0604020202020204" pitchFamily="34" charset="0"/>
                <a:cs typeface="Arial" panose="020B0604020202020204" pitchFamily="34" charset="0"/>
              </a:rPr>
              <a:t>Public Health   </a:t>
            </a:r>
          </a:p>
          <a:p>
            <a:pPr algn="ctr" defTabSz="622300">
              <a:lnSpc>
                <a:spcPct val="90000"/>
              </a:lnSpc>
              <a:spcBef>
                <a:spcPct val="0"/>
              </a:spcBef>
              <a:spcAft>
                <a:spcPct val="35000"/>
              </a:spcAft>
            </a:pPr>
            <a:r>
              <a:rPr lang="en-US" sz="1600" b="1">
                <a:latin typeface="Arial" panose="020B0604020202020204" pitchFamily="34" charset="0"/>
                <a:cs typeface="Arial" panose="020B0604020202020204" pitchFamily="34" charset="0"/>
              </a:rPr>
              <a:t>Division </a:t>
            </a:r>
          </a:p>
        </p:txBody>
      </p:sp>
      <p:sp>
        <p:nvSpPr>
          <p:cNvPr id="8" name="Oval 7">
            <a:extLst>
              <a:ext uri="{FF2B5EF4-FFF2-40B4-BE49-F238E27FC236}">
                <a16:creationId xmlns:a16="http://schemas.microsoft.com/office/drawing/2014/main" id="{5AB9C558-7F72-0B5A-5544-24EF4327F9BF}"/>
              </a:ext>
            </a:extLst>
          </p:cNvPr>
          <p:cNvSpPr/>
          <p:nvPr/>
        </p:nvSpPr>
        <p:spPr>
          <a:xfrm>
            <a:off x="702528" y="2609849"/>
            <a:ext cx="1637096" cy="1638300"/>
          </a:xfrm>
          <a:prstGeom prst="ellipse">
            <a:avLst/>
          </a:prstGeom>
          <a:solidFill>
            <a:srgbClr val="F33C29">
              <a:alpha val="49804"/>
            </a:srgbClr>
          </a:solidFill>
          <a:ln w="15875" cap="flat" cmpd="sng" algn="ctr">
            <a:solidFill>
              <a:srgbClr val="FFFFFF">
                <a:hueOff val="0"/>
                <a:satOff val="0"/>
                <a:lumOff val="0"/>
                <a:alphaOff val="0"/>
              </a:srgbClr>
            </a:solidFill>
            <a:prstDash val="solid"/>
          </a:ln>
          <a:effectLst/>
        </p:spPr>
        <p:txBody>
          <a:bodyPr spcFirstLastPara="0" vert="horz" wrap="square" lIns="21590" tIns="21590" rIns="21590" bIns="21590" numCol="1" spcCol="1270" anchor="ctr" anchorCtr="0">
            <a:noAutofit/>
          </a:bodyPr>
          <a:lstStyle/>
          <a:p>
            <a:r>
              <a:rPr lang="en-US" sz="1600" b="1">
                <a:latin typeface="Arial" panose="020B0604020202020204" pitchFamily="34" charset="0"/>
                <a:cs typeface="Arial" panose="020B0604020202020204" pitchFamily="34" charset="0"/>
              </a:rPr>
              <a:t>Operations</a:t>
            </a:r>
          </a:p>
        </p:txBody>
      </p:sp>
      <p:sp>
        <p:nvSpPr>
          <p:cNvPr id="9" name="Left Brace 8">
            <a:extLst>
              <a:ext uri="{FF2B5EF4-FFF2-40B4-BE49-F238E27FC236}">
                <a16:creationId xmlns:a16="http://schemas.microsoft.com/office/drawing/2014/main" id="{2D0E9876-560F-8825-7989-8CCFBDF7CD48}"/>
              </a:ext>
            </a:extLst>
          </p:cNvPr>
          <p:cNvSpPr/>
          <p:nvPr/>
        </p:nvSpPr>
        <p:spPr>
          <a:xfrm>
            <a:off x="2713153" y="719666"/>
            <a:ext cx="880947" cy="5418666"/>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Left Brace 10">
            <a:extLst>
              <a:ext uri="{FF2B5EF4-FFF2-40B4-BE49-F238E27FC236}">
                <a16:creationId xmlns:a16="http://schemas.microsoft.com/office/drawing/2014/main" id="{A767584A-C00F-554B-250F-6075B71989DF}"/>
              </a:ext>
            </a:extLst>
          </p:cNvPr>
          <p:cNvSpPr/>
          <p:nvPr/>
        </p:nvSpPr>
        <p:spPr>
          <a:xfrm rot="10800000">
            <a:off x="8720269" y="719666"/>
            <a:ext cx="880947" cy="5418666"/>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5" name="Picture 14">
            <a:extLst>
              <a:ext uri="{FF2B5EF4-FFF2-40B4-BE49-F238E27FC236}">
                <a16:creationId xmlns:a16="http://schemas.microsoft.com/office/drawing/2014/main" id="{29AC7635-B78C-D9DB-2FE7-5B60EBECF990}"/>
              </a:ext>
            </a:extLst>
          </p:cNvPr>
          <p:cNvPicPr>
            <a:picLocks noChangeAspect="1"/>
          </p:cNvPicPr>
          <p:nvPr/>
        </p:nvPicPr>
        <p:blipFill>
          <a:blip r:embed="rId8"/>
          <a:stretch>
            <a:fillRect/>
          </a:stretch>
        </p:blipFill>
        <p:spPr>
          <a:xfrm>
            <a:off x="38174" y="22461"/>
            <a:ext cx="1305717" cy="1302360"/>
          </a:xfrm>
          <a:prstGeom prst="rect">
            <a:avLst/>
          </a:prstGeom>
        </p:spPr>
      </p:pic>
      <p:sp>
        <p:nvSpPr>
          <p:cNvPr id="16" name="TextBox 15">
            <a:extLst>
              <a:ext uri="{FF2B5EF4-FFF2-40B4-BE49-F238E27FC236}">
                <a16:creationId xmlns:a16="http://schemas.microsoft.com/office/drawing/2014/main" id="{5B3F71B2-6E57-443B-0050-F138F1CFC26F}"/>
              </a:ext>
            </a:extLst>
          </p:cNvPr>
          <p:cNvSpPr txBox="1"/>
          <p:nvPr/>
        </p:nvSpPr>
        <p:spPr>
          <a:xfrm>
            <a:off x="4225154" y="175167"/>
            <a:ext cx="5246357" cy="369332"/>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TIERED RESPONSE APPROACH (Tactics) </a:t>
            </a:r>
          </a:p>
        </p:txBody>
      </p:sp>
    </p:spTree>
    <p:extLst>
      <p:ext uri="{BB962C8B-B14F-4D97-AF65-F5344CB8AC3E}">
        <p14:creationId xmlns:p14="http://schemas.microsoft.com/office/powerpoint/2010/main" val="50750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7B7F978E-3B3E-E18D-678D-46BB330D3D6E}"/>
              </a:ext>
            </a:extLst>
          </p:cNvPr>
          <p:cNvGraphicFramePr/>
          <p:nvPr>
            <p:extLst>
              <p:ext uri="{D42A27DB-BD31-4B8C-83A1-F6EECF244321}">
                <p14:modId xmlns:p14="http://schemas.microsoft.com/office/powerpoint/2010/main" val="587138313"/>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Oval 6">
            <a:extLst>
              <a:ext uri="{FF2B5EF4-FFF2-40B4-BE49-F238E27FC236}">
                <a16:creationId xmlns:a16="http://schemas.microsoft.com/office/drawing/2014/main" id="{D89ED66C-B819-C97D-FBA1-02D55ED7DC4C}"/>
              </a:ext>
            </a:extLst>
          </p:cNvPr>
          <p:cNvSpPr/>
          <p:nvPr/>
        </p:nvSpPr>
        <p:spPr>
          <a:xfrm>
            <a:off x="9772649" y="2609848"/>
            <a:ext cx="1876555" cy="1786787"/>
          </a:xfrm>
          <a:prstGeom prst="ellipse">
            <a:avLst/>
          </a:prstGeom>
          <a:solidFill>
            <a:srgbClr val="33B67D">
              <a:lumMod val="60000"/>
              <a:lumOff val="40000"/>
              <a:alpha val="50000"/>
            </a:srgbClr>
          </a:solidFill>
          <a:ln w="15875" cap="flat" cmpd="sng" algn="ctr">
            <a:solidFill>
              <a:srgbClr val="FFFFFF">
                <a:hueOff val="0"/>
                <a:satOff val="0"/>
                <a:lumOff val="0"/>
                <a:alphaOff val="0"/>
              </a:srgbClr>
            </a:solidFill>
            <a:prstDash val="solid"/>
          </a:ln>
          <a:effectLst/>
        </p:spPr>
        <p:txBody>
          <a:bodyPr spcFirstLastPara="0" vert="horz" wrap="square" lIns="17780" tIns="17780" rIns="17780" bIns="17780" numCol="1" spcCol="1270" anchor="ctr" anchorCtr="0">
            <a:noAutofit/>
          </a:bodyPr>
          <a:lstStyle/>
          <a:p>
            <a:pPr algn="ctr" defTabSz="622300">
              <a:lnSpc>
                <a:spcPct val="90000"/>
              </a:lnSpc>
              <a:spcBef>
                <a:spcPct val="0"/>
              </a:spcBef>
              <a:spcAft>
                <a:spcPct val="35000"/>
              </a:spcAft>
            </a:pPr>
            <a:r>
              <a:rPr lang="en-US" sz="1600" b="1">
                <a:solidFill>
                  <a:schemeClr val="bg1"/>
                </a:solidFill>
                <a:latin typeface="Arial" panose="020B0604020202020204" pitchFamily="34" charset="0"/>
                <a:cs typeface="Arial" panose="020B0604020202020204" pitchFamily="34" charset="0"/>
              </a:rPr>
              <a:t>Community</a:t>
            </a:r>
          </a:p>
          <a:p>
            <a:pPr algn="ctr" defTabSz="622300">
              <a:lnSpc>
                <a:spcPct val="90000"/>
              </a:lnSpc>
              <a:spcBef>
                <a:spcPct val="0"/>
              </a:spcBef>
              <a:spcAft>
                <a:spcPct val="35000"/>
              </a:spcAft>
            </a:pPr>
            <a:r>
              <a:rPr lang="en-US" sz="1600" b="1">
                <a:solidFill>
                  <a:schemeClr val="bg1"/>
                </a:solidFill>
                <a:latin typeface="Arial" panose="020B0604020202020204" pitchFamily="34" charset="0"/>
                <a:cs typeface="Arial" panose="020B0604020202020204" pitchFamily="34" charset="0"/>
              </a:rPr>
              <a:t>Public Health   </a:t>
            </a:r>
          </a:p>
          <a:p>
            <a:pPr algn="ctr" defTabSz="622300">
              <a:lnSpc>
                <a:spcPct val="90000"/>
              </a:lnSpc>
              <a:spcBef>
                <a:spcPct val="0"/>
              </a:spcBef>
              <a:spcAft>
                <a:spcPct val="35000"/>
              </a:spcAft>
            </a:pPr>
            <a:r>
              <a:rPr lang="en-US" sz="1600" b="1">
                <a:solidFill>
                  <a:schemeClr val="bg1"/>
                </a:solidFill>
                <a:latin typeface="Arial" panose="020B0604020202020204" pitchFamily="34" charset="0"/>
                <a:cs typeface="Arial" panose="020B0604020202020204" pitchFamily="34" charset="0"/>
              </a:rPr>
              <a:t>Division </a:t>
            </a:r>
          </a:p>
        </p:txBody>
      </p:sp>
      <p:sp>
        <p:nvSpPr>
          <p:cNvPr id="8" name="Oval 7">
            <a:extLst>
              <a:ext uri="{FF2B5EF4-FFF2-40B4-BE49-F238E27FC236}">
                <a16:creationId xmlns:a16="http://schemas.microsoft.com/office/drawing/2014/main" id="{5AB9C558-7F72-0B5A-5544-24EF4327F9BF}"/>
              </a:ext>
            </a:extLst>
          </p:cNvPr>
          <p:cNvSpPr/>
          <p:nvPr/>
        </p:nvSpPr>
        <p:spPr>
          <a:xfrm>
            <a:off x="702528" y="2609849"/>
            <a:ext cx="1637096" cy="1638300"/>
          </a:xfrm>
          <a:prstGeom prst="ellipse">
            <a:avLst/>
          </a:prstGeom>
          <a:solidFill>
            <a:srgbClr val="F33C29">
              <a:alpha val="49804"/>
            </a:srgbClr>
          </a:solidFill>
          <a:ln w="15875" cap="flat" cmpd="sng" algn="ctr">
            <a:solidFill>
              <a:srgbClr val="FFFFFF">
                <a:hueOff val="0"/>
                <a:satOff val="0"/>
                <a:lumOff val="0"/>
                <a:alphaOff val="0"/>
              </a:srgbClr>
            </a:solidFill>
            <a:prstDash val="solid"/>
          </a:ln>
          <a:effectLst/>
        </p:spPr>
        <p:txBody>
          <a:bodyPr spcFirstLastPara="0" vert="horz" wrap="square" lIns="21590" tIns="21590" rIns="21590" bIns="21590" numCol="1" spcCol="1270" anchor="ctr" anchorCtr="0">
            <a:noAutofit/>
          </a:bodyPr>
          <a:lstStyle/>
          <a:p>
            <a:r>
              <a:rPr lang="en-US" sz="1600" b="1">
                <a:latin typeface="Arial" panose="020B0604020202020204" pitchFamily="34" charset="0"/>
                <a:cs typeface="Arial" panose="020B0604020202020204" pitchFamily="34" charset="0"/>
              </a:rPr>
              <a:t>Operations</a:t>
            </a:r>
          </a:p>
        </p:txBody>
      </p:sp>
      <p:sp>
        <p:nvSpPr>
          <p:cNvPr id="9" name="Left Brace 8">
            <a:extLst>
              <a:ext uri="{FF2B5EF4-FFF2-40B4-BE49-F238E27FC236}">
                <a16:creationId xmlns:a16="http://schemas.microsoft.com/office/drawing/2014/main" id="{2D0E9876-560F-8825-7989-8CCFBDF7CD48}"/>
              </a:ext>
            </a:extLst>
          </p:cNvPr>
          <p:cNvSpPr/>
          <p:nvPr/>
        </p:nvSpPr>
        <p:spPr>
          <a:xfrm>
            <a:off x="2713153" y="719666"/>
            <a:ext cx="880947" cy="5418666"/>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Left Brace 10">
            <a:extLst>
              <a:ext uri="{FF2B5EF4-FFF2-40B4-BE49-F238E27FC236}">
                <a16:creationId xmlns:a16="http://schemas.microsoft.com/office/drawing/2014/main" id="{A767584A-C00F-554B-250F-6075B71989DF}"/>
              </a:ext>
            </a:extLst>
          </p:cNvPr>
          <p:cNvSpPr/>
          <p:nvPr/>
        </p:nvSpPr>
        <p:spPr>
          <a:xfrm rot="10800000">
            <a:off x="8720269" y="719666"/>
            <a:ext cx="880947" cy="5418666"/>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5" name="Picture 14">
            <a:extLst>
              <a:ext uri="{FF2B5EF4-FFF2-40B4-BE49-F238E27FC236}">
                <a16:creationId xmlns:a16="http://schemas.microsoft.com/office/drawing/2014/main" id="{29AC7635-B78C-D9DB-2FE7-5B60EBECF990}"/>
              </a:ext>
            </a:extLst>
          </p:cNvPr>
          <p:cNvPicPr>
            <a:picLocks noChangeAspect="1"/>
          </p:cNvPicPr>
          <p:nvPr/>
        </p:nvPicPr>
        <p:blipFill>
          <a:blip r:embed="rId8"/>
          <a:stretch>
            <a:fillRect/>
          </a:stretch>
        </p:blipFill>
        <p:spPr>
          <a:xfrm>
            <a:off x="38174" y="22461"/>
            <a:ext cx="1305717" cy="1302360"/>
          </a:xfrm>
          <a:prstGeom prst="rect">
            <a:avLst/>
          </a:prstGeom>
        </p:spPr>
      </p:pic>
      <p:sp>
        <p:nvSpPr>
          <p:cNvPr id="16" name="TextBox 15">
            <a:extLst>
              <a:ext uri="{FF2B5EF4-FFF2-40B4-BE49-F238E27FC236}">
                <a16:creationId xmlns:a16="http://schemas.microsoft.com/office/drawing/2014/main" id="{5B3F71B2-6E57-443B-0050-F138F1CFC26F}"/>
              </a:ext>
            </a:extLst>
          </p:cNvPr>
          <p:cNvSpPr txBox="1"/>
          <p:nvPr/>
        </p:nvSpPr>
        <p:spPr>
          <a:xfrm>
            <a:off x="4225154" y="175167"/>
            <a:ext cx="5246357"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TIERED RESPONSE APPROACH (Tactics) </a:t>
            </a:r>
          </a:p>
        </p:txBody>
      </p:sp>
    </p:spTree>
    <p:extLst>
      <p:ext uri="{BB962C8B-B14F-4D97-AF65-F5344CB8AC3E}">
        <p14:creationId xmlns:p14="http://schemas.microsoft.com/office/powerpoint/2010/main" val="298473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7B7F978E-3B3E-E18D-678D-46BB330D3D6E}"/>
              </a:ext>
            </a:extLst>
          </p:cNvPr>
          <p:cNvGraphicFramePr/>
          <p:nvPr>
            <p:extLst>
              <p:ext uri="{D42A27DB-BD31-4B8C-83A1-F6EECF244321}">
                <p14:modId xmlns:p14="http://schemas.microsoft.com/office/powerpoint/2010/main" val="2557088643"/>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Oval 6">
            <a:extLst>
              <a:ext uri="{FF2B5EF4-FFF2-40B4-BE49-F238E27FC236}">
                <a16:creationId xmlns:a16="http://schemas.microsoft.com/office/drawing/2014/main" id="{D89ED66C-B819-C97D-FBA1-02D55ED7DC4C}"/>
              </a:ext>
            </a:extLst>
          </p:cNvPr>
          <p:cNvSpPr/>
          <p:nvPr/>
        </p:nvSpPr>
        <p:spPr>
          <a:xfrm>
            <a:off x="9772649" y="2609848"/>
            <a:ext cx="1876555" cy="1786787"/>
          </a:xfrm>
          <a:prstGeom prst="ellipse">
            <a:avLst/>
          </a:prstGeom>
          <a:solidFill>
            <a:srgbClr val="33B67D">
              <a:lumMod val="60000"/>
              <a:lumOff val="40000"/>
              <a:alpha val="50000"/>
            </a:srgbClr>
          </a:solidFill>
          <a:ln w="15875" cap="flat" cmpd="sng" algn="ctr">
            <a:solidFill>
              <a:srgbClr val="FFFFFF">
                <a:hueOff val="0"/>
                <a:satOff val="0"/>
                <a:lumOff val="0"/>
                <a:alphaOff val="0"/>
              </a:srgbClr>
            </a:solidFill>
            <a:prstDash val="solid"/>
          </a:ln>
          <a:effectLst/>
        </p:spPr>
        <p:txBody>
          <a:bodyPr spcFirstLastPara="0" vert="horz" wrap="square" lIns="17780" tIns="17780" rIns="17780" bIns="17780" numCol="1" spcCol="1270" anchor="ctr" anchorCtr="0">
            <a:noAutofit/>
          </a:bodyPr>
          <a:lstStyle/>
          <a:p>
            <a:pPr algn="ctr" defTabSz="622300">
              <a:lnSpc>
                <a:spcPct val="90000"/>
              </a:lnSpc>
              <a:spcBef>
                <a:spcPct val="0"/>
              </a:spcBef>
              <a:spcAft>
                <a:spcPct val="35000"/>
              </a:spcAft>
            </a:pPr>
            <a:r>
              <a:rPr lang="en-US" sz="1600" b="1">
                <a:latin typeface="Arial" panose="020B0604020202020204" pitchFamily="34" charset="0"/>
                <a:cs typeface="Arial" panose="020B0604020202020204" pitchFamily="34" charset="0"/>
              </a:rPr>
              <a:t>Community</a:t>
            </a:r>
          </a:p>
          <a:p>
            <a:pPr algn="ctr" defTabSz="622300">
              <a:lnSpc>
                <a:spcPct val="90000"/>
              </a:lnSpc>
              <a:spcBef>
                <a:spcPct val="0"/>
              </a:spcBef>
              <a:spcAft>
                <a:spcPct val="35000"/>
              </a:spcAft>
            </a:pPr>
            <a:r>
              <a:rPr lang="en-US" sz="1600" b="1">
                <a:latin typeface="Arial" panose="020B0604020202020204" pitchFamily="34" charset="0"/>
                <a:cs typeface="Arial" panose="020B0604020202020204" pitchFamily="34" charset="0"/>
              </a:rPr>
              <a:t>Public Health   </a:t>
            </a:r>
          </a:p>
          <a:p>
            <a:pPr algn="ctr" defTabSz="622300">
              <a:lnSpc>
                <a:spcPct val="90000"/>
              </a:lnSpc>
              <a:spcBef>
                <a:spcPct val="0"/>
              </a:spcBef>
              <a:spcAft>
                <a:spcPct val="35000"/>
              </a:spcAft>
            </a:pPr>
            <a:r>
              <a:rPr lang="en-US" sz="1600" b="1">
                <a:latin typeface="Arial" panose="020B0604020202020204" pitchFamily="34" charset="0"/>
                <a:cs typeface="Arial" panose="020B0604020202020204" pitchFamily="34" charset="0"/>
              </a:rPr>
              <a:t>Division </a:t>
            </a:r>
          </a:p>
        </p:txBody>
      </p:sp>
      <p:sp>
        <p:nvSpPr>
          <p:cNvPr id="8" name="Oval 7">
            <a:extLst>
              <a:ext uri="{FF2B5EF4-FFF2-40B4-BE49-F238E27FC236}">
                <a16:creationId xmlns:a16="http://schemas.microsoft.com/office/drawing/2014/main" id="{5AB9C558-7F72-0B5A-5544-24EF4327F9BF}"/>
              </a:ext>
            </a:extLst>
          </p:cNvPr>
          <p:cNvSpPr/>
          <p:nvPr/>
        </p:nvSpPr>
        <p:spPr>
          <a:xfrm>
            <a:off x="702528" y="2609849"/>
            <a:ext cx="1637096" cy="1638300"/>
          </a:xfrm>
          <a:prstGeom prst="ellipse">
            <a:avLst/>
          </a:prstGeom>
          <a:solidFill>
            <a:srgbClr val="F33C29">
              <a:alpha val="49804"/>
            </a:srgbClr>
          </a:solidFill>
          <a:ln w="15875" cap="flat" cmpd="sng" algn="ctr">
            <a:solidFill>
              <a:srgbClr val="FFFFFF">
                <a:hueOff val="0"/>
                <a:satOff val="0"/>
                <a:lumOff val="0"/>
                <a:alphaOff val="0"/>
              </a:srgbClr>
            </a:solidFill>
            <a:prstDash val="solid"/>
          </a:ln>
          <a:effectLst/>
        </p:spPr>
        <p:txBody>
          <a:bodyPr spcFirstLastPara="0" vert="horz" wrap="square" lIns="21590" tIns="21590" rIns="21590" bIns="21590" numCol="1" spcCol="1270" anchor="ctr" anchorCtr="0">
            <a:noAutofit/>
          </a:bodyPr>
          <a:lstStyle/>
          <a:p>
            <a:r>
              <a:rPr lang="en-US" sz="1600" b="1">
                <a:latin typeface="Arial" panose="020B0604020202020204" pitchFamily="34" charset="0"/>
                <a:cs typeface="Arial" panose="020B0604020202020204" pitchFamily="34" charset="0"/>
              </a:rPr>
              <a:t>Operations</a:t>
            </a:r>
          </a:p>
        </p:txBody>
      </p:sp>
      <p:sp>
        <p:nvSpPr>
          <p:cNvPr id="9" name="Left Brace 8">
            <a:extLst>
              <a:ext uri="{FF2B5EF4-FFF2-40B4-BE49-F238E27FC236}">
                <a16:creationId xmlns:a16="http://schemas.microsoft.com/office/drawing/2014/main" id="{2D0E9876-560F-8825-7989-8CCFBDF7CD48}"/>
              </a:ext>
            </a:extLst>
          </p:cNvPr>
          <p:cNvSpPr/>
          <p:nvPr/>
        </p:nvSpPr>
        <p:spPr>
          <a:xfrm>
            <a:off x="2713153" y="719666"/>
            <a:ext cx="880947" cy="5418666"/>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Left Brace 10">
            <a:extLst>
              <a:ext uri="{FF2B5EF4-FFF2-40B4-BE49-F238E27FC236}">
                <a16:creationId xmlns:a16="http://schemas.microsoft.com/office/drawing/2014/main" id="{A767584A-C00F-554B-250F-6075B71989DF}"/>
              </a:ext>
            </a:extLst>
          </p:cNvPr>
          <p:cNvSpPr/>
          <p:nvPr/>
        </p:nvSpPr>
        <p:spPr>
          <a:xfrm rot="10800000">
            <a:off x="8720269" y="719666"/>
            <a:ext cx="880947" cy="5418666"/>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5" name="Picture 14">
            <a:extLst>
              <a:ext uri="{FF2B5EF4-FFF2-40B4-BE49-F238E27FC236}">
                <a16:creationId xmlns:a16="http://schemas.microsoft.com/office/drawing/2014/main" id="{29AC7635-B78C-D9DB-2FE7-5B60EBECF990}"/>
              </a:ext>
            </a:extLst>
          </p:cNvPr>
          <p:cNvPicPr>
            <a:picLocks noChangeAspect="1"/>
          </p:cNvPicPr>
          <p:nvPr/>
        </p:nvPicPr>
        <p:blipFill>
          <a:blip r:embed="rId8"/>
          <a:stretch>
            <a:fillRect/>
          </a:stretch>
        </p:blipFill>
        <p:spPr>
          <a:xfrm>
            <a:off x="38174" y="22461"/>
            <a:ext cx="1305717" cy="1302360"/>
          </a:xfrm>
          <a:prstGeom prst="rect">
            <a:avLst/>
          </a:prstGeom>
        </p:spPr>
      </p:pic>
      <p:sp>
        <p:nvSpPr>
          <p:cNvPr id="16" name="TextBox 15">
            <a:extLst>
              <a:ext uri="{FF2B5EF4-FFF2-40B4-BE49-F238E27FC236}">
                <a16:creationId xmlns:a16="http://schemas.microsoft.com/office/drawing/2014/main" id="{5B3F71B2-6E57-443B-0050-F138F1CFC26F}"/>
              </a:ext>
            </a:extLst>
          </p:cNvPr>
          <p:cNvSpPr txBox="1"/>
          <p:nvPr/>
        </p:nvSpPr>
        <p:spPr>
          <a:xfrm>
            <a:off x="4225154" y="175167"/>
            <a:ext cx="5246357"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TIERED RESPONSE APPROACH (Tactics) </a:t>
            </a:r>
          </a:p>
        </p:txBody>
      </p:sp>
    </p:spTree>
    <p:extLst>
      <p:ext uri="{BB962C8B-B14F-4D97-AF65-F5344CB8AC3E}">
        <p14:creationId xmlns:p14="http://schemas.microsoft.com/office/powerpoint/2010/main" val="1284300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7B7F978E-3B3E-E18D-678D-46BB330D3D6E}"/>
              </a:ext>
            </a:extLst>
          </p:cNvPr>
          <p:cNvGraphicFramePr/>
          <p:nvPr>
            <p:extLst>
              <p:ext uri="{D42A27DB-BD31-4B8C-83A1-F6EECF244321}">
                <p14:modId xmlns:p14="http://schemas.microsoft.com/office/powerpoint/2010/main" val="1965408716"/>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Oval 6">
            <a:extLst>
              <a:ext uri="{FF2B5EF4-FFF2-40B4-BE49-F238E27FC236}">
                <a16:creationId xmlns:a16="http://schemas.microsoft.com/office/drawing/2014/main" id="{D89ED66C-B819-C97D-FBA1-02D55ED7DC4C}"/>
              </a:ext>
            </a:extLst>
          </p:cNvPr>
          <p:cNvSpPr/>
          <p:nvPr/>
        </p:nvSpPr>
        <p:spPr>
          <a:xfrm>
            <a:off x="9772649" y="2609848"/>
            <a:ext cx="1876555" cy="1786787"/>
          </a:xfrm>
          <a:prstGeom prst="ellipse">
            <a:avLst/>
          </a:prstGeom>
          <a:solidFill>
            <a:srgbClr val="33B67D">
              <a:lumMod val="60000"/>
              <a:lumOff val="40000"/>
              <a:alpha val="50000"/>
            </a:srgbClr>
          </a:solidFill>
          <a:ln w="15875" cap="flat" cmpd="sng" algn="ctr">
            <a:solidFill>
              <a:srgbClr val="FFFFFF">
                <a:hueOff val="0"/>
                <a:satOff val="0"/>
                <a:lumOff val="0"/>
                <a:alphaOff val="0"/>
              </a:srgbClr>
            </a:solidFill>
            <a:prstDash val="solid"/>
          </a:ln>
          <a:effectLst/>
        </p:spPr>
        <p:txBody>
          <a:bodyPr spcFirstLastPara="0" vert="horz" wrap="square" lIns="17780" tIns="17780" rIns="17780" bIns="17780" numCol="1" spcCol="1270" anchor="ctr" anchorCtr="0">
            <a:noAutofit/>
          </a:bodyPr>
          <a:lstStyle/>
          <a:p>
            <a:pPr algn="ctr" defTabSz="622300">
              <a:lnSpc>
                <a:spcPct val="90000"/>
              </a:lnSpc>
              <a:spcBef>
                <a:spcPct val="0"/>
              </a:spcBef>
              <a:spcAft>
                <a:spcPct val="35000"/>
              </a:spcAft>
            </a:pPr>
            <a:r>
              <a:rPr lang="en-US" sz="1600" b="1">
                <a:latin typeface="Arial" panose="020B0604020202020204" pitchFamily="34" charset="0"/>
                <a:cs typeface="Arial" panose="020B0604020202020204" pitchFamily="34" charset="0"/>
              </a:rPr>
              <a:t>Community</a:t>
            </a:r>
          </a:p>
          <a:p>
            <a:pPr algn="ctr" defTabSz="622300">
              <a:lnSpc>
                <a:spcPct val="90000"/>
              </a:lnSpc>
              <a:spcBef>
                <a:spcPct val="0"/>
              </a:spcBef>
              <a:spcAft>
                <a:spcPct val="35000"/>
              </a:spcAft>
            </a:pPr>
            <a:r>
              <a:rPr lang="en-US" sz="1600" b="1">
                <a:latin typeface="Arial" panose="020B0604020202020204" pitchFamily="34" charset="0"/>
                <a:cs typeface="Arial" panose="020B0604020202020204" pitchFamily="34" charset="0"/>
              </a:rPr>
              <a:t>Public Health   </a:t>
            </a:r>
          </a:p>
          <a:p>
            <a:pPr algn="ctr" defTabSz="622300">
              <a:lnSpc>
                <a:spcPct val="90000"/>
              </a:lnSpc>
              <a:spcBef>
                <a:spcPct val="0"/>
              </a:spcBef>
              <a:spcAft>
                <a:spcPct val="35000"/>
              </a:spcAft>
            </a:pPr>
            <a:r>
              <a:rPr lang="en-US" sz="1600" b="1">
                <a:latin typeface="Arial" panose="020B0604020202020204" pitchFamily="34" charset="0"/>
                <a:cs typeface="Arial" panose="020B0604020202020204" pitchFamily="34" charset="0"/>
              </a:rPr>
              <a:t>Division </a:t>
            </a:r>
          </a:p>
        </p:txBody>
      </p:sp>
      <p:sp>
        <p:nvSpPr>
          <p:cNvPr id="8" name="Oval 7">
            <a:extLst>
              <a:ext uri="{FF2B5EF4-FFF2-40B4-BE49-F238E27FC236}">
                <a16:creationId xmlns:a16="http://schemas.microsoft.com/office/drawing/2014/main" id="{5AB9C558-7F72-0B5A-5544-24EF4327F9BF}"/>
              </a:ext>
            </a:extLst>
          </p:cNvPr>
          <p:cNvSpPr/>
          <p:nvPr/>
        </p:nvSpPr>
        <p:spPr>
          <a:xfrm>
            <a:off x="702528" y="2609849"/>
            <a:ext cx="1637096" cy="1638300"/>
          </a:xfrm>
          <a:prstGeom prst="ellipse">
            <a:avLst/>
          </a:prstGeom>
          <a:solidFill>
            <a:srgbClr val="F33C29">
              <a:alpha val="49804"/>
            </a:srgbClr>
          </a:solidFill>
          <a:ln w="15875" cap="flat" cmpd="sng" algn="ctr">
            <a:solidFill>
              <a:srgbClr val="FFFFFF">
                <a:hueOff val="0"/>
                <a:satOff val="0"/>
                <a:lumOff val="0"/>
                <a:alphaOff val="0"/>
              </a:srgbClr>
            </a:solidFill>
            <a:prstDash val="solid"/>
          </a:ln>
          <a:effectLst/>
        </p:spPr>
        <p:txBody>
          <a:bodyPr spcFirstLastPara="0" vert="horz" wrap="square" lIns="21590" tIns="21590" rIns="21590" bIns="21590" numCol="1" spcCol="1270" anchor="ctr" anchorCtr="0">
            <a:noAutofit/>
          </a:bodyPr>
          <a:lstStyle/>
          <a:p>
            <a:r>
              <a:rPr lang="en-US" sz="1600" b="1">
                <a:latin typeface="Arial" panose="020B0604020202020204" pitchFamily="34" charset="0"/>
                <a:cs typeface="Arial" panose="020B0604020202020204" pitchFamily="34" charset="0"/>
              </a:rPr>
              <a:t>Operations</a:t>
            </a:r>
          </a:p>
        </p:txBody>
      </p:sp>
      <p:sp>
        <p:nvSpPr>
          <p:cNvPr id="9" name="Left Brace 8">
            <a:extLst>
              <a:ext uri="{FF2B5EF4-FFF2-40B4-BE49-F238E27FC236}">
                <a16:creationId xmlns:a16="http://schemas.microsoft.com/office/drawing/2014/main" id="{2D0E9876-560F-8825-7989-8CCFBDF7CD48}"/>
              </a:ext>
            </a:extLst>
          </p:cNvPr>
          <p:cNvSpPr/>
          <p:nvPr/>
        </p:nvSpPr>
        <p:spPr>
          <a:xfrm>
            <a:off x="2713153" y="719666"/>
            <a:ext cx="880947" cy="5418666"/>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Left Brace 10">
            <a:extLst>
              <a:ext uri="{FF2B5EF4-FFF2-40B4-BE49-F238E27FC236}">
                <a16:creationId xmlns:a16="http://schemas.microsoft.com/office/drawing/2014/main" id="{A767584A-C00F-554B-250F-6075B71989DF}"/>
              </a:ext>
            </a:extLst>
          </p:cNvPr>
          <p:cNvSpPr/>
          <p:nvPr/>
        </p:nvSpPr>
        <p:spPr>
          <a:xfrm rot="10800000">
            <a:off x="8720269" y="719666"/>
            <a:ext cx="880947" cy="5418666"/>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5" name="Picture 14">
            <a:extLst>
              <a:ext uri="{FF2B5EF4-FFF2-40B4-BE49-F238E27FC236}">
                <a16:creationId xmlns:a16="http://schemas.microsoft.com/office/drawing/2014/main" id="{29AC7635-B78C-D9DB-2FE7-5B60EBECF990}"/>
              </a:ext>
            </a:extLst>
          </p:cNvPr>
          <p:cNvPicPr>
            <a:picLocks noChangeAspect="1"/>
          </p:cNvPicPr>
          <p:nvPr/>
        </p:nvPicPr>
        <p:blipFill>
          <a:blip r:embed="rId8"/>
          <a:stretch>
            <a:fillRect/>
          </a:stretch>
        </p:blipFill>
        <p:spPr>
          <a:xfrm>
            <a:off x="38174" y="22461"/>
            <a:ext cx="1305717" cy="1302360"/>
          </a:xfrm>
          <a:prstGeom prst="rect">
            <a:avLst/>
          </a:prstGeom>
        </p:spPr>
      </p:pic>
      <p:sp>
        <p:nvSpPr>
          <p:cNvPr id="16" name="TextBox 15">
            <a:extLst>
              <a:ext uri="{FF2B5EF4-FFF2-40B4-BE49-F238E27FC236}">
                <a16:creationId xmlns:a16="http://schemas.microsoft.com/office/drawing/2014/main" id="{5B3F71B2-6E57-443B-0050-F138F1CFC26F}"/>
              </a:ext>
            </a:extLst>
          </p:cNvPr>
          <p:cNvSpPr txBox="1"/>
          <p:nvPr/>
        </p:nvSpPr>
        <p:spPr>
          <a:xfrm>
            <a:off x="4225154" y="175167"/>
            <a:ext cx="5246357"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TIERED RESPONSE APPROACH (Tactics) </a:t>
            </a:r>
          </a:p>
        </p:txBody>
      </p:sp>
    </p:spTree>
    <p:extLst>
      <p:ext uri="{BB962C8B-B14F-4D97-AF65-F5344CB8AC3E}">
        <p14:creationId xmlns:p14="http://schemas.microsoft.com/office/powerpoint/2010/main" val="1690788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F983B0-BFD6-4EFF-A57A-375CF99E3C0E}"/>
              </a:ext>
            </a:extLst>
          </p:cNvPr>
          <p:cNvPicPr>
            <a:picLocks noChangeAspect="1"/>
          </p:cNvPicPr>
          <p:nvPr/>
        </p:nvPicPr>
        <p:blipFill>
          <a:blip r:embed="rId3"/>
          <a:stretch>
            <a:fillRect/>
          </a:stretch>
        </p:blipFill>
        <p:spPr>
          <a:xfrm>
            <a:off x="1049265" y="1110077"/>
            <a:ext cx="10718666" cy="5571460"/>
          </a:xfrm>
          <a:prstGeom prst="rect">
            <a:avLst/>
          </a:prstGeom>
        </p:spPr>
      </p:pic>
      <p:sp>
        <p:nvSpPr>
          <p:cNvPr id="6" name="TextBox 5">
            <a:extLst>
              <a:ext uri="{FF2B5EF4-FFF2-40B4-BE49-F238E27FC236}">
                <a16:creationId xmlns:a16="http://schemas.microsoft.com/office/drawing/2014/main" id="{647F35A8-F6C7-44E4-B341-6AEB31FEC5AD}"/>
              </a:ext>
            </a:extLst>
          </p:cNvPr>
          <p:cNvSpPr txBox="1"/>
          <p:nvPr/>
        </p:nvSpPr>
        <p:spPr>
          <a:xfrm>
            <a:off x="3193576" y="354842"/>
            <a:ext cx="6198074" cy="369332"/>
          </a:xfrm>
          <a:prstGeom prst="rect">
            <a:avLst/>
          </a:prstGeom>
          <a:noFill/>
        </p:spPr>
        <p:txBody>
          <a:bodyPr wrap="square" rtlCol="0">
            <a:spAutoFit/>
          </a:bodyPr>
          <a:lstStyle>
            <a:defPPr>
              <a:defRPr lang="en-US"/>
            </a:defPPr>
            <a:lvl1pPr algn="ctr">
              <a:defRPr sz="3200">
                <a:latin typeface="Arial" panose="020B0604020202020204" pitchFamily="34" charset="0"/>
                <a:cs typeface="Arial" panose="020B0604020202020204" pitchFamily="34" charset="0"/>
              </a:defRPr>
            </a:lvl1pPr>
          </a:lstStyle>
          <a:p>
            <a:r>
              <a:rPr lang="en-US"/>
              <a:t>MPDS Protocols </a:t>
            </a:r>
          </a:p>
        </p:txBody>
      </p:sp>
      <p:sp>
        <p:nvSpPr>
          <p:cNvPr id="3" name="TextBox 2">
            <a:extLst>
              <a:ext uri="{FF2B5EF4-FFF2-40B4-BE49-F238E27FC236}">
                <a16:creationId xmlns:a16="http://schemas.microsoft.com/office/drawing/2014/main" id="{DA132B4A-515E-427C-8727-EF1B58CDFA2A}"/>
              </a:ext>
            </a:extLst>
          </p:cNvPr>
          <p:cNvSpPr txBox="1"/>
          <p:nvPr/>
        </p:nvSpPr>
        <p:spPr>
          <a:xfrm rot="16200000">
            <a:off x="-3106609" y="3105833"/>
            <a:ext cx="6858003" cy="646331"/>
          </a:xfrm>
          <a:prstGeom prst="rect">
            <a:avLst/>
          </a:prstGeom>
          <a:solidFill>
            <a:srgbClr val="FFFF00"/>
          </a:solidFill>
        </p:spPr>
        <p:txBody>
          <a:bodyPr wrap="square" rtlCol="0">
            <a:spAutoFit/>
          </a:bodyPr>
          <a:lstStyle/>
          <a:p>
            <a:pPr algn="ctr"/>
            <a:r>
              <a:rPr lang="en-US" sz="3600" dirty="0">
                <a:solidFill>
                  <a:schemeClr val="bg2"/>
                </a:solidFill>
              </a:rPr>
              <a:t>DEFINE</a:t>
            </a:r>
          </a:p>
        </p:txBody>
      </p:sp>
      <p:pic>
        <p:nvPicPr>
          <p:cNvPr id="2" name="Picture 1">
            <a:extLst>
              <a:ext uri="{FF2B5EF4-FFF2-40B4-BE49-F238E27FC236}">
                <a16:creationId xmlns:a16="http://schemas.microsoft.com/office/drawing/2014/main" id="{BDD7BB7D-F28F-44C1-8B24-0680017C727C}"/>
              </a:ext>
            </a:extLst>
          </p:cNvPr>
          <p:cNvPicPr>
            <a:picLocks noChangeAspect="1"/>
          </p:cNvPicPr>
          <p:nvPr/>
        </p:nvPicPr>
        <p:blipFill>
          <a:blip r:embed="rId4"/>
          <a:stretch>
            <a:fillRect/>
          </a:stretch>
        </p:blipFill>
        <p:spPr>
          <a:xfrm>
            <a:off x="1" y="0"/>
            <a:ext cx="1291114" cy="1286540"/>
          </a:xfrm>
          <a:prstGeom prst="rect">
            <a:avLst/>
          </a:prstGeom>
        </p:spPr>
      </p:pic>
    </p:spTree>
    <p:extLst>
      <p:ext uri="{BB962C8B-B14F-4D97-AF65-F5344CB8AC3E}">
        <p14:creationId xmlns:p14="http://schemas.microsoft.com/office/powerpoint/2010/main" val="3723060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33BCD5B-B754-49E4-B578-1BA8ACAF09EA}"/>
              </a:ext>
            </a:extLst>
          </p:cNvPr>
          <p:cNvPicPr>
            <a:picLocks noChangeAspect="1"/>
          </p:cNvPicPr>
          <p:nvPr/>
        </p:nvPicPr>
        <p:blipFill>
          <a:blip r:embed="rId3"/>
          <a:stretch>
            <a:fillRect/>
          </a:stretch>
        </p:blipFill>
        <p:spPr>
          <a:xfrm>
            <a:off x="0" y="708600"/>
            <a:ext cx="12192000" cy="5704232"/>
          </a:xfrm>
          <a:prstGeom prst="rect">
            <a:avLst/>
          </a:prstGeom>
        </p:spPr>
      </p:pic>
      <p:pic>
        <p:nvPicPr>
          <p:cNvPr id="2" name="Picture 1">
            <a:extLst>
              <a:ext uri="{FF2B5EF4-FFF2-40B4-BE49-F238E27FC236}">
                <a16:creationId xmlns:a16="http://schemas.microsoft.com/office/drawing/2014/main" id="{BDD7BB7D-F28F-44C1-8B24-0680017C727C}"/>
              </a:ext>
            </a:extLst>
          </p:cNvPr>
          <p:cNvPicPr>
            <a:picLocks noChangeAspect="1"/>
          </p:cNvPicPr>
          <p:nvPr/>
        </p:nvPicPr>
        <p:blipFill>
          <a:blip r:embed="rId4"/>
          <a:stretch>
            <a:fillRect/>
          </a:stretch>
        </p:blipFill>
        <p:spPr>
          <a:xfrm>
            <a:off x="-3200137" y="845268"/>
            <a:ext cx="872409" cy="869318"/>
          </a:xfrm>
          <a:prstGeom prst="rect">
            <a:avLst/>
          </a:prstGeom>
        </p:spPr>
      </p:pic>
      <p:sp>
        <p:nvSpPr>
          <p:cNvPr id="3" name="TextBox 2">
            <a:extLst>
              <a:ext uri="{FF2B5EF4-FFF2-40B4-BE49-F238E27FC236}">
                <a16:creationId xmlns:a16="http://schemas.microsoft.com/office/drawing/2014/main" id="{5A2CB1D9-0771-4965-AACB-38383EB7A86B}"/>
              </a:ext>
            </a:extLst>
          </p:cNvPr>
          <p:cNvSpPr txBox="1"/>
          <p:nvPr/>
        </p:nvSpPr>
        <p:spPr>
          <a:xfrm>
            <a:off x="3362325" y="123825"/>
            <a:ext cx="5686425" cy="584775"/>
          </a:xfrm>
          <a:prstGeom prst="rect">
            <a:avLst/>
          </a:prstGeom>
          <a:noFill/>
        </p:spPr>
        <p:txBody>
          <a:bodyPr wrap="square" rtlCol="0">
            <a:spAutoFit/>
          </a:bodyPr>
          <a:lstStyle/>
          <a:p>
            <a:pPr algn="ctr"/>
            <a:r>
              <a:rPr lang="en-US" sz="3200">
                <a:latin typeface="Arial" panose="020B0604020202020204" pitchFamily="34" charset="0"/>
                <a:cs typeface="Arial" panose="020B0604020202020204" pitchFamily="34" charset="0"/>
              </a:rPr>
              <a:t>Tiered Response </a:t>
            </a:r>
          </a:p>
        </p:txBody>
      </p:sp>
      <p:sp>
        <p:nvSpPr>
          <p:cNvPr id="5" name="Right Brace 4">
            <a:extLst>
              <a:ext uri="{FF2B5EF4-FFF2-40B4-BE49-F238E27FC236}">
                <a16:creationId xmlns:a16="http://schemas.microsoft.com/office/drawing/2014/main" id="{9185DF46-29EE-4798-9311-CE714524EB1A}"/>
              </a:ext>
            </a:extLst>
          </p:cNvPr>
          <p:cNvSpPr/>
          <p:nvPr/>
        </p:nvSpPr>
        <p:spPr>
          <a:xfrm>
            <a:off x="4097452" y="4272831"/>
            <a:ext cx="263857" cy="976362"/>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ight Brace 6">
            <a:extLst>
              <a:ext uri="{FF2B5EF4-FFF2-40B4-BE49-F238E27FC236}">
                <a16:creationId xmlns:a16="http://schemas.microsoft.com/office/drawing/2014/main" id="{B70E6C61-D770-476F-9766-5E60EBCB6308}"/>
              </a:ext>
            </a:extLst>
          </p:cNvPr>
          <p:cNvSpPr/>
          <p:nvPr/>
        </p:nvSpPr>
        <p:spPr>
          <a:xfrm>
            <a:off x="4054798" y="2585169"/>
            <a:ext cx="604838" cy="2094379"/>
          </a:xfrm>
          <a:prstGeom prst="righ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ight Brace 7">
            <a:extLst>
              <a:ext uri="{FF2B5EF4-FFF2-40B4-BE49-F238E27FC236}">
                <a16:creationId xmlns:a16="http://schemas.microsoft.com/office/drawing/2014/main" id="{297CECFC-34E5-4A1B-948C-2AEAAFF77EF8}"/>
              </a:ext>
            </a:extLst>
          </p:cNvPr>
          <p:cNvSpPr/>
          <p:nvPr/>
        </p:nvSpPr>
        <p:spPr>
          <a:xfrm>
            <a:off x="3954441" y="1714586"/>
            <a:ext cx="604838" cy="1162761"/>
          </a:xfrm>
          <a:prstGeom prst="rightBrace">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2CC03C65-8FCA-468E-85EF-14D3801658D7}"/>
              </a:ext>
            </a:extLst>
          </p:cNvPr>
          <p:cNvSpPr txBox="1"/>
          <p:nvPr/>
        </p:nvSpPr>
        <p:spPr>
          <a:xfrm>
            <a:off x="4361309" y="4539691"/>
            <a:ext cx="3162300" cy="369332"/>
          </a:xfrm>
          <a:prstGeom prst="rect">
            <a:avLst/>
          </a:prstGeom>
          <a:noFill/>
        </p:spPr>
        <p:txBody>
          <a:bodyPr wrap="square" rtlCol="0">
            <a:spAutoFit/>
          </a:bodyPr>
          <a:lstStyle/>
          <a:p>
            <a:r>
              <a:rPr lang="en-US" b="1">
                <a:solidFill>
                  <a:srgbClr val="FF0000"/>
                </a:solidFill>
                <a:latin typeface="Arial" panose="020B0604020202020204" pitchFamily="34" charset="0"/>
                <a:cs typeface="Arial" panose="020B0604020202020204" pitchFamily="34" charset="0"/>
              </a:rPr>
              <a:t>Primarily ambulance only </a:t>
            </a:r>
          </a:p>
        </p:txBody>
      </p:sp>
      <p:sp>
        <p:nvSpPr>
          <p:cNvPr id="10" name="TextBox 9">
            <a:extLst>
              <a:ext uri="{FF2B5EF4-FFF2-40B4-BE49-F238E27FC236}">
                <a16:creationId xmlns:a16="http://schemas.microsoft.com/office/drawing/2014/main" id="{0242CB01-0EE1-4F18-A7B3-737350AA61DC}"/>
              </a:ext>
            </a:extLst>
          </p:cNvPr>
          <p:cNvSpPr txBox="1"/>
          <p:nvPr/>
        </p:nvSpPr>
        <p:spPr>
          <a:xfrm>
            <a:off x="4759993" y="3400396"/>
            <a:ext cx="4870118" cy="400110"/>
          </a:xfrm>
          <a:prstGeom prst="rect">
            <a:avLst/>
          </a:prstGeom>
          <a:noFill/>
        </p:spPr>
        <p:txBody>
          <a:bodyPr wrap="square" rtlCol="0">
            <a:spAutoFit/>
          </a:bodyPr>
          <a:lstStyle/>
          <a:p>
            <a:r>
              <a:rPr lang="en-US" b="1">
                <a:solidFill>
                  <a:srgbClr val="FFFF00"/>
                </a:solidFill>
                <a:latin typeface="Arial" panose="020B0604020202020204" pitchFamily="34" charset="0"/>
                <a:cs typeface="Arial" panose="020B0604020202020204" pitchFamily="34" charset="0"/>
              </a:rPr>
              <a:t>CMED </a:t>
            </a:r>
            <a:r>
              <a:rPr lang="en-US" sz="2000" b="1">
                <a:solidFill>
                  <a:schemeClr val="bg1"/>
                </a:solidFill>
                <a:latin typeface="Arial" panose="020B0604020202020204" pitchFamily="34" charset="0"/>
                <a:cs typeface="Arial" panose="020B0604020202020204" pitchFamily="34" charset="0"/>
              </a:rPr>
              <a:t>or</a:t>
            </a:r>
            <a:r>
              <a:rPr lang="en-US" b="1">
                <a:solidFill>
                  <a:srgbClr val="FFFF00"/>
                </a:solidFill>
                <a:latin typeface="Arial" panose="020B0604020202020204" pitchFamily="34" charset="0"/>
                <a:cs typeface="Arial" panose="020B0604020202020204" pitchFamily="34" charset="0"/>
              </a:rPr>
              <a:t> fire apparatus with  ambulance </a:t>
            </a:r>
          </a:p>
        </p:txBody>
      </p:sp>
      <p:sp>
        <p:nvSpPr>
          <p:cNvPr id="11" name="TextBox 10">
            <a:extLst>
              <a:ext uri="{FF2B5EF4-FFF2-40B4-BE49-F238E27FC236}">
                <a16:creationId xmlns:a16="http://schemas.microsoft.com/office/drawing/2014/main" id="{455CDBD6-81D0-47AE-B631-ABEA5E3FC2A2}"/>
              </a:ext>
            </a:extLst>
          </p:cNvPr>
          <p:cNvSpPr txBox="1"/>
          <p:nvPr/>
        </p:nvSpPr>
        <p:spPr>
          <a:xfrm>
            <a:off x="4659636" y="2111300"/>
            <a:ext cx="4381500" cy="369332"/>
          </a:xfrm>
          <a:prstGeom prst="rect">
            <a:avLst/>
          </a:prstGeom>
          <a:noFill/>
        </p:spPr>
        <p:txBody>
          <a:bodyPr wrap="square" rtlCol="0">
            <a:spAutoFit/>
          </a:bodyPr>
          <a:lstStyle/>
          <a:p>
            <a:r>
              <a:rPr lang="en-US" b="1">
                <a:solidFill>
                  <a:srgbClr val="0070C0"/>
                </a:solidFill>
                <a:latin typeface="Arial" panose="020B0604020202020204" pitchFamily="34" charset="0"/>
                <a:cs typeface="Arial" panose="020B0604020202020204" pitchFamily="34" charset="0"/>
              </a:rPr>
              <a:t>Fire apparatus with  ambulance </a:t>
            </a:r>
          </a:p>
        </p:txBody>
      </p:sp>
      <p:sp>
        <p:nvSpPr>
          <p:cNvPr id="4" name="TextBox 3">
            <a:extLst>
              <a:ext uri="{FF2B5EF4-FFF2-40B4-BE49-F238E27FC236}">
                <a16:creationId xmlns:a16="http://schemas.microsoft.com/office/drawing/2014/main" id="{1BF65D46-1585-F7F1-7AB1-540F4A072FAD}"/>
              </a:ext>
            </a:extLst>
          </p:cNvPr>
          <p:cNvSpPr txBox="1"/>
          <p:nvPr/>
        </p:nvSpPr>
        <p:spPr>
          <a:xfrm rot="16200000">
            <a:off x="-3106609" y="3105833"/>
            <a:ext cx="6858003" cy="646331"/>
          </a:xfrm>
          <a:prstGeom prst="rect">
            <a:avLst/>
          </a:prstGeom>
          <a:solidFill>
            <a:srgbClr val="FFFF00"/>
          </a:solidFill>
        </p:spPr>
        <p:txBody>
          <a:bodyPr wrap="square" rtlCol="0">
            <a:spAutoFit/>
          </a:bodyPr>
          <a:lstStyle/>
          <a:p>
            <a:pPr algn="ctr"/>
            <a:r>
              <a:rPr lang="en-US" sz="3600">
                <a:solidFill>
                  <a:schemeClr val="bg2"/>
                </a:solidFill>
              </a:rPr>
              <a:t>DEFINE</a:t>
            </a:r>
          </a:p>
        </p:txBody>
      </p:sp>
      <p:sp>
        <p:nvSpPr>
          <p:cNvPr id="6" name="Arrow: Up 5">
            <a:extLst>
              <a:ext uri="{FF2B5EF4-FFF2-40B4-BE49-F238E27FC236}">
                <a16:creationId xmlns:a16="http://schemas.microsoft.com/office/drawing/2014/main" id="{192A23A9-6795-E796-DBB0-E21F0DCFD7E4}"/>
              </a:ext>
            </a:extLst>
          </p:cNvPr>
          <p:cNvSpPr/>
          <p:nvPr/>
        </p:nvSpPr>
        <p:spPr>
          <a:xfrm>
            <a:off x="577129" y="845267"/>
            <a:ext cx="2020976" cy="4403925"/>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Time sensitive </a:t>
            </a:r>
          </a:p>
        </p:txBody>
      </p:sp>
    </p:spTree>
    <p:extLst>
      <p:ext uri="{BB962C8B-B14F-4D97-AF65-F5344CB8AC3E}">
        <p14:creationId xmlns:p14="http://schemas.microsoft.com/office/powerpoint/2010/main" val="2356229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p:bldP spid="10" grpId="0"/>
      <p:bldP spid="11" grpId="0"/>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DDB87A5-F621-E60D-5CD4-24194AE91C5A}"/>
              </a:ext>
            </a:extLst>
          </p:cNvPr>
          <p:cNvSpPr/>
          <p:nvPr/>
        </p:nvSpPr>
        <p:spPr>
          <a:xfrm>
            <a:off x="3040096" y="1107083"/>
            <a:ext cx="2148289" cy="2071171"/>
          </a:xfrm>
          <a:prstGeom prst="ellipse">
            <a:avLst/>
          </a:prstGeom>
          <a:noFill/>
          <a:ln w="50800"/>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anose="020B0604020202020204" pitchFamily="34" charset="0"/>
                <a:cs typeface="Arial" panose="020B0604020202020204" pitchFamily="34" charset="0"/>
              </a:rPr>
              <a:t>Time Sensitive Critical Illness</a:t>
            </a:r>
          </a:p>
        </p:txBody>
      </p:sp>
      <p:sp>
        <p:nvSpPr>
          <p:cNvPr id="7" name="Oval 6">
            <a:extLst>
              <a:ext uri="{FF2B5EF4-FFF2-40B4-BE49-F238E27FC236}">
                <a16:creationId xmlns:a16="http://schemas.microsoft.com/office/drawing/2014/main" id="{515DC698-60D0-E206-4347-8BCB5A02E3BB}"/>
              </a:ext>
            </a:extLst>
          </p:cNvPr>
          <p:cNvSpPr/>
          <p:nvPr/>
        </p:nvSpPr>
        <p:spPr>
          <a:xfrm>
            <a:off x="2951629" y="4702025"/>
            <a:ext cx="2148289" cy="2071171"/>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anose="020B0604020202020204" pitchFamily="34" charset="0"/>
                <a:cs typeface="Arial" panose="020B0604020202020204" pitchFamily="34" charset="0"/>
              </a:rPr>
              <a:t>ALS Criteria </a:t>
            </a:r>
          </a:p>
        </p:txBody>
      </p:sp>
      <p:sp>
        <p:nvSpPr>
          <p:cNvPr id="6" name="Oval 5">
            <a:extLst>
              <a:ext uri="{FF2B5EF4-FFF2-40B4-BE49-F238E27FC236}">
                <a16:creationId xmlns:a16="http://schemas.microsoft.com/office/drawing/2014/main" id="{52C64566-FCB5-B852-76F8-01B146581A73}"/>
              </a:ext>
            </a:extLst>
          </p:cNvPr>
          <p:cNvSpPr/>
          <p:nvPr/>
        </p:nvSpPr>
        <p:spPr>
          <a:xfrm>
            <a:off x="3040095" y="2904554"/>
            <a:ext cx="2148289" cy="2071171"/>
          </a:xfrm>
          <a:prstGeom prst="ellipse">
            <a:avLst/>
          </a:prstGeom>
          <a:noFill/>
          <a:ln w="508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anose="020B0604020202020204" pitchFamily="34" charset="0"/>
                <a:cs typeface="Arial" panose="020B0604020202020204" pitchFamily="34" charset="0"/>
              </a:rPr>
              <a:t>Unstable Vital Signs</a:t>
            </a:r>
          </a:p>
        </p:txBody>
      </p:sp>
      <p:pic>
        <p:nvPicPr>
          <p:cNvPr id="4" name="Picture 3">
            <a:extLst>
              <a:ext uri="{FF2B5EF4-FFF2-40B4-BE49-F238E27FC236}">
                <a16:creationId xmlns:a16="http://schemas.microsoft.com/office/drawing/2014/main" id="{3798458F-50B3-6D38-7934-C8C767D55CC2}"/>
              </a:ext>
            </a:extLst>
          </p:cNvPr>
          <p:cNvPicPr>
            <a:picLocks noChangeAspect="1"/>
          </p:cNvPicPr>
          <p:nvPr/>
        </p:nvPicPr>
        <p:blipFill>
          <a:blip r:embed="rId2"/>
          <a:stretch>
            <a:fillRect/>
          </a:stretch>
        </p:blipFill>
        <p:spPr>
          <a:xfrm>
            <a:off x="7265160" y="1428860"/>
            <a:ext cx="4926840" cy="4854385"/>
          </a:xfrm>
          <a:prstGeom prst="rect">
            <a:avLst/>
          </a:prstGeom>
        </p:spPr>
      </p:pic>
      <p:cxnSp>
        <p:nvCxnSpPr>
          <p:cNvPr id="11" name="Straight Arrow Connector 10">
            <a:extLst>
              <a:ext uri="{FF2B5EF4-FFF2-40B4-BE49-F238E27FC236}">
                <a16:creationId xmlns:a16="http://schemas.microsoft.com/office/drawing/2014/main" id="{7798D4FE-BC83-1828-5ECC-729DD4EFC105}"/>
              </a:ext>
            </a:extLst>
          </p:cNvPr>
          <p:cNvCxnSpPr>
            <a:cxnSpLocks/>
            <a:stCxn id="2" idx="6"/>
            <a:endCxn id="4" idx="1"/>
          </p:cNvCxnSpPr>
          <p:nvPr/>
        </p:nvCxnSpPr>
        <p:spPr>
          <a:xfrm>
            <a:off x="5188385" y="2142669"/>
            <a:ext cx="2076775" cy="171338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32FE846-DC9C-209C-3461-A6E3CFC80960}"/>
              </a:ext>
            </a:extLst>
          </p:cNvPr>
          <p:cNvCxnSpPr>
            <a:cxnSpLocks/>
            <a:stCxn id="6" idx="6"/>
            <a:endCxn id="4" idx="1"/>
          </p:cNvCxnSpPr>
          <p:nvPr/>
        </p:nvCxnSpPr>
        <p:spPr>
          <a:xfrm flipV="1">
            <a:off x="5188384" y="3856053"/>
            <a:ext cx="2076776" cy="8408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0C7A0A1-234E-7B0C-581C-8A560E436627}"/>
              </a:ext>
            </a:extLst>
          </p:cNvPr>
          <p:cNvCxnSpPr>
            <a:cxnSpLocks/>
            <a:stCxn id="7" idx="6"/>
            <a:endCxn id="4" idx="1"/>
          </p:cNvCxnSpPr>
          <p:nvPr/>
        </p:nvCxnSpPr>
        <p:spPr>
          <a:xfrm flipV="1">
            <a:off x="5099918" y="3856053"/>
            <a:ext cx="2165242" cy="188155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953A7D8-9A8A-49C1-1C56-F81B2A756829}"/>
              </a:ext>
            </a:extLst>
          </p:cNvPr>
          <p:cNvSpPr txBox="1"/>
          <p:nvPr/>
        </p:nvSpPr>
        <p:spPr>
          <a:xfrm>
            <a:off x="6549655" y="137607"/>
            <a:ext cx="5546651" cy="400110"/>
          </a:xfrm>
          <a:prstGeom prst="rect">
            <a:avLst/>
          </a:prstGeom>
          <a:noFill/>
        </p:spPr>
        <p:txBody>
          <a:bodyPr wrap="square" rtlCol="0">
            <a:spAutoFit/>
          </a:bodyPr>
          <a:lstStyle/>
          <a:p>
            <a:pPr marL="285750" indent="-285750">
              <a:buFont typeface="Arial" panose="020B0604020202020204" pitchFamily="34" charset="0"/>
              <a:buChar char="•"/>
            </a:pPr>
            <a:r>
              <a:rPr lang="en-US" sz="2000" dirty="0"/>
              <a:t>How does this change what we are doing?</a:t>
            </a:r>
          </a:p>
        </p:txBody>
      </p:sp>
      <p:sp>
        <p:nvSpPr>
          <p:cNvPr id="23" name="TextBox 22">
            <a:extLst>
              <a:ext uri="{FF2B5EF4-FFF2-40B4-BE49-F238E27FC236}">
                <a16:creationId xmlns:a16="http://schemas.microsoft.com/office/drawing/2014/main" id="{4F348503-49AB-408A-FC71-ACDC6EADBD44}"/>
              </a:ext>
            </a:extLst>
          </p:cNvPr>
          <p:cNvSpPr txBox="1"/>
          <p:nvPr/>
        </p:nvSpPr>
        <p:spPr>
          <a:xfrm>
            <a:off x="648586" y="2390402"/>
            <a:ext cx="1142115" cy="2585323"/>
          </a:xfrm>
          <a:prstGeom prst="rect">
            <a:avLst/>
          </a:prstGeom>
          <a:solidFill>
            <a:schemeClr val="bg2"/>
          </a:solidFill>
        </p:spPr>
        <p:txBody>
          <a:bodyPr wrap="square" rtlCol="0">
            <a:spAutoFit/>
          </a:bodyPr>
          <a:lstStyle/>
          <a:p>
            <a:r>
              <a:rPr lang="en-US"/>
              <a:t>Define</a:t>
            </a:r>
          </a:p>
          <a:p>
            <a:endParaRPr lang="en-US"/>
          </a:p>
          <a:p>
            <a:r>
              <a:rPr lang="en-US"/>
              <a:t>Measure</a:t>
            </a:r>
          </a:p>
          <a:p>
            <a:endParaRPr lang="en-US"/>
          </a:p>
          <a:p>
            <a:r>
              <a:rPr lang="en-US"/>
              <a:t>Analysis</a:t>
            </a:r>
          </a:p>
          <a:p>
            <a:endParaRPr lang="en-US"/>
          </a:p>
          <a:p>
            <a:r>
              <a:rPr lang="en-US"/>
              <a:t>Improve</a:t>
            </a:r>
          </a:p>
          <a:p>
            <a:endParaRPr lang="en-US"/>
          </a:p>
          <a:p>
            <a:r>
              <a:rPr lang="en-US"/>
              <a:t>Control</a:t>
            </a:r>
          </a:p>
        </p:txBody>
      </p:sp>
      <p:sp>
        <p:nvSpPr>
          <p:cNvPr id="3" name="TextBox 2">
            <a:extLst>
              <a:ext uri="{FF2B5EF4-FFF2-40B4-BE49-F238E27FC236}">
                <a16:creationId xmlns:a16="http://schemas.microsoft.com/office/drawing/2014/main" id="{F0CA2D7E-5D6D-FC18-E554-4F456B96BF24}"/>
              </a:ext>
            </a:extLst>
          </p:cNvPr>
          <p:cNvSpPr txBox="1"/>
          <p:nvPr/>
        </p:nvSpPr>
        <p:spPr>
          <a:xfrm rot="16200000">
            <a:off x="-3106609" y="3105833"/>
            <a:ext cx="6858003" cy="646331"/>
          </a:xfrm>
          <a:prstGeom prst="rect">
            <a:avLst/>
          </a:prstGeom>
          <a:solidFill>
            <a:srgbClr val="FFFF00"/>
          </a:solidFill>
        </p:spPr>
        <p:txBody>
          <a:bodyPr wrap="square" rtlCol="0">
            <a:spAutoFit/>
          </a:bodyPr>
          <a:lstStyle/>
          <a:p>
            <a:pPr algn="ctr"/>
            <a:r>
              <a:rPr lang="en-US" sz="3600">
                <a:solidFill>
                  <a:schemeClr val="bg2"/>
                </a:solidFill>
              </a:rPr>
              <a:t>DEFINE</a:t>
            </a:r>
          </a:p>
        </p:txBody>
      </p:sp>
      <p:pic>
        <p:nvPicPr>
          <p:cNvPr id="10" name="Picture 9" descr="A picture containing text, sign, queen, drawn&#10;&#10;Description automatically generated">
            <a:extLst>
              <a:ext uri="{FF2B5EF4-FFF2-40B4-BE49-F238E27FC236}">
                <a16:creationId xmlns:a16="http://schemas.microsoft.com/office/drawing/2014/main" id="{23D6AC9F-174A-AC1F-D696-63E3FD97D1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42115" cy="1118238"/>
          </a:xfrm>
          <a:prstGeom prst="rect">
            <a:avLst/>
          </a:prstGeom>
        </p:spPr>
      </p:pic>
    </p:spTree>
    <p:extLst>
      <p:ext uri="{BB962C8B-B14F-4D97-AF65-F5344CB8AC3E}">
        <p14:creationId xmlns:p14="http://schemas.microsoft.com/office/powerpoint/2010/main" val="270828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re trucks on the street">
            <a:extLst>
              <a:ext uri="{FF2B5EF4-FFF2-40B4-BE49-F238E27FC236}">
                <a16:creationId xmlns:a16="http://schemas.microsoft.com/office/drawing/2014/main" id="{9BD0158E-3454-D17E-E679-BEC876265B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9742" y="0"/>
            <a:ext cx="9190878" cy="6857999"/>
          </a:xfrm>
          <a:prstGeom prst="rect">
            <a:avLst/>
          </a:prstGeom>
          <a:effectLst>
            <a:outerShdw blurRad="50800" dist="50800" dir="5400000" algn="ctr" rotWithShape="0">
              <a:srgbClr val="000000">
                <a:alpha val="0"/>
              </a:srgbClr>
            </a:outerShdw>
            <a:softEdge rad="1270000"/>
          </a:effectLst>
        </p:spPr>
      </p:pic>
      <p:sp>
        <p:nvSpPr>
          <p:cNvPr id="9" name="TextBox 8">
            <a:extLst>
              <a:ext uri="{FF2B5EF4-FFF2-40B4-BE49-F238E27FC236}">
                <a16:creationId xmlns:a16="http://schemas.microsoft.com/office/drawing/2014/main" id="{A22F2ADF-0A44-35D3-E3A6-AF8DDB69A8B8}"/>
              </a:ext>
            </a:extLst>
          </p:cNvPr>
          <p:cNvSpPr txBox="1"/>
          <p:nvPr/>
        </p:nvSpPr>
        <p:spPr>
          <a:xfrm>
            <a:off x="3812036" y="201378"/>
            <a:ext cx="7180103" cy="2308324"/>
          </a:xfrm>
          <a:prstGeom prst="rect">
            <a:avLst/>
          </a:prstGeom>
          <a:solidFill>
            <a:schemeClr val="bg1"/>
          </a:solidFill>
          <a:effectLst>
            <a:softEdge rad="63500"/>
          </a:effectLst>
        </p:spPr>
        <p:txBody>
          <a:bodyPr wrap="square" rtlCol="0">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Assisted ventilations</a:t>
            </a: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Electrical therapy</a:t>
            </a: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CPR</a:t>
            </a: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Intraosseous access</a:t>
            </a: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Orogastric tube insertion</a:t>
            </a: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Vagal maneuver </a:t>
            </a: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Cardiac or Respiratory arrest (Except obvious death)</a:t>
            </a: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ALS Medications</a:t>
            </a:r>
          </a:p>
        </p:txBody>
      </p:sp>
      <p:graphicFrame>
        <p:nvGraphicFramePr>
          <p:cNvPr id="10" name="Diagram 9">
            <a:extLst>
              <a:ext uri="{FF2B5EF4-FFF2-40B4-BE49-F238E27FC236}">
                <a16:creationId xmlns:a16="http://schemas.microsoft.com/office/drawing/2014/main" id="{D92EE800-8197-F57B-E628-AB2A37A9669F}"/>
              </a:ext>
            </a:extLst>
          </p:cNvPr>
          <p:cNvGraphicFramePr/>
          <p:nvPr/>
        </p:nvGraphicFramePr>
        <p:xfrm>
          <a:off x="805040" y="4568089"/>
          <a:ext cx="3229689" cy="19954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DA612059-B5A9-47AE-B88B-138F2FAF8982}"/>
              </a:ext>
            </a:extLst>
          </p:cNvPr>
          <p:cNvSpPr txBox="1"/>
          <p:nvPr/>
        </p:nvSpPr>
        <p:spPr>
          <a:xfrm>
            <a:off x="805040" y="3428998"/>
            <a:ext cx="7586792" cy="369332"/>
          </a:xfrm>
          <a:prstGeom prst="rect">
            <a:avLst/>
          </a:prstGeom>
          <a:solidFill>
            <a:schemeClr val="tx1"/>
          </a:solidFill>
        </p:spPr>
        <p:txBody>
          <a:bodyPr wrap="square" rtlCol="0">
            <a:spAutoFit/>
          </a:bodyPr>
          <a:lstStyle/>
          <a:p>
            <a:r>
              <a:rPr lang="en-US" dirty="0">
                <a:solidFill>
                  <a:schemeClr val="bg1"/>
                </a:solidFill>
              </a:rPr>
              <a:t>Statement: ALS procedures were performed on this alarm.  </a:t>
            </a:r>
            <a:r>
              <a:rPr lang="en-US" dirty="0">
                <a:solidFill>
                  <a:srgbClr val="FF0000"/>
                </a:solidFill>
              </a:rPr>
              <a:t>True or False </a:t>
            </a:r>
          </a:p>
        </p:txBody>
      </p:sp>
      <p:pic>
        <p:nvPicPr>
          <p:cNvPr id="13" name="Picture 12" descr="A picture containing text, sign, queen, drawn&#10;&#10;Description automatically generated">
            <a:extLst>
              <a:ext uri="{FF2B5EF4-FFF2-40B4-BE49-F238E27FC236}">
                <a16:creationId xmlns:a16="http://schemas.microsoft.com/office/drawing/2014/main" id="{AC1215A5-A7E0-CC61-19FC-D7C006737A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92139" y="0"/>
            <a:ext cx="1142115" cy="1118238"/>
          </a:xfrm>
          <a:prstGeom prst="rect">
            <a:avLst/>
          </a:prstGeom>
        </p:spPr>
      </p:pic>
      <p:sp>
        <p:nvSpPr>
          <p:cNvPr id="2" name="TextBox 1">
            <a:extLst>
              <a:ext uri="{FF2B5EF4-FFF2-40B4-BE49-F238E27FC236}">
                <a16:creationId xmlns:a16="http://schemas.microsoft.com/office/drawing/2014/main" id="{C69879BB-205F-6E58-9C73-36FCE0D41C42}"/>
              </a:ext>
            </a:extLst>
          </p:cNvPr>
          <p:cNvSpPr txBox="1"/>
          <p:nvPr/>
        </p:nvSpPr>
        <p:spPr>
          <a:xfrm rot="16200000">
            <a:off x="-3106609" y="3105833"/>
            <a:ext cx="6858003" cy="646331"/>
          </a:xfrm>
          <a:prstGeom prst="rect">
            <a:avLst/>
          </a:prstGeom>
          <a:solidFill>
            <a:schemeClr val="accent6">
              <a:lumMod val="75000"/>
            </a:schemeClr>
          </a:solidFill>
        </p:spPr>
        <p:txBody>
          <a:bodyPr wrap="square" rtlCol="0">
            <a:spAutoFit/>
          </a:bodyPr>
          <a:lstStyle/>
          <a:p>
            <a:pPr algn="ctr"/>
            <a:r>
              <a:rPr lang="en-US" sz="3600"/>
              <a:t>Measure</a:t>
            </a:r>
          </a:p>
        </p:txBody>
      </p:sp>
      <p:pic>
        <p:nvPicPr>
          <p:cNvPr id="3" name="Picture 2">
            <a:extLst>
              <a:ext uri="{FF2B5EF4-FFF2-40B4-BE49-F238E27FC236}">
                <a16:creationId xmlns:a16="http://schemas.microsoft.com/office/drawing/2014/main" id="{63F2A18A-2F4F-BB14-9026-F6D2F0772B20}"/>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7048" y="0"/>
            <a:ext cx="2194750" cy="2121592"/>
          </a:xfrm>
          <a:prstGeom prst="rect">
            <a:avLst/>
          </a:prstGeom>
        </p:spPr>
      </p:pic>
      <p:pic>
        <p:nvPicPr>
          <p:cNvPr id="6" name="Picture 5">
            <a:extLst>
              <a:ext uri="{FF2B5EF4-FFF2-40B4-BE49-F238E27FC236}">
                <a16:creationId xmlns:a16="http://schemas.microsoft.com/office/drawing/2014/main" id="{A5192FA2-563D-7E6E-3273-B2BA0FE25564}"/>
              </a:ext>
            </a:extLst>
          </p:cNvPr>
          <p:cNvPicPr>
            <a:picLocks noChangeAspect="1"/>
          </p:cNvPicPr>
          <p:nvPr/>
        </p:nvPicPr>
        <p:blipFill>
          <a:blip r:embed="rId11">
            <a:alphaModFix/>
            <a:lum bright="100000"/>
          </a:blip>
          <a:stretch>
            <a:fillRect/>
          </a:stretch>
        </p:blipFill>
        <p:spPr>
          <a:xfrm>
            <a:off x="4744068" y="4568089"/>
            <a:ext cx="7447932" cy="2285999"/>
          </a:xfrm>
          <a:prstGeom prst="rect">
            <a:avLst/>
          </a:prstGeom>
          <a:solidFill>
            <a:schemeClr val="bg1"/>
          </a:solidFill>
        </p:spPr>
      </p:pic>
      <p:sp>
        <p:nvSpPr>
          <p:cNvPr id="5" name="TextBox 4">
            <a:extLst>
              <a:ext uri="{FF2B5EF4-FFF2-40B4-BE49-F238E27FC236}">
                <a16:creationId xmlns:a16="http://schemas.microsoft.com/office/drawing/2014/main" id="{70878238-F7FE-3BCE-372C-0372637AAA85}"/>
              </a:ext>
            </a:extLst>
          </p:cNvPr>
          <p:cNvSpPr txBox="1"/>
          <p:nvPr/>
        </p:nvSpPr>
        <p:spPr>
          <a:xfrm>
            <a:off x="11293497" y="5058696"/>
            <a:ext cx="667170" cy="369332"/>
          </a:xfrm>
          <a:prstGeom prst="rect">
            <a:avLst/>
          </a:prstGeom>
          <a:noFill/>
        </p:spPr>
        <p:txBody>
          <a:bodyPr wrap="none" rtlCol="0">
            <a:spAutoFit/>
          </a:bodyPr>
          <a:lstStyle/>
          <a:p>
            <a:r>
              <a:rPr lang="en-US" b="1" dirty="0">
                <a:solidFill>
                  <a:schemeClr val="bg2"/>
                </a:solidFill>
              </a:rPr>
              <a:t>ALS</a:t>
            </a:r>
          </a:p>
        </p:txBody>
      </p:sp>
      <p:sp>
        <p:nvSpPr>
          <p:cNvPr id="7" name="TextBox 6">
            <a:extLst>
              <a:ext uri="{FF2B5EF4-FFF2-40B4-BE49-F238E27FC236}">
                <a16:creationId xmlns:a16="http://schemas.microsoft.com/office/drawing/2014/main" id="{C72ED7A8-AFD0-2ED1-FD7F-545A30195CBE}"/>
              </a:ext>
            </a:extLst>
          </p:cNvPr>
          <p:cNvSpPr txBox="1"/>
          <p:nvPr/>
        </p:nvSpPr>
        <p:spPr>
          <a:xfrm>
            <a:off x="11269353" y="5549303"/>
            <a:ext cx="667170" cy="369332"/>
          </a:xfrm>
          <a:prstGeom prst="rect">
            <a:avLst/>
          </a:prstGeom>
          <a:noFill/>
        </p:spPr>
        <p:txBody>
          <a:bodyPr wrap="none" rtlCol="0">
            <a:spAutoFit/>
          </a:bodyPr>
          <a:lstStyle/>
          <a:p>
            <a:r>
              <a:rPr lang="en-US" b="1" dirty="0">
                <a:solidFill>
                  <a:schemeClr val="bg2"/>
                </a:solidFill>
              </a:rPr>
              <a:t>ALS</a:t>
            </a:r>
          </a:p>
        </p:txBody>
      </p:sp>
    </p:spTree>
    <p:extLst>
      <p:ext uri="{BB962C8B-B14F-4D97-AF65-F5344CB8AC3E}">
        <p14:creationId xmlns:p14="http://schemas.microsoft.com/office/powerpoint/2010/main" val="197245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fire truck on the street">
            <a:extLst>
              <a:ext uri="{FF2B5EF4-FFF2-40B4-BE49-F238E27FC236}">
                <a16:creationId xmlns:a16="http://schemas.microsoft.com/office/drawing/2014/main" id="{75CA3E9B-E763-A45E-90F2-1FDF9FE0AF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7094" y="94377"/>
            <a:ext cx="9144000" cy="6858000"/>
          </a:xfrm>
          <a:prstGeom prst="rect">
            <a:avLst/>
          </a:prstGeom>
          <a:effectLst>
            <a:outerShdw blurRad="50800" dist="50800" dir="5400000" algn="ctr" rotWithShape="0">
              <a:srgbClr val="000000">
                <a:alpha val="0"/>
              </a:srgbClr>
            </a:outerShdw>
            <a:softEdge rad="1270000"/>
          </a:effectLst>
        </p:spPr>
      </p:pic>
      <p:sp>
        <p:nvSpPr>
          <p:cNvPr id="7" name="Oval 6">
            <a:extLst>
              <a:ext uri="{FF2B5EF4-FFF2-40B4-BE49-F238E27FC236}">
                <a16:creationId xmlns:a16="http://schemas.microsoft.com/office/drawing/2014/main" id="{36FEA32D-56DA-52BF-C24D-7D062ADAB62C}"/>
              </a:ext>
            </a:extLst>
          </p:cNvPr>
          <p:cNvSpPr/>
          <p:nvPr/>
        </p:nvSpPr>
        <p:spPr>
          <a:xfrm>
            <a:off x="322392" y="94377"/>
            <a:ext cx="2148289" cy="2071171"/>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Time Sensitive Critical Illness</a:t>
            </a:r>
          </a:p>
        </p:txBody>
      </p:sp>
      <p:sp>
        <p:nvSpPr>
          <p:cNvPr id="9" name="TextBox 8">
            <a:extLst>
              <a:ext uri="{FF2B5EF4-FFF2-40B4-BE49-F238E27FC236}">
                <a16:creationId xmlns:a16="http://schemas.microsoft.com/office/drawing/2014/main" id="{A22F2ADF-0A44-35D3-E3A6-AF8DDB69A8B8}"/>
              </a:ext>
            </a:extLst>
          </p:cNvPr>
          <p:cNvSpPr txBox="1"/>
          <p:nvPr/>
        </p:nvSpPr>
        <p:spPr>
          <a:xfrm>
            <a:off x="2690592" y="518072"/>
            <a:ext cx="7113864" cy="1200329"/>
          </a:xfrm>
          <a:prstGeom prst="rect">
            <a:avLst/>
          </a:prstGeom>
          <a:solidFill>
            <a:schemeClr val="bg1"/>
          </a:solidFill>
          <a:effectLst>
            <a:softEdge rad="63500"/>
          </a:effectLst>
        </p:spPr>
        <p:txBody>
          <a:bodyPr wrap="square" rtlCol="0">
            <a:spAutoFit/>
          </a:bodyPr>
          <a:lstStyle/>
          <a:p>
            <a:r>
              <a:rPr lang="en-US" b="1"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Assisted ventilations or airway management </a:t>
            </a:r>
          </a:p>
          <a:p>
            <a:endParaRPr lang="en-US"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b="1" dirty="0">
              <a:latin typeface="Arial" panose="020B0604020202020204" pitchFamily="34" charset="0"/>
              <a:cs typeface="Arial" panose="020B0604020202020204" pitchFamily="34" charset="0"/>
            </a:endParaRPr>
          </a:p>
        </p:txBody>
      </p:sp>
      <p:graphicFrame>
        <p:nvGraphicFramePr>
          <p:cNvPr id="10" name="Diagram 9">
            <a:extLst>
              <a:ext uri="{FF2B5EF4-FFF2-40B4-BE49-F238E27FC236}">
                <a16:creationId xmlns:a16="http://schemas.microsoft.com/office/drawing/2014/main" id="{D92EE800-8197-F57B-E628-AB2A37A9669F}"/>
              </a:ext>
            </a:extLst>
          </p:cNvPr>
          <p:cNvGraphicFramePr/>
          <p:nvPr/>
        </p:nvGraphicFramePr>
        <p:xfrm>
          <a:off x="720111" y="3103395"/>
          <a:ext cx="3940962" cy="22062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DA612059-B5A9-47AE-B88B-138F2FAF8982}"/>
              </a:ext>
            </a:extLst>
          </p:cNvPr>
          <p:cNvSpPr txBox="1"/>
          <p:nvPr/>
        </p:nvSpPr>
        <p:spPr>
          <a:xfrm>
            <a:off x="720110" y="2952903"/>
            <a:ext cx="8584795" cy="369332"/>
          </a:xfrm>
          <a:prstGeom prst="rect">
            <a:avLst/>
          </a:prstGeom>
          <a:solidFill>
            <a:schemeClr val="tx1"/>
          </a:solidFill>
        </p:spPr>
        <p:txBody>
          <a:bodyPr wrap="square" rtlCol="0">
            <a:spAutoFit/>
          </a:bodyPr>
          <a:lstStyle/>
          <a:p>
            <a:r>
              <a:rPr lang="en-US" dirty="0">
                <a:solidFill>
                  <a:schemeClr val="bg1"/>
                </a:solidFill>
              </a:rPr>
              <a:t>Statement: There was a time sensitive critical incident on the alarm?  </a:t>
            </a:r>
            <a:r>
              <a:rPr lang="en-US" dirty="0">
                <a:solidFill>
                  <a:srgbClr val="FF0000"/>
                </a:solidFill>
              </a:rPr>
              <a:t>True or False </a:t>
            </a:r>
          </a:p>
        </p:txBody>
      </p:sp>
      <p:pic>
        <p:nvPicPr>
          <p:cNvPr id="13" name="Picture 12" descr="A picture containing text, sign, queen, drawn&#10;&#10;Description automatically generated">
            <a:extLst>
              <a:ext uri="{FF2B5EF4-FFF2-40B4-BE49-F238E27FC236}">
                <a16:creationId xmlns:a16="http://schemas.microsoft.com/office/drawing/2014/main" id="{AC1215A5-A7E0-CC61-19FC-D7C006737A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92139" y="0"/>
            <a:ext cx="1142115" cy="1118238"/>
          </a:xfrm>
          <a:prstGeom prst="rect">
            <a:avLst/>
          </a:prstGeom>
        </p:spPr>
      </p:pic>
      <p:sp>
        <p:nvSpPr>
          <p:cNvPr id="2" name="TextBox 1">
            <a:extLst>
              <a:ext uri="{FF2B5EF4-FFF2-40B4-BE49-F238E27FC236}">
                <a16:creationId xmlns:a16="http://schemas.microsoft.com/office/drawing/2014/main" id="{41775BEF-FEA9-164B-0DEC-6BB126DFDE4D}"/>
              </a:ext>
            </a:extLst>
          </p:cNvPr>
          <p:cNvSpPr txBox="1"/>
          <p:nvPr/>
        </p:nvSpPr>
        <p:spPr>
          <a:xfrm rot="16200000">
            <a:off x="-3106609" y="3105833"/>
            <a:ext cx="6858003" cy="646331"/>
          </a:xfrm>
          <a:prstGeom prst="rect">
            <a:avLst/>
          </a:prstGeom>
          <a:solidFill>
            <a:schemeClr val="accent6">
              <a:lumMod val="75000"/>
            </a:schemeClr>
          </a:solidFill>
        </p:spPr>
        <p:txBody>
          <a:bodyPr wrap="square" rtlCol="0">
            <a:spAutoFit/>
          </a:bodyPr>
          <a:lstStyle/>
          <a:p>
            <a:pPr algn="ctr"/>
            <a:r>
              <a:rPr lang="en-US" sz="3600" dirty="0"/>
              <a:t>Measure</a:t>
            </a:r>
          </a:p>
        </p:txBody>
      </p:sp>
      <p:pic>
        <p:nvPicPr>
          <p:cNvPr id="3" name="Picture 2">
            <a:extLst>
              <a:ext uri="{FF2B5EF4-FFF2-40B4-BE49-F238E27FC236}">
                <a16:creationId xmlns:a16="http://schemas.microsoft.com/office/drawing/2014/main" id="{03F7BDD1-437A-52B4-3F31-C8E193D06751}"/>
              </a:ext>
            </a:extLst>
          </p:cNvPr>
          <p:cNvPicPr>
            <a:picLocks noChangeAspect="1"/>
          </p:cNvPicPr>
          <p:nvPr/>
        </p:nvPicPr>
        <p:blipFill>
          <a:blip r:embed="rId9">
            <a:lum bright="100000"/>
          </a:blip>
          <a:stretch>
            <a:fillRect/>
          </a:stretch>
        </p:blipFill>
        <p:spPr>
          <a:xfrm>
            <a:off x="4857575" y="4096825"/>
            <a:ext cx="7308177" cy="2243103"/>
          </a:xfrm>
          <a:prstGeom prst="rect">
            <a:avLst/>
          </a:prstGeom>
          <a:solidFill>
            <a:schemeClr val="bg1"/>
          </a:solidFill>
        </p:spPr>
      </p:pic>
      <p:sp>
        <p:nvSpPr>
          <p:cNvPr id="4" name="TextBox 3">
            <a:extLst>
              <a:ext uri="{FF2B5EF4-FFF2-40B4-BE49-F238E27FC236}">
                <a16:creationId xmlns:a16="http://schemas.microsoft.com/office/drawing/2014/main" id="{14D486BA-1A0C-4B6A-FA2F-071BD2D35E6F}"/>
              </a:ext>
            </a:extLst>
          </p:cNvPr>
          <p:cNvSpPr txBox="1"/>
          <p:nvPr/>
        </p:nvSpPr>
        <p:spPr>
          <a:xfrm>
            <a:off x="11232326" y="4557251"/>
            <a:ext cx="667170" cy="369332"/>
          </a:xfrm>
          <a:prstGeom prst="rect">
            <a:avLst/>
          </a:prstGeom>
          <a:noFill/>
        </p:spPr>
        <p:txBody>
          <a:bodyPr wrap="none" rtlCol="0">
            <a:spAutoFit/>
          </a:bodyPr>
          <a:lstStyle/>
          <a:p>
            <a:r>
              <a:rPr lang="en-US" b="1" dirty="0">
                <a:solidFill>
                  <a:schemeClr val="bg2"/>
                </a:solidFill>
              </a:rPr>
              <a:t>ALS</a:t>
            </a:r>
          </a:p>
        </p:txBody>
      </p:sp>
      <p:sp>
        <p:nvSpPr>
          <p:cNvPr id="5" name="TextBox 4">
            <a:extLst>
              <a:ext uri="{FF2B5EF4-FFF2-40B4-BE49-F238E27FC236}">
                <a16:creationId xmlns:a16="http://schemas.microsoft.com/office/drawing/2014/main" id="{91E34594-B715-E33B-0EF7-6F7F1ECB33A5}"/>
              </a:ext>
            </a:extLst>
          </p:cNvPr>
          <p:cNvSpPr txBox="1"/>
          <p:nvPr/>
        </p:nvSpPr>
        <p:spPr>
          <a:xfrm>
            <a:off x="11232326" y="5263923"/>
            <a:ext cx="667170" cy="369332"/>
          </a:xfrm>
          <a:prstGeom prst="rect">
            <a:avLst/>
          </a:prstGeom>
          <a:noFill/>
        </p:spPr>
        <p:txBody>
          <a:bodyPr wrap="none" rtlCol="0">
            <a:spAutoFit/>
          </a:bodyPr>
          <a:lstStyle/>
          <a:p>
            <a:r>
              <a:rPr lang="en-US" b="1" dirty="0">
                <a:solidFill>
                  <a:schemeClr val="bg2"/>
                </a:solidFill>
              </a:rPr>
              <a:t>ALS</a:t>
            </a:r>
          </a:p>
        </p:txBody>
      </p:sp>
      <p:sp>
        <p:nvSpPr>
          <p:cNvPr id="6" name="TextBox 5">
            <a:extLst>
              <a:ext uri="{FF2B5EF4-FFF2-40B4-BE49-F238E27FC236}">
                <a16:creationId xmlns:a16="http://schemas.microsoft.com/office/drawing/2014/main" id="{79604AC4-A081-66DD-0A08-A518AA842CA4}"/>
              </a:ext>
            </a:extLst>
          </p:cNvPr>
          <p:cNvSpPr txBox="1"/>
          <p:nvPr/>
        </p:nvSpPr>
        <p:spPr>
          <a:xfrm>
            <a:off x="11232326" y="5032069"/>
            <a:ext cx="667170" cy="369332"/>
          </a:xfrm>
          <a:prstGeom prst="rect">
            <a:avLst/>
          </a:prstGeom>
          <a:noFill/>
        </p:spPr>
        <p:txBody>
          <a:bodyPr wrap="none" rtlCol="0">
            <a:spAutoFit/>
          </a:bodyPr>
          <a:lstStyle/>
          <a:p>
            <a:r>
              <a:rPr lang="en-US" b="1" dirty="0">
                <a:solidFill>
                  <a:schemeClr val="bg2"/>
                </a:solidFill>
              </a:rPr>
              <a:t>ALS</a:t>
            </a:r>
          </a:p>
        </p:txBody>
      </p:sp>
    </p:spTree>
    <p:extLst>
      <p:ext uri="{BB962C8B-B14F-4D97-AF65-F5344CB8AC3E}">
        <p14:creationId xmlns:p14="http://schemas.microsoft.com/office/powerpoint/2010/main" val="297537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529B8D-3256-3838-E074-C4CE25F41E62}"/>
              </a:ext>
            </a:extLst>
          </p:cNvPr>
          <p:cNvSpPr txBox="1"/>
          <p:nvPr/>
        </p:nvSpPr>
        <p:spPr>
          <a:xfrm>
            <a:off x="660041" y="2767106"/>
            <a:ext cx="2880828" cy="3071906"/>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Calibri Light" panose="020F0302020204030204"/>
                <a:ea typeface="+mn-ea"/>
                <a:cs typeface="+mn-cs"/>
              </a:rPr>
              <a:t>What would it look like combined</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Light" panose="020F0302020204030204"/>
              <a:ea typeface="+mn-ea"/>
              <a:cs typeface="+mn-cs"/>
            </a:endParaRPr>
          </a:p>
        </p:txBody>
      </p:sp>
      <p:pic>
        <p:nvPicPr>
          <p:cNvPr id="13" name="Picture 12" descr="A picture containing text, sign, queen, drawn&#10;&#10;Description automatically generated">
            <a:extLst>
              <a:ext uri="{FF2B5EF4-FFF2-40B4-BE49-F238E27FC236}">
                <a16:creationId xmlns:a16="http://schemas.microsoft.com/office/drawing/2014/main" id="{AC1215A5-A7E0-CC61-19FC-D7C006737A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395" y="233917"/>
            <a:ext cx="1142115" cy="1118238"/>
          </a:xfrm>
          <a:prstGeom prst="rect">
            <a:avLst/>
          </a:prstGeom>
        </p:spPr>
      </p:pic>
      <p:pic>
        <p:nvPicPr>
          <p:cNvPr id="3" name="Picture 2">
            <a:extLst>
              <a:ext uri="{FF2B5EF4-FFF2-40B4-BE49-F238E27FC236}">
                <a16:creationId xmlns:a16="http://schemas.microsoft.com/office/drawing/2014/main" id="{676A0D48-99DD-D951-E13C-76E30B2718A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4346678" y="499392"/>
            <a:ext cx="5603216" cy="5492505"/>
          </a:xfrm>
          <a:prstGeom prst="rect">
            <a:avLst/>
          </a:prstGeom>
        </p:spPr>
      </p:pic>
      <p:sp>
        <p:nvSpPr>
          <p:cNvPr id="4" name="TextBox 3">
            <a:extLst>
              <a:ext uri="{FF2B5EF4-FFF2-40B4-BE49-F238E27FC236}">
                <a16:creationId xmlns:a16="http://schemas.microsoft.com/office/drawing/2014/main" id="{69F38FF0-E17F-A4D8-2C8F-8F7ACB54C345}"/>
              </a:ext>
            </a:extLst>
          </p:cNvPr>
          <p:cNvSpPr txBox="1"/>
          <p:nvPr/>
        </p:nvSpPr>
        <p:spPr>
          <a:xfrm rot="19136245">
            <a:off x="3010326" y="278926"/>
            <a:ext cx="20201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SAMPLE</a:t>
            </a:r>
          </a:p>
        </p:txBody>
      </p:sp>
      <p:cxnSp>
        <p:nvCxnSpPr>
          <p:cNvPr id="6" name="Straight Arrow Connector 5">
            <a:extLst>
              <a:ext uri="{FF2B5EF4-FFF2-40B4-BE49-F238E27FC236}">
                <a16:creationId xmlns:a16="http://schemas.microsoft.com/office/drawing/2014/main" id="{040A5029-C434-BDAE-A7E2-CFDC4A355FC0}"/>
              </a:ext>
            </a:extLst>
          </p:cNvPr>
          <p:cNvCxnSpPr>
            <a:cxnSpLocks/>
          </p:cNvCxnSpPr>
          <p:nvPr/>
        </p:nvCxnSpPr>
        <p:spPr>
          <a:xfrm flipH="1">
            <a:off x="9994650" y="1575039"/>
            <a:ext cx="183540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A2AF956-F548-DD1C-EACF-166283EA528B}"/>
              </a:ext>
            </a:extLst>
          </p:cNvPr>
          <p:cNvCxnSpPr>
            <a:cxnSpLocks/>
          </p:cNvCxnSpPr>
          <p:nvPr/>
        </p:nvCxnSpPr>
        <p:spPr>
          <a:xfrm flipH="1">
            <a:off x="10059548" y="3437909"/>
            <a:ext cx="1770502"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59F8C0D-F240-4A28-A3D3-9EA016A01663}"/>
              </a:ext>
            </a:extLst>
          </p:cNvPr>
          <p:cNvCxnSpPr>
            <a:cxnSpLocks/>
          </p:cNvCxnSpPr>
          <p:nvPr/>
        </p:nvCxnSpPr>
        <p:spPr>
          <a:xfrm flipH="1">
            <a:off x="10059548" y="5327849"/>
            <a:ext cx="1874565"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46781C5-A33D-9206-447C-6542110A4E13}"/>
              </a:ext>
            </a:extLst>
          </p:cNvPr>
          <p:cNvSpPr txBox="1"/>
          <p:nvPr/>
        </p:nvSpPr>
        <p:spPr>
          <a:xfrm>
            <a:off x="10511132" y="793036"/>
            <a:ext cx="1543049" cy="738664"/>
          </a:xfrm>
          <a:prstGeom prst="rect">
            <a:avLst/>
          </a:prstGeom>
          <a:noFill/>
        </p:spPr>
        <p:txBody>
          <a:bodyPr wrap="square" rtlCol="0">
            <a:spAutoFit/>
          </a:bodyPr>
          <a:lstStyle/>
          <a:p>
            <a:r>
              <a:rPr lang="en-US" sz="1400" dirty="0">
                <a:solidFill>
                  <a:srgbClr val="FF0000"/>
                </a:solidFill>
                <a:latin typeface="Arial" panose="020B0604020202020204" pitchFamily="34" charset="0"/>
                <a:cs typeface="Arial" panose="020B0604020202020204" pitchFamily="34" charset="0"/>
              </a:rPr>
              <a:t>19A2 </a:t>
            </a:r>
          </a:p>
          <a:p>
            <a:r>
              <a:rPr lang="en-US" sz="1400" dirty="0">
                <a:solidFill>
                  <a:srgbClr val="FF0000"/>
                </a:solidFill>
                <a:latin typeface="Arial" panose="020B0604020202020204" pitchFamily="34" charset="0"/>
                <a:cs typeface="Arial" panose="020B0604020202020204" pitchFamily="34" charset="0"/>
              </a:rPr>
              <a:t>met ALS in Time Sensitive </a:t>
            </a:r>
          </a:p>
        </p:txBody>
      </p:sp>
      <p:sp>
        <p:nvSpPr>
          <p:cNvPr id="11" name="TextBox 10">
            <a:extLst>
              <a:ext uri="{FF2B5EF4-FFF2-40B4-BE49-F238E27FC236}">
                <a16:creationId xmlns:a16="http://schemas.microsoft.com/office/drawing/2014/main" id="{0BBF94DC-ACFF-A8E7-5CA4-B87D962027B8}"/>
              </a:ext>
            </a:extLst>
          </p:cNvPr>
          <p:cNvSpPr txBox="1"/>
          <p:nvPr/>
        </p:nvSpPr>
        <p:spPr>
          <a:xfrm>
            <a:off x="10367790" y="2569986"/>
            <a:ext cx="1462260" cy="738664"/>
          </a:xfrm>
          <a:prstGeom prst="rect">
            <a:avLst/>
          </a:prstGeom>
          <a:noFill/>
        </p:spPr>
        <p:txBody>
          <a:bodyPr wrap="square" rtlCol="0">
            <a:spAutoFit/>
          </a:bodyPr>
          <a:lstStyle/>
          <a:p>
            <a:r>
              <a:rPr lang="en-US" sz="1400" dirty="0">
                <a:solidFill>
                  <a:srgbClr val="FF0000"/>
                </a:solidFill>
                <a:latin typeface="Arial" panose="020B0604020202020204" pitchFamily="34" charset="0"/>
                <a:cs typeface="Arial" panose="020B0604020202020204" pitchFamily="34" charset="0"/>
              </a:rPr>
              <a:t>19A2 </a:t>
            </a:r>
          </a:p>
          <a:p>
            <a:r>
              <a:rPr lang="en-US" sz="1400" dirty="0">
                <a:solidFill>
                  <a:srgbClr val="FF0000"/>
                </a:solidFill>
                <a:latin typeface="Arial" panose="020B0604020202020204" pitchFamily="34" charset="0"/>
                <a:cs typeface="Arial" panose="020B0604020202020204" pitchFamily="34" charset="0"/>
              </a:rPr>
              <a:t>met BLS in Vital Signs </a:t>
            </a:r>
          </a:p>
        </p:txBody>
      </p:sp>
      <p:sp>
        <p:nvSpPr>
          <p:cNvPr id="12" name="TextBox 11">
            <a:extLst>
              <a:ext uri="{FF2B5EF4-FFF2-40B4-BE49-F238E27FC236}">
                <a16:creationId xmlns:a16="http://schemas.microsoft.com/office/drawing/2014/main" id="{C9DBBB02-E000-8FE2-CFB0-EBD8B400E67E}"/>
              </a:ext>
            </a:extLst>
          </p:cNvPr>
          <p:cNvSpPr txBox="1"/>
          <p:nvPr/>
        </p:nvSpPr>
        <p:spPr>
          <a:xfrm>
            <a:off x="10447861" y="4432856"/>
            <a:ext cx="1231059" cy="738664"/>
          </a:xfrm>
          <a:prstGeom prst="rect">
            <a:avLst/>
          </a:prstGeom>
          <a:noFill/>
        </p:spPr>
        <p:txBody>
          <a:bodyPr wrap="square" rtlCol="0">
            <a:spAutoFit/>
          </a:bodyPr>
          <a:lstStyle/>
          <a:p>
            <a:r>
              <a:rPr lang="en-US" sz="1400" dirty="0">
                <a:solidFill>
                  <a:srgbClr val="FF0000"/>
                </a:solidFill>
                <a:latin typeface="Arial" panose="020B0604020202020204" pitchFamily="34" charset="0"/>
                <a:cs typeface="Arial" panose="020B0604020202020204" pitchFamily="34" charset="0"/>
              </a:rPr>
              <a:t>19A2 </a:t>
            </a:r>
          </a:p>
          <a:p>
            <a:r>
              <a:rPr lang="en-US" sz="1400" dirty="0">
                <a:solidFill>
                  <a:srgbClr val="FF0000"/>
                </a:solidFill>
                <a:latin typeface="Arial" panose="020B0604020202020204" pitchFamily="34" charset="0"/>
                <a:cs typeface="Arial" panose="020B0604020202020204" pitchFamily="34" charset="0"/>
              </a:rPr>
              <a:t>met BLS in ALS Criteria</a:t>
            </a:r>
          </a:p>
        </p:txBody>
      </p:sp>
      <p:sp>
        <p:nvSpPr>
          <p:cNvPr id="17" name="TextBox 16">
            <a:extLst>
              <a:ext uri="{FF2B5EF4-FFF2-40B4-BE49-F238E27FC236}">
                <a16:creationId xmlns:a16="http://schemas.microsoft.com/office/drawing/2014/main" id="{D219236F-475C-8FD6-4D68-E09EE4B698FF}"/>
              </a:ext>
            </a:extLst>
          </p:cNvPr>
          <p:cNvSpPr txBox="1"/>
          <p:nvPr/>
        </p:nvSpPr>
        <p:spPr>
          <a:xfrm>
            <a:off x="0" y="5375156"/>
            <a:ext cx="4181472" cy="646331"/>
          </a:xfrm>
          <a:prstGeom prst="rect">
            <a:avLst/>
          </a:prstGeom>
          <a:noFill/>
        </p:spPr>
        <p:txBody>
          <a:bodyPr wrap="square" rtlCol="0">
            <a:spAutoFit/>
          </a:bodyPr>
          <a:lstStyle/>
          <a:p>
            <a:r>
              <a:rPr lang="en-US" dirty="0">
                <a:solidFill>
                  <a:srgbClr val="FFFF00"/>
                </a:solidFill>
              </a:rPr>
              <a:t>19A2 = Heart Problems – Chest Pain  - age &lt; 35 without other priority systems </a:t>
            </a:r>
          </a:p>
        </p:txBody>
      </p:sp>
      <p:sp>
        <p:nvSpPr>
          <p:cNvPr id="19" name="TextBox 18">
            <a:extLst>
              <a:ext uri="{FF2B5EF4-FFF2-40B4-BE49-F238E27FC236}">
                <a16:creationId xmlns:a16="http://schemas.microsoft.com/office/drawing/2014/main" id="{8458C9AD-D5B1-58D9-CAA3-FD8E7AEFCF48}"/>
              </a:ext>
            </a:extLst>
          </p:cNvPr>
          <p:cNvSpPr txBox="1"/>
          <p:nvPr/>
        </p:nvSpPr>
        <p:spPr>
          <a:xfrm>
            <a:off x="5684494" y="6173942"/>
            <a:ext cx="5273558" cy="369332"/>
          </a:xfrm>
          <a:prstGeom prst="rect">
            <a:avLst/>
          </a:prstGeom>
          <a:solidFill>
            <a:srgbClr val="FFFF00"/>
          </a:solidFill>
        </p:spPr>
        <p:txBody>
          <a:bodyPr wrap="square" rtlCol="0">
            <a:spAutoFit/>
          </a:bodyPr>
          <a:lstStyle/>
          <a:p>
            <a:r>
              <a:rPr lang="en-US" b="1" dirty="0">
                <a:solidFill>
                  <a:schemeClr val="bg2"/>
                </a:solidFill>
              </a:rPr>
              <a:t>ALS in any one of the three triggers an ALS </a:t>
            </a:r>
          </a:p>
        </p:txBody>
      </p:sp>
      <p:sp>
        <p:nvSpPr>
          <p:cNvPr id="5" name="TextBox 4">
            <a:extLst>
              <a:ext uri="{FF2B5EF4-FFF2-40B4-BE49-F238E27FC236}">
                <a16:creationId xmlns:a16="http://schemas.microsoft.com/office/drawing/2014/main" id="{CDE5DED9-44DC-84A1-A88C-9F12731CED37}"/>
              </a:ext>
            </a:extLst>
          </p:cNvPr>
          <p:cNvSpPr txBox="1"/>
          <p:nvPr/>
        </p:nvSpPr>
        <p:spPr>
          <a:xfrm>
            <a:off x="9158087" y="793036"/>
            <a:ext cx="667170" cy="369332"/>
          </a:xfrm>
          <a:prstGeom prst="rect">
            <a:avLst/>
          </a:prstGeom>
          <a:noFill/>
        </p:spPr>
        <p:txBody>
          <a:bodyPr wrap="none" rtlCol="0">
            <a:spAutoFit/>
          </a:bodyPr>
          <a:lstStyle/>
          <a:p>
            <a:r>
              <a:rPr lang="en-US" b="1" dirty="0">
                <a:solidFill>
                  <a:schemeClr val="bg2"/>
                </a:solidFill>
              </a:rPr>
              <a:t>ALS</a:t>
            </a:r>
          </a:p>
        </p:txBody>
      </p:sp>
      <p:sp>
        <p:nvSpPr>
          <p:cNvPr id="7" name="TextBox 6">
            <a:extLst>
              <a:ext uri="{FF2B5EF4-FFF2-40B4-BE49-F238E27FC236}">
                <a16:creationId xmlns:a16="http://schemas.microsoft.com/office/drawing/2014/main" id="{20E056FF-AE6F-C16E-2D62-1DFC268191A7}"/>
              </a:ext>
            </a:extLst>
          </p:cNvPr>
          <p:cNvSpPr txBox="1"/>
          <p:nvPr/>
        </p:nvSpPr>
        <p:spPr>
          <a:xfrm>
            <a:off x="9158087" y="1270619"/>
            <a:ext cx="667170" cy="369332"/>
          </a:xfrm>
          <a:prstGeom prst="rect">
            <a:avLst/>
          </a:prstGeom>
          <a:noFill/>
        </p:spPr>
        <p:txBody>
          <a:bodyPr wrap="none" rtlCol="0">
            <a:spAutoFit/>
          </a:bodyPr>
          <a:lstStyle/>
          <a:p>
            <a:r>
              <a:rPr lang="en-US" b="1" dirty="0">
                <a:solidFill>
                  <a:schemeClr val="bg2"/>
                </a:solidFill>
              </a:rPr>
              <a:t>ALS</a:t>
            </a:r>
          </a:p>
        </p:txBody>
      </p:sp>
      <p:sp>
        <p:nvSpPr>
          <p:cNvPr id="14" name="TextBox 13">
            <a:extLst>
              <a:ext uri="{FF2B5EF4-FFF2-40B4-BE49-F238E27FC236}">
                <a16:creationId xmlns:a16="http://schemas.microsoft.com/office/drawing/2014/main" id="{F4AD062F-8DC5-C65F-18D6-3E835503E7FF}"/>
              </a:ext>
            </a:extLst>
          </p:cNvPr>
          <p:cNvSpPr txBox="1"/>
          <p:nvPr/>
        </p:nvSpPr>
        <p:spPr>
          <a:xfrm>
            <a:off x="9158087" y="4617522"/>
            <a:ext cx="667170" cy="369332"/>
          </a:xfrm>
          <a:prstGeom prst="rect">
            <a:avLst/>
          </a:prstGeom>
          <a:noFill/>
        </p:spPr>
        <p:txBody>
          <a:bodyPr wrap="none" rtlCol="0">
            <a:spAutoFit/>
          </a:bodyPr>
          <a:lstStyle/>
          <a:p>
            <a:r>
              <a:rPr lang="en-US" b="1" dirty="0">
                <a:solidFill>
                  <a:schemeClr val="bg2"/>
                </a:solidFill>
              </a:rPr>
              <a:t>ALS</a:t>
            </a:r>
          </a:p>
        </p:txBody>
      </p:sp>
      <p:sp>
        <p:nvSpPr>
          <p:cNvPr id="15" name="TextBox 14">
            <a:extLst>
              <a:ext uri="{FF2B5EF4-FFF2-40B4-BE49-F238E27FC236}">
                <a16:creationId xmlns:a16="http://schemas.microsoft.com/office/drawing/2014/main" id="{BB6BCE2B-7AB9-E16D-D4C1-01DBFB3CC2FC}"/>
              </a:ext>
            </a:extLst>
          </p:cNvPr>
          <p:cNvSpPr txBox="1"/>
          <p:nvPr/>
        </p:nvSpPr>
        <p:spPr>
          <a:xfrm>
            <a:off x="9180465" y="4958517"/>
            <a:ext cx="667170" cy="369332"/>
          </a:xfrm>
          <a:prstGeom prst="rect">
            <a:avLst/>
          </a:prstGeom>
          <a:noFill/>
        </p:spPr>
        <p:txBody>
          <a:bodyPr wrap="none" rtlCol="0">
            <a:spAutoFit/>
          </a:bodyPr>
          <a:lstStyle/>
          <a:p>
            <a:r>
              <a:rPr lang="en-US" b="1" dirty="0">
                <a:solidFill>
                  <a:schemeClr val="bg2"/>
                </a:solidFill>
              </a:rPr>
              <a:t>ALS</a:t>
            </a:r>
          </a:p>
        </p:txBody>
      </p:sp>
    </p:spTree>
    <p:extLst>
      <p:ext uri="{BB962C8B-B14F-4D97-AF65-F5344CB8AC3E}">
        <p14:creationId xmlns:p14="http://schemas.microsoft.com/office/powerpoint/2010/main" val="1899698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43ECC6-79A5-5E94-9CD3-9EBB05C3B9EE}"/>
              </a:ext>
            </a:extLst>
          </p:cNvPr>
          <p:cNvSpPr>
            <a:spLocks noGrp="1"/>
          </p:cNvSpPr>
          <p:nvPr>
            <p:ph idx="1"/>
          </p:nvPr>
        </p:nvSpPr>
        <p:spPr>
          <a:xfrm>
            <a:off x="0" y="1793671"/>
            <a:ext cx="12192000" cy="661936"/>
          </a:xfrm>
          <a:solidFill>
            <a:srgbClr val="C00000"/>
          </a:solidFill>
          <a:ln>
            <a:solidFill>
              <a:srgbClr val="C00000"/>
            </a:solidFill>
          </a:ln>
        </p:spPr>
        <p:txBody>
          <a:bodyPr/>
          <a:lstStyle/>
          <a:p>
            <a:pPr marL="0" indent="0" algn="ctr">
              <a:buNone/>
            </a:pPr>
            <a:r>
              <a:rPr lang="en-US" b="1" i="1" dirty="0">
                <a:solidFill>
                  <a:schemeClr val="bg1"/>
                </a:solidFill>
              </a:rPr>
              <a:t>Are there viable/sustainable alternatives to the emergency department ?</a:t>
            </a:r>
          </a:p>
        </p:txBody>
      </p:sp>
      <p:sp>
        <p:nvSpPr>
          <p:cNvPr id="2" name="Rectangle 1">
            <a:extLst>
              <a:ext uri="{FF2B5EF4-FFF2-40B4-BE49-F238E27FC236}">
                <a16:creationId xmlns:a16="http://schemas.microsoft.com/office/drawing/2014/main" id="{0D417DE5-3D94-EFE0-D1FD-271A886489FD}"/>
              </a:ext>
            </a:extLst>
          </p:cNvPr>
          <p:cNvSpPr/>
          <p:nvPr/>
        </p:nvSpPr>
        <p:spPr>
          <a:xfrm>
            <a:off x="245806" y="4076861"/>
            <a:ext cx="11700387" cy="2182761"/>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u="sng" dirty="0"/>
              <a:t>Baltimore City Fire Department</a:t>
            </a:r>
          </a:p>
          <a:p>
            <a:pPr marL="285750" indent="-285750">
              <a:buFont typeface="Arial" panose="020B0604020202020204" pitchFamily="34" charset="0"/>
              <a:buChar char="•"/>
            </a:pPr>
            <a:r>
              <a:rPr lang="en-US" sz="2000" dirty="0"/>
              <a:t>Urban, fire based response</a:t>
            </a:r>
          </a:p>
          <a:p>
            <a:pPr marL="285750" indent="-285750">
              <a:buFont typeface="Arial" panose="020B0604020202020204" pitchFamily="34" charset="0"/>
              <a:buChar char="•"/>
            </a:pPr>
            <a:r>
              <a:rPr lang="en-US" sz="2000" dirty="0"/>
              <a:t>BLS and ALS </a:t>
            </a:r>
          </a:p>
          <a:p>
            <a:pPr marL="285750" indent="-285750">
              <a:buFont typeface="Arial" panose="020B0604020202020204" pitchFamily="34" charset="0"/>
              <a:buChar char="•"/>
            </a:pPr>
            <a:r>
              <a:rPr lang="en-US" sz="2000" dirty="0"/>
              <a:t>160,000 EMS responses</a:t>
            </a:r>
          </a:p>
          <a:p>
            <a:pPr marL="285750" indent="-285750">
              <a:buFont typeface="Arial" panose="020B0604020202020204" pitchFamily="34" charset="0"/>
              <a:buChar char="•"/>
            </a:pPr>
            <a:r>
              <a:rPr lang="en-US" sz="2000" dirty="0"/>
              <a:t>30 FT ambulances + 4 peak units</a:t>
            </a:r>
          </a:p>
        </p:txBody>
      </p:sp>
      <p:pic>
        <p:nvPicPr>
          <p:cNvPr id="6" name="Picture 5">
            <a:extLst>
              <a:ext uri="{FF2B5EF4-FFF2-40B4-BE49-F238E27FC236}">
                <a16:creationId xmlns:a16="http://schemas.microsoft.com/office/drawing/2014/main" id="{88987499-D6A3-221D-D9F7-B052D523CF38}"/>
              </a:ext>
            </a:extLst>
          </p:cNvPr>
          <p:cNvPicPr>
            <a:picLocks noChangeAspect="1"/>
          </p:cNvPicPr>
          <p:nvPr/>
        </p:nvPicPr>
        <p:blipFill>
          <a:blip r:embed="rId2"/>
          <a:stretch>
            <a:fillRect/>
          </a:stretch>
        </p:blipFill>
        <p:spPr>
          <a:xfrm>
            <a:off x="5155428" y="4395019"/>
            <a:ext cx="2917021" cy="1546446"/>
          </a:xfrm>
          <a:prstGeom prst="rect">
            <a:avLst/>
          </a:prstGeom>
        </p:spPr>
      </p:pic>
      <p:pic>
        <p:nvPicPr>
          <p:cNvPr id="11" name="Picture 10">
            <a:extLst>
              <a:ext uri="{FF2B5EF4-FFF2-40B4-BE49-F238E27FC236}">
                <a16:creationId xmlns:a16="http://schemas.microsoft.com/office/drawing/2014/main" id="{13992CA4-6AE1-30B9-9451-B84CBAED3432}"/>
              </a:ext>
            </a:extLst>
          </p:cNvPr>
          <p:cNvPicPr>
            <a:picLocks noChangeAspect="1"/>
          </p:cNvPicPr>
          <p:nvPr/>
        </p:nvPicPr>
        <p:blipFill>
          <a:blip r:embed="rId3"/>
          <a:stretch>
            <a:fillRect/>
          </a:stretch>
        </p:blipFill>
        <p:spPr>
          <a:xfrm>
            <a:off x="8072449" y="4395019"/>
            <a:ext cx="3669134" cy="1546446"/>
          </a:xfrm>
          <a:prstGeom prst="rect">
            <a:avLst/>
          </a:prstGeom>
        </p:spPr>
      </p:pic>
    </p:spTree>
    <p:extLst>
      <p:ext uri="{BB962C8B-B14F-4D97-AF65-F5344CB8AC3E}">
        <p14:creationId xmlns:p14="http://schemas.microsoft.com/office/powerpoint/2010/main" val="1646141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EB87D2-E9D5-4F50-98C0-382FCA6153A6}"/>
              </a:ext>
            </a:extLst>
          </p:cNvPr>
          <p:cNvSpPr txBox="1"/>
          <p:nvPr/>
        </p:nvSpPr>
        <p:spPr>
          <a:xfrm>
            <a:off x="2802465" y="1814525"/>
            <a:ext cx="1805940"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MPDS</a:t>
            </a:r>
          </a:p>
        </p:txBody>
      </p:sp>
      <p:sp>
        <p:nvSpPr>
          <p:cNvPr id="4" name="TextBox 3">
            <a:extLst>
              <a:ext uri="{FF2B5EF4-FFF2-40B4-BE49-F238E27FC236}">
                <a16:creationId xmlns:a16="http://schemas.microsoft.com/office/drawing/2014/main" id="{EC111718-CF68-4916-8114-355F6C248D74}"/>
              </a:ext>
            </a:extLst>
          </p:cNvPr>
          <p:cNvSpPr txBox="1"/>
          <p:nvPr/>
        </p:nvSpPr>
        <p:spPr>
          <a:xfrm>
            <a:off x="4589355" y="2619092"/>
            <a:ext cx="7143055" cy="830997"/>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Medical Director and CSFD </a:t>
            </a:r>
          </a:p>
          <a:p>
            <a:pPr algn="ctr"/>
            <a:r>
              <a:rPr lang="en-US" sz="2400" dirty="0">
                <a:latin typeface="Arial" panose="020B0604020202020204" pitchFamily="34" charset="0"/>
                <a:cs typeface="Arial" panose="020B0604020202020204" pitchFamily="34" charset="0"/>
              </a:rPr>
              <a:t>reviewed each Bravo and Charlie MPDS using data</a:t>
            </a:r>
          </a:p>
        </p:txBody>
      </p:sp>
      <p:cxnSp>
        <p:nvCxnSpPr>
          <p:cNvPr id="6" name="Connector: Elbow 5">
            <a:extLst>
              <a:ext uri="{FF2B5EF4-FFF2-40B4-BE49-F238E27FC236}">
                <a16:creationId xmlns:a16="http://schemas.microsoft.com/office/drawing/2014/main" id="{5AE0542C-DC04-4E5B-ACFF-B5D412A16486}"/>
              </a:ext>
            </a:extLst>
          </p:cNvPr>
          <p:cNvCxnSpPr>
            <a:cxnSpLocks/>
          </p:cNvCxnSpPr>
          <p:nvPr/>
        </p:nvCxnSpPr>
        <p:spPr>
          <a:xfrm rot="16200000" flipH="1">
            <a:off x="3683385" y="2265332"/>
            <a:ext cx="838795" cy="1215390"/>
          </a:xfrm>
          <a:prstGeom prst="bentConnector2">
            <a:avLst/>
          </a:prstGeom>
          <a:ln w="666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2D06B96-F251-4B94-929D-68EE3820BCEE}"/>
              </a:ext>
            </a:extLst>
          </p:cNvPr>
          <p:cNvSpPr txBox="1"/>
          <p:nvPr/>
        </p:nvSpPr>
        <p:spPr>
          <a:xfrm>
            <a:off x="2775459" y="828583"/>
            <a:ext cx="8956951" cy="523220"/>
          </a:xfrm>
          <a:prstGeom prst="rect">
            <a:avLst/>
          </a:prstGeom>
          <a:noFill/>
        </p:spPr>
        <p:txBody>
          <a:bodyPr wrap="square" rtlCol="0">
            <a:spAutoFit/>
          </a:bodyPr>
          <a:lstStyle/>
          <a:p>
            <a:r>
              <a:rPr lang="en-US" sz="2800" dirty="0">
                <a:solidFill>
                  <a:srgbClr val="FF0000"/>
                </a:solidFill>
                <a:latin typeface="Arial" panose="020B0604020202020204" pitchFamily="34" charset="0"/>
                <a:cs typeface="Arial" panose="020B0604020202020204" pitchFamily="34" charset="0"/>
              </a:rPr>
              <a:t>How the MPDS determinates were decided for CMED  </a:t>
            </a:r>
          </a:p>
        </p:txBody>
      </p:sp>
      <p:sp>
        <p:nvSpPr>
          <p:cNvPr id="10" name="Flowchart: Alternate Process 9">
            <a:extLst>
              <a:ext uri="{FF2B5EF4-FFF2-40B4-BE49-F238E27FC236}">
                <a16:creationId xmlns:a16="http://schemas.microsoft.com/office/drawing/2014/main" id="{927C395D-994B-4A86-B5BE-842757173493}"/>
              </a:ext>
            </a:extLst>
          </p:cNvPr>
          <p:cNvSpPr/>
          <p:nvPr/>
        </p:nvSpPr>
        <p:spPr>
          <a:xfrm>
            <a:off x="4826998" y="3906133"/>
            <a:ext cx="2171700" cy="838796"/>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Two personnel can handle the alarm</a:t>
            </a:r>
          </a:p>
        </p:txBody>
      </p:sp>
      <p:sp>
        <p:nvSpPr>
          <p:cNvPr id="11" name="Flowchart: Alternate Process 10">
            <a:extLst>
              <a:ext uri="{FF2B5EF4-FFF2-40B4-BE49-F238E27FC236}">
                <a16:creationId xmlns:a16="http://schemas.microsoft.com/office/drawing/2014/main" id="{2E6F6078-6D1B-4953-B43F-BC99CD6EB585}"/>
              </a:ext>
            </a:extLst>
          </p:cNvPr>
          <p:cNvSpPr/>
          <p:nvPr/>
        </p:nvSpPr>
        <p:spPr>
          <a:xfrm>
            <a:off x="6998698" y="3906133"/>
            <a:ext cx="2171700" cy="838796"/>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Can the response wait in pending screen</a:t>
            </a:r>
          </a:p>
        </p:txBody>
      </p:sp>
      <p:sp>
        <p:nvSpPr>
          <p:cNvPr id="12" name="Flowchart: Alternate Process 11">
            <a:extLst>
              <a:ext uri="{FF2B5EF4-FFF2-40B4-BE49-F238E27FC236}">
                <a16:creationId xmlns:a16="http://schemas.microsoft.com/office/drawing/2014/main" id="{2EA2DE11-C131-42AB-81AE-B90C94B735FA}"/>
              </a:ext>
            </a:extLst>
          </p:cNvPr>
          <p:cNvSpPr/>
          <p:nvPr/>
        </p:nvSpPr>
        <p:spPr>
          <a:xfrm>
            <a:off x="9170398" y="3906133"/>
            <a:ext cx="2468880" cy="838796"/>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Will the CMED apparatus have the needed equipment  </a:t>
            </a:r>
          </a:p>
        </p:txBody>
      </p:sp>
      <p:sp>
        <p:nvSpPr>
          <p:cNvPr id="13" name="Flowchart: Alternate Process 12">
            <a:extLst>
              <a:ext uri="{FF2B5EF4-FFF2-40B4-BE49-F238E27FC236}">
                <a16:creationId xmlns:a16="http://schemas.microsoft.com/office/drawing/2014/main" id="{552AB565-E759-41FB-B410-1703F8993EDD}"/>
              </a:ext>
            </a:extLst>
          </p:cNvPr>
          <p:cNvSpPr/>
          <p:nvPr/>
        </p:nvSpPr>
        <p:spPr>
          <a:xfrm>
            <a:off x="4826998" y="4972933"/>
            <a:ext cx="2171700" cy="838796"/>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Was BLS or ALS treatment provided</a:t>
            </a:r>
          </a:p>
        </p:txBody>
      </p:sp>
      <p:sp>
        <p:nvSpPr>
          <p:cNvPr id="14" name="Flowchart: Alternate Process 13">
            <a:extLst>
              <a:ext uri="{FF2B5EF4-FFF2-40B4-BE49-F238E27FC236}">
                <a16:creationId xmlns:a16="http://schemas.microsoft.com/office/drawing/2014/main" id="{071074DC-01C2-4349-B4B2-3D6A82FE2F9F}"/>
              </a:ext>
            </a:extLst>
          </p:cNvPr>
          <p:cNvSpPr/>
          <p:nvPr/>
        </p:nvSpPr>
        <p:spPr>
          <a:xfrm>
            <a:off x="6998698" y="4958886"/>
            <a:ext cx="2171700" cy="838796"/>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Was the patient transported to the hospital</a:t>
            </a:r>
          </a:p>
        </p:txBody>
      </p:sp>
      <p:sp>
        <p:nvSpPr>
          <p:cNvPr id="15" name="Flowchart: Alternate Process 14">
            <a:extLst>
              <a:ext uri="{FF2B5EF4-FFF2-40B4-BE49-F238E27FC236}">
                <a16:creationId xmlns:a16="http://schemas.microsoft.com/office/drawing/2014/main" id="{AE4D8341-5C98-4CDB-9026-29F02508D48A}"/>
              </a:ext>
            </a:extLst>
          </p:cNvPr>
          <p:cNvSpPr/>
          <p:nvPr/>
        </p:nvSpPr>
        <p:spPr>
          <a:xfrm>
            <a:off x="9170398" y="4958886"/>
            <a:ext cx="2468880" cy="838796"/>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Reviewing situation found vs situation dispatched </a:t>
            </a:r>
          </a:p>
        </p:txBody>
      </p:sp>
      <p:sp>
        <p:nvSpPr>
          <p:cNvPr id="16" name="Double Brace 15">
            <a:extLst>
              <a:ext uri="{FF2B5EF4-FFF2-40B4-BE49-F238E27FC236}">
                <a16:creationId xmlns:a16="http://schemas.microsoft.com/office/drawing/2014/main" id="{F079927B-9FFF-4A84-9437-2DA6EE9209D4}"/>
              </a:ext>
            </a:extLst>
          </p:cNvPr>
          <p:cNvSpPr/>
          <p:nvPr/>
        </p:nvSpPr>
        <p:spPr>
          <a:xfrm>
            <a:off x="4515272" y="3694649"/>
            <a:ext cx="7521546" cy="2431473"/>
          </a:xfrm>
          <a:prstGeom prst="bracePair">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a:extLst>
              <a:ext uri="{FF2B5EF4-FFF2-40B4-BE49-F238E27FC236}">
                <a16:creationId xmlns:a16="http://schemas.microsoft.com/office/drawing/2014/main" id="{BC1BE6C8-A2E0-4217-BDEA-41814EF4202F}"/>
              </a:ext>
            </a:extLst>
          </p:cNvPr>
          <p:cNvSpPr txBox="1"/>
          <p:nvPr/>
        </p:nvSpPr>
        <p:spPr>
          <a:xfrm>
            <a:off x="2046392" y="4603601"/>
            <a:ext cx="2248813" cy="1200329"/>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Operational </a:t>
            </a:r>
          </a:p>
          <a:p>
            <a:r>
              <a:rPr lang="en-US" sz="2400" b="1">
                <a:latin typeface="Arial" panose="020B0604020202020204" pitchFamily="34" charset="0"/>
                <a:cs typeface="Arial" panose="020B0604020202020204" pitchFamily="34" charset="0"/>
              </a:rPr>
              <a:t>Data Elements</a:t>
            </a:r>
          </a:p>
        </p:txBody>
      </p:sp>
      <p:sp>
        <p:nvSpPr>
          <p:cNvPr id="5" name="TextBox 4">
            <a:extLst>
              <a:ext uri="{FF2B5EF4-FFF2-40B4-BE49-F238E27FC236}">
                <a16:creationId xmlns:a16="http://schemas.microsoft.com/office/drawing/2014/main" id="{D3B5AE74-7B97-AC02-D9B1-715F38CB3675}"/>
              </a:ext>
            </a:extLst>
          </p:cNvPr>
          <p:cNvSpPr txBox="1"/>
          <p:nvPr/>
        </p:nvSpPr>
        <p:spPr>
          <a:xfrm rot="16200000">
            <a:off x="-3106609" y="3105833"/>
            <a:ext cx="6858003" cy="646331"/>
          </a:xfrm>
          <a:prstGeom prst="rect">
            <a:avLst/>
          </a:prstGeom>
          <a:solidFill>
            <a:srgbClr val="FFFF00"/>
          </a:solidFill>
        </p:spPr>
        <p:txBody>
          <a:bodyPr wrap="square" rtlCol="0">
            <a:spAutoFit/>
          </a:bodyPr>
          <a:lstStyle/>
          <a:p>
            <a:pPr algn="ctr"/>
            <a:r>
              <a:rPr lang="en-US" sz="3600" dirty="0">
                <a:solidFill>
                  <a:schemeClr val="bg2"/>
                </a:solidFill>
              </a:rPr>
              <a:t>DEFINE</a:t>
            </a:r>
          </a:p>
        </p:txBody>
      </p:sp>
      <p:pic>
        <p:nvPicPr>
          <p:cNvPr id="2" name="Picture 1">
            <a:extLst>
              <a:ext uri="{FF2B5EF4-FFF2-40B4-BE49-F238E27FC236}">
                <a16:creationId xmlns:a16="http://schemas.microsoft.com/office/drawing/2014/main" id="{BDD7BB7D-F28F-44C1-8B24-0680017C727C}"/>
              </a:ext>
            </a:extLst>
          </p:cNvPr>
          <p:cNvPicPr>
            <a:picLocks noChangeAspect="1"/>
          </p:cNvPicPr>
          <p:nvPr/>
        </p:nvPicPr>
        <p:blipFill>
          <a:blip r:embed="rId3"/>
          <a:stretch>
            <a:fillRect/>
          </a:stretch>
        </p:blipFill>
        <p:spPr>
          <a:xfrm>
            <a:off x="0" y="0"/>
            <a:ext cx="2370599" cy="2362200"/>
          </a:xfrm>
          <a:prstGeom prst="rect">
            <a:avLst/>
          </a:prstGeom>
        </p:spPr>
      </p:pic>
    </p:spTree>
    <p:extLst>
      <p:ext uri="{BB962C8B-B14F-4D97-AF65-F5344CB8AC3E}">
        <p14:creationId xmlns:p14="http://schemas.microsoft.com/office/powerpoint/2010/main" val="3329660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D7BB7D-F28F-44C1-8B24-0680017C727C}"/>
              </a:ext>
            </a:extLst>
          </p:cNvPr>
          <p:cNvPicPr>
            <a:picLocks noChangeAspect="1"/>
          </p:cNvPicPr>
          <p:nvPr/>
        </p:nvPicPr>
        <p:blipFill>
          <a:blip r:embed="rId3"/>
          <a:stretch>
            <a:fillRect/>
          </a:stretch>
        </p:blipFill>
        <p:spPr>
          <a:xfrm>
            <a:off x="-3200137" y="845268"/>
            <a:ext cx="872409" cy="869318"/>
          </a:xfrm>
          <a:prstGeom prst="rect">
            <a:avLst/>
          </a:prstGeom>
        </p:spPr>
      </p:pic>
      <p:sp>
        <p:nvSpPr>
          <p:cNvPr id="3" name="TextBox 2">
            <a:extLst>
              <a:ext uri="{FF2B5EF4-FFF2-40B4-BE49-F238E27FC236}">
                <a16:creationId xmlns:a16="http://schemas.microsoft.com/office/drawing/2014/main" id="{5A2CB1D9-0771-4965-AACB-38383EB7A86B}"/>
              </a:ext>
            </a:extLst>
          </p:cNvPr>
          <p:cNvSpPr txBox="1"/>
          <p:nvPr/>
        </p:nvSpPr>
        <p:spPr>
          <a:xfrm>
            <a:off x="2817794" y="260493"/>
            <a:ext cx="5686425"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Intent </a:t>
            </a:r>
          </a:p>
        </p:txBody>
      </p:sp>
      <p:cxnSp>
        <p:nvCxnSpPr>
          <p:cNvPr id="6" name="Straight Connector 5">
            <a:extLst>
              <a:ext uri="{FF2B5EF4-FFF2-40B4-BE49-F238E27FC236}">
                <a16:creationId xmlns:a16="http://schemas.microsoft.com/office/drawing/2014/main" id="{7F0CBC5E-3BDA-A599-095A-863623A7EAD6}"/>
              </a:ext>
            </a:extLst>
          </p:cNvPr>
          <p:cNvCxnSpPr>
            <a:cxnSpLocks/>
          </p:cNvCxnSpPr>
          <p:nvPr/>
        </p:nvCxnSpPr>
        <p:spPr>
          <a:xfrm>
            <a:off x="2280863" y="3418726"/>
            <a:ext cx="7325475"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2B5AC8D-A414-965F-C2E7-D88DA737ECDE}"/>
              </a:ext>
            </a:extLst>
          </p:cNvPr>
          <p:cNvSpPr txBox="1"/>
          <p:nvPr/>
        </p:nvSpPr>
        <p:spPr>
          <a:xfrm>
            <a:off x="297951" y="2280863"/>
            <a:ext cx="1767155" cy="1200329"/>
          </a:xfrm>
          <a:prstGeom prst="rect">
            <a:avLst/>
          </a:prstGeom>
          <a:noFill/>
        </p:spPr>
        <p:txBody>
          <a:bodyPr wrap="square" rtlCol="0">
            <a:spAutoFit/>
          </a:bodyPr>
          <a:lstStyle/>
          <a:p>
            <a:pPr algn="ctr"/>
            <a:r>
              <a:rPr lang="en-US" b="1" dirty="0">
                <a:solidFill>
                  <a:srgbClr val="FFFF00"/>
                </a:solidFill>
              </a:rPr>
              <a:t>Advanced </a:t>
            </a:r>
          </a:p>
          <a:p>
            <a:pPr algn="ctr"/>
            <a:r>
              <a:rPr lang="en-US" b="1" dirty="0">
                <a:solidFill>
                  <a:srgbClr val="FFFF00"/>
                </a:solidFill>
              </a:rPr>
              <a:t>Interventions</a:t>
            </a:r>
          </a:p>
          <a:p>
            <a:pPr algn="ctr"/>
            <a:endParaRPr lang="en-US" b="1" dirty="0">
              <a:solidFill>
                <a:srgbClr val="FFFF00"/>
              </a:solidFill>
            </a:endParaRPr>
          </a:p>
          <a:p>
            <a:pPr algn="ctr"/>
            <a:r>
              <a:rPr lang="en-US" b="1" dirty="0">
                <a:solidFill>
                  <a:srgbClr val="FFFF00"/>
                </a:solidFill>
              </a:rPr>
              <a:t>(ALS</a:t>
            </a:r>
            <a:r>
              <a:rPr lang="en-US" b="1" dirty="0"/>
              <a:t>)</a:t>
            </a:r>
          </a:p>
        </p:txBody>
      </p:sp>
      <p:sp>
        <p:nvSpPr>
          <p:cNvPr id="16" name="TextBox 15">
            <a:extLst>
              <a:ext uri="{FF2B5EF4-FFF2-40B4-BE49-F238E27FC236}">
                <a16:creationId xmlns:a16="http://schemas.microsoft.com/office/drawing/2014/main" id="{40CC127B-3429-DC1D-72F0-255C04509E30}"/>
              </a:ext>
            </a:extLst>
          </p:cNvPr>
          <p:cNvSpPr txBox="1"/>
          <p:nvPr/>
        </p:nvSpPr>
        <p:spPr>
          <a:xfrm>
            <a:off x="9870040" y="2083941"/>
            <a:ext cx="1767155" cy="1200329"/>
          </a:xfrm>
          <a:prstGeom prst="rect">
            <a:avLst/>
          </a:prstGeom>
          <a:noFill/>
        </p:spPr>
        <p:txBody>
          <a:bodyPr wrap="square" rtlCol="0">
            <a:spAutoFit/>
          </a:bodyPr>
          <a:lstStyle/>
          <a:p>
            <a:pPr algn="ctr"/>
            <a:r>
              <a:rPr lang="en-US" b="1" dirty="0">
                <a:solidFill>
                  <a:srgbClr val="FFFF00"/>
                </a:solidFill>
              </a:rPr>
              <a:t>Basic </a:t>
            </a:r>
          </a:p>
          <a:p>
            <a:pPr algn="ctr"/>
            <a:r>
              <a:rPr lang="en-US" b="1" dirty="0">
                <a:solidFill>
                  <a:srgbClr val="FFFF00"/>
                </a:solidFill>
              </a:rPr>
              <a:t>Interventions</a:t>
            </a:r>
          </a:p>
          <a:p>
            <a:pPr algn="ctr"/>
            <a:endParaRPr lang="en-US" b="1" dirty="0">
              <a:solidFill>
                <a:srgbClr val="FFFF00"/>
              </a:solidFill>
            </a:endParaRPr>
          </a:p>
          <a:p>
            <a:pPr algn="ctr"/>
            <a:r>
              <a:rPr lang="en-US" b="1" dirty="0">
                <a:solidFill>
                  <a:srgbClr val="FFFF00"/>
                </a:solidFill>
              </a:rPr>
              <a:t>(BLS)</a:t>
            </a:r>
          </a:p>
        </p:txBody>
      </p:sp>
      <p:cxnSp>
        <p:nvCxnSpPr>
          <p:cNvPr id="5" name="Straight Connector 4">
            <a:extLst>
              <a:ext uri="{FF2B5EF4-FFF2-40B4-BE49-F238E27FC236}">
                <a16:creationId xmlns:a16="http://schemas.microsoft.com/office/drawing/2014/main" id="{45D273A3-569F-C716-2A77-CAE298493174}"/>
              </a:ext>
            </a:extLst>
          </p:cNvPr>
          <p:cNvCxnSpPr>
            <a:cxnSpLocks/>
          </p:cNvCxnSpPr>
          <p:nvPr/>
        </p:nvCxnSpPr>
        <p:spPr>
          <a:xfrm>
            <a:off x="5661061" y="1325366"/>
            <a:ext cx="0" cy="39966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B865294-2C0D-BF13-D11C-20FB81A17F40}"/>
              </a:ext>
            </a:extLst>
          </p:cNvPr>
          <p:cNvSpPr txBox="1"/>
          <p:nvPr/>
        </p:nvSpPr>
        <p:spPr>
          <a:xfrm>
            <a:off x="4952144" y="834456"/>
            <a:ext cx="1715785" cy="369332"/>
          </a:xfrm>
          <a:prstGeom prst="rect">
            <a:avLst/>
          </a:prstGeom>
          <a:noFill/>
        </p:spPr>
        <p:txBody>
          <a:bodyPr wrap="square" rtlCol="0">
            <a:spAutoFit/>
          </a:bodyPr>
          <a:lstStyle/>
          <a:p>
            <a:r>
              <a:rPr lang="en-US" dirty="0">
                <a:solidFill>
                  <a:srgbClr val="FF0000"/>
                </a:solidFill>
              </a:rPr>
              <a:t>Time sensitive </a:t>
            </a:r>
          </a:p>
        </p:txBody>
      </p:sp>
      <p:sp>
        <p:nvSpPr>
          <p:cNvPr id="11" name="TextBox 10">
            <a:extLst>
              <a:ext uri="{FF2B5EF4-FFF2-40B4-BE49-F238E27FC236}">
                <a16:creationId xmlns:a16="http://schemas.microsoft.com/office/drawing/2014/main" id="{BC567BF5-6EDF-C547-11B0-852FA97387DE}"/>
              </a:ext>
            </a:extLst>
          </p:cNvPr>
          <p:cNvSpPr txBox="1"/>
          <p:nvPr/>
        </p:nvSpPr>
        <p:spPr>
          <a:xfrm>
            <a:off x="4659332" y="5512087"/>
            <a:ext cx="2301408" cy="369332"/>
          </a:xfrm>
          <a:prstGeom prst="rect">
            <a:avLst/>
          </a:prstGeom>
          <a:noFill/>
        </p:spPr>
        <p:txBody>
          <a:bodyPr wrap="square" rtlCol="0">
            <a:spAutoFit/>
          </a:bodyPr>
          <a:lstStyle/>
          <a:p>
            <a:r>
              <a:rPr lang="en-US" dirty="0">
                <a:solidFill>
                  <a:srgbClr val="FF0000"/>
                </a:solidFill>
              </a:rPr>
              <a:t>Not Time sensitive </a:t>
            </a:r>
          </a:p>
        </p:txBody>
      </p:sp>
    </p:spTree>
    <p:extLst>
      <p:ext uri="{BB962C8B-B14F-4D97-AF65-F5344CB8AC3E}">
        <p14:creationId xmlns:p14="http://schemas.microsoft.com/office/powerpoint/2010/main" val="17523875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D7BB7D-F28F-44C1-8B24-0680017C727C}"/>
              </a:ext>
            </a:extLst>
          </p:cNvPr>
          <p:cNvPicPr>
            <a:picLocks noChangeAspect="1"/>
          </p:cNvPicPr>
          <p:nvPr/>
        </p:nvPicPr>
        <p:blipFill>
          <a:blip r:embed="rId3"/>
          <a:stretch>
            <a:fillRect/>
          </a:stretch>
        </p:blipFill>
        <p:spPr>
          <a:xfrm>
            <a:off x="-3200137" y="845268"/>
            <a:ext cx="872409" cy="869318"/>
          </a:xfrm>
          <a:prstGeom prst="rect">
            <a:avLst/>
          </a:prstGeom>
        </p:spPr>
      </p:pic>
      <p:sp>
        <p:nvSpPr>
          <p:cNvPr id="3" name="TextBox 2">
            <a:extLst>
              <a:ext uri="{FF2B5EF4-FFF2-40B4-BE49-F238E27FC236}">
                <a16:creationId xmlns:a16="http://schemas.microsoft.com/office/drawing/2014/main" id="{5A2CB1D9-0771-4965-AACB-38383EB7A86B}"/>
              </a:ext>
            </a:extLst>
          </p:cNvPr>
          <p:cNvSpPr txBox="1"/>
          <p:nvPr/>
        </p:nvSpPr>
        <p:spPr>
          <a:xfrm>
            <a:off x="2817794" y="260493"/>
            <a:ext cx="5686425"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Intent </a:t>
            </a:r>
          </a:p>
        </p:txBody>
      </p:sp>
      <p:cxnSp>
        <p:nvCxnSpPr>
          <p:cNvPr id="6" name="Straight Connector 5">
            <a:extLst>
              <a:ext uri="{FF2B5EF4-FFF2-40B4-BE49-F238E27FC236}">
                <a16:creationId xmlns:a16="http://schemas.microsoft.com/office/drawing/2014/main" id="{7F0CBC5E-3BDA-A599-095A-863623A7EAD6}"/>
              </a:ext>
            </a:extLst>
          </p:cNvPr>
          <p:cNvCxnSpPr>
            <a:cxnSpLocks/>
          </p:cNvCxnSpPr>
          <p:nvPr/>
        </p:nvCxnSpPr>
        <p:spPr>
          <a:xfrm>
            <a:off x="2280863" y="3418726"/>
            <a:ext cx="7325475"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2B5AC8D-A414-965F-C2E7-D88DA737ECDE}"/>
              </a:ext>
            </a:extLst>
          </p:cNvPr>
          <p:cNvSpPr txBox="1"/>
          <p:nvPr/>
        </p:nvSpPr>
        <p:spPr>
          <a:xfrm>
            <a:off x="297951" y="2280863"/>
            <a:ext cx="1767155" cy="1200329"/>
          </a:xfrm>
          <a:prstGeom prst="rect">
            <a:avLst/>
          </a:prstGeom>
          <a:noFill/>
        </p:spPr>
        <p:txBody>
          <a:bodyPr wrap="square" rtlCol="0">
            <a:spAutoFit/>
          </a:bodyPr>
          <a:lstStyle/>
          <a:p>
            <a:pPr algn="ctr"/>
            <a:r>
              <a:rPr lang="en-US" b="1" dirty="0">
                <a:solidFill>
                  <a:srgbClr val="FFFF00"/>
                </a:solidFill>
              </a:rPr>
              <a:t>Advanced </a:t>
            </a:r>
          </a:p>
          <a:p>
            <a:pPr algn="ctr"/>
            <a:r>
              <a:rPr lang="en-US" b="1" dirty="0">
                <a:solidFill>
                  <a:srgbClr val="FFFF00"/>
                </a:solidFill>
              </a:rPr>
              <a:t>Interventions</a:t>
            </a:r>
          </a:p>
          <a:p>
            <a:pPr algn="ctr"/>
            <a:endParaRPr lang="en-US" b="1" dirty="0">
              <a:solidFill>
                <a:srgbClr val="FFFF00"/>
              </a:solidFill>
            </a:endParaRPr>
          </a:p>
          <a:p>
            <a:pPr algn="ctr"/>
            <a:r>
              <a:rPr lang="en-US" b="1" dirty="0">
                <a:solidFill>
                  <a:srgbClr val="FFFF00"/>
                </a:solidFill>
              </a:rPr>
              <a:t>(ALS)</a:t>
            </a:r>
          </a:p>
        </p:txBody>
      </p:sp>
      <p:sp>
        <p:nvSpPr>
          <p:cNvPr id="16" name="TextBox 15">
            <a:extLst>
              <a:ext uri="{FF2B5EF4-FFF2-40B4-BE49-F238E27FC236}">
                <a16:creationId xmlns:a16="http://schemas.microsoft.com/office/drawing/2014/main" id="{40CC127B-3429-DC1D-72F0-255C04509E30}"/>
              </a:ext>
            </a:extLst>
          </p:cNvPr>
          <p:cNvSpPr txBox="1"/>
          <p:nvPr/>
        </p:nvSpPr>
        <p:spPr>
          <a:xfrm>
            <a:off x="9870040" y="2083941"/>
            <a:ext cx="1767155" cy="1200329"/>
          </a:xfrm>
          <a:prstGeom prst="rect">
            <a:avLst/>
          </a:prstGeom>
          <a:noFill/>
        </p:spPr>
        <p:txBody>
          <a:bodyPr wrap="square" rtlCol="0">
            <a:spAutoFit/>
          </a:bodyPr>
          <a:lstStyle/>
          <a:p>
            <a:pPr algn="ctr"/>
            <a:r>
              <a:rPr lang="en-US" b="1" dirty="0">
                <a:solidFill>
                  <a:srgbClr val="FFFF00"/>
                </a:solidFill>
              </a:rPr>
              <a:t>Basic </a:t>
            </a:r>
          </a:p>
          <a:p>
            <a:pPr algn="ctr"/>
            <a:r>
              <a:rPr lang="en-US" b="1" dirty="0">
                <a:solidFill>
                  <a:srgbClr val="FFFF00"/>
                </a:solidFill>
              </a:rPr>
              <a:t>Interventions</a:t>
            </a:r>
          </a:p>
          <a:p>
            <a:pPr algn="ctr"/>
            <a:endParaRPr lang="en-US" b="1" dirty="0">
              <a:solidFill>
                <a:srgbClr val="FFFF00"/>
              </a:solidFill>
            </a:endParaRPr>
          </a:p>
          <a:p>
            <a:pPr algn="ctr"/>
            <a:r>
              <a:rPr lang="en-US" b="1" dirty="0">
                <a:solidFill>
                  <a:srgbClr val="FFFF00"/>
                </a:solidFill>
              </a:rPr>
              <a:t>(BLS)</a:t>
            </a:r>
          </a:p>
        </p:txBody>
      </p:sp>
      <p:cxnSp>
        <p:nvCxnSpPr>
          <p:cNvPr id="5" name="Straight Connector 4">
            <a:extLst>
              <a:ext uri="{FF2B5EF4-FFF2-40B4-BE49-F238E27FC236}">
                <a16:creationId xmlns:a16="http://schemas.microsoft.com/office/drawing/2014/main" id="{45D273A3-569F-C716-2A77-CAE298493174}"/>
              </a:ext>
            </a:extLst>
          </p:cNvPr>
          <p:cNvCxnSpPr>
            <a:cxnSpLocks/>
          </p:cNvCxnSpPr>
          <p:nvPr/>
        </p:nvCxnSpPr>
        <p:spPr>
          <a:xfrm>
            <a:off x="5661061" y="1325366"/>
            <a:ext cx="0" cy="39966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B865294-2C0D-BF13-D11C-20FB81A17F40}"/>
              </a:ext>
            </a:extLst>
          </p:cNvPr>
          <p:cNvSpPr txBox="1"/>
          <p:nvPr/>
        </p:nvSpPr>
        <p:spPr>
          <a:xfrm>
            <a:off x="4952144" y="834456"/>
            <a:ext cx="1715785" cy="369332"/>
          </a:xfrm>
          <a:prstGeom prst="rect">
            <a:avLst/>
          </a:prstGeom>
          <a:noFill/>
        </p:spPr>
        <p:txBody>
          <a:bodyPr wrap="square" rtlCol="0">
            <a:spAutoFit/>
          </a:bodyPr>
          <a:lstStyle/>
          <a:p>
            <a:r>
              <a:rPr lang="en-US" dirty="0">
                <a:solidFill>
                  <a:srgbClr val="FF0000"/>
                </a:solidFill>
              </a:rPr>
              <a:t>Time sensitive </a:t>
            </a:r>
          </a:p>
        </p:txBody>
      </p:sp>
      <p:sp>
        <p:nvSpPr>
          <p:cNvPr id="11" name="TextBox 10">
            <a:extLst>
              <a:ext uri="{FF2B5EF4-FFF2-40B4-BE49-F238E27FC236}">
                <a16:creationId xmlns:a16="http://schemas.microsoft.com/office/drawing/2014/main" id="{BC567BF5-6EDF-C547-11B0-852FA97387DE}"/>
              </a:ext>
            </a:extLst>
          </p:cNvPr>
          <p:cNvSpPr txBox="1"/>
          <p:nvPr/>
        </p:nvSpPr>
        <p:spPr>
          <a:xfrm>
            <a:off x="4659332" y="5512087"/>
            <a:ext cx="2301408" cy="369332"/>
          </a:xfrm>
          <a:prstGeom prst="rect">
            <a:avLst/>
          </a:prstGeom>
          <a:noFill/>
        </p:spPr>
        <p:txBody>
          <a:bodyPr wrap="square" rtlCol="0">
            <a:spAutoFit/>
          </a:bodyPr>
          <a:lstStyle/>
          <a:p>
            <a:r>
              <a:rPr lang="en-US" dirty="0">
                <a:solidFill>
                  <a:srgbClr val="FF0000"/>
                </a:solidFill>
              </a:rPr>
              <a:t>Not Time sensitive </a:t>
            </a:r>
          </a:p>
        </p:txBody>
      </p:sp>
      <p:sp>
        <p:nvSpPr>
          <p:cNvPr id="7" name="TextBox 6">
            <a:extLst>
              <a:ext uri="{FF2B5EF4-FFF2-40B4-BE49-F238E27FC236}">
                <a16:creationId xmlns:a16="http://schemas.microsoft.com/office/drawing/2014/main" id="{0A132D18-9AEC-AB4D-0EC0-7395624D1ACA}"/>
              </a:ext>
            </a:extLst>
          </p:cNvPr>
          <p:cNvSpPr txBox="1"/>
          <p:nvPr/>
        </p:nvSpPr>
        <p:spPr>
          <a:xfrm>
            <a:off x="1974350" y="4044846"/>
            <a:ext cx="3071972" cy="1200329"/>
          </a:xfrm>
          <a:prstGeom prst="rect">
            <a:avLst/>
          </a:prstGeom>
          <a:noFill/>
        </p:spPr>
        <p:txBody>
          <a:bodyPr wrap="square" rtlCol="0">
            <a:spAutoFit/>
          </a:bodyPr>
          <a:lstStyle/>
          <a:p>
            <a:pPr algn="ctr"/>
            <a:r>
              <a:rPr lang="en-US" b="1" dirty="0"/>
              <a:t>17A1G</a:t>
            </a:r>
          </a:p>
          <a:p>
            <a:pPr algn="ctr"/>
            <a:r>
              <a:rPr lang="en-US" b="1" dirty="0"/>
              <a:t>Fall – not dangerous- ground</a:t>
            </a:r>
          </a:p>
          <a:p>
            <a:pPr algn="ctr"/>
            <a:r>
              <a:rPr lang="en-US" b="1" dirty="0"/>
              <a:t>with deformity </a:t>
            </a:r>
          </a:p>
        </p:txBody>
      </p:sp>
      <p:cxnSp>
        <p:nvCxnSpPr>
          <p:cNvPr id="10" name="Straight Connector 9">
            <a:extLst>
              <a:ext uri="{FF2B5EF4-FFF2-40B4-BE49-F238E27FC236}">
                <a16:creationId xmlns:a16="http://schemas.microsoft.com/office/drawing/2014/main" id="{557AAAC9-3293-7923-91DC-4BE433F3AB8E}"/>
              </a:ext>
            </a:extLst>
          </p:cNvPr>
          <p:cNvCxnSpPr/>
          <p:nvPr/>
        </p:nvCxnSpPr>
        <p:spPr>
          <a:xfrm>
            <a:off x="5243245" y="3760342"/>
            <a:ext cx="83563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5FE8765-0B09-C497-81C7-CF99B891C2D6}"/>
              </a:ext>
            </a:extLst>
          </p:cNvPr>
          <p:cNvSpPr txBox="1"/>
          <p:nvPr/>
        </p:nvSpPr>
        <p:spPr>
          <a:xfrm>
            <a:off x="6096000" y="3595955"/>
            <a:ext cx="1568521" cy="369332"/>
          </a:xfrm>
          <a:prstGeom prst="rect">
            <a:avLst/>
          </a:prstGeom>
          <a:noFill/>
        </p:spPr>
        <p:txBody>
          <a:bodyPr wrap="square" rtlCol="0">
            <a:spAutoFit/>
          </a:bodyPr>
          <a:lstStyle/>
          <a:p>
            <a:r>
              <a:rPr lang="en-US" dirty="0"/>
              <a:t>5 Min </a:t>
            </a:r>
          </a:p>
        </p:txBody>
      </p:sp>
      <p:sp>
        <p:nvSpPr>
          <p:cNvPr id="4" name="Oval 3">
            <a:extLst>
              <a:ext uri="{FF2B5EF4-FFF2-40B4-BE49-F238E27FC236}">
                <a16:creationId xmlns:a16="http://schemas.microsoft.com/office/drawing/2014/main" id="{BC96B6DF-8580-724F-5BF3-54C027674F36}"/>
              </a:ext>
            </a:extLst>
          </p:cNvPr>
          <p:cNvSpPr/>
          <p:nvPr/>
        </p:nvSpPr>
        <p:spPr>
          <a:xfrm>
            <a:off x="2466912" y="3876454"/>
            <a:ext cx="350882" cy="336784"/>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3301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2C1B37-4200-5C9F-6ABD-211FF3F00B4F}"/>
              </a:ext>
            </a:extLst>
          </p:cNvPr>
          <p:cNvPicPr>
            <a:picLocks noChangeAspect="1"/>
          </p:cNvPicPr>
          <p:nvPr/>
        </p:nvPicPr>
        <p:blipFill>
          <a:blip r:embed="rId3"/>
          <a:stretch>
            <a:fillRect/>
          </a:stretch>
        </p:blipFill>
        <p:spPr>
          <a:xfrm>
            <a:off x="6971030" y="267300"/>
            <a:ext cx="3531279" cy="2274832"/>
          </a:xfrm>
          <a:prstGeom prst="rect">
            <a:avLst/>
          </a:prstGeom>
          <a:effectLst>
            <a:softEdge rad="88900"/>
          </a:effectLst>
        </p:spPr>
      </p:pic>
      <p:pic>
        <p:nvPicPr>
          <p:cNvPr id="2" name="Picture 1">
            <a:extLst>
              <a:ext uri="{FF2B5EF4-FFF2-40B4-BE49-F238E27FC236}">
                <a16:creationId xmlns:a16="http://schemas.microsoft.com/office/drawing/2014/main" id="{BDD7BB7D-F28F-44C1-8B24-0680017C727C}"/>
              </a:ext>
            </a:extLst>
          </p:cNvPr>
          <p:cNvPicPr>
            <a:picLocks noChangeAspect="1"/>
          </p:cNvPicPr>
          <p:nvPr/>
        </p:nvPicPr>
        <p:blipFill>
          <a:blip r:embed="rId4"/>
          <a:stretch>
            <a:fillRect/>
          </a:stretch>
        </p:blipFill>
        <p:spPr>
          <a:xfrm>
            <a:off x="-3200137" y="845268"/>
            <a:ext cx="872409" cy="869318"/>
          </a:xfrm>
          <a:prstGeom prst="rect">
            <a:avLst/>
          </a:prstGeom>
        </p:spPr>
      </p:pic>
      <p:sp>
        <p:nvSpPr>
          <p:cNvPr id="3" name="TextBox 2">
            <a:extLst>
              <a:ext uri="{FF2B5EF4-FFF2-40B4-BE49-F238E27FC236}">
                <a16:creationId xmlns:a16="http://schemas.microsoft.com/office/drawing/2014/main" id="{5A2CB1D9-0771-4965-AACB-38383EB7A86B}"/>
              </a:ext>
            </a:extLst>
          </p:cNvPr>
          <p:cNvSpPr txBox="1"/>
          <p:nvPr/>
        </p:nvSpPr>
        <p:spPr>
          <a:xfrm>
            <a:off x="2817794" y="260493"/>
            <a:ext cx="5686425" cy="584775"/>
          </a:xfrm>
          <a:prstGeom prst="rect">
            <a:avLst/>
          </a:prstGeom>
          <a:noFill/>
        </p:spPr>
        <p:txBody>
          <a:bodyPr wrap="square" rtlCol="0">
            <a:spAutoFit/>
          </a:bodyPr>
          <a:lstStyle/>
          <a:p>
            <a:pPr algn="ctr"/>
            <a:r>
              <a:rPr lang="en-US" sz="3200" dirty="0">
                <a:solidFill>
                  <a:schemeClr val="bg1"/>
                </a:solidFill>
                <a:latin typeface="Arial" panose="020B0604020202020204" pitchFamily="34" charset="0"/>
                <a:cs typeface="Arial" panose="020B0604020202020204" pitchFamily="34" charset="0"/>
              </a:rPr>
              <a:t>Intent</a:t>
            </a:r>
            <a:r>
              <a:rPr lang="en-US" sz="3200" dirty="0">
                <a:latin typeface="Arial" panose="020B0604020202020204" pitchFamily="34" charset="0"/>
                <a:cs typeface="Arial" panose="020B0604020202020204" pitchFamily="34" charset="0"/>
              </a:rPr>
              <a:t> </a:t>
            </a:r>
          </a:p>
        </p:txBody>
      </p:sp>
      <p:cxnSp>
        <p:nvCxnSpPr>
          <p:cNvPr id="6" name="Straight Connector 5">
            <a:extLst>
              <a:ext uri="{FF2B5EF4-FFF2-40B4-BE49-F238E27FC236}">
                <a16:creationId xmlns:a16="http://schemas.microsoft.com/office/drawing/2014/main" id="{7F0CBC5E-3BDA-A599-095A-863623A7EAD6}"/>
              </a:ext>
            </a:extLst>
          </p:cNvPr>
          <p:cNvCxnSpPr>
            <a:cxnSpLocks/>
          </p:cNvCxnSpPr>
          <p:nvPr/>
        </p:nvCxnSpPr>
        <p:spPr>
          <a:xfrm>
            <a:off x="2280863" y="3418726"/>
            <a:ext cx="7325475"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2B5AC8D-A414-965F-C2E7-D88DA737ECDE}"/>
              </a:ext>
            </a:extLst>
          </p:cNvPr>
          <p:cNvSpPr txBox="1"/>
          <p:nvPr/>
        </p:nvSpPr>
        <p:spPr>
          <a:xfrm>
            <a:off x="297951" y="2280863"/>
            <a:ext cx="1767155" cy="1200329"/>
          </a:xfrm>
          <a:prstGeom prst="rect">
            <a:avLst/>
          </a:prstGeom>
          <a:noFill/>
        </p:spPr>
        <p:txBody>
          <a:bodyPr wrap="square" rtlCol="0">
            <a:spAutoFit/>
          </a:bodyPr>
          <a:lstStyle/>
          <a:p>
            <a:pPr algn="ctr"/>
            <a:r>
              <a:rPr lang="en-US" b="1" dirty="0">
                <a:solidFill>
                  <a:srgbClr val="FFFF00"/>
                </a:solidFill>
              </a:rPr>
              <a:t>Advanced </a:t>
            </a:r>
          </a:p>
          <a:p>
            <a:pPr algn="ctr"/>
            <a:r>
              <a:rPr lang="en-US" b="1" dirty="0">
                <a:solidFill>
                  <a:srgbClr val="FFFF00"/>
                </a:solidFill>
              </a:rPr>
              <a:t>Interventions</a:t>
            </a:r>
          </a:p>
          <a:p>
            <a:pPr algn="ctr"/>
            <a:endParaRPr lang="en-US" b="1" dirty="0">
              <a:solidFill>
                <a:srgbClr val="FFFF00"/>
              </a:solidFill>
            </a:endParaRPr>
          </a:p>
          <a:p>
            <a:pPr algn="ctr"/>
            <a:r>
              <a:rPr lang="en-US" b="1" dirty="0">
                <a:solidFill>
                  <a:srgbClr val="FFFF00"/>
                </a:solidFill>
              </a:rPr>
              <a:t>(ALS)</a:t>
            </a:r>
          </a:p>
        </p:txBody>
      </p:sp>
      <p:sp>
        <p:nvSpPr>
          <p:cNvPr id="16" name="TextBox 15">
            <a:extLst>
              <a:ext uri="{FF2B5EF4-FFF2-40B4-BE49-F238E27FC236}">
                <a16:creationId xmlns:a16="http://schemas.microsoft.com/office/drawing/2014/main" id="{40CC127B-3429-DC1D-72F0-255C04509E30}"/>
              </a:ext>
            </a:extLst>
          </p:cNvPr>
          <p:cNvSpPr txBox="1"/>
          <p:nvPr/>
        </p:nvSpPr>
        <p:spPr>
          <a:xfrm>
            <a:off x="9870040" y="2083941"/>
            <a:ext cx="1767155" cy="1200329"/>
          </a:xfrm>
          <a:prstGeom prst="rect">
            <a:avLst/>
          </a:prstGeom>
          <a:noFill/>
        </p:spPr>
        <p:txBody>
          <a:bodyPr wrap="square" rtlCol="0">
            <a:spAutoFit/>
          </a:bodyPr>
          <a:lstStyle/>
          <a:p>
            <a:pPr algn="ctr"/>
            <a:r>
              <a:rPr lang="en-US" b="1" dirty="0">
                <a:solidFill>
                  <a:srgbClr val="FFFF00"/>
                </a:solidFill>
              </a:rPr>
              <a:t>Basic </a:t>
            </a:r>
          </a:p>
          <a:p>
            <a:pPr algn="ctr"/>
            <a:r>
              <a:rPr lang="en-US" b="1" dirty="0">
                <a:solidFill>
                  <a:srgbClr val="FFFF00"/>
                </a:solidFill>
              </a:rPr>
              <a:t>Interventions</a:t>
            </a:r>
          </a:p>
          <a:p>
            <a:pPr algn="ctr"/>
            <a:endParaRPr lang="en-US" b="1" dirty="0">
              <a:solidFill>
                <a:srgbClr val="FFFF00"/>
              </a:solidFill>
            </a:endParaRPr>
          </a:p>
          <a:p>
            <a:pPr algn="ctr"/>
            <a:r>
              <a:rPr lang="en-US" b="1" dirty="0">
                <a:solidFill>
                  <a:srgbClr val="FFFF00"/>
                </a:solidFill>
              </a:rPr>
              <a:t>(BLS)</a:t>
            </a:r>
          </a:p>
        </p:txBody>
      </p:sp>
      <p:cxnSp>
        <p:nvCxnSpPr>
          <p:cNvPr id="5" name="Straight Connector 4">
            <a:extLst>
              <a:ext uri="{FF2B5EF4-FFF2-40B4-BE49-F238E27FC236}">
                <a16:creationId xmlns:a16="http://schemas.microsoft.com/office/drawing/2014/main" id="{45D273A3-569F-C716-2A77-CAE298493174}"/>
              </a:ext>
            </a:extLst>
          </p:cNvPr>
          <p:cNvCxnSpPr>
            <a:cxnSpLocks/>
          </p:cNvCxnSpPr>
          <p:nvPr/>
        </p:nvCxnSpPr>
        <p:spPr>
          <a:xfrm>
            <a:off x="5661061" y="1325366"/>
            <a:ext cx="0" cy="3996647"/>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B865294-2C0D-BF13-D11C-20FB81A17F40}"/>
              </a:ext>
            </a:extLst>
          </p:cNvPr>
          <p:cNvSpPr txBox="1"/>
          <p:nvPr/>
        </p:nvSpPr>
        <p:spPr>
          <a:xfrm>
            <a:off x="4952144" y="834456"/>
            <a:ext cx="1715785" cy="369332"/>
          </a:xfrm>
          <a:prstGeom prst="rect">
            <a:avLst/>
          </a:prstGeom>
          <a:noFill/>
        </p:spPr>
        <p:txBody>
          <a:bodyPr wrap="square" rtlCol="0">
            <a:spAutoFit/>
          </a:bodyPr>
          <a:lstStyle/>
          <a:p>
            <a:r>
              <a:rPr lang="en-US" dirty="0">
                <a:solidFill>
                  <a:srgbClr val="FF0000"/>
                </a:solidFill>
              </a:rPr>
              <a:t>Time sensitive </a:t>
            </a:r>
          </a:p>
        </p:txBody>
      </p:sp>
      <p:sp>
        <p:nvSpPr>
          <p:cNvPr id="11" name="TextBox 10">
            <a:extLst>
              <a:ext uri="{FF2B5EF4-FFF2-40B4-BE49-F238E27FC236}">
                <a16:creationId xmlns:a16="http://schemas.microsoft.com/office/drawing/2014/main" id="{BC567BF5-6EDF-C547-11B0-852FA97387DE}"/>
              </a:ext>
            </a:extLst>
          </p:cNvPr>
          <p:cNvSpPr txBox="1"/>
          <p:nvPr/>
        </p:nvSpPr>
        <p:spPr>
          <a:xfrm>
            <a:off x="4659332" y="5512087"/>
            <a:ext cx="2301408" cy="369332"/>
          </a:xfrm>
          <a:prstGeom prst="rect">
            <a:avLst/>
          </a:prstGeom>
          <a:noFill/>
        </p:spPr>
        <p:txBody>
          <a:bodyPr wrap="square" rtlCol="0">
            <a:spAutoFit/>
          </a:bodyPr>
          <a:lstStyle/>
          <a:p>
            <a:r>
              <a:rPr lang="en-US" dirty="0">
                <a:solidFill>
                  <a:srgbClr val="FF0000"/>
                </a:solidFill>
              </a:rPr>
              <a:t>Not Time sensitive </a:t>
            </a:r>
          </a:p>
        </p:txBody>
      </p:sp>
      <p:cxnSp>
        <p:nvCxnSpPr>
          <p:cNvPr id="10" name="Straight Connector 9">
            <a:extLst>
              <a:ext uri="{FF2B5EF4-FFF2-40B4-BE49-F238E27FC236}">
                <a16:creationId xmlns:a16="http://schemas.microsoft.com/office/drawing/2014/main" id="{557AAAC9-3293-7923-91DC-4BE433F3AB8E}"/>
              </a:ext>
            </a:extLst>
          </p:cNvPr>
          <p:cNvCxnSpPr/>
          <p:nvPr/>
        </p:nvCxnSpPr>
        <p:spPr>
          <a:xfrm>
            <a:off x="5243190" y="5311891"/>
            <a:ext cx="83563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7275963-7755-7B5A-C332-BDB9BA0B77AE}"/>
              </a:ext>
            </a:extLst>
          </p:cNvPr>
          <p:cNvSpPr txBox="1"/>
          <p:nvPr/>
        </p:nvSpPr>
        <p:spPr>
          <a:xfrm>
            <a:off x="6096000" y="5013524"/>
            <a:ext cx="1568521" cy="369332"/>
          </a:xfrm>
          <a:prstGeom prst="rect">
            <a:avLst/>
          </a:prstGeom>
          <a:noFill/>
        </p:spPr>
        <p:txBody>
          <a:bodyPr wrap="square" rtlCol="0">
            <a:spAutoFit/>
          </a:bodyPr>
          <a:lstStyle/>
          <a:p>
            <a:r>
              <a:rPr lang="en-US" dirty="0"/>
              <a:t>20 Min </a:t>
            </a:r>
          </a:p>
        </p:txBody>
      </p:sp>
      <p:sp>
        <p:nvSpPr>
          <p:cNvPr id="21" name="TextBox 20">
            <a:extLst>
              <a:ext uri="{FF2B5EF4-FFF2-40B4-BE49-F238E27FC236}">
                <a16:creationId xmlns:a16="http://schemas.microsoft.com/office/drawing/2014/main" id="{A0694192-FCA7-D1F7-D948-323793EBA6EB}"/>
              </a:ext>
            </a:extLst>
          </p:cNvPr>
          <p:cNvSpPr txBox="1"/>
          <p:nvPr/>
        </p:nvSpPr>
        <p:spPr>
          <a:xfrm>
            <a:off x="3065488" y="4156310"/>
            <a:ext cx="3187687" cy="553998"/>
          </a:xfrm>
          <a:prstGeom prst="rect">
            <a:avLst/>
          </a:prstGeom>
          <a:noFill/>
        </p:spPr>
        <p:txBody>
          <a:bodyPr wrap="square">
            <a:spAutoFit/>
          </a:bodyPr>
          <a:lstStyle/>
          <a:p>
            <a:r>
              <a:rPr lang="en-US" sz="1800" b="0" i="0" u="none" strike="noStrike" dirty="0">
                <a:effectLst/>
                <a:latin typeface="Calibri" panose="020F0502020204030204" pitchFamily="34" charset="0"/>
              </a:rPr>
              <a:t>32B2</a:t>
            </a:r>
          </a:p>
          <a:p>
            <a:r>
              <a:rPr lang="en-US" sz="1200" dirty="0">
                <a:latin typeface="Calibri" panose="020F0502020204030204" pitchFamily="34" charset="0"/>
              </a:rPr>
              <a:t>Unknown problem – Medical Alarm  </a:t>
            </a:r>
            <a:r>
              <a:rPr lang="en-US" sz="1200" dirty="0"/>
              <a:t> </a:t>
            </a:r>
          </a:p>
        </p:txBody>
      </p:sp>
      <p:sp>
        <p:nvSpPr>
          <p:cNvPr id="23" name="TextBox 22">
            <a:extLst>
              <a:ext uri="{FF2B5EF4-FFF2-40B4-BE49-F238E27FC236}">
                <a16:creationId xmlns:a16="http://schemas.microsoft.com/office/drawing/2014/main" id="{0190CFDF-2123-969C-5362-E6C134FD296D}"/>
              </a:ext>
            </a:extLst>
          </p:cNvPr>
          <p:cNvSpPr txBox="1"/>
          <p:nvPr/>
        </p:nvSpPr>
        <p:spPr>
          <a:xfrm>
            <a:off x="8256635" y="4145972"/>
            <a:ext cx="3446555" cy="553998"/>
          </a:xfrm>
          <a:prstGeom prst="rect">
            <a:avLst/>
          </a:prstGeom>
          <a:noFill/>
        </p:spPr>
        <p:txBody>
          <a:bodyPr wrap="square">
            <a:spAutoFit/>
          </a:bodyPr>
          <a:lstStyle/>
          <a:p>
            <a:r>
              <a:rPr lang="en-US" sz="1800" b="0" i="0" u="none" strike="noStrike" dirty="0">
                <a:effectLst/>
                <a:latin typeface="Calibri" panose="020F0502020204030204" pitchFamily="34" charset="0"/>
              </a:rPr>
              <a:t>2A3</a:t>
            </a:r>
          </a:p>
          <a:p>
            <a:r>
              <a:rPr lang="en-US" sz="1200" dirty="0">
                <a:latin typeface="Calibri" panose="020F0502020204030204" pitchFamily="34" charset="0"/>
              </a:rPr>
              <a:t>Allergies reactions – Asymptomatic  </a:t>
            </a:r>
            <a:r>
              <a:rPr lang="en-US" sz="1200" dirty="0"/>
              <a:t> </a:t>
            </a:r>
          </a:p>
        </p:txBody>
      </p:sp>
      <p:sp>
        <p:nvSpPr>
          <p:cNvPr id="27" name="TextBox 26">
            <a:extLst>
              <a:ext uri="{FF2B5EF4-FFF2-40B4-BE49-F238E27FC236}">
                <a16:creationId xmlns:a16="http://schemas.microsoft.com/office/drawing/2014/main" id="{07E6AAB7-1F27-E721-483A-9335828973D7}"/>
              </a:ext>
            </a:extLst>
          </p:cNvPr>
          <p:cNvSpPr txBox="1"/>
          <p:nvPr/>
        </p:nvSpPr>
        <p:spPr>
          <a:xfrm>
            <a:off x="1715785" y="4798793"/>
            <a:ext cx="3446555" cy="523220"/>
          </a:xfrm>
          <a:prstGeom prst="rect">
            <a:avLst/>
          </a:prstGeom>
          <a:noFill/>
        </p:spPr>
        <p:txBody>
          <a:bodyPr wrap="square">
            <a:spAutoFit/>
          </a:bodyPr>
          <a:lstStyle/>
          <a:p>
            <a:r>
              <a:rPr lang="en-US" sz="1600" b="0" i="0" u="none" strike="noStrike" dirty="0">
                <a:effectLst/>
                <a:latin typeface="Calibri" panose="020F0502020204030204" pitchFamily="34" charset="0"/>
              </a:rPr>
              <a:t>32D1</a:t>
            </a:r>
          </a:p>
          <a:p>
            <a:r>
              <a:rPr lang="en-US" sz="1200" dirty="0">
                <a:latin typeface="Calibri" panose="020F0502020204030204" pitchFamily="34" charset="0"/>
              </a:rPr>
              <a:t>Unknown Problem Life status questionable </a:t>
            </a:r>
            <a:r>
              <a:rPr lang="en-US" sz="1200" dirty="0"/>
              <a:t> </a:t>
            </a:r>
          </a:p>
        </p:txBody>
      </p:sp>
      <p:sp>
        <p:nvSpPr>
          <p:cNvPr id="7" name="Oval 6">
            <a:extLst>
              <a:ext uri="{FF2B5EF4-FFF2-40B4-BE49-F238E27FC236}">
                <a16:creationId xmlns:a16="http://schemas.microsoft.com/office/drawing/2014/main" id="{4979DDEA-CFD6-3815-C9BC-F2FFD98B73C8}"/>
              </a:ext>
            </a:extLst>
          </p:cNvPr>
          <p:cNvSpPr/>
          <p:nvPr/>
        </p:nvSpPr>
        <p:spPr>
          <a:xfrm>
            <a:off x="7931605" y="3940368"/>
            <a:ext cx="350882" cy="336784"/>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FD21FB5-24C5-C420-B598-88A4DBF53AED}"/>
              </a:ext>
            </a:extLst>
          </p:cNvPr>
          <p:cNvSpPr/>
          <p:nvPr/>
        </p:nvSpPr>
        <p:spPr>
          <a:xfrm>
            <a:off x="2817794" y="3987918"/>
            <a:ext cx="350882" cy="336784"/>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DD54D06-0073-38D0-813A-872D35A708EB}"/>
              </a:ext>
            </a:extLst>
          </p:cNvPr>
          <p:cNvSpPr/>
          <p:nvPr/>
        </p:nvSpPr>
        <p:spPr>
          <a:xfrm>
            <a:off x="1468414" y="4541916"/>
            <a:ext cx="350882" cy="336784"/>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67333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1CB7113-5E4E-415E-AA3C-30087E1393FA}"/>
              </a:ext>
            </a:extLst>
          </p:cNvPr>
          <p:cNvSpPr txBox="1"/>
          <p:nvPr/>
        </p:nvSpPr>
        <p:spPr>
          <a:xfrm rot="16200000">
            <a:off x="-3106609" y="3105833"/>
            <a:ext cx="6858003" cy="646331"/>
          </a:xfrm>
          <a:prstGeom prst="rect">
            <a:avLst/>
          </a:prstGeom>
          <a:solidFill>
            <a:schemeClr val="tx1"/>
          </a:solidFill>
        </p:spPr>
        <p:txBody>
          <a:bodyPr wrap="square" rtlCol="0">
            <a:spAutoFit/>
          </a:bodyPr>
          <a:lstStyle/>
          <a:p>
            <a:pPr algn="ctr"/>
            <a:r>
              <a:rPr lang="en-US" sz="3600">
                <a:solidFill>
                  <a:schemeClr val="bg1"/>
                </a:solidFill>
              </a:rPr>
              <a:t>Analyze </a:t>
            </a:r>
          </a:p>
        </p:txBody>
      </p:sp>
      <p:sp>
        <p:nvSpPr>
          <p:cNvPr id="3" name="TextBox 2">
            <a:extLst>
              <a:ext uri="{FF2B5EF4-FFF2-40B4-BE49-F238E27FC236}">
                <a16:creationId xmlns:a16="http://schemas.microsoft.com/office/drawing/2014/main" id="{8BFE5BF1-60AB-5E96-52D3-5FB325B769FA}"/>
              </a:ext>
            </a:extLst>
          </p:cNvPr>
          <p:cNvSpPr txBox="1"/>
          <p:nvPr/>
        </p:nvSpPr>
        <p:spPr>
          <a:xfrm>
            <a:off x="8407021" y="395785"/>
            <a:ext cx="2615821" cy="1077218"/>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CMED Impact </a:t>
            </a:r>
          </a:p>
          <a:p>
            <a:endParaRPr lang="en-US"/>
          </a:p>
          <a:p>
            <a:endParaRPr lang="en-US"/>
          </a:p>
        </p:txBody>
      </p:sp>
      <p:pic>
        <p:nvPicPr>
          <p:cNvPr id="2" name="Picture 1">
            <a:extLst>
              <a:ext uri="{FF2B5EF4-FFF2-40B4-BE49-F238E27FC236}">
                <a16:creationId xmlns:a16="http://schemas.microsoft.com/office/drawing/2014/main" id="{1AAEF5FF-BEA7-A34D-C386-D7DB56F36E76}"/>
              </a:ext>
            </a:extLst>
          </p:cNvPr>
          <p:cNvPicPr>
            <a:picLocks noChangeAspect="1"/>
          </p:cNvPicPr>
          <p:nvPr/>
        </p:nvPicPr>
        <p:blipFill>
          <a:blip r:embed="rId3"/>
          <a:stretch>
            <a:fillRect/>
          </a:stretch>
        </p:blipFill>
        <p:spPr>
          <a:xfrm>
            <a:off x="0" y="0"/>
            <a:ext cx="1169158" cy="1165016"/>
          </a:xfrm>
          <a:prstGeom prst="rect">
            <a:avLst/>
          </a:prstGeom>
        </p:spPr>
      </p:pic>
      <p:sp>
        <p:nvSpPr>
          <p:cNvPr id="9" name="TextBox 8">
            <a:extLst>
              <a:ext uri="{FF2B5EF4-FFF2-40B4-BE49-F238E27FC236}">
                <a16:creationId xmlns:a16="http://schemas.microsoft.com/office/drawing/2014/main" id="{5C52920E-2EBB-0E7A-87CD-A8EAB1135DBD}"/>
              </a:ext>
            </a:extLst>
          </p:cNvPr>
          <p:cNvSpPr txBox="1"/>
          <p:nvPr/>
        </p:nvSpPr>
        <p:spPr>
          <a:xfrm>
            <a:off x="1423600" y="5559146"/>
            <a:ext cx="2528515" cy="276999"/>
          </a:xfrm>
          <a:prstGeom prst="rect">
            <a:avLst/>
          </a:prstGeom>
          <a:noFill/>
        </p:spPr>
        <p:txBody>
          <a:bodyPr wrap="square" rtlCol="0">
            <a:spAutoFit/>
          </a:bodyPr>
          <a:lstStyle/>
          <a:p>
            <a:r>
              <a:rPr lang="en-US" sz="1200">
                <a:solidFill>
                  <a:schemeClr val="bg1"/>
                </a:solidFill>
              </a:rPr>
              <a:t>Increase availability of ENG/T  </a:t>
            </a:r>
          </a:p>
        </p:txBody>
      </p:sp>
      <p:sp>
        <p:nvSpPr>
          <p:cNvPr id="10" name="Oval 9">
            <a:extLst>
              <a:ext uri="{FF2B5EF4-FFF2-40B4-BE49-F238E27FC236}">
                <a16:creationId xmlns:a16="http://schemas.microsoft.com/office/drawing/2014/main" id="{74D4CCDE-BB1E-F803-F76E-C92D35A59990}"/>
              </a:ext>
            </a:extLst>
          </p:cNvPr>
          <p:cNvSpPr/>
          <p:nvPr/>
        </p:nvSpPr>
        <p:spPr>
          <a:xfrm>
            <a:off x="11485658" y="5697645"/>
            <a:ext cx="706342" cy="589571"/>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A53EB01D-8E3B-4B8A-6286-83CCB7BAD171}"/>
              </a:ext>
            </a:extLst>
          </p:cNvPr>
          <p:cNvSpPr/>
          <p:nvPr/>
        </p:nvSpPr>
        <p:spPr>
          <a:xfrm>
            <a:off x="3372854" y="2760890"/>
            <a:ext cx="2794715" cy="2558084"/>
          </a:xfrm>
          <a:prstGeom prst="ellipse">
            <a:avLst/>
          </a:prstGeom>
          <a:noFill/>
          <a:ln w="101600">
            <a:solidFill>
              <a:srgbClr val="F82D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3C29"/>
              </a:solidFill>
            </a:endParaRPr>
          </a:p>
        </p:txBody>
      </p:sp>
      <p:sp>
        <p:nvSpPr>
          <p:cNvPr id="5" name="Oval 4">
            <a:extLst>
              <a:ext uri="{FF2B5EF4-FFF2-40B4-BE49-F238E27FC236}">
                <a16:creationId xmlns:a16="http://schemas.microsoft.com/office/drawing/2014/main" id="{2D99AD3E-B111-4BE3-4B4B-FEC49A7216BD}"/>
              </a:ext>
            </a:extLst>
          </p:cNvPr>
          <p:cNvSpPr/>
          <p:nvPr/>
        </p:nvSpPr>
        <p:spPr>
          <a:xfrm>
            <a:off x="4492580" y="723881"/>
            <a:ext cx="2794715" cy="2558084"/>
          </a:xfrm>
          <a:prstGeom prst="ellipse">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Improved fire and ambulance reliability on critical alarms</a:t>
            </a:r>
          </a:p>
        </p:txBody>
      </p:sp>
      <p:sp>
        <p:nvSpPr>
          <p:cNvPr id="7" name="Oval 6">
            <a:extLst>
              <a:ext uri="{FF2B5EF4-FFF2-40B4-BE49-F238E27FC236}">
                <a16:creationId xmlns:a16="http://schemas.microsoft.com/office/drawing/2014/main" id="{5A399D21-C999-DC09-C1CC-9DB6C362977F}"/>
              </a:ext>
            </a:extLst>
          </p:cNvPr>
          <p:cNvSpPr/>
          <p:nvPr/>
        </p:nvSpPr>
        <p:spPr>
          <a:xfrm>
            <a:off x="5735390" y="2760890"/>
            <a:ext cx="2794715" cy="2558084"/>
          </a:xfrm>
          <a:prstGeom prst="ellipse">
            <a:avLst/>
          </a:prstGeom>
          <a:noFill/>
          <a:ln w="1016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Decreased run order deviations </a:t>
            </a:r>
          </a:p>
        </p:txBody>
      </p:sp>
      <p:sp>
        <p:nvSpPr>
          <p:cNvPr id="8" name="TextBox 7">
            <a:extLst>
              <a:ext uri="{FF2B5EF4-FFF2-40B4-BE49-F238E27FC236}">
                <a16:creationId xmlns:a16="http://schemas.microsoft.com/office/drawing/2014/main" id="{D2A661E7-97AE-0D82-C0BF-BC3BA05D3ECD}"/>
              </a:ext>
            </a:extLst>
          </p:cNvPr>
          <p:cNvSpPr txBox="1"/>
          <p:nvPr/>
        </p:nvSpPr>
        <p:spPr>
          <a:xfrm>
            <a:off x="4100509" y="3578267"/>
            <a:ext cx="1339403" cy="1200329"/>
          </a:xfrm>
          <a:prstGeom prst="rect">
            <a:avLst/>
          </a:prstGeom>
          <a:noFill/>
        </p:spPr>
        <p:txBody>
          <a:bodyPr wrap="square" rtlCol="0">
            <a:spAutoFit/>
          </a:bodyPr>
          <a:lstStyle/>
          <a:p>
            <a:pPr algn="ctr"/>
            <a:r>
              <a:rPr lang="en-US"/>
              <a:t>Alignment of right resource to right alarm </a:t>
            </a:r>
          </a:p>
        </p:txBody>
      </p:sp>
      <p:cxnSp>
        <p:nvCxnSpPr>
          <p:cNvPr id="12" name="Straight Arrow Connector 11">
            <a:extLst>
              <a:ext uri="{FF2B5EF4-FFF2-40B4-BE49-F238E27FC236}">
                <a16:creationId xmlns:a16="http://schemas.microsoft.com/office/drawing/2014/main" id="{B87A203D-CF4C-5604-B08B-03026050419D}"/>
              </a:ext>
            </a:extLst>
          </p:cNvPr>
          <p:cNvCxnSpPr/>
          <p:nvPr/>
        </p:nvCxnSpPr>
        <p:spPr>
          <a:xfrm flipH="1">
            <a:off x="2009104" y="1751527"/>
            <a:ext cx="2303619" cy="0"/>
          </a:xfrm>
          <a:prstGeom prst="straightConnector1">
            <a:avLst/>
          </a:prstGeom>
          <a:ln w="165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9965FD6-07B3-5396-0F6E-735AFE28A7C7}"/>
              </a:ext>
            </a:extLst>
          </p:cNvPr>
          <p:cNvCxnSpPr>
            <a:cxnSpLocks/>
          </p:cNvCxnSpPr>
          <p:nvPr/>
        </p:nvCxnSpPr>
        <p:spPr>
          <a:xfrm>
            <a:off x="3711085" y="4849752"/>
            <a:ext cx="0" cy="826395"/>
          </a:xfrm>
          <a:prstGeom prst="straightConnector1">
            <a:avLst/>
          </a:prstGeom>
          <a:ln w="165100">
            <a:solidFill>
              <a:srgbClr val="F33C29"/>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C39BEF0-A958-91E7-8510-8B0CC5DA87F6}"/>
              </a:ext>
            </a:extLst>
          </p:cNvPr>
          <p:cNvCxnSpPr>
            <a:cxnSpLocks/>
          </p:cNvCxnSpPr>
          <p:nvPr/>
        </p:nvCxnSpPr>
        <p:spPr>
          <a:xfrm>
            <a:off x="8407021" y="3063112"/>
            <a:ext cx="943041" cy="0"/>
          </a:xfrm>
          <a:prstGeom prst="straightConnector1">
            <a:avLst/>
          </a:prstGeom>
          <a:ln w="165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492466B-EE51-027B-C4A5-22D62E68CE2C}"/>
              </a:ext>
            </a:extLst>
          </p:cNvPr>
          <p:cNvSpPr txBox="1"/>
          <p:nvPr/>
        </p:nvSpPr>
        <p:spPr>
          <a:xfrm>
            <a:off x="825416" y="1991700"/>
            <a:ext cx="2528515" cy="369332"/>
          </a:xfrm>
          <a:prstGeom prst="rect">
            <a:avLst/>
          </a:prstGeom>
          <a:noFill/>
        </p:spPr>
        <p:txBody>
          <a:bodyPr wrap="square" rtlCol="0">
            <a:spAutoFit/>
          </a:bodyPr>
          <a:lstStyle/>
          <a:p>
            <a:r>
              <a:rPr lang="en-US"/>
              <a:t>Availability of resource</a:t>
            </a:r>
          </a:p>
        </p:txBody>
      </p:sp>
      <p:sp>
        <p:nvSpPr>
          <p:cNvPr id="19" name="TextBox 18">
            <a:extLst>
              <a:ext uri="{FF2B5EF4-FFF2-40B4-BE49-F238E27FC236}">
                <a16:creationId xmlns:a16="http://schemas.microsoft.com/office/drawing/2014/main" id="{0F5984B9-9997-0A80-1AB5-6388ABCAE1B5}"/>
              </a:ext>
            </a:extLst>
          </p:cNvPr>
          <p:cNvSpPr txBox="1"/>
          <p:nvPr/>
        </p:nvSpPr>
        <p:spPr>
          <a:xfrm>
            <a:off x="3288741" y="5810953"/>
            <a:ext cx="2626615" cy="646331"/>
          </a:xfrm>
          <a:prstGeom prst="rect">
            <a:avLst/>
          </a:prstGeom>
          <a:noFill/>
        </p:spPr>
        <p:txBody>
          <a:bodyPr wrap="square" rtlCol="0">
            <a:spAutoFit/>
          </a:bodyPr>
          <a:lstStyle/>
          <a:p>
            <a:r>
              <a:rPr lang="en-US" dirty="0"/>
              <a:t>Level of resource and response modes</a:t>
            </a:r>
          </a:p>
        </p:txBody>
      </p:sp>
      <p:sp>
        <p:nvSpPr>
          <p:cNvPr id="20" name="TextBox 19">
            <a:extLst>
              <a:ext uri="{FF2B5EF4-FFF2-40B4-BE49-F238E27FC236}">
                <a16:creationId xmlns:a16="http://schemas.microsoft.com/office/drawing/2014/main" id="{D6484A0A-3B63-8575-AD6B-4BA958A83568}"/>
              </a:ext>
            </a:extLst>
          </p:cNvPr>
          <p:cNvSpPr txBox="1"/>
          <p:nvPr/>
        </p:nvSpPr>
        <p:spPr>
          <a:xfrm>
            <a:off x="9578257" y="2601447"/>
            <a:ext cx="2391177" cy="923330"/>
          </a:xfrm>
          <a:prstGeom prst="rect">
            <a:avLst/>
          </a:prstGeom>
          <a:noFill/>
        </p:spPr>
        <p:txBody>
          <a:bodyPr wrap="square" rtlCol="0">
            <a:spAutoFit/>
          </a:bodyPr>
          <a:lstStyle/>
          <a:p>
            <a:r>
              <a:rPr lang="en-US"/>
              <a:t>Fire companies not responding in other districts</a:t>
            </a:r>
          </a:p>
        </p:txBody>
      </p:sp>
      <p:sp>
        <p:nvSpPr>
          <p:cNvPr id="11" name="TextBox 10">
            <a:extLst>
              <a:ext uri="{FF2B5EF4-FFF2-40B4-BE49-F238E27FC236}">
                <a16:creationId xmlns:a16="http://schemas.microsoft.com/office/drawing/2014/main" id="{FAB69639-B7CE-FB4B-6734-041300EE31EA}"/>
              </a:ext>
            </a:extLst>
          </p:cNvPr>
          <p:cNvSpPr txBox="1"/>
          <p:nvPr/>
        </p:nvSpPr>
        <p:spPr>
          <a:xfrm>
            <a:off x="2399347" y="103791"/>
            <a:ext cx="1778788" cy="1754326"/>
          </a:xfrm>
          <a:prstGeom prst="rect">
            <a:avLst/>
          </a:prstGeom>
          <a:solidFill>
            <a:srgbClr val="FFFF00"/>
          </a:solidFill>
        </p:spPr>
        <p:txBody>
          <a:bodyPr wrap="square" rtlCol="0">
            <a:spAutoFit/>
          </a:bodyPr>
          <a:lstStyle/>
          <a:p>
            <a:pPr algn="ctr"/>
            <a:r>
              <a:rPr lang="en-US" dirty="0">
                <a:solidFill>
                  <a:schemeClr val="bg1"/>
                </a:solidFill>
              </a:rPr>
              <a:t>33% of the time CMED kept a fire company available for a higher acuity alarm</a:t>
            </a:r>
          </a:p>
        </p:txBody>
      </p:sp>
      <p:sp>
        <p:nvSpPr>
          <p:cNvPr id="14" name="TextBox 13">
            <a:extLst>
              <a:ext uri="{FF2B5EF4-FFF2-40B4-BE49-F238E27FC236}">
                <a16:creationId xmlns:a16="http://schemas.microsoft.com/office/drawing/2014/main" id="{F4A0E021-2089-6413-49D4-5694059572E9}"/>
              </a:ext>
            </a:extLst>
          </p:cNvPr>
          <p:cNvSpPr txBox="1"/>
          <p:nvPr/>
        </p:nvSpPr>
        <p:spPr>
          <a:xfrm>
            <a:off x="8925771" y="3578267"/>
            <a:ext cx="1796928" cy="2031325"/>
          </a:xfrm>
          <a:prstGeom prst="rect">
            <a:avLst/>
          </a:prstGeom>
          <a:solidFill>
            <a:srgbClr val="FFFF00"/>
          </a:solidFill>
        </p:spPr>
        <p:txBody>
          <a:bodyPr wrap="square" rtlCol="0">
            <a:spAutoFit/>
          </a:bodyPr>
          <a:lstStyle/>
          <a:p>
            <a:pPr algn="ctr"/>
            <a:r>
              <a:rPr lang="en-US" dirty="0">
                <a:solidFill>
                  <a:schemeClr val="bg1"/>
                </a:solidFill>
              </a:rPr>
              <a:t>30% of the time CMED kept a fire company from responding into another station district </a:t>
            </a:r>
          </a:p>
        </p:txBody>
      </p:sp>
      <p:sp>
        <p:nvSpPr>
          <p:cNvPr id="16" name="TextBox 15">
            <a:extLst>
              <a:ext uri="{FF2B5EF4-FFF2-40B4-BE49-F238E27FC236}">
                <a16:creationId xmlns:a16="http://schemas.microsoft.com/office/drawing/2014/main" id="{42E783CC-FD5E-F33E-998A-ED1CE8C22A08}"/>
              </a:ext>
            </a:extLst>
          </p:cNvPr>
          <p:cNvSpPr txBox="1"/>
          <p:nvPr/>
        </p:nvSpPr>
        <p:spPr>
          <a:xfrm>
            <a:off x="1010318" y="4307980"/>
            <a:ext cx="2121504" cy="1754326"/>
          </a:xfrm>
          <a:prstGeom prst="rect">
            <a:avLst/>
          </a:prstGeom>
          <a:solidFill>
            <a:srgbClr val="FFFF00"/>
          </a:solidFill>
        </p:spPr>
        <p:txBody>
          <a:bodyPr wrap="square" rtlCol="0">
            <a:spAutoFit/>
          </a:bodyPr>
          <a:lstStyle/>
          <a:p>
            <a:pPr algn="ctr"/>
            <a:r>
              <a:rPr lang="en-US" dirty="0">
                <a:solidFill>
                  <a:schemeClr val="bg1"/>
                </a:solidFill>
              </a:rPr>
              <a:t>Decreased usage of ambulance resources and decreased emergency responses </a:t>
            </a:r>
          </a:p>
        </p:txBody>
      </p:sp>
    </p:spTree>
    <p:extLst>
      <p:ext uri="{BB962C8B-B14F-4D97-AF65-F5344CB8AC3E}">
        <p14:creationId xmlns:p14="http://schemas.microsoft.com/office/powerpoint/2010/main" val="536391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1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FE5BF1-60AB-5E96-52D3-5FB325B769FA}"/>
              </a:ext>
            </a:extLst>
          </p:cNvPr>
          <p:cNvSpPr txBox="1"/>
          <p:nvPr/>
        </p:nvSpPr>
        <p:spPr>
          <a:xfrm>
            <a:off x="9577993" y="233713"/>
            <a:ext cx="2701188" cy="1077218"/>
          </a:xfrm>
          <a:prstGeom prst="rect">
            <a:avLst/>
          </a:prstGeom>
          <a:noFill/>
        </p:spPr>
        <p:txBody>
          <a:bodyPr wrap="square" rtlCol="0">
            <a:spAutoFit/>
          </a:bodyPr>
          <a:lstStyle/>
          <a:p>
            <a:r>
              <a:rPr lang="en-US" sz="2800">
                <a:solidFill>
                  <a:srgbClr val="FFFF00"/>
                </a:solidFill>
                <a:latin typeface="Arial" panose="020B0604020202020204" pitchFamily="34" charset="0"/>
                <a:cs typeface="Arial" panose="020B0604020202020204" pitchFamily="34" charset="0"/>
              </a:rPr>
              <a:t>CMED Impact </a:t>
            </a:r>
          </a:p>
          <a:p>
            <a:endParaRPr lang="en-US">
              <a:solidFill>
                <a:srgbClr val="FFFF00"/>
              </a:solidFill>
            </a:endParaRPr>
          </a:p>
          <a:p>
            <a:endParaRPr lang="en-US"/>
          </a:p>
        </p:txBody>
      </p:sp>
      <p:sp>
        <p:nvSpPr>
          <p:cNvPr id="9" name="TextBox 8">
            <a:extLst>
              <a:ext uri="{FF2B5EF4-FFF2-40B4-BE49-F238E27FC236}">
                <a16:creationId xmlns:a16="http://schemas.microsoft.com/office/drawing/2014/main" id="{5C52920E-2EBB-0E7A-87CD-A8EAB1135DBD}"/>
              </a:ext>
            </a:extLst>
          </p:cNvPr>
          <p:cNvSpPr txBox="1"/>
          <p:nvPr/>
        </p:nvSpPr>
        <p:spPr>
          <a:xfrm>
            <a:off x="1631267" y="6185539"/>
            <a:ext cx="2528515" cy="276999"/>
          </a:xfrm>
          <a:prstGeom prst="rect">
            <a:avLst/>
          </a:prstGeom>
          <a:noFill/>
        </p:spPr>
        <p:txBody>
          <a:bodyPr wrap="square" rtlCol="0">
            <a:spAutoFit/>
          </a:bodyPr>
          <a:lstStyle/>
          <a:p>
            <a:r>
              <a:rPr lang="en-US" sz="1200" dirty="0"/>
              <a:t>Increase availability of ENG/T  </a:t>
            </a:r>
          </a:p>
        </p:txBody>
      </p:sp>
      <p:sp>
        <p:nvSpPr>
          <p:cNvPr id="4" name="TextBox 3">
            <a:extLst>
              <a:ext uri="{FF2B5EF4-FFF2-40B4-BE49-F238E27FC236}">
                <a16:creationId xmlns:a16="http://schemas.microsoft.com/office/drawing/2014/main" id="{749C970B-7239-E95B-21CB-77C3A7428BCA}"/>
              </a:ext>
            </a:extLst>
          </p:cNvPr>
          <p:cNvSpPr txBox="1"/>
          <p:nvPr/>
        </p:nvSpPr>
        <p:spPr>
          <a:xfrm rot="16200000">
            <a:off x="-3106609" y="3105833"/>
            <a:ext cx="6858003" cy="646331"/>
          </a:xfrm>
          <a:prstGeom prst="rect">
            <a:avLst/>
          </a:prstGeom>
          <a:solidFill>
            <a:schemeClr val="tx1"/>
          </a:solidFill>
        </p:spPr>
        <p:txBody>
          <a:bodyPr wrap="square" rtlCol="0">
            <a:spAutoFit/>
          </a:bodyPr>
          <a:lstStyle/>
          <a:p>
            <a:pPr algn="ctr"/>
            <a:r>
              <a:rPr lang="en-US" sz="3600">
                <a:solidFill>
                  <a:schemeClr val="bg1"/>
                </a:solidFill>
              </a:rPr>
              <a:t>Analyze </a:t>
            </a:r>
          </a:p>
        </p:txBody>
      </p:sp>
      <p:pic>
        <p:nvPicPr>
          <p:cNvPr id="2" name="Picture 1">
            <a:extLst>
              <a:ext uri="{FF2B5EF4-FFF2-40B4-BE49-F238E27FC236}">
                <a16:creationId xmlns:a16="http://schemas.microsoft.com/office/drawing/2014/main" id="{1AAEF5FF-BEA7-A34D-C386-D7DB56F36E76}"/>
              </a:ext>
            </a:extLst>
          </p:cNvPr>
          <p:cNvPicPr>
            <a:picLocks noChangeAspect="1"/>
          </p:cNvPicPr>
          <p:nvPr/>
        </p:nvPicPr>
        <p:blipFill>
          <a:blip r:embed="rId3"/>
          <a:stretch>
            <a:fillRect/>
          </a:stretch>
        </p:blipFill>
        <p:spPr>
          <a:xfrm>
            <a:off x="0" y="0"/>
            <a:ext cx="1169158" cy="1165016"/>
          </a:xfrm>
          <a:prstGeom prst="rect">
            <a:avLst/>
          </a:prstGeom>
        </p:spPr>
      </p:pic>
      <p:pic>
        <p:nvPicPr>
          <p:cNvPr id="11" name="Picture 10">
            <a:extLst>
              <a:ext uri="{FF2B5EF4-FFF2-40B4-BE49-F238E27FC236}">
                <a16:creationId xmlns:a16="http://schemas.microsoft.com/office/drawing/2014/main" id="{F4685419-C064-9C69-9402-BD2C3635B6FE}"/>
              </a:ext>
            </a:extLst>
          </p:cNvPr>
          <p:cNvPicPr>
            <a:picLocks noChangeAspect="1"/>
          </p:cNvPicPr>
          <p:nvPr/>
        </p:nvPicPr>
        <p:blipFill>
          <a:blip r:embed="rId4"/>
          <a:stretch>
            <a:fillRect/>
          </a:stretch>
        </p:blipFill>
        <p:spPr>
          <a:xfrm>
            <a:off x="1667296" y="3726361"/>
            <a:ext cx="2674827" cy="2438565"/>
          </a:xfrm>
          <a:prstGeom prst="rect">
            <a:avLst/>
          </a:prstGeom>
        </p:spPr>
      </p:pic>
      <p:sp>
        <p:nvSpPr>
          <p:cNvPr id="13" name="TextBox 12">
            <a:extLst>
              <a:ext uri="{FF2B5EF4-FFF2-40B4-BE49-F238E27FC236}">
                <a16:creationId xmlns:a16="http://schemas.microsoft.com/office/drawing/2014/main" id="{FFE8771D-5076-5BDD-0C62-9ADB0EEB8F67}"/>
              </a:ext>
            </a:extLst>
          </p:cNvPr>
          <p:cNvSpPr txBox="1"/>
          <p:nvPr/>
        </p:nvSpPr>
        <p:spPr>
          <a:xfrm>
            <a:off x="9453918" y="1488914"/>
            <a:ext cx="2786557" cy="646331"/>
          </a:xfrm>
          <a:prstGeom prst="rect">
            <a:avLst/>
          </a:prstGeom>
          <a:noFill/>
        </p:spPr>
        <p:txBody>
          <a:bodyPr wrap="square" rtlCol="0">
            <a:spAutoFit/>
          </a:bodyPr>
          <a:lstStyle/>
          <a:p>
            <a:r>
              <a:rPr lang="en-US" dirty="0">
                <a:solidFill>
                  <a:srgbClr val="FF0000"/>
                </a:solidFill>
              </a:rPr>
              <a:t>CMED appropriate alarms in Battalions 1 and 2 </a:t>
            </a:r>
          </a:p>
        </p:txBody>
      </p:sp>
      <p:pic>
        <p:nvPicPr>
          <p:cNvPr id="15" name="Picture 14">
            <a:extLst>
              <a:ext uri="{FF2B5EF4-FFF2-40B4-BE49-F238E27FC236}">
                <a16:creationId xmlns:a16="http://schemas.microsoft.com/office/drawing/2014/main" id="{9A051BC1-16A5-E11A-7D20-EA090522DF8D}"/>
              </a:ext>
            </a:extLst>
          </p:cNvPr>
          <p:cNvPicPr>
            <a:picLocks noChangeAspect="1"/>
          </p:cNvPicPr>
          <p:nvPr/>
        </p:nvPicPr>
        <p:blipFill>
          <a:blip r:embed="rId5"/>
          <a:stretch>
            <a:fillRect/>
          </a:stretch>
        </p:blipFill>
        <p:spPr>
          <a:xfrm>
            <a:off x="7642007" y="3883731"/>
            <a:ext cx="4464733" cy="2848999"/>
          </a:xfrm>
          <a:prstGeom prst="rect">
            <a:avLst/>
          </a:prstGeom>
        </p:spPr>
      </p:pic>
      <p:pic>
        <p:nvPicPr>
          <p:cNvPr id="7" name="Picture 6">
            <a:extLst>
              <a:ext uri="{FF2B5EF4-FFF2-40B4-BE49-F238E27FC236}">
                <a16:creationId xmlns:a16="http://schemas.microsoft.com/office/drawing/2014/main" id="{3CBB6D48-8A88-41E6-10B6-FB8BBA343059}"/>
              </a:ext>
            </a:extLst>
          </p:cNvPr>
          <p:cNvPicPr>
            <a:picLocks noChangeAspect="1"/>
          </p:cNvPicPr>
          <p:nvPr/>
        </p:nvPicPr>
        <p:blipFill>
          <a:blip r:embed="rId6"/>
          <a:stretch>
            <a:fillRect/>
          </a:stretch>
        </p:blipFill>
        <p:spPr>
          <a:xfrm>
            <a:off x="1667296" y="0"/>
            <a:ext cx="7439221" cy="3705748"/>
          </a:xfrm>
          <a:prstGeom prst="rect">
            <a:avLst/>
          </a:prstGeom>
        </p:spPr>
      </p:pic>
    </p:spTree>
    <p:extLst>
      <p:ext uri="{BB962C8B-B14F-4D97-AF65-F5344CB8AC3E}">
        <p14:creationId xmlns:p14="http://schemas.microsoft.com/office/powerpoint/2010/main" val="4280444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57B49E-2DB3-6F63-40E9-4B1B393EFF49}"/>
              </a:ext>
            </a:extLst>
          </p:cNvPr>
          <p:cNvSpPr txBox="1"/>
          <p:nvPr/>
        </p:nvSpPr>
        <p:spPr>
          <a:xfrm rot="16200000">
            <a:off x="-3106609" y="3105833"/>
            <a:ext cx="6858003" cy="646331"/>
          </a:xfrm>
          <a:prstGeom prst="rect">
            <a:avLst/>
          </a:prstGeom>
          <a:solidFill>
            <a:schemeClr val="tx1"/>
          </a:solidFill>
        </p:spPr>
        <p:txBody>
          <a:bodyPr wrap="square" rtlCol="0">
            <a:spAutoFit/>
          </a:bodyPr>
          <a:lstStyle/>
          <a:p>
            <a:pPr algn="ctr"/>
            <a:r>
              <a:rPr lang="en-US" sz="3600">
                <a:solidFill>
                  <a:schemeClr val="bg1"/>
                </a:solidFill>
              </a:rPr>
              <a:t>Analyze </a:t>
            </a:r>
          </a:p>
        </p:txBody>
      </p:sp>
      <p:sp>
        <p:nvSpPr>
          <p:cNvPr id="3" name="TextBox 2">
            <a:extLst>
              <a:ext uri="{FF2B5EF4-FFF2-40B4-BE49-F238E27FC236}">
                <a16:creationId xmlns:a16="http://schemas.microsoft.com/office/drawing/2014/main" id="{8BFE5BF1-60AB-5E96-52D3-5FB325B769FA}"/>
              </a:ext>
            </a:extLst>
          </p:cNvPr>
          <p:cNvSpPr txBox="1"/>
          <p:nvPr/>
        </p:nvSpPr>
        <p:spPr>
          <a:xfrm>
            <a:off x="8407021" y="395785"/>
            <a:ext cx="2615821" cy="1077218"/>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CMED Impact </a:t>
            </a:r>
          </a:p>
          <a:p>
            <a:endParaRPr lang="en-US"/>
          </a:p>
          <a:p>
            <a:endParaRPr lang="en-US"/>
          </a:p>
        </p:txBody>
      </p:sp>
      <p:pic>
        <p:nvPicPr>
          <p:cNvPr id="2" name="Picture 1">
            <a:extLst>
              <a:ext uri="{FF2B5EF4-FFF2-40B4-BE49-F238E27FC236}">
                <a16:creationId xmlns:a16="http://schemas.microsoft.com/office/drawing/2014/main" id="{1AAEF5FF-BEA7-A34D-C386-D7DB56F36E76}"/>
              </a:ext>
            </a:extLst>
          </p:cNvPr>
          <p:cNvPicPr>
            <a:picLocks noChangeAspect="1"/>
          </p:cNvPicPr>
          <p:nvPr/>
        </p:nvPicPr>
        <p:blipFill>
          <a:blip r:embed="rId3"/>
          <a:stretch>
            <a:fillRect/>
          </a:stretch>
        </p:blipFill>
        <p:spPr>
          <a:xfrm>
            <a:off x="0" y="0"/>
            <a:ext cx="1169158" cy="1165016"/>
          </a:xfrm>
          <a:prstGeom prst="rect">
            <a:avLst/>
          </a:prstGeom>
        </p:spPr>
      </p:pic>
      <p:sp>
        <p:nvSpPr>
          <p:cNvPr id="7" name="TextBox 6">
            <a:extLst>
              <a:ext uri="{FF2B5EF4-FFF2-40B4-BE49-F238E27FC236}">
                <a16:creationId xmlns:a16="http://schemas.microsoft.com/office/drawing/2014/main" id="{5896FD29-DBD9-4998-70A2-E7ED075B1F8E}"/>
              </a:ext>
            </a:extLst>
          </p:cNvPr>
          <p:cNvSpPr txBox="1"/>
          <p:nvPr/>
        </p:nvSpPr>
        <p:spPr>
          <a:xfrm>
            <a:off x="2451010" y="545068"/>
            <a:ext cx="5101389" cy="369332"/>
          </a:xfrm>
          <a:prstGeom prst="rect">
            <a:avLst/>
          </a:prstGeom>
          <a:noFill/>
        </p:spPr>
        <p:txBody>
          <a:bodyPr wrap="square" rtlCol="0">
            <a:spAutoFit/>
          </a:bodyPr>
          <a:lstStyle/>
          <a:p>
            <a:r>
              <a:rPr lang="en-US" b="1" dirty="0"/>
              <a:t>Table: Sample data 5 month period</a:t>
            </a:r>
          </a:p>
        </p:txBody>
      </p:sp>
      <p:pic>
        <p:nvPicPr>
          <p:cNvPr id="5" name="Picture 4">
            <a:extLst>
              <a:ext uri="{FF2B5EF4-FFF2-40B4-BE49-F238E27FC236}">
                <a16:creationId xmlns:a16="http://schemas.microsoft.com/office/drawing/2014/main" id="{C140A397-3B50-CAC3-0EB9-923B1753C4C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69000"/>
                    </a14:imgEffect>
                    <a14:imgEffect>
                      <a14:colorTemperature colorTemp="5863"/>
                    </a14:imgEffect>
                    <a14:imgEffect>
                      <a14:saturation sat="71000"/>
                    </a14:imgEffect>
                    <a14:imgEffect>
                      <a14:brightnessContrast contrast="96000"/>
                    </a14:imgEffect>
                  </a14:imgLayer>
                </a14:imgProps>
              </a:ext>
            </a:extLst>
          </a:blip>
          <a:stretch>
            <a:fillRect/>
          </a:stretch>
        </p:blipFill>
        <p:spPr>
          <a:xfrm>
            <a:off x="817009" y="1473003"/>
            <a:ext cx="11282456" cy="4470597"/>
          </a:xfrm>
          <a:prstGeom prst="rect">
            <a:avLst/>
          </a:prstGeom>
        </p:spPr>
      </p:pic>
    </p:spTree>
    <p:extLst>
      <p:ext uri="{BB962C8B-B14F-4D97-AF65-F5344CB8AC3E}">
        <p14:creationId xmlns:p14="http://schemas.microsoft.com/office/powerpoint/2010/main" val="412482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icture containing text, sky, outdoor, road&#10;&#10;Description automatically generated">
            <a:extLst>
              <a:ext uri="{FF2B5EF4-FFF2-40B4-BE49-F238E27FC236}">
                <a16:creationId xmlns:a16="http://schemas.microsoft.com/office/drawing/2014/main" id="{CCB13913-5FC2-F038-73F3-62DB2241A4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473780" cy="6858000"/>
          </a:xfrm>
          <a:prstGeom prst="rect">
            <a:avLst/>
          </a:prstGeom>
        </p:spPr>
      </p:pic>
      <p:pic>
        <p:nvPicPr>
          <p:cNvPr id="23" name="Picture 22" descr="A picture containing mountain, nature, valley, orange">
            <a:extLst>
              <a:ext uri="{FF2B5EF4-FFF2-40B4-BE49-F238E27FC236}">
                <a16:creationId xmlns:a16="http://schemas.microsoft.com/office/drawing/2014/main" id="{E0D0E09A-77A2-2073-F9A2-62438CA664D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26457"/>
          <a:stretch>
            <a:fillRect/>
          </a:stretch>
        </p:blipFill>
        <p:spPr>
          <a:xfrm>
            <a:off x="4790005" y="488072"/>
            <a:ext cx="11367549" cy="6296186"/>
          </a:xfrm>
          <a:custGeom>
            <a:avLst/>
            <a:gdLst>
              <a:gd name="connsiteX0" fmla="*/ 968778 w 8588050"/>
              <a:gd name="connsiteY0" fmla="*/ 4588127 h 6858000"/>
              <a:gd name="connsiteX1" fmla="*/ 1086510 w 8588050"/>
              <a:gd name="connsiteY1" fmla="*/ 4630382 h 6858000"/>
              <a:gd name="connsiteX2" fmla="*/ 1772426 w 8588050"/>
              <a:gd name="connsiteY2" fmla="*/ 5142194 h 6858000"/>
              <a:gd name="connsiteX3" fmla="*/ 1815954 w 8588050"/>
              <a:gd name="connsiteY3" fmla="*/ 5441634 h 6858000"/>
              <a:gd name="connsiteX4" fmla="*/ 759100 w 8588050"/>
              <a:gd name="connsiteY4" fmla="*/ 6858000 h 6858000"/>
              <a:gd name="connsiteX5" fmla="*/ 0 w 8588050"/>
              <a:gd name="connsiteY5" fmla="*/ 6858000 h 6858000"/>
              <a:gd name="connsiteX6" fmla="*/ 0 w 8588050"/>
              <a:gd name="connsiteY6" fmla="*/ 5728717 h 6858000"/>
              <a:gd name="connsiteX7" fmla="*/ 787069 w 8588050"/>
              <a:gd name="connsiteY7" fmla="*/ 4673909 h 6858000"/>
              <a:gd name="connsiteX8" fmla="*/ 968778 w 8588050"/>
              <a:gd name="connsiteY8" fmla="*/ 4588127 h 6858000"/>
              <a:gd name="connsiteX9" fmla="*/ 3256823 w 8588050"/>
              <a:gd name="connsiteY9" fmla="*/ 4469028 h 6858000"/>
              <a:gd name="connsiteX10" fmla="*/ 3375350 w 8588050"/>
              <a:gd name="connsiteY10" fmla="*/ 4508995 h 6858000"/>
              <a:gd name="connsiteX11" fmla="*/ 4071054 w 8588050"/>
              <a:gd name="connsiteY11" fmla="*/ 5007422 h 6858000"/>
              <a:gd name="connsiteX12" fmla="*/ 4120374 w 8588050"/>
              <a:gd name="connsiteY12" fmla="*/ 5305963 h 6858000"/>
              <a:gd name="connsiteX13" fmla="*/ 3008439 w 8588050"/>
              <a:gd name="connsiteY13" fmla="*/ 6858000 h 6858000"/>
              <a:gd name="connsiteX14" fmla="*/ 1841487 w 8588050"/>
              <a:gd name="connsiteY14" fmla="*/ 6858000 h 6858000"/>
              <a:gd name="connsiteX15" fmla="*/ 1742993 w 8588050"/>
              <a:gd name="connsiteY15" fmla="*/ 6787436 h 6858000"/>
              <a:gd name="connsiteX16" fmla="*/ 1693672 w 8588050"/>
              <a:gd name="connsiteY16" fmla="*/ 6488894 h 6858000"/>
              <a:gd name="connsiteX17" fmla="*/ 3076809 w 8588050"/>
              <a:gd name="connsiteY17" fmla="*/ 4558316 h 6858000"/>
              <a:gd name="connsiteX18" fmla="*/ 3256823 w 8588050"/>
              <a:gd name="connsiteY18" fmla="*/ 4469028 h 6858000"/>
              <a:gd name="connsiteX19" fmla="*/ 5868136 w 8588050"/>
              <a:gd name="connsiteY19" fmla="*/ 3978443 h 6858000"/>
              <a:gd name="connsiteX20" fmla="*/ 5986778 w 8588050"/>
              <a:gd name="connsiteY20" fmla="*/ 4018071 h 6858000"/>
              <a:gd name="connsiteX21" fmla="*/ 6683897 w 8588050"/>
              <a:gd name="connsiteY21" fmla="*/ 4514514 h 6858000"/>
              <a:gd name="connsiteX22" fmla="*/ 6734068 w 8588050"/>
              <a:gd name="connsiteY22" fmla="*/ 4812914 h 6858000"/>
              <a:gd name="connsiteX23" fmla="*/ 5356435 w 8588050"/>
              <a:gd name="connsiteY23" fmla="*/ 6747425 h 6858000"/>
              <a:gd name="connsiteX24" fmla="*/ 5058035 w 8588050"/>
              <a:gd name="connsiteY24" fmla="*/ 6797595 h 6858000"/>
              <a:gd name="connsiteX25" fmla="*/ 4360915 w 8588050"/>
              <a:gd name="connsiteY25" fmla="*/ 6301152 h 6858000"/>
              <a:gd name="connsiteX26" fmla="*/ 4310745 w 8588050"/>
              <a:gd name="connsiteY26" fmla="*/ 6002752 h 6858000"/>
              <a:gd name="connsiteX27" fmla="*/ 5688377 w 8588050"/>
              <a:gd name="connsiteY27" fmla="*/ 4068241 h 6858000"/>
              <a:gd name="connsiteX28" fmla="*/ 5868136 w 8588050"/>
              <a:gd name="connsiteY28" fmla="*/ 3978443 h 6858000"/>
              <a:gd name="connsiteX29" fmla="*/ 2988080 w 8588050"/>
              <a:gd name="connsiteY29" fmla="*/ 2006714 h 6858000"/>
              <a:gd name="connsiteX30" fmla="*/ 3105915 w 8588050"/>
              <a:gd name="connsiteY30" fmla="*/ 2048677 h 6858000"/>
              <a:gd name="connsiteX31" fmla="*/ 3793101 w 8588050"/>
              <a:gd name="connsiteY31" fmla="*/ 2558786 h 6858000"/>
              <a:gd name="connsiteX32" fmla="*/ 3837371 w 8588050"/>
              <a:gd name="connsiteY32" fmla="*/ 2858117 h 6858000"/>
              <a:gd name="connsiteX33" fmla="*/ 2421818 w 8588050"/>
              <a:gd name="connsiteY33" fmla="*/ 4765055 h 6858000"/>
              <a:gd name="connsiteX34" fmla="*/ 2122486 w 8588050"/>
              <a:gd name="connsiteY34" fmla="*/ 4809326 h 6858000"/>
              <a:gd name="connsiteX35" fmla="*/ 1435301 w 8588050"/>
              <a:gd name="connsiteY35" fmla="*/ 4299217 h 6858000"/>
              <a:gd name="connsiteX36" fmla="*/ 1391031 w 8588050"/>
              <a:gd name="connsiteY36" fmla="*/ 3999884 h 6858000"/>
              <a:gd name="connsiteX37" fmla="*/ 2806584 w 8588050"/>
              <a:gd name="connsiteY37" fmla="*/ 2092947 h 6858000"/>
              <a:gd name="connsiteX38" fmla="*/ 2947082 w 8588050"/>
              <a:gd name="connsiteY38" fmla="*/ 2008818 h 6858000"/>
              <a:gd name="connsiteX39" fmla="*/ 2988080 w 8588050"/>
              <a:gd name="connsiteY39" fmla="*/ 2006714 h 6858000"/>
              <a:gd name="connsiteX40" fmla="*/ 5179683 w 8588050"/>
              <a:gd name="connsiteY40" fmla="*/ 1866371 h 6858000"/>
              <a:gd name="connsiteX41" fmla="*/ 5298312 w 8588050"/>
              <a:gd name="connsiteY41" fmla="*/ 1906036 h 6858000"/>
              <a:gd name="connsiteX42" fmla="*/ 5995276 w 8588050"/>
              <a:gd name="connsiteY42" fmla="*/ 2402699 h 6858000"/>
              <a:gd name="connsiteX43" fmla="*/ 6045352 w 8588050"/>
              <a:gd name="connsiteY43" fmla="*/ 2701114 h 6858000"/>
              <a:gd name="connsiteX44" fmla="*/ 4667112 w 8588050"/>
              <a:gd name="connsiteY44" fmla="*/ 4635191 h 6858000"/>
              <a:gd name="connsiteX45" fmla="*/ 4368696 w 8588050"/>
              <a:gd name="connsiteY45" fmla="*/ 4685268 h 6858000"/>
              <a:gd name="connsiteX46" fmla="*/ 3671733 w 8588050"/>
              <a:gd name="connsiteY46" fmla="*/ 4188605 h 6858000"/>
              <a:gd name="connsiteX47" fmla="*/ 3621656 w 8588050"/>
              <a:gd name="connsiteY47" fmla="*/ 3890189 h 6858000"/>
              <a:gd name="connsiteX48" fmla="*/ 4999896 w 8588050"/>
              <a:gd name="connsiteY48" fmla="*/ 1956113 h 6858000"/>
              <a:gd name="connsiteX49" fmla="*/ 5138733 w 8588050"/>
              <a:gd name="connsiteY49" fmla="*/ 1869271 h 6858000"/>
              <a:gd name="connsiteX50" fmla="*/ 5179683 w 8588050"/>
              <a:gd name="connsiteY50" fmla="*/ 1866371 h 6858000"/>
              <a:gd name="connsiteX51" fmla="*/ 7682425 w 8588050"/>
              <a:gd name="connsiteY51" fmla="*/ 1376575 h 6858000"/>
              <a:gd name="connsiteX52" fmla="*/ 7801066 w 8588050"/>
              <a:gd name="connsiteY52" fmla="*/ 1416204 h 6858000"/>
              <a:gd name="connsiteX53" fmla="*/ 8498186 w 8588050"/>
              <a:gd name="connsiteY53" fmla="*/ 1912648 h 6858000"/>
              <a:gd name="connsiteX54" fmla="*/ 8548356 w 8588050"/>
              <a:gd name="connsiteY54" fmla="*/ 2211048 h 6858000"/>
              <a:gd name="connsiteX55" fmla="*/ 7170724 w 8588050"/>
              <a:gd name="connsiteY55" fmla="*/ 4145558 h 6858000"/>
              <a:gd name="connsiteX56" fmla="*/ 6872324 w 8588050"/>
              <a:gd name="connsiteY56" fmla="*/ 4195728 h 6858000"/>
              <a:gd name="connsiteX57" fmla="*/ 6175204 w 8588050"/>
              <a:gd name="connsiteY57" fmla="*/ 3699284 h 6858000"/>
              <a:gd name="connsiteX58" fmla="*/ 6125033 w 8588050"/>
              <a:gd name="connsiteY58" fmla="*/ 3400885 h 6858000"/>
              <a:gd name="connsiteX59" fmla="*/ 7502667 w 8588050"/>
              <a:gd name="connsiteY59" fmla="*/ 1466375 h 6858000"/>
              <a:gd name="connsiteX60" fmla="*/ 7682425 w 8588050"/>
              <a:gd name="connsiteY60" fmla="*/ 1376575 h 6858000"/>
              <a:gd name="connsiteX61" fmla="*/ 4327862 w 8588050"/>
              <a:gd name="connsiteY61" fmla="*/ 0 h 6858000"/>
              <a:gd name="connsiteX62" fmla="*/ 5641020 w 8588050"/>
              <a:gd name="connsiteY62" fmla="*/ 0 h 6858000"/>
              <a:gd name="connsiteX63" fmla="*/ 5691857 w 8588050"/>
              <a:gd name="connsiteY63" fmla="*/ 52605 h 6858000"/>
              <a:gd name="connsiteX64" fmla="*/ 5687618 w 8588050"/>
              <a:gd name="connsiteY64" fmla="*/ 289092 h 6858000"/>
              <a:gd name="connsiteX65" fmla="*/ 4340224 w 8588050"/>
              <a:gd name="connsiteY65" fmla="*/ 2244785 h 6858000"/>
              <a:gd name="connsiteX66" fmla="*/ 4042640 w 8588050"/>
              <a:gd name="connsiteY66" fmla="*/ 2299588 h 6858000"/>
              <a:gd name="connsiteX67" fmla="*/ 3337888 w 8588050"/>
              <a:gd name="connsiteY67" fmla="*/ 1814042 h 6858000"/>
              <a:gd name="connsiteX68" fmla="*/ 3283084 w 8588050"/>
              <a:gd name="connsiteY68" fmla="*/ 151645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588050" h="6858000">
                <a:moveTo>
                  <a:pt x="968778" y="4588127"/>
                </a:moveTo>
                <a:cubicBezTo>
                  <a:pt x="1009944" y="4590058"/>
                  <a:pt x="1050994" y="4603880"/>
                  <a:pt x="1086510" y="4630382"/>
                </a:cubicBezTo>
                <a:lnTo>
                  <a:pt x="1772426" y="5142194"/>
                </a:lnTo>
                <a:cubicBezTo>
                  <a:pt x="1867134" y="5212862"/>
                  <a:pt x="1886623" y="5346927"/>
                  <a:pt x="1815954" y="5441634"/>
                </a:cubicBezTo>
                <a:lnTo>
                  <a:pt x="759100" y="6858000"/>
                </a:lnTo>
                <a:lnTo>
                  <a:pt x="0" y="6858000"/>
                </a:lnTo>
                <a:lnTo>
                  <a:pt x="0" y="5728717"/>
                </a:lnTo>
                <a:lnTo>
                  <a:pt x="787069" y="4673909"/>
                </a:lnTo>
                <a:cubicBezTo>
                  <a:pt x="831237" y="4614716"/>
                  <a:pt x="900168" y="4584907"/>
                  <a:pt x="968778" y="4588127"/>
                </a:cubicBezTo>
                <a:close/>
                <a:moveTo>
                  <a:pt x="3256823" y="4469028"/>
                </a:moveTo>
                <a:cubicBezTo>
                  <a:pt x="3298018" y="4470163"/>
                  <a:pt x="3339328" y="4483188"/>
                  <a:pt x="3375350" y="4508995"/>
                </a:cubicBezTo>
                <a:lnTo>
                  <a:pt x="4071054" y="5007422"/>
                </a:lnTo>
                <a:cubicBezTo>
                  <a:pt x="4167114" y="5076242"/>
                  <a:pt x="4189195" y="5209904"/>
                  <a:pt x="4120374" y="5305963"/>
                </a:cubicBezTo>
                <a:lnTo>
                  <a:pt x="3008439" y="6858000"/>
                </a:lnTo>
                <a:lnTo>
                  <a:pt x="1841487" y="6858000"/>
                </a:lnTo>
                <a:lnTo>
                  <a:pt x="1742993" y="6787436"/>
                </a:lnTo>
                <a:cubicBezTo>
                  <a:pt x="1646934" y="6718616"/>
                  <a:pt x="1624852" y="6584954"/>
                  <a:pt x="1693672" y="6488894"/>
                </a:cubicBezTo>
                <a:lnTo>
                  <a:pt x="3076809" y="4558316"/>
                </a:lnTo>
                <a:cubicBezTo>
                  <a:pt x="3119823" y="4498278"/>
                  <a:pt x="3188163" y="4467139"/>
                  <a:pt x="3256823" y="4469028"/>
                </a:cubicBezTo>
                <a:close/>
                <a:moveTo>
                  <a:pt x="5868136" y="3978443"/>
                </a:moveTo>
                <a:cubicBezTo>
                  <a:pt x="5909334" y="3979459"/>
                  <a:pt x="5950682" y="3992365"/>
                  <a:pt x="5986778" y="4018071"/>
                </a:cubicBezTo>
                <a:lnTo>
                  <a:pt x="6683897" y="4514514"/>
                </a:lnTo>
                <a:cubicBezTo>
                  <a:pt x="6780153" y="4583061"/>
                  <a:pt x="6802614" y="4716659"/>
                  <a:pt x="6734068" y="4812914"/>
                </a:cubicBezTo>
                <a:lnTo>
                  <a:pt x="5356435" y="6747425"/>
                </a:lnTo>
                <a:cubicBezTo>
                  <a:pt x="5287889" y="6843679"/>
                  <a:pt x="5154290" y="6866142"/>
                  <a:pt x="5058035" y="6797595"/>
                </a:cubicBezTo>
                <a:lnTo>
                  <a:pt x="4360915" y="6301152"/>
                </a:lnTo>
                <a:cubicBezTo>
                  <a:pt x="4264660" y="6232605"/>
                  <a:pt x="4242198" y="6099007"/>
                  <a:pt x="4310745" y="6002752"/>
                </a:cubicBezTo>
                <a:lnTo>
                  <a:pt x="5688377" y="4068241"/>
                </a:lnTo>
                <a:cubicBezTo>
                  <a:pt x="5731219" y="4008081"/>
                  <a:pt x="5799471" y="3976748"/>
                  <a:pt x="5868136" y="3978443"/>
                </a:cubicBezTo>
                <a:close/>
                <a:moveTo>
                  <a:pt x="2988080" y="2006714"/>
                </a:moveTo>
                <a:cubicBezTo>
                  <a:pt x="3029250" y="2008543"/>
                  <a:pt x="3070334" y="2022265"/>
                  <a:pt x="3105915" y="2048677"/>
                </a:cubicBezTo>
                <a:lnTo>
                  <a:pt x="3793101" y="2558786"/>
                </a:lnTo>
                <a:cubicBezTo>
                  <a:pt x="3887983" y="2629218"/>
                  <a:pt x="3907803" y="2763234"/>
                  <a:pt x="3837371" y="2858117"/>
                </a:cubicBezTo>
                <a:lnTo>
                  <a:pt x="2421818" y="4765055"/>
                </a:lnTo>
                <a:cubicBezTo>
                  <a:pt x="2351385" y="4859938"/>
                  <a:pt x="2217369" y="4879759"/>
                  <a:pt x="2122486" y="4809326"/>
                </a:cubicBezTo>
                <a:lnTo>
                  <a:pt x="1435301" y="4299217"/>
                </a:lnTo>
                <a:cubicBezTo>
                  <a:pt x="1340419" y="4228784"/>
                  <a:pt x="1320599" y="4094769"/>
                  <a:pt x="1391031" y="3999884"/>
                </a:cubicBezTo>
                <a:lnTo>
                  <a:pt x="2806584" y="2092947"/>
                </a:lnTo>
                <a:cubicBezTo>
                  <a:pt x="2841801" y="2045506"/>
                  <a:pt x="2892913" y="2016829"/>
                  <a:pt x="2947082" y="2008818"/>
                </a:cubicBezTo>
                <a:cubicBezTo>
                  <a:pt x="2960623" y="2006815"/>
                  <a:pt x="2974356" y="2006104"/>
                  <a:pt x="2988080" y="2006714"/>
                </a:cubicBezTo>
                <a:close/>
                <a:moveTo>
                  <a:pt x="5179683" y="1866371"/>
                </a:moveTo>
                <a:cubicBezTo>
                  <a:pt x="5220882" y="1867400"/>
                  <a:pt x="5262224" y="1880320"/>
                  <a:pt x="5298312" y="1906036"/>
                </a:cubicBezTo>
                <a:lnTo>
                  <a:pt x="5995276" y="2402699"/>
                </a:lnTo>
                <a:cubicBezTo>
                  <a:pt x="6091510" y="2471275"/>
                  <a:pt x="6113930" y="2604882"/>
                  <a:pt x="6045352" y="2701114"/>
                </a:cubicBezTo>
                <a:lnTo>
                  <a:pt x="4667112" y="4635191"/>
                </a:lnTo>
                <a:cubicBezTo>
                  <a:pt x="4598535" y="4731425"/>
                  <a:pt x="4464930" y="4753845"/>
                  <a:pt x="4368696" y="4685268"/>
                </a:cubicBezTo>
                <a:lnTo>
                  <a:pt x="3671733" y="4188605"/>
                </a:lnTo>
                <a:cubicBezTo>
                  <a:pt x="3575500" y="4120029"/>
                  <a:pt x="3553079" y="3986423"/>
                  <a:pt x="3621656" y="3890189"/>
                </a:cubicBezTo>
                <a:lnTo>
                  <a:pt x="4999896" y="1956113"/>
                </a:lnTo>
                <a:cubicBezTo>
                  <a:pt x="5034185" y="1907996"/>
                  <a:pt x="5084731" y="1878333"/>
                  <a:pt x="5138733" y="1869271"/>
                </a:cubicBezTo>
                <a:cubicBezTo>
                  <a:pt x="5152234" y="1867006"/>
                  <a:pt x="5165950" y="1866027"/>
                  <a:pt x="5179683" y="1866371"/>
                </a:cubicBezTo>
                <a:close/>
                <a:moveTo>
                  <a:pt x="7682425" y="1376575"/>
                </a:moveTo>
                <a:cubicBezTo>
                  <a:pt x="7723623" y="1377592"/>
                  <a:pt x="7764970" y="1390499"/>
                  <a:pt x="7801066" y="1416204"/>
                </a:cubicBezTo>
                <a:lnTo>
                  <a:pt x="8498186" y="1912648"/>
                </a:lnTo>
                <a:cubicBezTo>
                  <a:pt x="8594442" y="1981195"/>
                  <a:pt x="8616904" y="2114792"/>
                  <a:pt x="8548356" y="2211048"/>
                </a:cubicBezTo>
                <a:lnTo>
                  <a:pt x="7170724" y="4145558"/>
                </a:lnTo>
                <a:cubicBezTo>
                  <a:pt x="7102178" y="4241813"/>
                  <a:pt x="6968579" y="4264275"/>
                  <a:pt x="6872324" y="4195728"/>
                </a:cubicBezTo>
                <a:lnTo>
                  <a:pt x="6175204" y="3699284"/>
                </a:lnTo>
                <a:cubicBezTo>
                  <a:pt x="6078949" y="3630738"/>
                  <a:pt x="6056487" y="3497140"/>
                  <a:pt x="6125033" y="3400885"/>
                </a:cubicBezTo>
                <a:lnTo>
                  <a:pt x="7502667" y="1466375"/>
                </a:lnTo>
                <a:cubicBezTo>
                  <a:pt x="7545508" y="1406216"/>
                  <a:pt x="7613760" y="1374881"/>
                  <a:pt x="7682425" y="1376575"/>
                </a:cubicBezTo>
                <a:close/>
                <a:moveTo>
                  <a:pt x="4327862" y="0"/>
                </a:moveTo>
                <a:lnTo>
                  <a:pt x="5641020" y="0"/>
                </a:lnTo>
                <a:lnTo>
                  <a:pt x="5691857" y="52605"/>
                </a:lnTo>
                <a:cubicBezTo>
                  <a:pt x="5736667" y="122921"/>
                  <a:pt x="5737899" y="216110"/>
                  <a:pt x="5687618" y="289092"/>
                </a:cubicBezTo>
                <a:lnTo>
                  <a:pt x="4340224" y="2244785"/>
                </a:lnTo>
                <a:cubicBezTo>
                  <a:pt x="4273183" y="2342095"/>
                  <a:pt x="4139949" y="2366631"/>
                  <a:pt x="4042640" y="2299588"/>
                </a:cubicBezTo>
                <a:lnTo>
                  <a:pt x="3337888" y="1814042"/>
                </a:lnTo>
                <a:cubicBezTo>
                  <a:pt x="3240579" y="1747000"/>
                  <a:pt x="3216042" y="1613767"/>
                  <a:pt x="3283084" y="1516458"/>
                </a:cubicBezTo>
                <a:close/>
              </a:path>
            </a:pathLst>
          </a:cu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26" name="TextBox 25">
            <a:extLst>
              <a:ext uri="{FF2B5EF4-FFF2-40B4-BE49-F238E27FC236}">
                <a16:creationId xmlns:a16="http://schemas.microsoft.com/office/drawing/2014/main" id="{2876041A-8703-B127-5039-3EDC7EE9B629}"/>
              </a:ext>
            </a:extLst>
          </p:cNvPr>
          <p:cNvSpPr txBox="1"/>
          <p:nvPr/>
        </p:nvSpPr>
        <p:spPr>
          <a:xfrm>
            <a:off x="342972" y="73742"/>
            <a:ext cx="6459794" cy="6278642"/>
          </a:xfrm>
          <a:prstGeom prst="rect">
            <a:avLst/>
          </a:prstGeom>
          <a:noFill/>
        </p:spPr>
        <p:txBody>
          <a:bodyPr wrap="square" rtlCol="0">
            <a:spAutoFit/>
          </a:bodyPr>
          <a:lstStyle/>
          <a:p>
            <a:r>
              <a:rPr lang="en-US" sz="5400" dirty="0">
                <a:solidFill>
                  <a:srgbClr val="FFFF00"/>
                </a:solidFill>
              </a:rPr>
              <a:t>Analysis </a:t>
            </a:r>
          </a:p>
          <a:p>
            <a:endParaRPr lang="en-US" sz="5400" dirty="0">
              <a:solidFill>
                <a:srgbClr val="FFFF00"/>
              </a:solidFill>
            </a:endParaRPr>
          </a:p>
          <a:p>
            <a:r>
              <a:rPr lang="en-US" sz="5400" dirty="0">
                <a:solidFill>
                  <a:srgbClr val="FFFF00"/>
                </a:solidFill>
              </a:rPr>
              <a:t>MPDS protocol 32</a:t>
            </a:r>
            <a:r>
              <a:rPr lang="en-US" sz="4800" dirty="0">
                <a:solidFill>
                  <a:srgbClr val="EEF2E4"/>
                </a:solidFill>
              </a:rPr>
              <a:t> </a:t>
            </a:r>
          </a:p>
          <a:p>
            <a:endParaRPr lang="en-US" sz="4800" dirty="0">
              <a:solidFill>
                <a:srgbClr val="EEF2E4"/>
              </a:solidFill>
            </a:endParaRPr>
          </a:p>
          <a:p>
            <a:endParaRPr lang="en-US" sz="4800" dirty="0">
              <a:solidFill>
                <a:srgbClr val="EEF2E4"/>
              </a:solidFill>
            </a:endParaRPr>
          </a:p>
          <a:p>
            <a:endParaRPr lang="en-US" sz="4800" dirty="0">
              <a:solidFill>
                <a:srgbClr val="EEF2E4"/>
              </a:solidFill>
            </a:endParaRPr>
          </a:p>
          <a:p>
            <a:endParaRPr lang="en-US" sz="4800" dirty="0">
              <a:solidFill>
                <a:srgbClr val="EEF2E4"/>
              </a:solidFill>
            </a:endParaRPr>
          </a:p>
          <a:p>
            <a:r>
              <a:rPr lang="en-US" sz="4800" dirty="0">
                <a:solidFill>
                  <a:srgbClr val="EEF2E4"/>
                </a:solidFill>
              </a:rPr>
              <a:t>02/11/2024 </a:t>
            </a:r>
          </a:p>
        </p:txBody>
      </p:sp>
    </p:spTree>
    <p:extLst>
      <p:ext uri="{BB962C8B-B14F-4D97-AF65-F5344CB8AC3E}">
        <p14:creationId xmlns:p14="http://schemas.microsoft.com/office/powerpoint/2010/main" val="308311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DF02FF07-A448-D341-6101-675E2B81C427}"/>
              </a:ext>
            </a:extLst>
          </p:cNvPr>
          <p:cNvSpPr txBox="1"/>
          <p:nvPr/>
        </p:nvSpPr>
        <p:spPr>
          <a:xfrm>
            <a:off x="735806" y="64294"/>
            <a:ext cx="11315700" cy="584775"/>
          </a:xfrm>
          <a:prstGeom prst="rect">
            <a:avLst/>
          </a:prstGeom>
          <a:noFill/>
        </p:spPr>
        <p:txBody>
          <a:bodyPr wrap="square" rtlCol="0">
            <a:spAutoFit/>
          </a:bodyPr>
          <a:lstStyle/>
          <a:p>
            <a:r>
              <a:rPr lang="en-US" sz="3200" b="1" dirty="0">
                <a:solidFill>
                  <a:srgbClr val="FF0000"/>
                </a:solidFill>
                <a:latin typeface="Arial" panose="020B0604020202020204" pitchFamily="34" charset="0"/>
                <a:cs typeface="Arial" panose="020B0604020202020204" pitchFamily="34" charset="0"/>
              </a:rPr>
              <a:t>Protocol 32 – Unknown Medical</a:t>
            </a:r>
          </a:p>
        </p:txBody>
      </p:sp>
      <p:pic>
        <p:nvPicPr>
          <p:cNvPr id="25" name="Picture 24">
            <a:extLst>
              <a:ext uri="{FF2B5EF4-FFF2-40B4-BE49-F238E27FC236}">
                <a16:creationId xmlns:a16="http://schemas.microsoft.com/office/drawing/2014/main" id="{8C91FA23-D07F-5428-F86F-BF9E277B36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014" y="575104"/>
            <a:ext cx="4222967" cy="2279767"/>
          </a:xfrm>
          <a:prstGeom prst="rect">
            <a:avLst/>
          </a:prstGeom>
          <a:effectLst>
            <a:softEdge rad="63500"/>
          </a:effectLst>
        </p:spPr>
      </p:pic>
      <p:pic>
        <p:nvPicPr>
          <p:cNvPr id="27" name="Picture 26">
            <a:extLst>
              <a:ext uri="{FF2B5EF4-FFF2-40B4-BE49-F238E27FC236}">
                <a16:creationId xmlns:a16="http://schemas.microsoft.com/office/drawing/2014/main" id="{E028E257-6F79-2F50-1CDA-BC759FF22A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2501" y="649070"/>
            <a:ext cx="3475527" cy="2279766"/>
          </a:xfrm>
          <a:prstGeom prst="rect">
            <a:avLst/>
          </a:prstGeom>
          <a:effectLst>
            <a:softEdge rad="63500"/>
          </a:effectLst>
        </p:spPr>
      </p:pic>
      <p:pic>
        <p:nvPicPr>
          <p:cNvPr id="29" name="Picture 28" descr="A graph with blue lines and dots&#10;&#10;Description automatically generated">
            <a:extLst>
              <a:ext uri="{FF2B5EF4-FFF2-40B4-BE49-F238E27FC236}">
                <a16:creationId xmlns:a16="http://schemas.microsoft.com/office/drawing/2014/main" id="{D0EAD5EC-3A6C-C142-BB17-2E1F6B88AD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4548" y="649069"/>
            <a:ext cx="3333884" cy="2205802"/>
          </a:xfrm>
          <a:prstGeom prst="rect">
            <a:avLst/>
          </a:prstGeom>
          <a:effectLst>
            <a:softEdge rad="63500"/>
          </a:effectLst>
        </p:spPr>
      </p:pic>
      <p:pic>
        <p:nvPicPr>
          <p:cNvPr id="3" name="Picture 2" descr="A red and blue pie chart&#10;&#10;Description automatically generated">
            <a:extLst>
              <a:ext uri="{FF2B5EF4-FFF2-40B4-BE49-F238E27FC236}">
                <a16:creationId xmlns:a16="http://schemas.microsoft.com/office/drawing/2014/main" id="{592405FB-FC3C-8481-AADC-3126E08EBE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014" y="2957008"/>
            <a:ext cx="2127359" cy="1517728"/>
          </a:xfrm>
          <a:prstGeom prst="rect">
            <a:avLst/>
          </a:prstGeom>
          <a:effectLst>
            <a:softEdge rad="63500"/>
          </a:effectLst>
        </p:spPr>
      </p:pic>
      <p:pic>
        <p:nvPicPr>
          <p:cNvPr id="7" name="Picture 6" descr="A blue pie chart with text&#10;&#10;Description automatically generated">
            <a:extLst>
              <a:ext uri="{FF2B5EF4-FFF2-40B4-BE49-F238E27FC236}">
                <a16:creationId xmlns:a16="http://schemas.microsoft.com/office/drawing/2014/main" id="{FC8718E2-359E-3313-C378-6B682C94FE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23983" y="2957008"/>
            <a:ext cx="1924782" cy="1517728"/>
          </a:xfrm>
          <a:prstGeom prst="rect">
            <a:avLst/>
          </a:prstGeom>
          <a:effectLst>
            <a:softEdge rad="63500"/>
          </a:effectLst>
        </p:spPr>
      </p:pic>
      <p:pic>
        <p:nvPicPr>
          <p:cNvPr id="10" name="Picture 9" descr="A blue circle with a percentage&#10;&#10;Description automatically generated">
            <a:extLst>
              <a:ext uri="{FF2B5EF4-FFF2-40B4-BE49-F238E27FC236}">
                <a16:creationId xmlns:a16="http://schemas.microsoft.com/office/drawing/2014/main" id="{C3023FBF-5B56-EE7A-32F7-9E57F64359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3014" y="4576871"/>
            <a:ext cx="1790792" cy="1974951"/>
          </a:xfrm>
          <a:prstGeom prst="rect">
            <a:avLst/>
          </a:prstGeom>
          <a:effectLst>
            <a:softEdge rad="63500"/>
          </a:effectLst>
        </p:spPr>
      </p:pic>
      <p:sp>
        <p:nvSpPr>
          <p:cNvPr id="11" name="TextBox 10">
            <a:extLst>
              <a:ext uri="{FF2B5EF4-FFF2-40B4-BE49-F238E27FC236}">
                <a16:creationId xmlns:a16="http://schemas.microsoft.com/office/drawing/2014/main" id="{CFF66E1E-830C-5EDB-BC33-AD2AF1C68DAB}"/>
              </a:ext>
            </a:extLst>
          </p:cNvPr>
          <p:cNvSpPr txBox="1"/>
          <p:nvPr/>
        </p:nvSpPr>
        <p:spPr>
          <a:xfrm>
            <a:off x="6978332" y="2865733"/>
            <a:ext cx="5293307" cy="337335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solidFill>
                  <a:srgbClr val="FFFF00"/>
                </a:solidFill>
              </a:rPr>
              <a:t>Males between ages 50 and 60 </a:t>
            </a:r>
          </a:p>
          <a:p>
            <a:pPr marL="285750" indent="-285750">
              <a:lnSpc>
                <a:spcPct val="150000"/>
              </a:lnSpc>
              <a:buFont typeface="Arial" panose="020B0604020202020204" pitchFamily="34" charset="0"/>
              <a:buChar char="•"/>
            </a:pPr>
            <a:r>
              <a:rPr lang="en-US" dirty="0">
                <a:solidFill>
                  <a:srgbClr val="FFFF00"/>
                </a:solidFill>
              </a:rPr>
              <a:t>Upward trend of unknown medical call types</a:t>
            </a:r>
          </a:p>
          <a:p>
            <a:pPr marL="285750" indent="-285750">
              <a:lnSpc>
                <a:spcPct val="150000"/>
              </a:lnSpc>
              <a:buFont typeface="Arial" panose="020B0604020202020204" pitchFamily="34" charset="0"/>
              <a:buChar char="•"/>
            </a:pPr>
            <a:r>
              <a:rPr lang="en-US" dirty="0">
                <a:solidFill>
                  <a:srgbClr val="FFFF00"/>
                </a:solidFill>
              </a:rPr>
              <a:t>47% of protocol 32 are Delta level</a:t>
            </a:r>
          </a:p>
          <a:p>
            <a:pPr marL="285750" indent="-285750">
              <a:lnSpc>
                <a:spcPct val="150000"/>
              </a:lnSpc>
              <a:buFont typeface="Arial" panose="020B0604020202020204" pitchFamily="34" charset="0"/>
              <a:buChar char="•"/>
            </a:pPr>
            <a:r>
              <a:rPr lang="en-US" dirty="0">
                <a:solidFill>
                  <a:srgbClr val="FFFF00"/>
                </a:solidFill>
              </a:rPr>
              <a:t>Delta Level is seasonal </a:t>
            </a:r>
          </a:p>
          <a:p>
            <a:pPr marL="285750" indent="-285750">
              <a:lnSpc>
                <a:spcPct val="150000"/>
              </a:lnSpc>
              <a:buFont typeface="Arial" panose="020B0604020202020204" pitchFamily="34" charset="0"/>
              <a:buChar char="•"/>
            </a:pPr>
            <a:r>
              <a:rPr lang="en-US" dirty="0">
                <a:solidFill>
                  <a:srgbClr val="FFFF00"/>
                </a:solidFill>
              </a:rPr>
              <a:t>When CMED responded they requested an ambulance 13% of the time</a:t>
            </a:r>
          </a:p>
          <a:p>
            <a:pPr marL="285750" indent="-285750">
              <a:lnSpc>
                <a:spcPct val="150000"/>
              </a:lnSpc>
              <a:buFont typeface="Arial" panose="020B0604020202020204" pitchFamily="34" charset="0"/>
              <a:buChar char="•"/>
            </a:pPr>
            <a:r>
              <a:rPr lang="en-US" dirty="0">
                <a:solidFill>
                  <a:srgbClr val="FFFF00"/>
                </a:solidFill>
              </a:rPr>
              <a:t>Out of 8,441 alarms 31 (0.4%) were transported with lights and siren</a:t>
            </a:r>
          </a:p>
        </p:txBody>
      </p:sp>
      <p:pic>
        <p:nvPicPr>
          <p:cNvPr id="2" name="Picture 1">
            <a:extLst>
              <a:ext uri="{FF2B5EF4-FFF2-40B4-BE49-F238E27FC236}">
                <a16:creationId xmlns:a16="http://schemas.microsoft.com/office/drawing/2014/main" id="{A89D1BA1-6608-5508-2C21-B56E2810BB1B}"/>
              </a:ext>
            </a:extLst>
          </p:cNvPr>
          <p:cNvPicPr>
            <a:picLocks noChangeAspect="1"/>
          </p:cNvPicPr>
          <p:nvPr/>
        </p:nvPicPr>
        <p:blipFill>
          <a:blip r:embed="rId8"/>
          <a:stretch>
            <a:fillRect/>
          </a:stretch>
        </p:blipFill>
        <p:spPr>
          <a:xfrm>
            <a:off x="2185208" y="4715170"/>
            <a:ext cx="4601723" cy="1905764"/>
          </a:xfrm>
          <a:prstGeom prst="rect">
            <a:avLst/>
          </a:prstGeom>
        </p:spPr>
      </p:pic>
    </p:spTree>
    <p:extLst>
      <p:ext uri="{BB962C8B-B14F-4D97-AF65-F5344CB8AC3E}">
        <p14:creationId xmlns:p14="http://schemas.microsoft.com/office/powerpoint/2010/main" val="4230897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DBB089-7DAD-5EEA-C830-50266ACAFD60}"/>
              </a:ext>
            </a:extLst>
          </p:cNvPr>
          <p:cNvSpPr txBox="1"/>
          <p:nvPr/>
        </p:nvSpPr>
        <p:spPr>
          <a:xfrm>
            <a:off x="735806" y="64294"/>
            <a:ext cx="11315700" cy="584775"/>
          </a:xfrm>
          <a:prstGeom prst="rect">
            <a:avLst/>
          </a:prstGeom>
          <a:noFill/>
        </p:spPr>
        <p:txBody>
          <a:bodyPr wrap="square" rtlCol="0">
            <a:spAutoFit/>
          </a:bodyPr>
          <a:lstStyle/>
          <a:p>
            <a:r>
              <a:rPr lang="en-US" sz="3200" b="1" dirty="0">
                <a:solidFill>
                  <a:srgbClr val="FF0000"/>
                </a:solidFill>
                <a:latin typeface="Arial" panose="020B0604020202020204" pitchFamily="34" charset="0"/>
                <a:cs typeface="Arial" panose="020B0604020202020204" pitchFamily="34" charset="0"/>
              </a:rPr>
              <a:t>Protocol 32  – Unknown Medical Bravo </a:t>
            </a:r>
          </a:p>
        </p:txBody>
      </p:sp>
      <p:sp>
        <p:nvSpPr>
          <p:cNvPr id="12" name="TextBox 11">
            <a:extLst>
              <a:ext uri="{FF2B5EF4-FFF2-40B4-BE49-F238E27FC236}">
                <a16:creationId xmlns:a16="http://schemas.microsoft.com/office/drawing/2014/main" id="{6D2EE616-F5B0-E90D-59E4-17FF5509F002}"/>
              </a:ext>
            </a:extLst>
          </p:cNvPr>
          <p:cNvSpPr txBox="1"/>
          <p:nvPr/>
        </p:nvSpPr>
        <p:spPr>
          <a:xfrm>
            <a:off x="5566634" y="745811"/>
            <a:ext cx="6182417" cy="334905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dirty="0">
                <a:solidFill>
                  <a:srgbClr val="FFFF00"/>
                </a:solidFill>
              </a:rPr>
              <a:t>CMED requested an ambulance 233/1,565 (15% ) of the time</a:t>
            </a:r>
          </a:p>
          <a:p>
            <a:pPr marL="285750" indent="-285750">
              <a:lnSpc>
                <a:spcPct val="150000"/>
              </a:lnSpc>
              <a:buFont typeface="Arial" panose="020B0604020202020204" pitchFamily="34" charset="0"/>
              <a:buChar char="•"/>
            </a:pPr>
            <a:r>
              <a:rPr lang="en-US" sz="2400" dirty="0">
                <a:solidFill>
                  <a:srgbClr val="FFFF00"/>
                </a:solidFill>
              </a:rPr>
              <a:t>97% of the alarms were within the BLS scope</a:t>
            </a:r>
          </a:p>
          <a:p>
            <a:pPr>
              <a:lnSpc>
                <a:spcPct val="150000"/>
              </a:lnSpc>
            </a:pPr>
            <a:r>
              <a:rPr lang="en-US" sz="2400" dirty="0">
                <a:solidFill>
                  <a:srgbClr val="FFFF00"/>
                </a:solidFill>
              </a:rPr>
              <a:t> </a:t>
            </a:r>
          </a:p>
          <a:p>
            <a:pPr marL="285750" indent="-285750">
              <a:lnSpc>
                <a:spcPct val="150000"/>
              </a:lnSpc>
              <a:buFont typeface="Arial" panose="020B0604020202020204" pitchFamily="34" charset="0"/>
              <a:buChar char="•"/>
            </a:pPr>
            <a:endParaRPr lang="en-US" sz="2400" dirty="0">
              <a:solidFill>
                <a:srgbClr val="FFFF00"/>
              </a:solidFill>
            </a:endParaRPr>
          </a:p>
        </p:txBody>
      </p:sp>
      <p:pic>
        <p:nvPicPr>
          <p:cNvPr id="28" name="Picture 27" descr="A blue pie chart with text&#10;&#10;Description automatically generated">
            <a:extLst>
              <a:ext uri="{FF2B5EF4-FFF2-40B4-BE49-F238E27FC236}">
                <a16:creationId xmlns:a16="http://schemas.microsoft.com/office/drawing/2014/main" id="{A829E37D-254E-5018-B752-CA05CBC513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2850" y="2676746"/>
            <a:ext cx="2286117" cy="1841595"/>
          </a:xfrm>
          <a:prstGeom prst="rect">
            <a:avLst/>
          </a:prstGeom>
          <a:effectLst>
            <a:softEdge rad="63500"/>
          </a:effectLst>
        </p:spPr>
      </p:pic>
      <p:pic>
        <p:nvPicPr>
          <p:cNvPr id="30" name="Picture 29" descr="A graph with a line going up&#10;&#10;Description automatically generated">
            <a:extLst>
              <a:ext uri="{FF2B5EF4-FFF2-40B4-BE49-F238E27FC236}">
                <a16:creationId xmlns:a16="http://schemas.microsoft.com/office/drawing/2014/main" id="{9072ACEE-40C9-08D1-D5B7-2A938A589A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494" y="694572"/>
            <a:ext cx="3581584" cy="1898748"/>
          </a:xfrm>
          <a:prstGeom prst="rect">
            <a:avLst/>
          </a:prstGeom>
          <a:effectLst>
            <a:softEdge rad="63500"/>
          </a:effectLst>
        </p:spPr>
      </p:pic>
      <p:pic>
        <p:nvPicPr>
          <p:cNvPr id="32" name="Picture 31">
            <a:extLst>
              <a:ext uri="{FF2B5EF4-FFF2-40B4-BE49-F238E27FC236}">
                <a16:creationId xmlns:a16="http://schemas.microsoft.com/office/drawing/2014/main" id="{ED381C17-EDDC-EE95-A142-FA197D99EA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471" y="4601767"/>
            <a:ext cx="2961408" cy="1735023"/>
          </a:xfrm>
          <a:prstGeom prst="rect">
            <a:avLst/>
          </a:prstGeom>
          <a:effectLst>
            <a:softEdge rad="63500"/>
          </a:effectLst>
        </p:spPr>
      </p:pic>
      <p:pic>
        <p:nvPicPr>
          <p:cNvPr id="34" name="Picture 33" descr="A screenshot of a computer&#10;&#10;Description automatically generated">
            <a:extLst>
              <a:ext uri="{FF2B5EF4-FFF2-40B4-BE49-F238E27FC236}">
                <a16:creationId xmlns:a16="http://schemas.microsoft.com/office/drawing/2014/main" id="{E4101A49-EEDA-EF6E-49E5-A57BDF041B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5909" y="4730157"/>
            <a:ext cx="1689187" cy="1606633"/>
          </a:xfrm>
          <a:prstGeom prst="rect">
            <a:avLst/>
          </a:prstGeom>
          <a:effectLst>
            <a:softEdge rad="63500"/>
          </a:effectLst>
        </p:spPr>
      </p:pic>
      <p:pic>
        <p:nvPicPr>
          <p:cNvPr id="36" name="Picture 35" descr="A red circle with green and red text&#10;&#10;Description automatically generated">
            <a:extLst>
              <a:ext uri="{FF2B5EF4-FFF2-40B4-BE49-F238E27FC236}">
                <a16:creationId xmlns:a16="http://schemas.microsoft.com/office/drawing/2014/main" id="{EDAB36BF-6886-46CB-3E7A-3F66C8EFE8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32126" y="4850814"/>
            <a:ext cx="2248016" cy="1485976"/>
          </a:xfrm>
          <a:prstGeom prst="rect">
            <a:avLst/>
          </a:prstGeom>
          <a:effectLst>
            <a:softEdge rad="63500"/>
          </a:effectLst>
        </p:spPr>
      </p:pic>
      <p:pic>
        <p:nvPicPr>
          <p:cNvPr id="38" name="Picture 37" descr="A blue and red pie chart&#10;&#10;Description automatically generated">
            <a:extLst>
              <a:ext uri="{FF2B5EF4-FFF2-40B4-BE49-F238E27FC236}">
                <a16:creationId xmlns:a16="http://schemas.microsoft.com/office/drawing/2014/main" id="{9A73721B-80F4-8B45-AEE8-38A35517F2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0967" y="2676746"/>
            <a:ext cx="1821651" cy="1630617"/>
          </a:xfrm>
          <a:prstGeom prst="rect">
            <a:avLst/>
          </a:prstGeom>
          <a:effectLst>
            <a:softEdge rad="63500"/>
          </a:effectLst>
        </p:spPr>
      </p:pic>
      <p:pic>
        <p:nvPicPr>
          <p:cNvPr id="40" name="Picture 39">
            <a:extLst>
              <a:ext uri="{FF2B5EF4-FFF2-40B4-BE49-F238E27FC236}">
                <a16:creationId xmlns:a16="http://schemas.microsoft.com/office/drawing/2014/main" id="{433F055F-683D-30E9-0030-3B49066189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07172" y="4883278"/>
            <a:ext cx="4514280" cy="1373589"/>
          </a:xfrm>
          <a:prstGeom prst="rect">
            <a:avLst/>
          </a:prstGeom>
        </p:spPr>
      </p:pic>
    </p:spTree>
    <p:extLst>
      <p:ext uri="{BB962C8B-B14F-4D97-AF65-F5344CB8AC3E}">
        <p14:creationId xmlns:p14="http://schemas.microsoft.com/office/powerpoint/2010/main" val="234588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749141-1782-BDC3-F2E9-C4A7ECCEA5D5}"/>
              </a:ext>
            </a:extLst>
          </p:cNvPr>
          <p:cNvPicPr>
            <a:picLocks noChangeAspect="1"/>
          </p:cNvPicPr>
          <p:nvPr/>
        </p:nvPicPr>
        <p:blipFill>
          <a:blip r:embed="rId2"/>
          <a:stretch>
            <a:fillRect/>
          </a:stretch>
        </p:blipFill>
        <p:spPr>
          <a:xfrm>
            <a:off x="395748" y="171382"/>
            <a:ext cx="5973009" cy="3172268"/>
          </a:xfrm>
          <a:prstGeom prst="rect">
            <a:avLst/>
          </a:prstGeom>
        </p:spPr>
      </p:pic>
      <p:pic>
        <p:nvPicPr>
          <p:cNvPr id="9" name="Picture 8">
            <a:extLst>
              <a:ext uri="{FF2B5EF4-FFF2-40B4-BE49-F238E27FC236}">
                <a16:creationId xmlns:a16="http://schemas.microsoft.com/office/drawing/2014/main" id="{4DA6A2BC-432F-E8E9-9A13-68CAE7837894}"/>
              </a:ext>
            </a:extLst>
          </p:cNvPr>
          <p:cNvPicPr>
            <a:picLocks noChangeAspect="1"/>
          </p:cNvPicPr>
          <p:nvPr/>
        </p:nvPicPr>
        <p:blipFill>
          <a:blip r:embed="rId3"/>
          <a:stretch>
            <a:fillRect/>
          </a:stretch>
        </p:blipFill>
        <p:spPr>
          <a:xfrm>
            <a:off x="395748" y="3552456"/>
            <a:ext cx="6411220" cy="3134162"/>
          </a:xfrm>
          <a:prstGeom prst="rect">
            <a:avLst/>
          </a:prstGeom>
        </p:spPr>
      </p:pic>
      <p:sp>
        <p:nvSpPr>
          <p:cNvPr id="10" name="Rectangle: Rounded Corners 9">
            <a:extLst>
              <a:ext uri="{FF2B5EF4-FFF2-40B4-BE49-F238E27FC236}">
                <a16:creationId xmlns:a16="http://schemas.microsoft.com/office/drawing/2014/main" id="{5CC3A3C3-C4EA-2DDB-03E7-94A386E598F9}"/>
              </a:ext>
            </a:extLst>
          </p:cNvPr>
          <p:cNvSpPr/>
          <p:nvPr/>
        </p:nvSpPr>
        <p:spPr>
          <a:xfrm>
            <a:off x="7145594" y="383459"/>
            <a:ext cx="4503174" cy="3699939"/>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t>Alternative destinations represent low volume of overall transports</a:t>
            </a:r>
          </a:p>
          <a:p>
            <a:pPr marL="285750" indent="-285750">
              <a:buFont typeface="Arial" panose="020B0604020202020204" pitchFamily="34" charset="0"/>
              <a:buChar char="•"/>
            </a:pPr>
            <a:r>
              <a:rPr lang="en-US" dirty="0"/>
              <a:t>Difficulties in screening patients and changing culture</a:t>
            </a:r>
          </a:p>
          <a:p>
            <a:pPr marL="285750" indent="-285750">
              <a:buFont typeface="Arial" panose="020B0604020202020204" pitchFamily="34" charset="0"/>
              <a:buChar char="•"/>
            </a:pPr>
            <a:r>
              <a:rPr lang="en-US" dirty="0"/>
              <a:t>Impact upon daily EMS operations minimal</a:t>
            </a:r>
          </a:p>
        </p:txBody>
      </p:sp>
      <p:pic>
        <p:nvPicPr>
          <p:cNvPr id="12" name="Picture 11">
            <a:extLst>
              <a:ext uri="{FF2B5EF4-FFF2-40B4-BE49-F238E27FC236}">
                <a16:creationId xmlns:a16="http://schemas.microsoft.com/office/drawing/2014/main" id="{22C77AC9-A761-8A92-546B-B0CC35923437}"/>
              </a:ext>
            </a:extLst>
          </p:cNvPr>
          <p:cNvPicPr>
            <a:picLocks noChangeAspect="1"/>
          </p:cNvPicPr>
          <p:nvPr/>
        </p:nvPicPr>
        <p:blipFill>
          <a:blip r:embed="rId4"/>
          <a:stretch>
            <a:fillRect/>
          </a:stretch>
        </p:blipFill>
        <p:spPr>
          <a:xfrm>
            <a:off x="8677795" y="4277033"/>
            <a:ext cx="1888861" cy="2304532"/>
          </a:xfrm>
          <a:prstGeom prst="rect">
            <a:avLst/>
          </a:prstGeom>
        </p:spPr>
      </p:pic>
    </p:spTree>
    <p:extLst>
      <p:ext uri="{BB962C8B-B14F-4D97-AF65-F5344CB8AC3E}">
        <p14:creationId xmlns:p14="http://schemas.microsoft.com/office/powerpoint/2010/main" val="834268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DBB089-7DAD-5EEA-C830-50266ACAFD60}"/>
              </a:ext>
            </a:extLst>
          </p:cNvPr>
          <p:cNvSpPr txBox="1"/>
          <p:nvPr/>
        </p:nvSpPr>
        <p:spPr>
          <a:xfrm>
            <a:off x="735806" y="64294"/>
            <a:ext cx="11315700" cy="584775"/>
          </a:xfrm>
          <a:prstGeom prst="rect">
            <a:avLst/>
          </a:prstGeom>
          <a:noFill/>
        </p:spPr>
        <p:txBody>
          <a:bodyPr wrap="square" rtlCol="0">
            <a:spAutoFit/>
          </a:bodyPr>
          <a:lstStyle/>
          <a:p>
            <a:r>
              <a:rPr lang="en-US" sz="3200" b="1" dirty="0">
                <a:solidFill>
                  <a:srgbClr val="FF0000"/>
                </a:solidFill>
                <a:latin typeface="Arial" panose="020B0604020202020204" pitchFamily="34" charset="0"/>
                <a:cs typeface="Arial" panose="020B0604020202020204" pitchFamily="34" charset="0"/>
              </a:rPr>
              <a:t>Protocol 32  – Unknown Medical Delta level </a:t>
            </a:r>
          </a:p>
        </p:txBody>
      </p:sp>
      <p:sp>
        <p:nvSpPr>
          <p:cNvPr id="12" name="TextBox 11">
            <a:extLst>
              <a:ext uri="{FF2B5EF4-FFF2-40B4-BE49-F238E27FC236}">
                <a16:creationId xmlns:a16="http://schemas.microsoft.com/office/drawing/2014/main" id="{6D2EE616-F5B0-E90D-59E4-17FF5509F002}"/>
              </a:ext>
            </a:extLst>
          </p:cNvPr>
          <p:cNvSpPr txBox="1"/>
          <p:nvPr/>
        </p:nvSpPr>
        <p:spPr>
          <a:xfrm>
            <a:off x="5475514" y="722330"/>
            <a:ext cx="6487015" cy="279506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dirty="0">
                <a:solidFill>
                  <a:srgbClr val="FFFF00"/>
                </a:solidFill>
              </a:rPr>
              <a:t>CMED requested an ambulance 158/1,392 (11%) of the time</a:t>
            </a:r>
          </a:p>
          <a:p>
            <a:pPr marL="285750" indent="-285750">
              <a:lnSpc>
                <a:spcPct val="150000"/>
              </a:lnSpc>
              <a:buFont typeface="Arial" panose="020B0604020202020204" pitchFamily="34" charset="0"/>
              <a:buChar char="•"/>
            </a:pPr>
            <a:r>
              <a:rPr lang="en-US" sz="2400" dirty="0">
                <a:solidFill>
                  <a:srgbClr val="FFFF00"/>
                </a:solidFill>
              </a:rPr>
              <a:t>Out of 4,357 alarms 14 (0.3%) were transported with lights and siren</a:t>
            </a:r>
          </a:p>
          <a:p>
            <a:pPr marL="285750" indent="-285750">
              <a:lnSpc>
                <a:spcPct val="150000"/>
              </a:lnSpc>
              <a:buFont typeface="Arial" panose="020B0604020202020204" pitchFamily="34" charset="0"/>
              <a:buChar char="•"/>
            </a:pPr>
            <a:endParaRPr lang="en-US" sz="2400" dirty="0">
              <a:solidFill>
                <a:srgbClr val="FFFF00"/>
              </a:solidFill>
            </a:endParaRPr>
          </a:p>
        </p:txBody>
      </p:sp>
      <p:pic>
        <p:nvPicPr>
          <p:cNvPr id="4" name="Picture 3" descr="A graph with a line going up&#10;&#10;Description automatically generated">
            <a:extLst>
              <a:ext uri="{FF2B5EF4-FFF2-40B4-BE49-F238E27FC236}">
                <a16:creationId xmlns:a16="http://schemas.microsoft.com/office/drawing/2014/main" id="{A9D2DF41-12DB-A7B5-63AC-75A3230328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71" y="676501"/>
            <a:ext cx="3600635" cy="1949550"/>
          </a:xfrm>
          <a:prstGeom prst="rect">
            <a:avLst/>
          </a:prstGeom>
          <a:effectLst>
            <a:softEdge rad="63500"/>
          </a:effectLst>
        </p:spPr>
      </p:pic>
      <p:pic>
        <p:nvPicPr>
          <p:cNvPr id="6" name="Picture 5" descr="A blue pie chart with text&#10;&#10;Description automatically generated">
            <a:extLst>
              <a:ext uri="{FF2B5EF4-FFF2-40B4-BE49-F238E27FC236}">
                <a16:creationId xmlns:a16="http://schemas.microsoft.com/office/drawing/2014/main" id="{2AD70BAF-3CFE-2767-26A6-F7ACEAB897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6439" y="2765125"/>
            <a:ext cx="2199877" cy="1761155"/>
          </a:xfrm>
          <a:prstGeom prst="rect">
            <a:avLst/>
          </a:prstGeom>
          <a:effectLst>
            <a:softEdge rad="63500"/>
          </a:effectLst>
        </p:spPr>
      </p:pic>
      <p:pic>
        <p:nvPicPr>
          <p:cNvPr id="10" name="Picture 9" descr="A blue circle with percentages&#10;&#10;Description automatically generated">
            <a:extLst>
              <a:ext uri="{FF2B5EF4-FFF2-40B4-BE49-F238E27FC236}">
                <a16:creationId xmlns:a16="http://schemas.microsoft.com/office/drawing/2014/main" id="{2C673DD8-0399-BFB6-1DB6-1370E5B786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785" y="4649474"/>
            <a:ext cx="1621281" cy="1899683"/>
          </a:xfrm>
          <a:prstGeom prst="rect">
            <a:avLst/>
          </a:prstGeom>
          <a:effectLst>
            <a:softEdge rad="63500"/>
          </a:effectLst>
        </p:spPr>
      </p:pic>
      <p:pic>
        <p:nvPicPr>
          <p:cNvPr id="13" name="Picture 12" descr="A screenshot of a computer&#10;&#10;Description automatically generated">
            <a:extLst>
              <a:ext uri="{FF2B5EF4-FFF2-40B4-BE49-F238E27FC236}">
                <a16:creationId xmlns:a16="http://schemas.microsoft.com/office/drawing/2014/main" id="{2B680F73-1251-D32D-9E2F-4AA3831B50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4183" y="4873049"/>
            <a:ext cx="1733639" cy="1587582"/>
          </a:xfrm>
          <a:prstGeom prst="rect">
            <a:avLst/>
          </a:prstGeom>
          <a:effectLst>
            <a:softEdge rad="63500"/>
          </a:effectLst>
        </p:spPr>
      </p:pic>
      <p:pic>
        <p:nvPicPr>
          <p:cNvPr id="15" name="Picture 14" descr="A red circle with green text&#10;&#10;Description automatically generated">
            <a:extLst>
              <a:ext uri="{FF2B5EF4-FFF2-40B4-BE49-F238E27FC236}">
                <a16:creationId xmlns:a16="http://schemas.microsoft.com/office/drawing/2014/main" id="{53CEFA8E-F19B-19C5-4708-7D757D78B9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0822" y="4892100"/>
            <a:ext cx="2394073" cy="1549480"/>
          </a:xfrm>
          <a:prstGeom prst="rect">
            <a:avLst/>
          </a:prstGeom>
          <a:effectLst>
            <a:softEdge rad="63500"/>
          </a:effectLst>
        </p:spPr>
      </p:pic>
      <p:pic>
        <p:nvPicPr>
          <p:cNvPr id="17" name="Picture 16" descr="A blue and red pie chart&#10;&#10;Description automatically generated">
            <a:extLst>
              <a:ext uri="{FF2B5EF4-FFF2-40B4-BE49-F238E27FC236}">
                <a16:creationId xmlns:a16="http://schemas.microsoft.com/office/drawing/2014/main" id="{E42A14CA-A055-8BA5-6935-BF8D8C10CB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785" y="2838260"/>
            <a:ext cx="1676486" cy="1498677"/>
          </a:xfrm>
          <a:prstGeom prst="rect">
            <a:avLst/>
          </a:prstGeom>
          <a:effectLst>
            <a:softEdge rad="63500"/>
          </a:effectLst>
        </p:spPr>
      </p:pic>
      <p:pic>
        <p:nvPicPr>
          <p:cNvPr id="19" name="Picture 18" descr="A screenshot of a clock">
            <a:extLst>
              <a:ext uri="{FF2B5EF4-FFF2-40B4-BE49-F238E27FC236}">
                <a16:creationId xmlns:a16="http://schemas.microsoft.com/office/drawing/2014/main" id="{B7C0825F-4D15-8721-0DC0-80831C49FB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84250" y="4946132"/>
            <a:ext cx="4667256" cy="1441415"/>
          </a:xfrm>
          <a:prstGeom prst="rect">
            <a:avLst/>
          </a:prstGeom>
        </p:spPr>
      </p:pic>
    </p:spTree>
    <p:extLst>
      <p:ext uri="{BB962C8B-B14F-4D97-AF65-F5344CB8AC3E}">
        <p14:creationId xmlns:p14="http://schemas.microsoft.com/office/powerpoint/2010/main" val="121152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ky, outdoor, road&#10;&#10;Description automatically generated">
            <a:extLst>
              <a:ext uri="{FF2B5EF4-FFF2-40B4-BE49-F238E27FC236}">
                <a16:creationId xmlns:a16="http://schemas.microsoft.com/office/drawing/2014/main" id="{130116B2-6033-FCB8-5F4D-3C4B97C3CC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254" y="94492"/>
            <a:ext cx="12443254" cy="8147567"/>
          </a:xfrm>
          <a:prstGeom prst="rect">
            <a:avLst/>
          </a:prstGeom>
        </p:spPr>
      </p:pic>
      <p:grpSp>
        <p:nvGrpSpPr>
          <p:cNvPr id="15" name="Group 14">
            <a:extLst>
              <a:ext uri="{FF2B5EF4-FFF2-40B4-BE49-F238E27FC236}">
                <a16:creationId xmlns:a16="http://schemas.microsoft.com/office/drawing/2014/main" id="{DD50D4E2-6678-F026-66E4-0001BD84F7BD}"/>
              </a:ext>
            </a:extLst>
          </p:cNvPr>
          <p:cNvGrpSpPr/>
          <p:nvPr/>
        </p:nvGrpSpPr>
        <p:grpSpPr>
          <a:xfrm>
            <a:off x="1046449" y="1066014"/>
            <a:ext cx="5192119" cy="5039818"/>
            <a:chOff x="2207583" y="0"/>
            <a:chExt cx="6579357" cy="5940639"/>
          </a:xfrm>
          <a:solidFill>
            <a:srgbClr val="FFFF00"/>
          </a:solidFill>
        </p:grpSpPr>
        <p:sp>
          <p:nvSpPr>
            <p:cNvPr id="7" name="Oval 6">
              <a:extLst>
                <a:ext uri="{FF2B5EF4-FFF2-40B4-BE49-F238E27FC236}">
                  <a16:creationId xmlns:a16="http://schemas.microsoft.com/office/drawing/2014/main" id="{BB700385-5A00-B3CE-F8AE-E562B8156E94}"/>
                </a:ext>
              </a:extLst>
            </p:cNvPr>
            <p:cNvSpPr/>
            <p:nvPr/>
          </p:nvSpPr>
          <p:spPr>
            <a:xfrm>
              <a:off x="2207583" y="973429"/>
              <a:ext cx="2690940" cy="2360141"/>
            </a:xfrm>
            <a:prstGeom prst="ellipse">
              <a:avLst/>
            </a:prstGeom>
            <a:grp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bg1"/>
                  </a:solidFill>
                </a:rPr>
                <a:t>Ambulance Service</a:t>
              </a:r>
            </a:p>
          </p:txBody>
        </p:sp>
        <p:sp>
          <p:nvSpPr>
            <p:cNvPr id="9" name="Oval 8">
              <a:extLst>
                <a:ext uri="{FF2B5EF4-FFF2-40B4-BE49-F238E27FC236}">
                  <a16:creationId xmlns:a16="http://schemas.microsoft.com/office/drawing/2014/main" id="{1F165E13-0ECF-095B-6F2E-5C264F21901A}"/>
                </a:ext>
              </a:extLst>
            </p:cNvPr>
            <p:cNvSpPr/>
            <p:nvPr/>
          </p:nvSpPr>
          <p:spPr>
            <a:xfrm>
              <a:off x="2261559" y="2566989"/>
              <a:ext cx="2690940" cy="2360141"/>
            </a:xfrm>
            <a:prstGeom prst="ellipse">
              <a:avLst/>
            </a:prstGeom>
            <a:grp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bg1"/>
                  </a:solidFill>
                </a:rPr>
                <a:t>Medical Directors </a:t>
              </a:r>
            </a:p>
          </p:txBody>
        </p:sp>
        <p:sp>
          <p:nvSpPr>
            <p:cNvPr id="3" name="Oval 2">
              <a:extLst>
                <a:ext uri="{FF2B5EF4-FFF2-40B4-BE49-F238E27FC236}">
                  <a16:creationId xmlns:a16="http://schemas.microsoft.com/office/drawing/2014/main" id="{082E4B2C-4C7A-EEFB-BA16-7883A5257FAD}"/>
                </a:ext>
              </a:extLst>
            </p:cNvPr>
            <p:cNvSpPr/>
            <p:nvPr/>
          </p:nvSpPr>
          <p:spPr>
            <a:xfrm>
              <a:off x="4009688" y="0"/>
              <a:ext cx="2690940" cy="2360141"/>
            </a:xfrm>
            <a:prstGeom prst="ellipse">
              <a:avLst/>
            </a:prstGeom>
            <a:grp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Communications</a:t>
              </a:r>
            </a:p>
          </p:txBody>
        </p:sp>
        <p:sp>
          <p:nvSpPr>
            <p:cNvPr id="4" name="Oval 3">
              <a:extLst>
                <a:ext uri="{FF2B5EF4-FFF2-40B4-BE49-F238E27FC236}">
                  <a16:creationId xmlns:a16="http://schemas.microsoft.com/office/drawing/2014/main" id="{84AB5A32-D713-A182-2DF6-A4413215D542}"/>
                </a:ext>
              </a:extLst>
            </p:cNvPr>
            <p:cNvSpPr/>
            <p:nvPr/>
          </p:nvSpPr>
          <p:spPr>
            <a:xfrm>
              <a:off x="6096000" y="955558"/>
              <a:ext cx="2690940" cy="2360141"/>
            </a:xfrm>
            <a:prstGeom prst="ellipse">
              <a:avLst/>
            </a:prstGeom>
            <a:grp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bg1"/>
                  </a:solidFill>
                </a:rPr>
                <a:t>Community public health </a:t>
              </a:r>
            </a:p>
          </p:txBody>
        </p:sp>
        <p:sp>
          <p:nvSpPr>
            <p:cNvPr id="12" name="Oval 11">
              <a:extLst>
                <a:ext uri="{FF2B5EF4-FFF2-40B4-BE49-F238E27FC236}">
                  <a16:creationId xmlns:a16="http://schemas.microsoft.com/office/drawing/2014/main" id="{C9F90B90-396B-8926-B09F-A4E60472FA22}"/>
                </a:ext>
              </a:extLst>
            </p:cNvPr>
            <p:cNvSpPr/>
            <p:nvPr/>
          </p:nvSpPr>
          <p:spPr>
            <a:xfrm>
              <a:off x="5993882" y="2438006"/>
              <a:ext cx="2690940" cy="2360141"/>
            </a:xfrm>
            <a:prstGeom prst="ellipse">
              <a:avLst/>
            </a:prstGeom>
            <a:grp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bg1"/>
                  </a:solidFill>
                </a:rPr>
                <a:t>CSFD Executives </a:t>
              </a:r>
            </a:p>
          </p:txBody>
        </p:sp>
        <p:sp>
          <p:nvSpPr>
            <p:cNvPr id="13" name="Oval 12">
              <a:extLst>
                <a:ext uri="{FF2B5EF4-FFF2-40B4-BE49-F238E27FC236}">
                  <a16:creationId xmlns:a16="http://schemas.microsoft.com/office/drawing/2014/main" id="{0031CEA6-DB89-DCAF-54B1-1BC7CC4EA27C}"/>
                </a:ext>
              </a:extLst>
            </p:cNvPr>
            <p:cNvSpPr/>
            <p:nvPr/>
          </p:nvSpPr>
          <p:spPr>
            <a:xfrm>
              <a:off x="4109185" y="3580498"/>
              <a:ext cx="2690940" cy="2360141"/>
            </a:xfrm>
            <a:prstGeom prst="ellipse">
              <a:avLst/>
            </a:prstGeom>
            <a:grp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bg1"/>
                  </a:solidFill>
                </a:rPr>
                <a:t>Firefighters</a:t>
              </a:r>
            </a:p>
          </p:txBody>
        </p:sp>
      </p:grpSp>
      <p:sp>
        <p:nvSpPr>
          <p:cNvPr id="16" name="TextBox 15">
            <a:extLst>
              <a:ext uri="{FF2B5EF4-FFF2-40B4-BE49-F238E27FC236}">
                <a16:creationId xmlns:a16="http://schemas.microsoft.com/office/drawing/2014/main" id="{34E41317-DACF-3674-EBF2-16746C51A390}"/>
              </a:ext>
            </a:extLst>
          </p:cNvPr>
          <p:cNvSpPr txBox="1"/>
          <p:nvPr/>
        </p:nvSpPr>
        <p:spPr>
          <a:xfrm>
            <a:off x="6096000" y="208388"/>
            <a:ext cx="3551003" cy="523220"/>
          </a:xfrm>
          <a:prstGeom prst="rect">
            <a:avLst/>
          </a:prstGeom>
          <a:noFill/>
        </p:spPr>
        <p:txBody>
          <a:bodyPr wrap="square" rtlCol="0">
            <a:spAutoFit/>
          </a:bodyPr>
          <a:lstStyle/>
          <a:p>
            <a:r>
              <a:rPr lang="en-US" sz="2800">
                <a:solidFill>
                  <a:srgbClr val="FF0000"/>
                </a:solidFill>
              </a:rPr>
              <a:t>STAKEHOLDER GROUP</a:t>
            </a:r>
          </a:p>
        </p:txBody>
      </p:sp>
      <p:sp>
        <p:nvSpPr>
          <p:cNvPr id="6" name="TextBox 5">
            <a:extLst>
              <a:ext uri="{FF2B5EF4-FFF2-40B4-BE49-F238E27FC236}">
                <a16:creationId xmlns:a16="http://schemas.microsoft.com/office/drawing/2014/main" id="{7A2930CD-BB9B-7062-7CD9-402A9528F9E7}"/>
              </a:ext>
            </a:extLst>
          </p:cNvPr>
          <p:cNvSpPr txBox="1"/>
          <p:nvPr/>
        </p:nvSpPr>
        <p:spPr>
          <a:xfrm>
            <a:off x="5752423" y="1215808"/>
            <a:ext cx="6439577" cy="3323987"/>
          </a:xfrm>
          <a:prstGeom prst="rect">
            <a:avLst/>
          </a:prstGeom>
          <a:noFill/>
        </p:spPr>
        <p:txBody>
          <a:bodyPr wrap="square" rtlCol="0">
            <a:spAutoFit/>
          </a:bodyPr>
          <a:lstStyle/>
          <a:p>
            <a:pPr marL="285750" indent="-285750">
              <a:buFont typeface="Arial" panose="020B0604020202020204" pitchFamily="34" charset="0"/>
              <a:buChar char="•"/>
            </a:pPr>
            <a:r>
              <a:rPr lang="en-US" sz="2400" b="1" dirty="0"/>
              <a:t>Determinate  review monthly</a:t>
            </a:r>
          </a:p>
          <a:p>
            <a:pPr marL="285750" indent="-285750">
              <a:buFont typeface="Arial" panose="020B0604020202020204" pitchFamily="34" charset="0"/>
              <a:buChar char="•"/>
            </a:pPr>
            <a:endParaRPr lang="en-US" sz="2400" b="1" dirty="0"/>
          </a:p>
          <a:p>
            <a:pPr marL="1200150" lvl="2" indent="-285750">
              <a:buFont typeface="Arial" panose="020B0604020202020204" pitchFamily="34" charset="0"/>
              <a:buChar char="•"/>
            </a:pPr>
            <a:r>
              <a:rPr lang="en-US" sz="2400" b="1" dirty="0"/>
              <a:t>Why didn’t the call type match the situation found</a:t>
            </a:r>
          </a:p>
          <a:p>
            <a:pPr marL="1200150" lvl="2" indent="-285750">
              <a:buFont typeface="Arial" panose="020B0604020202020204" pitchFamily="34" charset="0"/>
              <a:buChar char="•"/>
            </a:pPr>
            <a:r>
              <a:rPr lang="en-US" sz="2400" b="1" dirty="0"/>
              <a:t>Have we addressed internal communications </a:t>
            </a:r>
          </a:p>
          <a:p>
            <a:pPr marL="1200150" lvl="2" indent="-285750">
              <a:buFont typeface="Arial" panose="020B0604020202020204" pitchFamily="34" charset="0"/>
              <a:buChar char="•"/>
            </a:pPr>
            <a:r>
              <a:rPr lang="en-US" sz="2400" b="1" dirty="0"/>
              <a:t>Are changes needed </a:t>
            </a:r>
          </a:p>
          <a:p>
            <a:pPr marL="1200150" lvl="2" indent="-285750">
              <a:buFont typeface="Arial" panose="020B0604020202020204" pitchFamily="34" charset="0"/>
              <a:buChar char="•"/>
            </a:pPr>
            <a:r>
              <a:rPr lang="en-US" sz="2400" b="1" dirty="0"/>
              <a:t>Are the timeouts appropriate </a:t>
            </a:r>
          </a:p>
          <a:p>
            <a:pPr marL="285750" indent="-285750">
              <a:buFont typeface="Arial" panose="020B0604020202020204" pitchFamily="34" charset="0"/>
              <a:buChar char="•"/>
            </a:pPr>
            <a:endParaRPr lang="en-US" b="1" dirty="0"/>
          </a:p>
        </p:txBody>
      </p:sp>
      <p:sp>
        <p:nvSpPr>
          <p:cNvPr id="8" name="TextBox 7">
            <a:extLst>
              <a:ext uri="{FF2B5EF4-FFF2-40B4-BE49-F238E27FC236}">
                <a16:creationId xmlns:a16="http://schemas.microsoft.com/office/drawing/2014/main" id="{BD794E73-C8B5-7515-A34D-78B0BC7B1967}"/>
              </a:ext>
            </a:extLst>
          </p:cNvPr>
          <p:cNvSpPr txBox="1"/>
          <p:nvPr/>
        </p:nvSpPr>
        <p:spPr>
          <a:xfrm rot="16200000">
            <a:off x="-3994162" y="3716012"/>
            <a:ext cx="8147566" cy="646331"/>
          </a:xfrm>
          <a:prstGeom prst="rect">
            <a:avLst/>
          </a:prstGeom>
          <a:solidFill>
            <a:srgbClr val="FF0000">
              <a:alpha val="58000"/>
            </a:srgbClr>
          </a:solidFill>
        </p:spPr>
        <p:txBody>
          <a:bodyPr wrap="square" rtlCol="0">
            <a:spAutoFit/>
          </a:bodyPr>
          <a:lstStyle/>
          <a:p>
            <a:pPr algn="ctr"/>
            <a:r>
              <a:rPr lang="en-US" sz="3600">
                <a:solidFill>
                  <a:schemeClr val="bg1"/>
                </a:solidFill>
              </a:rPr>
              <a:t>Improve  </a:t>
            </a:r>
          </a:p>
        </p:txBody>
      </p:sp>
      <p:sp>
        <p:nvSpPr>
          <p:cNvPr id="10" name="TextBox 9">
            <a:extLst>
              <a:ext uri="{FF2B5EF4-FFF2-40B4-BE49-F238E27FC236}">
                <a16:creationId xmlns:a16="http://schemas.microsoft.com/office/drawing/2014/main" id="{D33EA1D2-2B53-595A-6A64-2CEAC5B9E014}"/>
              </a:ext>
            </a:extLst>
          </p:cNvPr>
          <p:cNvSpPr txBox="1"/>
          <p:nvPr/>
        </p:nvSpPr>
        <p:spPr>
          <a:xfrm rot="16200000">
            <a:off x="-3350500" y="3716013"/>
            <a:ext cx="8147566" cy="646331"/>
          </a:xfrm>
          <a:prstGeom prst="rect">
            <a:avLst/>
          </a:prstGeom>
          <a:solidFill>
            <a:srgbClr val="7030A0">
              <a:alpha val="58000"/>
            </a:srgbClr>
          </a:solidFill>
        </p:spPr>
        <p:txBody>
          <a:bodyPr wrap="square" rtlCol="0">
            <a:spAutoFit/>
          </a:bodyPr>
          <a:lstStyle/>
          <a:p>
            <a:pPr algn="ctr"/>
            <a:r>
              <a:rPr lang="en-US" sz="3600">
                <a:solidFill>
                  <a:schemeClr val="bg1"/>
                </a:solidFill>
              </a:rPr>
              <a:t>Control   </a:t>
            </a:r>
          </a:p>
        </p:txBody>
      </p:sp>
      <p:pic>
        <p:nvPicPr>
          <p:cNvPr id="2" name="Picture 1">
            <a:extLst>
              <a:ext uri="{FF2B5EF4-FFF2-40B4-BE49-F238E27FC236}">
                <a16:creationId xmlns:a16="http://schemas.microsoft.com/office/drawing/2014/main" id="{B5273C4B-CC8C-59EA-30EE-3F99D1598CA2}"/>
              </a:ext>
            </a:extLst>
          </p:cNvPr>
          <p:cNvPicPr>
            <a:picLocks noChangeAspect="1"/>
          </p:cNvPicPr>
          <p:nvPr/>
        </p:nvPicPr>
        <p:blipFill>
          <a:blip r:embed="rId4"/>
          <a:stretch>
            <a:fillRect/>
          </a:stretch>
        </p:blipFill>
        <p:spPr>
          <a:xfrm>
            <a:off x="-267731" y="-34606"/>
            <a:ext cx="1316850" cy="1310754"/>
          </a:xfrm>
          <a:prstGeom prst="rect">
            <a:avLst/>
          </a:prstGeom>
        </p:spPr>
      </p:pic>
    </p:spTree>
    <p:extLst>
      <p:ext uri="{BB962C8B-B14F-4D97-AF65-F5344CB8AC3E}">
        <p14:creationId xmlns:p14="http://schemas.microsoft.com/office/powerpoint/2010/main" val="368829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icture containing text, sky, outdoor, road&#10;&#10;Description automatically generated">
            <a:extLst>
              <a:ext uri="{FF2B5EF4-FFF2-40B4-BE49-F238E27FC236}">
                <a16:creationId xmlns:a16="http://schemas.microsoft.com/office/drawing/2014/main" id="{CCB13913-5FC2-F038-73F3-62DB2241A4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473780" cy="6858000"/>
          </a:xfrm>
          <a:prstGeom prst="rect">
            <a:avLst/>
          </a:prstGeom>
        </p:spPr>
      </p:pic>
      <p:pic>
        <p:nvPicPr>
          <p:cNvPr id="23" name="Picture 22" descr="A picture containing mountain, nature, valley, orange">
            <a:extLst>
              <a:ext uri="{FF2B5EF4-FFF2-40B4-BE49-F238E27FC236}">
                <a16:creationId xmlns:a16="http://schemas.microsoft.com/office/drawing/2014/main" id="{E0D0E09A-77A2-2073-F9A2-62438CA664D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26457"/>
          <a:stretch>
            <a:fillRect/>
          </a:stretch>
        </p:blipFill>
        <p:spPr>
          <a:xfrm>
            <a:off x="4790005" y="488072"/>
            <a:ext cx="11367549" cy="6296186"/>
          </a:xfrm>
          <a:custGeom>
            <a:avLst/>
            <a:gdLst>
              <a:gd name="connsiteX0" fmla="*/ 968778 w 8588050"/>
              <a:gd name="connsiteY0" fmla="*/ 4588127 h 6858000"/>
              <a:gd name="connsiteX1" fmla="*/ 1086510 w 8588050"/>
              <a:gd name="connsiteY1" fmla="*/ 4630382 h 6858000"/>
              <a:gd name="connsiteX2" fmla="*/ 1772426 w 8588050"/>
              <a:gd name="connsiteY2" fmla="*/ 5142194 h 6858000"/>
              <a:gd name="connsiteX3" fmla="*/ 1815954 w 8588050"/>
              <a:gd name="connsiteY3" fmla="*/ 5441634 h 6858000"/>
              <a:gd name="connsiteX4" fmla="*/ 759100 w 8588050"/>
              <a:gd name="connsiteY4" fmla="*/ 6858000 h 6858000"/>
              <a:gd name="connsiteX5" fmla="*/ 0 w 8588050"/>
              <a:gd name="connsiteY5" fmla="*/ 6858000 h 6858000"/>
              <a:gd name="connsiteX6" fmla="*/ 0 w 8588050"/>
              <a:gd name="connsiteY6" fmla="*/ 5728717 h 6858000"/>
              <a:gd name="connsiteX7" fmla="*/ 787069 w 8588050"/>
              <a:gd name="connsiteY7" fmla="*/ 4673909 h 6858000"/>
              <a:gd name="connsiteX8" fmla="*/ 968778 w 8588050"/>
              <a:gd name="connsiteY8" fmla="*/ 4588127 h 6858000"/>
              <a:gd name="connsiteX9" fmla="*/ 3256823 w 8588050"/>
              <a:gd name="connsiteY9" fmla="*/ 4469028 h 6858000"/>
              <a:gd name="connsiteX10" fmla="*/ 3375350 w 8588050"/>
              <a:gd name="connsiteY10" fmla="*/ 4508995 h 6858000"/>
              <a:gd name="connsiteX11" fmla="*/ 4071054 w 8588050"/>
              <a:gd name="connsiteY11" fmla="*/ 5007422 h 6858000"/>
              <a:gd name="connsiteX12" fmla="*/ 4120374 w 8588050"/>
              <a:gd name="connsiteY12" fmla="*/ 5305963 h 6858000"/>
              <a:gd name="connsiteX13" fmla="*/ 3008439 w 8588050"/>
              <a:gd name="connsiteY13" fmla="*/ 6858000 h 6858000"/>
              <a:gd name="connsiteX14" fmla="*/ 1841487 w 8588050"/>
              <a:gd name="connsiteY14" fmla="*/ 6858000 h 6858000"/>
              <a:gd name="connsiteX15" fmla="*/ 1742993 w 8588050"/>
              <a:gd name="connsiteY15" fmla="*/ 6787436 h 6858000"/>
              <a:gd name="connsiteX16" fmla="*/ 1693672 w 8588050"/>
              <a:gd name="connsiteY16" fmla="*/ 6488894 h 6858000"/>
              <a:gd name="connsiteX17" fmla="*/ 3076809 w 8588050"/>
              <a:gd name="connsiteY17" fmla="*/ 4558316 h 6858000"/>
              <a:gd name="connsiteX18" fmla="*/ 3256823 w 8588050"/>
              <a:gd name="connsiteY18" fmla="*/ 4469028 h 6858000"/>
              <a:gd name="connsiteX19" fmla="*/ 5868136 w 8588050"/>
              <a:gd name="connsiteY19" fmla="*/ 3978443 h 6858000"/>
              <a:gd name="connsiteX20" fmla="*/ 5986778 w 8588050"/>
              <a:gd name="connsiteY20" fmla="*/ 4018071 h 6858000"/>
              <a:gd name="connsiteX21" fmla="*/ 6683897 w 8588050"/>
              <a:gd name="connsiteY21" fmla="*/ 4514514 h 6858000"/>
              <a:gd name="connsiteX22" fmla="*/ 6734068 w 8588050"/>
              <a:gd name="connsiteY22" fmla="*/ 4812914 h 6858000"/>
              <a:gd name="connsiteX23" fmla="*/ 5356435 w 8588050"/>
              <a:gd name="connsiteY23" fmla="*/ 6747425 h 6858000"/>
              <a:gd name="connsiteX24" fmla="*/ 5058035 w 8588050"/>
              <a:gd name="connsiteY24" fmla="*/ 6797595 h 6858000"/>
              <a:gd name="connsiteX25" fmla="*/ 4360915 w 8588050"/>
              <a:gd name="connsiteY25" fmla="*/ 6301152 h 6858000"/>
              <a:gd name="connsiteX26" fmla="*/ 4310745 w 8588050"/>
              <a:gd name="connsiteY26" fmla="*/ 6002752 h 6858000"/>
              <a:gd name="connsiteX27" fmla="*/ 5688377 w 8588050"/>
              <a:gd name="connsiteY27" fmla="*/ 4068241 h 6858000"/>
              <a:gd name="connsiteX28" fmla="*/ 5868136 w 8588050"/>
              <a:gd name="connsiteY28" fmla="*/ 3978443 h 6858000"/>
              <a:gd name="connsiteX29" fmla="*/ 2988080 w 8588050"/>
              <a:gd name="connsiteY29" fmla="*/ 2006714 h 6858000"/>
              <a:gd name="connsiteX30" fmla="*/ 3105915 w 8588050"/>
              <a:gd name="connsiteY30" fmla="*/ 2048677 h 6858000"/>
              <a:gd name="connsiteX31" fmla="*/ 3793101 w 8588050"/>
              <a:gd name="connsiteY31" fmla="*/ 2558786 h 6858000"/>
              <a:gd name="connsiteX32" fmla="*/ 3837371 w 8588050"/>
              <a:gd name="connsiteY32" fmla="*/ 2858117 h 6858000"/>
              <a:gd name="connsiteX33" fmla="*/ 2421818 w 8588050"/>
              <a:gd name="connsiteY33" fmla="*/ 4765055 h 6858000"/>
              <a:gd name="connsiteX34" fmla="*/ 2122486 w 8588050"/>
              <a:gd name="connsiteY34" fmla="*/ 4809326 h 6858000"/>
              <a:gd name="connsiteX35" fmla="*/ 1435301 w 8588050"/>
              <a:gd name="connsiteY35" fmla="*/ 4299217 h 6858000"/>
              <a:gd name="connsiteX36" fmla="*/ 1391031 w 8588050"/>
              <a:gd name="connsiteY36" fmla="*/ 3999884 h 6858000"/>
              <a:gd name="connsiteX37" fmla="*/ 2806584 w 8588050"/>
              <a:gd name="connsiteY37" fmla="*/ 2092947 h 6858000"/>
              <a:gd name="connsiteX38" fmla="*/ 2947082 w 8588050"/>
              <a:gd name="connsiteY38" fmla="*/ 2008818 h 6858000"/>
              <a:gd name="connsiteX39" fmla="*/ 2988080 w 8588050"/>
              <a:gd name="connsiteY39" fmla="*/ 2006714 h 6858000"/>
              <a:gd name="connsiteX40" fmla="*/ 5179683 w 8588050"/>
              <a:gd name="connsiteY40" fmla="*/ 1866371 h 6858000"/>
              <a:gd name="connsiteX41" fmla="*/ 5298312 w 8588050"/>
              <a:gd name="connsiteY41" fmla="*/ 1906036 h 6858000"/>
              <a:gd name="connsiteX42" fmla="*/ 5995276 w 8588050"/>
              <a:gd name="connsiteY42" fmla="*/ 2402699 h 6858000"/>
              <a:gd name="connsiteX43" fmla="*/ 6045352 w 8588050"/>
              <a:gd name="connsiteY43" fmla="*/ 2701114 h 6858000"/>
              <a:gd name="connsiteX44" fmla="*/ 4667112 w 8588050"/>
              <a:gd name="connsiteY44" fmla="*/ 4635191 h 6858000"/>
              <a:gd name="connsiteX45" fmla="*/ 4368696 w 8588050"/>
              <a:gd name="connsiteY45" fmla="*/ 4685268 h 6858000"/>
              <a:gd name="connsiteX46" fmla="*/ 3671733 w 8588050"/>
              <a:gd name="connsiteY46" fmla="*/ 4188605 h 6858000"/>
              <a:gd name="connsiteX47" fmla="*/ 3621656 w 8588050"/>
              <a:gd name="connsiteY47" fmla="*/ 3890189 h 6858000"/>
              <a:gd name="connsiteX48" fmla="*/ 4999896 w 8588050"/>
              <a:gd name="connsiteY48" fmla="*/ 1956113 h 6858000"/>
              <a:gd name="connsiteX49" fmla="*/ 5138733 w 8588050"/>
              <a:gd name="connsiteY49" fmla="*/ 1869271 h 6858000"/>
              <a:gd name="connsiteX50" fmla="*/ 5179683 w 8588050"/>
              <a:gd name="connsiteY50" fmla="*/ 1866371 h 6858000"/>
              <a:gd name="connsiteX51" fmla="*/ 7682425 w 8588050"/>
              <a:gd name="connsiteY51" fmla="*/ 1376575 h 6858000"/>
              <a:gd name="connsiteX52" fmla="*/ 7801066 w 8588050"/>
              <a:gd name="connsiteY52" fmla="*/ 1416204 h 6858000"/>
              <a:gd name="connsiteX53" fmla="*/ 8498186 w 8588050"/>
              <a:gd name="connsiteY53" fmla="*/ 1912648 h 6858000"/>
              <a:gd name="connsiteX54" fmla="*/ 8548356 w 8588050"/>
              <a:gd name="connsiteY54" fmla="*/ 2211048 h 6858000"/>
              <a:gd name="connsiteX55" fmla="*/ 7170724 w 8588050"/>
              <a:gd name="connsiteY55" fmla="*/ 4145558 h 6858000"/>
              <a:gd name="connsiteX56" fmla="*/ 6872324 w 8588050"/>
              <a:gd name="connsiteY56" fmla="*/ 4195728 h 6858000"/>
              <a:gd name="connsiteX57" fmla="*/ 6175204 w 8588050"/>
              <a:gd name="connsiteY57" fmla="*/ 3699284 h 6858000"/>
              <a:gd name="connsiteX58" fmla="*/ 6125033 w 8588050"/>
              <a:gd name="connsiteY58" fmla="*/ 3400885 h 6858000"/>
              <a:gd name="connsiteX59" fmla="*/ 7502667 w 8588050"/>
              <a:gd name="connsiteY59" fmla="*/ 1466375 h 6858000"/>
              <a:gd name="connsiteX60" fmla="*/ 7682425 w 8588050"/>
              <a:gd name="connsiteY60" fmla="*/ 1376575 h 6858000"/>
              <a:gd name="connsiteX61" fmla="*/ 4327862 w 8588050"/>
              <a:gd name="connsiteY61" fmla="*/ 0 h 6858000"/>
              <a:gd name="connsiteX62" fmla="*/ 5641020 w 8588050"/>
              <a:gd name="connsiteY62" fmla="*/ 0 h 6858000"/>
              <a:gd name="connsiteX63" fmla="*/ 5691857 w 8588050"/>
              <a:gd name="connsiteY63" fmla="*/ 52605 h 6858000"/>
              <a:gd name="connsiteX64" fmla="*/ 5687618 w 8588050"/>
              <a:gd name="connsiteY64" fmla="*/ 289092 h 6858000"/>
              <a:gd name="connsiteX65" fmla="*/ 4340224 w 8588050"/>
              <a:gd name="connsiteY65" fmla="*/ 2244785 h 6858000"/>
              <a:gd name="connsiteX66" fmla="*/ 4042640 w 8588050"/>
              <a:gd name="connsiteY66" fmla="*/ 2299588 h 6858000"/>
              <a:gd name="connsiteX67" fmla="*/ 3337888 w 8588050"/>
              <a:gd name="connsiteY67" fmla="*/ 1814042 h 6858000"/>
              <a:gd name="connsiteX68" fmla="*/ 3283084 w 8588050"/>
              <a:gd name="connsiteY68" fmla="*/ 151645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588050" h="6858000">
                <a:moveTo>
                  <a:pt x="968778" y="4588127"/>
                </a:moveTo>
                <a:cubicBezTo>
                  <a:pt x="1009944" y="4590058"/>
                  <a:pt x="1050994" y="4603880"/>
                  <a:pt x="1086510" y="4630382"/>
                </a:cubicBezTo>
                <a:lnTo>
                  <a:pt x="1772426" y="5142194"/>
                </a:lnTo>
                <a:cubicBezTo>
                  <a:pt x="1867134" y="5212862"/>
                  <a:pt x="1886623" y="5346927"/>
                  <a:pt x="1815954" y="5441634"/>
                </a:cubicBezTo>
                <a:lnTo>
                  <a:pt x="759100" y="6858000"/>
                </a:lnTo>
                <a:lnTo>
                  <a:pt x="0" y="6858000"/>
                </a:lnTo>
                <a:lnTo>
                  <a:pt x="0" y="5728717"/>
                </a:lnTo>
                <a:lnTo>
                  <a:pt x="787069" y="4673909"/>
                </a:lnTo>
                <a:cubicBezTo>
                  <a:pt x="831237" y="4614716"/>
                  <a:pt x="900168" y="4584907"/>
                  <a:pt x="968778" y="4588127"/>
                </a:cubicBezTo>
                <a:close/>
                <a:moveTo>
                  <a:pt x="3256823" y="4469028"/>
                </a:moveTo>
                <a:cubicBezTo>
                  <a:pt x="3298018" y="4470163"/>
                  <a:pt x="3339328" y="4483188"/>
                  <a:pt x="3375350" y="4508995"/>
                </a:cubicBezTo>
                <a:lnTo>
                  <a:pt x="4071054" y="5007422"/>
                </a:lnTo>
                <a:cubicBezTo>
                  <a:pt x="4167114" y="5076242"/>
                  <a:pt x="4189195" y="5209904"/>
                  <a:pt x="4120374" y="5305963"/>
                </a:cubicBezTo>
                <a:lnTo>
                  <a:pt x="3008439" y="6858000"/>
                </a:lnTo>
                <a:lnTo>
                  <a:pt x="1841487" y="6858000"/>
                </a:lnTo>
                <a:lnTo>
                  <a:pt x="1742993" y="6787436"/>
                </a:lnTo>
                <a:cubicBezTo>
                  <a:pt x="1646934" y="6718616"/>
                  <a:pt x="1624852" y="6584954"/>
                  <a:pt x="1693672" y="6488894"/>
                </a:cubicBezTo>
                <a:lnTo>
                  <a:pt x="3076809" y="4558316"/>
                </a:lnTo>
                <a:cubicBezTo>
                  <a:pt x="3119823" y="4498278"/>
                  <a:pt x="3188163" y="4467139"/>
                  <a:pt x="3256823" y="4469028"/>
                </a:cubicBezTo>
                <a:close/>
                <a:moveTo>
                  <a:pt x="5868136" y="3978443"/>
                </a:moveTo>
                <a:cubicBezTo>
                  <a:pt x="5909334" y="3979459"/>
                  <a:pt x="5950682" y="3992365"/>
                  <a:pt x="5986778" y="4018071"/>
                </a:cubicBezTo>
                <a:lnTo>
                  <a:pt x="6683897" y="4514514"/>
                </a:lnTo>
                <a:cubicBezTo>
                  <a:pt x="6780153" y="4583061"/>
                  <a:pt x="6802614" y="4716659"/>
                  <a:pt x="6734068" y="4812914"/>
                </a:cubicBezTo>
                <a:lnTo>
                  <a:pt x="5356435" y="6747425"/>
                </a:lnTo>
                <a:cubicBezTo>
                  <a:pt x="5287889" y="6843679"/>
                  <a:pt x="5154290" y="6866142"/>
                  <a:pt x="5058035" y="6797595"/>
                </a:cubicBezTo>
                <a:lnTo>
                  <a:pt x="4360915" y="6301152"/>
                </a:lnTo>
                <a:cubicBezTo>
                  <a:pt x="4264660" y="6232605"/>
                  <a:pt x="4242198" y="6099007"/>
                  <a:pt x="4310745" y="6002752"/>
                </a:cubicBezTo>
                <a:lnTo>
                  <a:pt x="5688377" y="4068241"/>
                </a:lnTo>
                <a:cubicBezTo>
                  <a:pt x="5731219" y="4008081"/>
                  <a:pt x="5799471" y="3976748"/>
                  <a:pt x="5868136" y="3978443"/>
                </a:cubicBezTo>
                <a:close/>
                <a:moveTo>
                  <a:pt x="2988080" y="2006714"/>
                </a:moveTo>
                <a:cubicBezTo>
                  <a:pt x="3029250" y="2008543"/>
                  <a:pt x="3070334" y="2022265"/>
                  <a:pt x="3105915" y="2048677"/>
                </a:cubicBezTo>
                <a:lnTo>
                  <a:pt x="3793101" y="2558786"/>
                </a:lnTo>
                <a:cubicBezTo>
                  <a:pt x="3887983" y="2629218"/>
                  <a:pt x="3907803" y="2763234"/>
                  <a:pt x="3837371" y="2858117"/>
                </a:cubicBezTo>
                <a:lnTo>
                  <a:pt x="2421818" y="4765055"/>
                </a:lnTo>
                <a:cubicBezTo>
                  <a:pt x="2351385" y="4859938"/>
                  <a:pt x="2217369" y="4879759"/>
                  <a:pt x="2122486" y="4809326"/>
                </a:cubicBezTo>
                <a:lnTo>
                  <a:pt x="1435301" y="4299217"/>
                </a:lnTo>
                <a:cubicBezTo>
                  <a:pt x="1340419" y="4228784"/>
                  <a:pt x="1320599" y="4094769"/>
                  <a:pt x="1391031" y="3999884"/>
                </a:cubicBezTo>
                <a:lnTo>
                  <a:pt x="2806584" y="2092947"/>
                </a:lnTo>
                <a:cubicBezTo>
                  <a:pt x="2841801" y="2045506"/>
                  <a:pt x="2892913" y="2016829"/>
                  <a:pt x="2947082" y="2008818"/>
                </a:cubicBezTo>
                <a:cubicBezTo>
                  <a:pt x="2960623" y="2006815"/>
                  <a:pt x="2974356" y="2006104"/>
                  <a:pt x="2988080" y="2006714"/>
                </a:cubicBezTo>
                <a:close/>
                <a:moveTo>
                  <a:pt x="5179683" y="1866371"/>
                </a:moveTo>
                <a:cubicBezTo>
                  <a:pt x="5220882" y="1867400"/>
                  <a:pt x="5262224" y="1880320"/>
                  <a:pt x="5298312" y="1906036"/>
                </a:cubicBezTo>
                <a:lnTo>
                  <a:pt x="5995276" y="2402699"/>
                </a:lnTo>
                <a:cubicBezTo>
                  <a:pt x="6091510" y="2471275"/>
                  <a:pt x="6113930" y="2604882"/>
                  <a:pt x="6045352" y="2701114"/>
                </a:cubicBezTo>
                <a:lnTo>
                  <a:pt x="4667112" y="4635191"/>
                </a:lnTo>
                <a:cubicBezTo>
                  <a:pt x="4598535" y="4731425"/>
                  <a:pt x="4464930" y="4753845"/>
                  <a:pt x="4368696" y="4685268"/>
                </a:cubicBezTo>
                <a:lnTo>
                  <a:pt x="3671733" y="4188605"/>
                </a:lnTo>
                <a:cubicBezTo>
                  <a:pt x="3575500" y="4120029"/>
                  <a:pt x="3553079" y="3986423"/>
                  <a:pt x="3621656" y="3890189"/>
                </a:cubicBezTo>
                <a:lnTo>
                  <a:pt x="4999896" y="1956113"/>
                </a:lnTo>
                <a:cubicBezTo>
                  <a:pt x="5034185" y="1907996"/>
                  <a:pt x="5084731" y="1878333"/>
                  <a:pt x="5138733" y="1869271"/>
                </a:cubicBezTo>
                <a:cubicBezTo>
                  <a:pt x="5152234" y="1867006"/>
                  <a:pt x="5165950" y="1866027"/>
                  <a:pt x="5179683" y="1866371"/>
                </a:cubicBezTo>
                <a:close/>
                <a:moveTo>
                  <a:pt x="7682425" y="1376575"/>
                </a:moveTo>
                <a:cubicBezTo>
                  <a:pt x="7723623" y="1377592"/>
                  <a:pt x="7764970" y="1390499"/>
                  <a:pt x="7801066" y="1416204"/>
                </a:cubicBezTo>
                <a:lnTo>
                  <a:pt x="8498186" y="1912648"/>
                </a:lnTo>
                <a:cubicBezTo>
                  <a:pt x="8594442" y="1981195"/>
                  <a:pt x="8616904" y="2114792"/>
                  <a:pt x="8548356" y="2211048"/>
                </a:cubicBezTo>
                <a:lnTo>
                  <a:pt x="7170724" y="4145558"/>
                </a:lnTo>
                <a:cubicBezTo>
                  <a:pt x="7102178" y="4241813"/>
                  <a:pt x="6968579" y="4264275"/>
                  <a:pt x="6872324" y="4195728"/>
                </a:cubicBezTo>
                <a:lnTo>
                  <a:pt x="6175204" y="3699284"/>
                </a:lnTo>
                <a:cubicBezTo>
                  <a:pt x="6078949" y="3630738"/>
                  <a:pt x="6056487" y="3497140"/>
                  <a:pt x="6125033" y="3400885"/>
                </a:cubicBezTo>
                <a:lnTo>
                  <a:pt x="7502667" y="1466375"/>
                </a:lnTo>
                <a:cubicBezTo>
                  <a:pt x="7545508" y="1406216"/>
                  <a:pt x="7613760" y="1374881"/>
                  <a:pt x="7682425" y="1376575"/>
                </a:cubicBezTo>
                <a:close/>
                <a:moveTo>
                  <a:pt x="4327862" y="0"/>
                </a:moveTo>
                <a:lnTo>
                  <a:pt x="5641020" y="0"/>
                </a:lnTo>
                <a:lnTo>
                  <a:pt x="5691857" y="52605"/>
                </a:lnTo>
                <a:cubicBezTo>
                  <a:pt x="5736667" y="122921"/>
                  <a:pt x="5737899" y="216110"/>
                  <a:pt x="5687618" y="289092"/>
                </a:cubicBezTo>
                <a:lnTo>
                  <a:pt x="4340224" y="2244785"/>
                </a:lnTo>
                <a:cubicBezTo>
                  <a:pt x="4273183" y="2342095"/>
                  <a:pt x="4139949" y="2366631"/>
                  <a:pt x="4042640" y="2299588"/>
                </a:cubicBezTo>
                <a:lnTo>
                  <a:pt x="3337888" y="1814042"/>
                </a:lnTo>
                <a:cubicBezTo>
                  <a:pt x="3240579" y="1747000"/>
                  <a:pt x="3216042" y="1613767"/>
                  <a:pt x="3283084" y="1516458"/>
                </a:cubicBezTo>
                <a:close/>
              </a:path>
            </a:pathLst>
          </a:cu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26" name="TextBox 25">
            <a:extLst>
              <a:ext uri="{FF2B5EF4-FFF2-40B4-BE49-F238E27FC236}">
                <a16:creationId xmlns:a16="http://schemas.microsoft.com/office/drawing/2014/main" id="{2876041A-8703-B127-5039-3EDC7EE9B629}"/>
              </a:ext>
            </a:extLst>
          </p:cNvPr>
          <p:cNvSpPr txBox="1"/>
          <p:nvPr/>
        </p:nvSpPr>
        <p:spPr>
          <a:xfrm>
            <a:off x="0" y="0"/>
            <a:ext cx="8115300" cy="7571303"/>
          </a:xfrm>
          <a:prstGeom prst="rect">
            <a:avLst/>
          </a:prstGeom>
          <a:solidFill>
            <a:schemeClr val="bg1">
              <a:alpha val="50000"/>
            </a:schemeClr>
          </a:solidFill>
        </p:spPr>
        <p:txBody>
          <a:bodyPr wrap="square" rtlCol="0">
            <a:spAutoFit/>
          </a:bodyPr>
          <a:lstStyle/>
          <a:p>
            <a:r>
              <a:rPr lang="en-US" sz="5400" dirty="0">
                <a:solidFill>
                  <a:srgbClr val="035AFA"/>
                </a:solidFill>
              </a:rPr>
              <a:t>Lessons Learned</a:t>
            </a:r>
          </a:p>
          <a:p>
            <a:pPr marL="1600200" lvl="2" indent="-685800">
              <a:buFont typeface="Arial" panose="020B0604020202020204" pitchFamily="34" charset="0"/>
              <a:buChar char="•"/>
            </a:pPr>
            <a:r>
              <a:rPr lang="en-US" sz="2400" dirty="0"/>
              <a:t>Hold to determinate</a:t>
            </a:r>
          </a:p>
          <a:p>
            <a:pPr marL="1600200" lvl="2" indent="-685800">
              <a:buFont typeface="Arial" panose="020B0604020202020204" pitchFamily="34" charset="0"/>
              <a:buChar char="•"/>
            </a:pPr>
            <a:r>
              <a:rPr lang="en-US" sz="2400" dirty="0"/>
              <a:t>Stakeholder involvement important</a:t>
            </a:r>
          </a:p>
          <a:p>
            <a:pPr marL="2514600" lvl="4" indent="-685800">
              <a:buFont typeface="Arial" panose="020B0604020202020204" pitchFamily="34" charset="0"/>
              <a:buChar char="•"/>
            </a:pPr>
            <a:r>
              <a:rPr lang="en-US" sz="2400" b="1" dirty="0"/>
              <a:t>Embracing the vision</a:t>
            </a:r>
          </a:p>
          <a:p>
            <a:pPr marL="1600200" lvl="2" indent="-685800">
              <a:buFont typeface="Arial" panose="020B0604020202020204" pitchFamily="34" charset="0"/>
              <a:buChar char="•"/>
            </a:pPr>
            <a:r>
              <a:rPr lang="en-US" sz="2400" b="1" dirty="0"/>
              <a:t>Change Management </a:t>
            </a:r>
          </a:p>
          <a:p>
            <a:pPr marL="2514600" lvl="4" indent="-685800">
              <a:buFont typeface="Arial" panose="020B0604020202020204" pitchFamily="34" charset="0"/>
              <a:buChar char="•"/>
            </a:pPr>
            <a:r>
              <a:rPr lang="en-US" sz="2400" dirty="0"/>
              <a:t>Creating the buy-in early (Communications and field) </a:t>
            </a:r>
          </a:p>
          <a:p>
            <a:pPr marL="2514600" lvl="4" indent="-685800">
              <a:buFont typeface="Arial" panose="020B0604020202020204" pitchFamily="34" charset="0"/>
              <a:buChar char="•"/>
            </a:pPr>
            <a:r>
              <a:rPr lang="en-US" sz="2400" b="1" dirty="0"/>
              <a:t>Communicate the why and the data</a:t>
            </a:r>
          </a:p>
          <a:p>
            <a:pPr marL="1600200" lvl="2" indent="-685800">
              <a:buFont typeface="Arial" panose="020B0604020202020204" pitchFamily="34" charset="0"/>
              <a:buChar char="•"/>
            </a:pPr>
            <a:r>
              <a:rPr lang="en-US" sz="2400" dirty="0"/>
              <a:t>It takes time to change </a:t>
            </a:r>
          </a:p>
          <a:p>
            <a:pPr marL="1600200" lvl="2" indent="-685800">
              <a:buFont typeface="Arial" panose="020B0604020202020204" pitchFamily="34" charset="0"/>
              <a:buChar char="•"/>
            </a:pPr>
            <a:r>
              <a:rPr lang="en-US" sz="2400" dirty="0"/>
              <a:t>Defining is as equally critical as measuring </a:t>
            </a:r>
          </a:p>
          <a:p>
            <a:pPr marL="1600200" lvl="2" indent="-685800">
              <a:buFont typeface="Arial" panose="020B0604020202020204" pitchFamily="34" charset="0"/>
              <a:buChar char="•"/>
            </a:pPr>
            <a:r>
              <a:rPr lang="en-US" sz="2400" dirty="0"/>
              <a:t>Tactics change </a:t>
            </a:r>
          </a:p>
          <a:p>
            <a:pPr marL="2514600" lvl="4" indent="-685800">
              <a:buFont typeface="Arial" panose="020B0604020202020204" pitchFamily="34" charset="0"/>
              <a:buChar char="•"/>
            </a:pPr>
            <a:r>
              <a:rPr lang="en-US" sz="2400" b="1" dirty="0"/>
              <a:t>Embrace change</a:t>
            </a:r>
          </a:p>
          <a:p>
            <a:pPr marL="1600200" lvl="2" indent="-685800">
              <a:buFont typeface="Arial" panose="020B0604020202020204" pitchFamily="34" charset="0"/>
              <a:buChar char="•"/>
            </a:pPr>
            <a:r>
              <a:rPr lang="en-US" sz="2400" dirty="0"/>
              <a:t>Written processes and procedures</a:t>
            </a:r>
          </a:p>
          <a:p>
            <a:pPr marL="1600200" lvl="2" indent="-685800">
              <a:buFont typeface="Arial" panose="020B0604020202020204" pitchFamily="34" charset="0"/>
              <a:buChar char="•"/>
            </a:pPr>
            <a:endParaRPr lang="en-US" sz="2400" dirty="0"/>
          </a:p>
          <a:p>
            <a:pPr marL="1600200" lvl="2" indent="-685800">
              <a:buFont typeface="Arial" panose="020B0604020202020204" pitchFamily="34" charset="0"/>
              <a:buChar char="•"/>
            </a:pPr>
            <a:endParaRPr lang="en-US" sz="2400" dirty="0"/>
          </a:p>
          <a:p>
            <a:pPr marL="2514600" lvl="4" indent="-685800">
              <a:buFont typeface="Arial" panose="020B0604020202020204" pitchFamily="34" charset="0"/>
              <a:buChar char="•"/>
            </a:pPr>
            <a:endParaRPr lang="en-US" sz="2400" b="1" dirty="0"/>
          </a:p>
          <a:p>
            <a:pPr marL="2514600" lvl="4" indent="-685800">
              <a:buFont typeface="Arial" panose="020B0604020202020204" pitchFamily="34" charset="0"/>
              <a:buChar char="•"/>
            </a:pPr>
            <a:endParaRPr lang="en-US" sz="2400" dirty="0">
              <a:solidFill>
                <a:srgbClr val="EEF2E4"/>
              </a:solidFill>
            </a:endParaRPr>
          </a:p>
          <a:p>
            <a:pPr marL="2514600" lvl="4" indent="-685800">
              <a:buFont typeface="Arial" panose="020B0604020202020204" pitchFamily="34" charset="0"/>
              <a:buChar char="•"/>
            </a:pPr>
            <a:endParaRPr lang="en-US" sz="2400" dirty="0">
              <a:solidFill>
                <a:srgbClr val="EEF2E4"/>
              </a:solidFill>
            </a:endParaRPr>
          </a:p>
        </p:txBody>
      </p:sp>
    </p:spTree>
    <p:extLst>
      <p:ext uri="{BB962C8B-B14F-4D97-AF65-F5344CB8AC3E}">
        <p14:creationId xmlns:p14="http://schemas.microsoft.com/office/powerpoint/2010/main" val="2165022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51DA3-1197-291A-1430-0C7AA1A21ACC}"/>
            </a:ext>
          </a:extLst>
        </p:cNvPr>
        <p:cNvGrpSpPr/>
        <p:nvPr/>
      </p:nvGrpSpPr>
      <p:grpSpPr>
        <a:xfrm>
          <a:off x="0" y="0"/>
          <a:ext cx="0" cy="0"/>
          <a:chOff x="0" y="0"/>
          <a:chExt cx="0" cy="0"/>
        </a:xfrm>
      </p:grpSpPr>
      <p:pic>
        <p:nvPicPr>
          <p:cNvPr id="25" name="Picture 24" descr="A picture containing text, sky, outdoor, road&#10;&#10;Description automatically generated">
            <a:extLst>
              <a:ext uri="{FF2B5EF4-FFF2-40B4-BE49-F238E27FC236}">
                <a16:creationId xmlns:a16="http://schemas.microsoft.com/office/drawing/2014/main" id="{CC3F32D4-DE31-549A-D017-41CC882E9C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473780" cy="6858000"/>
          </a:xfrm>
          <a:prstGeom prst="rect">
            <a:avLst/>
          </a:prstGeom>
        </p:spPr>
      </p:pic>
      <p:pic>
        <p:nvPicPr>
          <p:cNvPr id="23" name="Picture 22" descr="A picture containing mountain, nature, valley, orange">
            <a:extLst>
              <a:ext uri="{FF2B5EF4-FFF2-40B4-BE49-F238E27FC236}">
                <a16:creationId xmlns:a16="http://schemas.microsoft.com/office/drawing/2014/main" id="{BCBD0665-2FB5-5C21-1B76-1487F38FB3C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26457"/>
          <a:stretch>
            <a:fillRect/>
          </a:stretch>
        </p:blipFill>
        <p:spPr>
          <a:xfrm>
            <a:off x="4790005" y="488072"/>
            <a:ext cx="11367549" cy="6296186"/>
          </a:xfrm>
          <a:custGeom>
            <a:avLst/>
            <a:gdLst>
              <a:gd name="connsiteX0" fmla="*/ 968778 w 8588050"/>
              <a:gd name="connsiteY0" fmla="*/ 4588127 h 6858000"/>
              <a:gd name="connsiteX1" fmla="*/ 1086510 w 8588050"/>
              <a:gd name="connsiteY1" fmla="*/ 4630382 h 6858000"/>
              <a:gd name="connsiteX2" fmla="*/ 1772426 w 8588050"/>
              <a:gd name="connsiteY2" fmla="*/ 5142194 h 6858000"/>
              <a:gd name="connsiteX3" fmla="*/ 1815954 w 8588050"/>
              <a:gd name="connsiteY3" fmla="*/ 5441634 h 6858000"/>
              <a:gd name="connsiteX4" fmla="*/ 759100 w 8588050"/>
              <a:gd name="connsiteY4" fmla="*/ 6858000 h 6858000"/>
              <a:gd name="connsiteX5" fmla="*/ 0 w 8588050"/>
              <a:gd name="connsiteY5" fmla="*/ 6858000 h 6858000"/>
              <a:gd name="connsiteX6" fmla="*/ 0 w 8588050"/>
              <a:gd name="connsiteY6" fmla="*/ 5728717 h 6858000"/>
              <a:gd name="connsiteX7" fmla="*/ 787069 w 8588050"/>
              <a:gd name="connsiteY7" fmla="*/ 4673909 h 6858000"/>
              <a:gd name="connsiteX8" fmla="*/ 968778 w 8588050"/>
              <a:gd name="connsiteY8" fmla="*/ 4588127 h 6858000"/>
              <a:gd name="connsiteX9" fmla="*/ 3256823 w 8588050"/>
              <a:gd name="connsiteY9" fmla="*/ 4469028 h 6858000"/>
              <a:gd name="connsiteX10" fmla="*/ 3375350 w 8588050"/>
              <a:gd name="connsiteY10" fmla="*/ 4508995 h 6858000"/>
              <a:gd name="connsiteX11" fmla="*/ 4071054 w 8588050"/>
              <a:gd name="connsiteY11" fmla="*/ 5007422 h 6858000"/>
              <a:gd name="connsiteX12" fmla="*/ 4120374 w 8588050"/>
              <a:gd name="connsiteY12" fmla="*/ 5305963 h 6858000"/>
              <a:gd name="connsiteX13" fmla="*/ 3008439 w 8588050"/>
              <a:gd name="connsiteY13" fmla="*/ 6858000 h 6858000"/>
              <a:gd name="connsiteX14" fmla="*/ 1841487 w 8588050"/>
              <a:gd name="connsiteY14" fmla="*/ 6858000 h 6858000"/>
              <a:gd name="connsiteX15" fmla="*/ 1742993 w 8588050"/>
              <a:gd name="connsiteY15" fmla="*/ 6787436 h 6858000"/>
              <a:gd name="connsiteX16" fmla="*/ 1693672 w 8588050"/>
              <a:gd name="connsiteY16" fmla="*/ 6488894 h 6858000"/>
              <a:gd name="connsiteX17" fmla="*/ 3076809 w 8588050"/>
              <a:gd name="connsiteY17" fmla="*/ 4558316 h 6858000"/>
              <a:gd name="connsiteX18" fmla="*/ 3256823 w 8588050"/>
              <a:gd name="connsiteY18" fmla="*/ 4469028 h 6858000"/>
              <a:gd name="connsiteX19" fmla="*/ 5868136 w 8588050"/>
              <a:gd name="connsiteY19" fmla="*/ 3978443 h 6858000"/>
              <a:gd name="connsiteX20" fmla="*/ 5986778 w 8588050"/>
              <a:gd name="connsiteY20" fmla="*/ 4018071 h 6858000"/>
              <a:gd name="connsiteX21" fmla="*/ 6683897 w 8588050"/>
              <a:gd name="connsiteY21" fmla="*/ 4514514 h 6858000"/>
              <a:gd name="connsiteX22" fmla="*/ 6734068 w 8588050"/>
              <a:gd name="connsiteY22" fmla="*/ 4812914 h 6858000"/>
              <a:gd name="connsiteX23" fmla="*/ 5356435 w 8588050"/>
              <a:gd name="connsiteY23" fmla="*/ 6747425 h 6858000"/>
              <a:gd name="connsiteX24" fmla="*/ 5058035 w 8588050"/>
              <a:gd name="connsiteY24" fmla="*/ 6797595 h 6858000"/>
              <a:gd name="connsiteX25" fmla="*/ 4360915 w 8588050"/>
              <a:gd name="connsiteY25" fmla="*/ 6301152 h 6858000"/>
              <a:gd name="connsiteX26" fmla="*/ 4310745 w 8588050"/>
              <a:gd name="connsiteY26" fmla="*/ 6002752 h 6858000"/>
              <a:gd name="connsiteX27" fmla="*/ 5688377 w 8588050"/>
              <a:gd name="connsiteY27" fmla="*/ 4068241 h 6858000"/>
              <a:gd name="connsiteX28" fmla="*/ 5868136 w 8588050"/>
              <a:gd name="connsiteY28" fmla="*/ 3978443 h 6858000"/>
              <a:gd name="connsiteX29" fmla="*/ 2988080 w 8588050"/>
              <a:gd name="connsiteY29" fmla="*/ 2006714 h 6858000"/>
              <a:gd name="connsiteX30" fmla="*/ 3105915 w 8588050"/>
              <a:gd name="connsiteY30" fmla="*/ 2048677 h 6858000"/>
              <a:gd name="connsiteX31" fmla="*/ 3793101 w 8588050"/>
              <a:gd name="connsiteY31" fmla="*/ 2558786 h 6858000"/>
              <a:gd name="connsiteX32" fmla="*/ 3837371 w 8588050"/>
              <a:gd name="connsiteY32" fmla="*/ 2858117 h 6858000"/>
              <a:gd name="connsiteX33" fmla="*/ 2421818 w 8588050"/>
              <a:gd name="connsiteY33" fmla="*/ 4765055 h 6858000"/>
              <a:gd name="connsiteX34" fmla="*/ 2122486 w 8588050"/>
              <a:gd name="connsiteY34" fmla="*/ 4809326 h 6858000"/>
              <a:gd name="connsiteX35" fmla="*/ 1435301 w 8588050"/>
              <a:gd name="connsiteY35" fmla="*/ 4299217 h 6858000"/>
              <a:gd name="connsiteX36" fmla="*/ 1391031 w 8588050"/>
              <a:gd name="connsiteY36" fmla="*/ 3999884 h 6858000"/>
              <a:gd name="connsiteX37" fmla="*/ 2806584 w 8588050"/>
              <a:gd name="connsiteY37" fmla="*/ 2092947 h 6858000"/>
              <a:gd name="connsiteX38" fmla="*/ 2947082 w 8588050"/>
              <a:gd name="connsiteY38" fmla="*/ 2008818 h 6858000"/>
              <a:gd name="connsiteX39" fmla="*/ 2988080 w 8588050"/>
              <a:gd name="connsiteY39" fmla="*/ 2006714 h 6858000"/>
              <a:gd name="connsiteX40" fmla="*/ 5179683 w 8588050"/>
              <a:gd name="connsiteY40" fmla="*/ 1866371 h 6858000"/>
              <a:gd name="connsiteX41" fmla="*/ 5298312 w 8588050"/>
              <a:gd name="connsiteY41" fmla="*/ 1906036 h 6858000"/>
              <a:gd name="connsiteX42" fmla="*/ 5995276 w 8588050"/>
              <a:gd name="connsiteY42" fmla="*/ 2402699 h 6858000"/>
              <a:gd name="connsiteX43" fmla="*/ 6045352 w 8588050"/>
              <a:gd name="connsiteY43" fmla="*/ 2701114 h 6858000"/>
              <a:gd name="connsiteX44" fmla="*/ 4667112 w 8588050"/>
              <a:gd name="connsiteY44" fmla="*/ 4635191 h 6858000"/>
              <a:gd name="connsiteX45" fmla="*/ 4368696 w 8588050"/>
              <a:gd name="connsiteY45" fmla="*/ 4685268 h 6858000"/>
              <a:gd name="connsiteX46" fmla="*/ 3671733 w 8588050"/>
              <a:gd name="connsiteY46" fmla="*/ 4188605 h 6858000"/>
              <a:gd name="connsiteX47" fmla="*/ 3621656 w 8588050"/>
              <a:gd name="connsiteY47" fmla="*/ 3890189 h 6858000"/>
              <a:gd name="connsiteX48" fmla="*/ 4999896 w 8588050"/>
              <a:gd name="connsiteY48" fmla="*/ 1956113 h 6858000"/>
              <a:gd name="connsiteX49" fmla="*/ 5138733 w 8588050"/>
              <a:gd name="connsiteY49" fmla="*/ 1869271 h 6858000"/>
              <a:gd name="connsiteX50" fmla="*/ 5179683 w 8588050"/>
              <a:gd name="connsiteY50" fmla="*/ 1866371 h 6858000"/>
              <a:gd name="connsiteX51" fmla="*/ 7682425 w 8588050"/>
              <a:gd name="connsiteY51" fmla="*/ 1376575 h 6858000"/>
              <a:gd name="connsiteX52" fmla="*/ 7801066 w 8588050"/>
              <a:gd name="connsiteY52" fmla="*/ 1416204 h 6858000"/>
              <a:gd name="connsiteX53" fmla="*/ 8498186 w 8588050"/>
              <a:gd name="connsiteY53" fmla="*/ 1912648 h 6858000"/>
              <a:gd name="connsiteX54" fmla="*/ 8548356 w 8588050"/>
              <a:gd name="connsiteY54" fmla="*/ 2211048 h 6858000"/>
              <a:gd name="connsiteX55" fmla="*/ 7170724 w 8588050"/>
              <a:gd name="connsiteY55" fmla="*/ 4145558 h 6858000"/>
              <a:gd name="connsiteX56" fmla="*/ 6872324 w 8588050"/>
              <a:gd name="connsiteY56" fmla="*/ 4195728 h 6858000"/>
              <a:gd name="connsiteX57" fmla="*/ 6175204 w 8588050"/>
              <a:gd name="connsiteY57" fmla="*/ 3699284 h 6858000"/>
              <a:gd name="connsiteX58" fmla="*/ 6125033 w 8588050"/>
              <a:gd name="connsiteY58" fmla="*/ 3400885 h 6858000"/>
              <a:gd name="connsiteX59" fmla="*/ 7502667 w 8588050"/>
              <a:gd name="connsiteY59" fmla="*/ 1466375 h 6858000"/>
              <a:gd name="connsiteX60" fmla="*/ 7682425 w 8588050"/>
              <a:gd name="connsiteY60" fmla="*/ 1376575 h 6858000"/>
              <a:gd name="connsiteX61" fmla="*/ 4327862 w 8588050"/>
              <a:gd name="connsiteY61" fmla="*/ 0 h 6858000"/>
              <a:gd name="connsiteX62" fmla="*/ 5641020 w 8588050"/>
              <a:gd name="connsiteY62" fmla="*/ 0 h 6858000"/>
              <a:gd name="connsiteX63" fmla="*/ 5691857 w 8588050"/>
              <a:gd name="connsiteY63" fmla="*/ 52605 h 6858000"/>
              <a:gd name="connsiteX64" fmla="*/ 5687618 w 8588050"/>
              <a:gd name="connsiteY64" fmla="*/ 289092 h 6858000"/>
              <a:gd name="connsiteX65" fmla="*/ 4340224 w 8588050"/>
              <a:gd name="connsiteY65" fmla="*/ 2244785 h 6858000"/>
              <a:gd name="connsiteX66" fmla="*/ 4042640 w 8588050"/>
              <a:gd name="connsiteY66" fmla="*/ 2299588 h 6858000"/>
              <a:gd name="connsiteX67" fmla="*/ 3337888 w 8588050"/>
              <a:gd name="connsiteY67" fmla="*/ 1814042 h 6858000"/>
              <a:gd name="connsiteX68" fmla="*/ 3283084 w 8588050"/>
              <a:gd name="connsiteY68" fmla="*/ 151645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588050" h="6858000">
                <a:moveTo>
                  <a:pt x="968778" y="4588127"/>
                </a:moveTo>
                <a:cubicBezTo>
                  <a:pt x="1009944" y="4590058"/>
                  <a:pt x="1050994" y="4603880"/>
                  <a:pt x="1086510" y="4630382"/>
                </a:cubicBezTo>
                <a:lnTo>
                  <a:pt x="1772426" y="5142194"/>
                </a:lnTo>
                <a:cubicBezTo>
                  <a:pt x="1867134" y="5212862"/>
                  <a:pt x="1886623" y="5346927"/>
                  <a:pt x="1815954" y="5441634"/>
                </a:cubicBezTo>
                <a:lnTo>
                  <a:pt x="759100" y="6858000"/>
                </a:lnTo>
                <a:lnTo>
                  <a:pt x="0" y="6858000"/>
                </a:lnTo>
                <a:lnTo>
                  <a:pt x="0" y="5728717"/>
                </a:lnTo>
                <a:lnTo>
                  <a:pt x="787069" y="4673909"/>
                </a:lnTo>
                <a:cubicBezTo>
                  <a:pt x="831237" y="4614716"/>
                  <a:pt x="900168" y="4584907"/>
                  <a:pt x="968778" y="4588127"/>
                </a:cubicBezTo>
                <a:close/>
                <a:moveTo>
                  <a:pt x="3256823" y="4469028"/>
                </a:moveTo>
                <a:cubicBezTo>
                  <a:pt x="3298018" y="4470163"/>
                  <a:pt x="3339328" y="4483188"/>
                  <a:pt x="3375350" y="4508995"/>
                </a:cubicBezTo>
                <a:lnTo>
                  <a:pt x="4071054" y="5007422"/>
                </a:lnTo>
                <a:cubicBezTo>
                  <a:pt x="4167114" y="5076242"/>
                  <a:pt x="4189195" y="5209904"/>
                  <a:pt x="4120374" y="5305963"/>
                </a:cubicBezTo>
                <a:lnTo>
                  <a:pt x="3008439" y="6858000"/>
                </a:lnTo>
                <a:lnTo>
                  <a:pt x="1841487" y="6858000"/>
                </a:lnTo>
                <a:lnTo>
                  <a:pt x="1742993" y="6787436"/>
                </a:lnTo>
                <a:cubicBezTo>
                  <a:pt x="1646934" y="6718616"/>
                  <a:pt x="1624852" y="6584954"/>
                  <a:pt x="1693672" y="6488894"/>
                </a:cubicBezTo>
                <a:lnTo>
                  <a:pt x="3076809" y="4558316"/>
                </a:lnTo>
                <a:cubicBezTo>
                  <a:pt x="3119823" y="4498278"/>
                  <a:pt x="3188163" y="4467139"/>
                  <a:pt x="3256823" y="4469028"/>
                </a:cubicBezTo>
                <a:close/>
                <a:moveTo>
                  <a:pt x="5868136" y="3978443"/>
                </a:moveTo>
                <a:cubicBezTo>
                  <a:pt x="5909334" y="3979459"/>
                  <a:pt x="5950682" y="3992365"/>
                  <a:pt x="5986778" y="4018071"/>
                </a:cubicBezTo>
                <a:lnTo>
                  <a:pt x="6683897" y="4514514"/>
                </a:lnTo>
                <a:cubicBezTo>
                  <a:pt x="6780153" y="4583061"/>
                  <a:pt x="6802614" y="4716659"/>
                  <a:pt x="6734068" y="4812914"/>
                </a:cubicBezTo>
                <a:lnTo>
                  <a:pt x="5356435" y="6747425"/>
                </a:lnTo>
                <a:cubicBezTo>
                  <a:pt x="5287889" y="6843679"/>
                  <a:pt x="5154290" y="6866142"/>
                  <a:pt x="5058035" y="6797595"/>
                </a:cubicBezTo>
                <a:lnTo>
                  <a:pt x="4360915" y="6301152"/>
                </a:lnTo>
                <a:cubicBezTo>
                  <a:pt x="4264660" y="6232605"/>
                  <a:pt x="4242198" y="6099007"/>
                  <a:pt x="4310745" y="6002752"/>
                </a:cubicBezTo>
                <a:lnTo>
                  <a:pt x="5688377" y="4068241"/>
                </a:lnTo>
                <a:cubicBezTo>
                  <a:pt x="5731219" y="4008081"/>
                  <a:pt x="5799471" y="3976748"/>
                  <a:pt x="5868136" y="3978443"/>
                </a:cubicBezTo>
                <a:close/>
                <a:moveTo>
                  <a:pt x="2988080" y="2006714"/>
                </a:moveTo>
                <a:cubicBezTo>
                  <a:pt x="3029250" y="2008543"/>
                  <a:pt x="3070334" y="2022265"/>
                  <a:pt x="3105915" y="2048677"/>
                </a:cubicBezTo>
                <a:lnTo>
                  <a:pt x="3793101" y="2558786"/>
                </a:lnTo>
                <a:cubicBezTo>
                  <a:pt x="3887983" y="2629218"/>
                  <a:pt x="3907803" y="2763234"/>
                  <a:pt x="3837371" y="2858117"/>
                </a:cubicBezTo>
                <a:lnTo>
                  <a:pt x="2421818" y="4765055"/>
                </a:lnTo>
                <a:cubicBezTo>
                  <a:pt x="2351385" y="4859938"/>
                  <a:pt x="2217369" y="4879759"/>
                  <a:pt x="2122486" y="4809326"/>
                </a:cubicBezTo>
                <a:lnTo>
                  <a:pt x="1435301" y="4299217"/>
                </a:lnTo>
                <a:cubicBezTo>
                  <a:pt x="1340419" y="4228784"/>
                  <a:pt x="1320599" y="4094769"/>
                  <a:pt x="1391031" y="3999884"/>
                </a:cubicBezTo>
                <a:lnTo>
                  <a:pt x="2806584" y="2092947"/>
                </a:lnTo>
                <a:cubicBezTo>
                  <a:pt x="2841801" y="2045506"/>
                  <a:pt x="2892913" y="2016829"/>
                  <a:pt x="2947082" y="2008818"/>
                </a:cubicBezTo>
                <a:cubicBezTo>
                  <a:pt x="2960623" y="2006815"/>
                  <a:pt x="2974356" y="2006104"/>
                  <a:pt x="2988080" y="2006714"/>
                </a:cubicBezTo>
                <a:close/>
                <a:moveTo>
                  <a:pt x="5179683" y="1866371"/>
                </a:moveTo>
                <a:cubicBezTo>
                  <a:pt x="5220882" y="1867400"/>
                  <a:pt x="5262224" y="1880320"/>
                  <a:pt x="5298312" y="1906036"/>
                </a:cubicBezTo>
                <a:lnTo>
                  <a:pt x="5995276" y="2402699"/>
                </a:lnTo>
                <a:cubicBezTo>
                  <a:pt x="6091510" y="2471275"/>
                  <a:pt x="6113930" y="2604882"/>
                  <a:pt x="6045352" y="2701114"/>
                </a:cubicBezTo>
                <a:lnTo>
                  <a:pt x="4667112" y="4635191"/>
                </a:lnTo>
                <a:cubicBezTo>
                  <a:pt x="4598535" y="4731425"/>
                  <a:pt x="4464930" y="4753845"/>
                  <a:pt x="4368696" y="4685268"/>
                </a:cubicBezTo>
                <a:lnTo>
                  <a:pt x="3671733" y="4188605"/>
                </a:lnTo>
                <a:cubicBezTo>
                  <a:pt x="3575500" y="4120029"/>
                  <a:pt x="3553079" y="3986423"/>
                  <a:pt x="3621656" y="3890189"/>
                </a:cubicBezTo>
                <a:lnTo>
                  <a:pt x="4999896" y="1956113"/>
                </a:lnTo>
                <a:cubicBezTo>
                  <a:pt x="5034185" y="1907996"/>
                  <a:pt x="5084731" y="1878333"/>
                  <a:pt x="5138733" y="1869271"/>
                </a:cubicBezTo>
                <a:cubicBezTo>
                  <a:pt x="5152234" y="1867006"/>
                  <a:pt x="5165950" y="1866027"/>
                  <a:pt x="5179683" y="1866371"/>
                </a:cubicBezTo>
                <a:close/>
                <a:moveTo>
                  <a:pt x="7682425" y="1376575"/>
                </a:moveTo>
                <a:cubicBezTo>
                  <a:pt x="7723623" y="1377592"/>
                  <a:pt x="7764970" y="1390499"/>
                  <a:pt x="7801066" y="1416204"/>
                </a:cubicBezTo>
                <a:lnTo>
                  <a:pt x="8498186" y="1912648"/>
                </a:lnTo>
                <a:cubicBezTo>
                  <a:pt x="8594442" y="1981195"/>
                  <a:pt x="8616904" y="2114792"/>
                  <a:pt x="8548356" y="2211048"/>
                </a:cubicBezTo>
                <a:lnTo>
                  <a:pt x="7170724" y="4145558"/>
                </a:lnTo>
                <a:cubicBezTo>
                  <a:pt x="7102178" y="4241813"/>
                  <a:pt x="6968579" y="4264275"/>
                  <a:pt x="6872324" y="4195728"/>
                </a:cubicBezTo>
                <a:lnTo>
                  <a:pt x="6175204" y="3699284"/>
                </a:lnTo>
                <a:cubicBezTo>
                  <a:pt x="6078949" y="3630738"/>
                  <a:pt x="6056487" y="3497140"/>
                  <a:pt x="6125033" y="3400885"/>
                </a:cubicBezTo>
                <a:lnTo>
                  <a:pt x="7502667" y="1466375"/>
                </a:lnTo>
                <a:cubicBezTo>
                  <a:pt x="7545508" y="1406216"/>
                  <a:pt x="7613760" y="1374881"/>
                  <a:pt x="7682425" y="1376575"/>
                </a:cubicBezTo>
                <a:close/>
                <a:moveTo>
                  <a:pt x="4327862" y="0"/>
                </a:moveTo>
                <a:lnTo>
                  <a:pt x="5641020" y="0"/>
                </a:lnTo>
                <a:lnTo>
                  <a:pt x="5691857" y="52605"/>
                </a:lnTo>
                <a:cubicBezTo>
                  <a:pt x="5736667" y="122921"/>
                  <a:pt x="5737899" y="216110"/>
                  <a:pt x="5687618" y="289092"/>
                </a:cubicBezTo>
                <a:lnTo>
                  <a:pt x="4340224" y="2244785"/>
                </a:lnTo>
                <a:cubicBezTo>
                  <a:pt x="4273183" y="2342095"/>
                  <a:pt x="4139949" y="2366631"/>
                  <a:pt x="4042640" y="2299588"/>
                </a:cubicBezTo>
                <a:lnTo>
                  <a:pt x="3337888" y="1814042"/>
                </a:lnTo>
                <a:cubicBezTo>
                  <a:pt x="3240579" y="1747000"/>
                  <a:pt x="3216042" y="1613767"/>
                  <a:pt x="3283084" y="1516458"/>
                </a:cubicBezTo>
                <a:close/>
              </a:path>
            </a:pathLst>
          </a:cu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26" name="TextBox 25">
            <a:extLst>
              <a:ext uri="{FF2B5EF4-FFF2-40B4-BE49-F238E27FC236}">
                <a16:creationId xmlns:a16="http://schemas.microsoft.com/office/drawing/2014/main" id="{51B05E4B-DFB3-A70A-7384-2B0E15EF5BEC}"/>
              </a:ext>
            </a:extLst>
          </p:cNvPr>
          <p:cNvSpPr txBox="1"/>
          <p:nvPr/>
        </p:nvSpPr>
        <p:spPr>
          <a:xfrm>
            <a:off x="0" y="0"/>
            <a:ext cx="8115300" cy="6463308"/>
          </a:xfrm>
          <a:prstGeom prst="rect">
            <a:avLst/>
          </a:prstGeom>
          <a:solidFill>
            <a:schemeClr val="bg1">
              <a:alpha val="50000"/>
            </a:schemeClr>
          </a:solidFill>
        </p:spPr>
        <p:txBody>
          <a:bodyPr wrap="square" rtlCol="0">
            <a:spAutoFit/>
          </a:bodyPr>
          <a:lstStyle/>
          <a:p>
            <a:r>
              <a:rPr lang="en-US" sz="5400" dirty="0">
                <a:solidFill>
                  <a:srgbClr val="035AFA"/>
                </a:solidFill>
              </a:rPr>
              <a:t>What We Found Out</a:t>
            </a:r>
          </a:p>
          <a:p>
            <a:pPr marL="1600200" lvl="2" indent="-685800">
              <a:buFont typeface="Arial" panose="020B0604020202020204" pitchFamily="34" charset="0"/>
              <a:buChar char="•"/>
            </a:pPr>
            <a:endParaRPr lang="en-US" sz="2400" b="1" dirty="0">
              <a:solidFill>
                <a:srgbClr val="EEF2E4"/>
              </a:solidFill>
            </a:endParaRPr>
          </a:p>
          <a:p>
            <a:pPr marL="1600200" lvl="2" indent="-685800">
              <a:buFont typeface="Arial" panose="020B0604020202020204" pitchFamily="34" charset="0"/>
              <a:buChar char="•"/>
            </a:pPr>
            <a:r>
              <a:rPr lang="en-US" sz="2400" b="1" dirty="0"/>
              <a:t>No patient harm!</a:t>
            </a:r>
          </a:p>
          <a:p>
            <a:pPr marL="1600200" lvl="2" indent="-685800">
              <a:buFont typeface="Arial" panose="020B0604020202020204" pitchFamily="34" charset="0"/>
              <a:buChar char="•"/>
            </a:pPr>
            <a:endParaRPr lang="en-US" sz="2400" b="1" dirty="0"/>
          </a:p>
          <a:p>
            <a:pPr marL="1600200" lvl="2" indent="-685800">
              <a:buFont typeface="Arial" panose="020B0604020202020204" pitchFamily="34" charset="0"/>
              <a:buChar char="•"/>
            </a:pPr>
            <a:r>
              <a:rPr lang="en-US" sz="2400" b="1" dirty="0"/>
              <a:t>Better availability for faster response to critical calls.</a:t>
            </a:r>
          </a:p>
          <a:p>
            <a:pPr marL="1600200" lvl="2" indent="-685800">
              <a:buFont typeface="Arial" panose="020B0604020202020204" pitchFamily="34" charset="0"/>
              <a:buChar char="•"/>
            </a:pPr>
            <a:endParaRPr lang="en-US" sz="2400" b="1" dirty="0"/>
          </a:p>
          <a:p>
            <a:pPr marL="1600200" lvl="2" indent="-685800">
              <a:buFont typeface="Arial" panose="020B0604020202020204" pitchFamily="34" charset="0"/>
              <a:buChar char="•"/>
            </a:pPr>
            <a:r>
              <a:rPr lang="en-US" sz="2400" b="1" dirty="0"/>
              <a:t>Huge change in call volume for the Line</a:t>
            </a:r>
          </a:p>
          <a:p>
            <a:pPr marL="2057400" lvl="3" indent="-685800">
              <a:buFont typeface="Arial" panose="020B0604020202020204" pitchFamily="34" charset="0"/>
              <a:buChar char="•"/>
            </a:pPr>
            <a:r>
              <a:rPr lang="en-US" sz="2400" b="1" dirty="0"/>
              <a:t>Initially happy</a:t>
            </a:r>
          </a:p>
          <a:p>
            <a:pPr marL="2057400" lvl="3" indent="-685800">
              <a:buFont typeface="Arial" panose="020B0604020202020204" pitchFamily="34" charset="0"/>
              <a:buChar char="•"/>
            </a:pPr>
            <a:r>
              <a:rPr lang="en-US" sz="2400" b="1" dirty="0"/>
              <a:t>Then complaining</a:t>
            </a:r>
          </a:p>
          <a:p>
            <a:pPr marL="1600200" lvl="2" indent="-685800">
              <a:buFont typeface="Arial" panose="020B0604020202020204" pitchFamily="34" charset="0"/>
              <a:buChar char="•"/>
            </a:pPr>
            <a:endParaRPr lang="en-US" sz="2400" dirty="0"/>
          </a:p>
          <a:p>
            <a:pPr marL="1600200" lvl="2" indent="-685800">
              <a:buFont typeface="Arial" panose="020B0604020202020204" pitchFamily="34" charset="0"/>
              <a:buChar char="•"/>
            </a:pPr>
            <a:r>
              <a:rPr lang="en-US" sz="2400" b="1" dirty="0"/>
              <a:t>Overall employee satisfaction</a:t>
            </a:r>
          </a:p>
          <a:p>
            <a:pPr marL="1600200" lvl="2" indent="-685800">
              <a:buFont typeface="Arial" panose="020B0604020202020204" pitchFamily="34" charset="0"/>
              <a:buChar char="•"/>
            </a:pPr>
            <a:endParaRPr lang="en-US" sz="2400" dirty="0"/>
          </a:p>
          <a:p>
            <a:pPr marL="2514600" lvl="4" indent="-685800">
              <a:buFont typeface="Arial" panose="020B0604020202020204" pitchFamily="34" charset="0"/>
              <a:buChar char="•"/>
            </a:pPr>
            <a:endParaRPr lang="en-US" sz="2400" b="1" dirty="0"/>
          </a:p>
          <a:p>
            <a:pPr marL="2514600" lvl="4" indent="-685800">
              <a:buFont typeface="Arial" panose="020B0604020202020204" pitchFamily="34" charset="0"/>
              <a:buChar char="•"/>
            </a:pPr>
            <a:endParaRPr lang="en-US" sz="2400" dirty="0"/>
          </a:p>
          <a:p>
            <a:pPr marL="2514600" lvl="4" indent="-685800">
              <a:buFont typeface="Arial" panose="020B0604020202020204" pitchFamily="34" charset="0"/>
              <a:buChar char="•"/>
            </a:pPr>
            <a:endParaRPr lang="en-US" sz="2400" dirty="0">
              <a:solidFill>
                <a:srgbClr val="EEF2E4"/>
              </a:solidFill>
            </a:endParaRPr>
          </a:p>
        </p:txBody>
      </p:sp>
    </p:spTree>
    <p:extLst>
      <p:ext uri="{BB962C8B-B14F-4D97-AF65-F5344CB8AC3E}">
        <p14:creationId xmlns:p14="http://schemas.microsoft.com/office/powerpoint/2010/main" val="3329690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FCEEF-01BA-9B69-A1D8-62C68C450BA7}"/>
            </a:ext>
          </a:extLst>
        </p:cNvPr>
        <p:cNvGrpSpPr/>
        <p:nvPr/>
      </p:nvGrpSpPr>
      <p:grpSpPr>
        <a:xfrm>
          <a:off x="0" y="0"/>
          <a:ext cx="0" cy="0"/>
          <a:chOff x="0" y="0"/>
          <a:chExt cx="0" cy="0"/>
        </a:xfrm>
      </p:grpSpPr>
      <p:pic>
        <p:nvPicPr>
          <p:cNvPr id="25" name="Picture 24" descr="A picture containing text, sky, outdoor, road&#10;&#10;Description automatically generated">
            <a:extLst>
              <a:ext uri="{FF2B5EF4-FFF2-40B4-BE49-F238E27FC236}">
                <a16:creationId xmlns:a16="http://schemas.microsoft.com/office/drawing/2014/main" id="{8CF97ACD-13E4-3967-42C1-F220B4EAB3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473780" cy="6858000"/>
          </a:xfrm>
          <a:prstGeom prst="rect">
            <a:avLst/>
          </a:prstGeom>
        </p:spPr>
      </p:pic>
      <p:pic>
        <p:nvPicPr>
          <p:cNvPr id="23" name="Picture 22" descr="A picture containing mountain, nature, valley, orange">
            <a:extLst>
              <a:ext uri="{FF2B5EF4-FFF2-40B4-BE49-F238E27FC236}">
                <a16:creationId xmlns:a16="http://schemas.microsoft.com/office/drawing/2014/main" id="{599CF257-1283-11E8-19AF-29EF5A242E7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26457"/>
          <a:stretch>
            <a:fillRect/>
          </a:stretch>
        </p:blipFill>
        <p:spPr>
          <a:xfrm>
            <a:off x="4790005" y="488072"/>
            <a:ext cx="11367549" cy="6296186"/>
          </a:xfrm>
          <a:custGeom>
            <a:avLst/>
            <a:gdLst>
              <a:gd name="connsiteX0" fmla="*/ 968778 w 8588050"/>
              <a:gd name="connsiteY0" fmla="*/ 4588127 h 6858000"/>
              <a:gd name="connsiteX1" fmla="*/ 1086510 w 8588050"/>
              <a:gd name="connsiteY1" fmla="*/ 4630382 h 6858000"/>
              <a:gd name="connsiteX2" fmla="*/ 1772426 w 8588050"/>
              <a:gd name="connsiteY2" fmla="*/ 5142194 h 6858000"/>
              <a:gd name="connsiteX3" fmla="*/ 1815954 w 8588050"/>
              <a:gd name="connsiteY3" fmla="*/ 5441634 h 6858000"/>
              <a:gd name="connsiteX4" fmla="*/ 759100 w 8588050"/>
              <a:gd name="connsiteY4" fmla="*/ 6858000 h 6858000"/>
              <a:gd name="connsiteX5" fmla="*/ 0 w 8588050"/>
              <a:gd name="connsiteY5" fmla="*/ 6858000 h 6858000"/>
              <a:gd name="connsiteX6" fmla="*/ 0 w 8588050"/>
              <a:gd name="connsiteY6" fmla="*/ 5728717 h 6858000"/>
              <a:gd name="connsiteX7" fmla="*/ 787069 w 8588050"/>
              <a:gd name="connsiteY7" fmla="*/ 4673909 h 6858000"/>
              <a:gd name="connsiteX8" fmla="*/ 968778 w 8588050"/>
              <a:gd name="connsiteY8" fmla="*/ 4588127 h 6858000"/>
              <a:gd name="connsiteX9" fmla="*/ 3256823 w 8588050"/>
              <a:gd name="connsiteY9" fmla="*/ 4469028 h 6858000"/>
              <a:gd name="connsiteX10" fmla="*/ 3375350 w 8588050"/>
              <a:gd name="connsiteY10" fmla="*/ 4508995 h 6858000"/>
              <a:gd name="connsiteX11" fmla="*/ 4071054 w 8588050"/>
              <a:gd name="connsiteY11" fmla="*/ 5007422 h 6858000"/>
              <a:gd name="connsiteX12" fmla="*/ 4120374 w 8588050"/>
              <a:gd name="connsiteY12" fmla="*/ 5305963 h 6858000"/>
              <a:gd name="connsiteX13" fmla="*/ 3008439 w 8588050"/>
              <a:gd name="connsiteY13" fmla="*/ 6858000 h 6858000"/>
              <a:gd name="connsiteX14" fmla="*/ 1841487 w 8588050"/>
              <a:gd name="connsiteY14" fmla="*/ 6858000 h 6858000"/>
              <a:gd name="connsiteX15" fmla="*/ 1742993 w 8588050"/>
              <a:gd name="connsiteY15" fmla="*/ 6787436 h 6858000"/>
              <a:gd name="connsiteX16" fmla="*/ 1693672 w 8588050"/>
              <a:gd name="connsiteY16" fmla="*/ 6488894 h 6858000"/>
              <a:gd name="connsiteX17" fmla="*/ 3076809 w 8588050"/>
              <a:gd name="connsiteY17" fmla="*/ 4558316 h 6858000"/>
              <a:gd name="connsiteX18" fmla="*/ 3256823 w 8588050"/>
              <a:gd name="connsiteY18" fmla="*/ 4469028 h 6858000"/>
              <a:gd name="connsiteX19" fmla="*/ 5868136 w 8588050"/>
              <a:gd name="connsiteY19" fmla="*/ 3978443 h 6858000"/>
              <a:gd name="connsiteX20" fmla="*/ 5986778 w 8588050"/>
              <a:gd name="connsiteY20" fmla="*/ 4018071 h 6858000"/>
              <a:gd name="connsiteX21" fmla="*/ 6683897 w 8588050"/>
              <a:gd name="connsiteY21" fmla="*/ 4514514 h 6858000"/>
              <a:gd name="connsiteX22" fmla="*/ 6734068 w 8588050"/>
              <a:gd name="connsiteY22" fmla="*/ 4812914 h 6858000"/>
              <a:gd name="connsiteX23" fmla="*/ 5356435 w 8588050"/>
              <a:gd name="connsiteY23" fmla="*/ 6747425 h 6858000"/>
              <a:gd name="connsiteX24" fmla="*/ 5058035 w 8588050"/>
              <a:gd name="connsiteY24" fmla="*/ 6797595 h 6858000"/>
              <a:gd name="connsiteX25" fmla="*/ 4360915 w 8588050"/>
              <a:gd name="connsiteY25" fmla="*/ 6301152 h 6858000"/>
              <a:gd name="connsiteX26" fmla="*/ 4310745 w 8588050"/>
              <a:gd name="connsiteY26" fmla="*/ 6002752 h 6858000"/>
              <a:gd name="connsiteX27" fmla="*/ 5688377 w 8588050"/>
              <a:gd name="connsiteY27" fmla="*/ 4068241 h 6858000"/>
              <a:gd name="connsiteX28" fmla="*/ 5868136 w 8588050"/>
              <a:gd name="connsiteY28" fmla="*/ 3978443 h 6858000"/>
              <a:gd name="connsiteX29" fmla="*/ 2988080 w 8588050"/>
              <a:gd name="connsiteY29" fmla="*/ 2006714 h 6858000"/>
              <a:gd name="connsiteX30" fmla="*/ 3105915 w 8588050"/>
              <a:gd name="connsiteY30" fmla="*/ 2048677 h 6858000"/>
              <a:gd name="connsiteX31" fmla="*/ 3793101 w 8588050"/>
              <a:gd name="connsiteY31" fmla="*/ 2558786 h 6858000"/>
              <a:gd name="connsiteX32" fmla="*/ 3837371 w 8588050"/>
              <a:gd name="connsiteY32" fmla="*/ 2858117 h 6858000"/>
              <a:gd name="connsiteX33" fmla="*/ 2421818 w 8588050"/>
              <a:gd name="connsiteY33" fmla="*/ 4765055 h 6858000"/>
              <a:gd name="connsiteX34" fmla="*/ 2122486 w 8588050"/>
              <a:gd name="connsiteY34" fmla="*/ 4809326 h 6858000"/>
              <a:gd name="connsiteX35" fmla="*/ 1435301 w 8588050"/>
              <a:gd name="connsiteY35" fmla="*/ 4299217 h 6858000"/>
              <a:gd name="connsiteX36" fmla="*/ 1391031 w 8588050"/>
              <a:gd name="connsiteY36" fmla="*/ 3999884 h 6858000"/>
              <a:gd name="connsiteX37" fmla="*/ 2806584 w 8588050"/>
              <a:gd name="connsiteY37" fmla="*/ 2092947 h 6858000"/>
              <a:gd name="connsiteX38" fmla="*/ 2947082 w 8588050"/>
              <a:gd name="connsiteY38" fmla="*/ 2008818 h 6858000"/>
              <a:gd name="connsiteX39" fmla="*/ 2988080 w 8588050"/>
              <a:gd name="connsiteY39" fmla="*/ 2006714 h 6858000"/>
              <a:gd name="connsiteX40" fmla="*/ 5179683 w 8588050"/>
              <a:gd name="connsiteY40" fmla="*/ 1866371 h 6858000"/>
              <a:gd name="connsiteX41" fmla="*/ 5298312 w 8588050"/>
              <a:gd name="connsiteY41" fmla="*/ 1906036 h 6858000"/>
              <a:gd name="connsiteX42" fmla="*/ 5995276 w 8588050"/>
              <a:gd name="connsiteY42" fmla="*/ 2402699 h 6858000"/>
              <a:gd name="connsiteX43" fmla="*/ 6045352 w 8588050"/>
              <a:gd name="connsiteY43" fmla="*/ 2701114 h 6858000"/>
              <a:gd name="connsiteX44" fmla="*/ 4667112 w 8588050"/>
              <a:gd name="connsiteY44" fmla="*/ 4635191 h 6858000"/>
              <a:gd name="connsiteX45" fmla="*/ 4368696 w 8588050"/>
              <a:gd name="connsiteY45" fmla="*/ 4685268 h 6858000"/>
              <a:gd name="connsiteX46" fmla="*/ 3671733 w 8588050"/>
              <a:gd name="connsiteY46" fmla="*/ 4188605 h 6858000"/>
              <a:gd name="connsiteX47" fmla="*/ 3621656 w 8588050"/>
              <a:gd name="connsiteY47" fmla="*/ 3890189 h 6858000"/>
              <a:gd name="connsiteX48" fmla="*/ 4999896 w 8588050"/>
              <a:gd name="connsiteY48" fmla="*/ 1956113 h 6858000"/>
              <a:gd name="connsiteX49" fmla="*/ 5138733 w 8588050"/>
              <a:gd name="connsiteY49" fmla="*/ 1869271 h 6858000"/>
              <a:gd name="connsiteX50" fmla="*/ 5179683 w 8588050"/>
              <a:gd name="connsiteY50" fmla="*/ 1866371 h 6858000"/>
              <a:gd name="connsiteX51" fmla="*/ 7682425 w 8588050"/>
              <a:gd name="connsiteY51" fmla="*/ 1376575 h 6858000"/>
              <a:gd name="connsiteX52" fmla="*/ 7801066 w 8588050"/>
              <a:gd name="connsiteY52" fmla="*/ 1416204 h 6858000"/>
              <a:gd name="connsiteX53" fmla="*/ 8498186 w 8588050"/>
              <a:gd name="connsiteY53" fmla="*/ 1912648 h 6858000"/>
              <a:gd name="connsiteX54" fmla="*/ 8548356 w 8588050"/>
              <a:gd name="connsiteY54" fmla="*/ 2211048 h 6858000"/>
              <a:gd name="connsiteX55" fmla="*/ 7170724 w 8588050"/>
              <a:gd name="connsiteY55" fmla="*/ 4145558 h 6858000"/>
              <a:gd name="connsiteX56" fmla="*/ 6872324 w 8588050"/>
              <a:gd name="connsiteY56" fmla="*/ 4195728 h 6858000"/>
              <a:gd name="connsiteX57" fmla="*/ 6175204 w 8588050"/>
              <a:gd name="connsiteY57" fmla="*/ 3699284 h 6858000"/>
              <a:gd name="connsiteX58" fmla="*/ 6125033 w 8588050"/>
              <a:gd name="connsiteY58" fmla="*/ 3400885 h 6858000"/>
              <a:gd name="connsiteX59" fmla="*/ 7502667 w 8588050"/>
              <a:gd name="connsiteY59" fmla="*/ 1466375 h 6858000"/>
              <a:gd name="connsiteX60" fmla="*/ 7682425 w 8588050"/>
              <a:gd name="connsiteY60" fmla="*/ 1376575 h 6858000"/>
              <a:gd name="connsiteX61" fmla="*/ 4327862 w 8588050"/>
              <a:gd name="connsiteY61" fmla="*/ 0 h 6858000"/>
              <a:gd name="connsiteX62" fmla="*/ 5641020 w 8588050"/>
              <a:gd name="connsiteY62" fmla="*/ 0 h 6858000"/>
              <a:gd name="connsiteX63" fmla="*/ 5691857 w 8588050"/>
              <a:gd name="connsiteY63" fmla="*/ 52605 h 6858000"/>
              <a:gd name="connsiteX64" fmla="*/ 5687618 w 8588050"/>
              <a:gd name="connsiteY64" fmla="*/ 289092 h 6858000"/>
              <a:gd name="connsiteX65" fmla="*/ 4340224 w 8588050"/>
              <a:gd name="connsiteY65" fmla="*/ 2244785 h 6858000"/>
              <a:gd name="connsiteX66" fmla="*/ 4042640 w 8588050"/>
              <a:gd name="connsiteY66" fmla="*/ 2299588 h 6858000"/>
              <a:gd name="connsiteX67" fmla="*/ 3337888 w 8588050"/>
              <a:gd name="connsiteY67" fmla="*/ 1814042 h 6858000"/>
              <a:gd name="connsiteX68" fmla="*/ 3283084 w 8588050"/>
              <a:gd name="connsiteY68" fmla="*/ 151645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588050" h="6858000">
                <a:moveTo>
                  <a:pt x="968778" y="4588127"/>
                </a:moveTo>
                <a:cubicBezTo>
                  <a:pt x="1009944" y="4590058"/>
                  <a:pt x="1050994" y="4603880"/>
                  <a:pt x="1086510" y="4630382"/>
                </a:cubicBezTo>
                <a:lnTo>
                  <a:pt x="1772426" y="5142194"/>
                </a:lnTo>
                <a:cubicBezTo>
                  <a:pt x="1867134" y="5212862"/>
                  <a:pt x="1886623" y="5346927"/>
                  <a:pt x="1815954" y="5441634"/>
                </a:cubicBezTo>
                <a:lnTo>
                  <a:pt x="759100" y="6858000"/>
                </a:lnTo>
                <a:lnTo>
                  <a:pt x="0" y="6858000"/>
                </a:lnTo>
                <a:lnTo>
                  <a:pt x="0" y="5728717"/>
                </a:lnTo>
                <a:lnTo>
                  <a:pt x="787069" y="4673909"/>
                </a:lnTo>
                <a:cubicBezTo>
                  <a:pt x="831237" y="4614716"/>
                  <a:pt x="900168" y="4584907"/>
                  <a:pt x="968778" y="4588127"/>
                </a:cubicBezTo>
                <a:close/>
                <a:moveTo>
                  <a:pt x="3256823" y="4469028"/>
                </a:moveTo>
                <a:cubicBezTo>
                  <a:pt x="3298018" y="4470163"/>
                  <a:pt x="3339328" y="4483188"/>
                  <a:pt x="3375350" y="4508995"/>
                </a:cubicBezTo>
                <a:lnTo>
                  <a:pt x="4071054" y="5007422"/>
                </a:lnTo>
                <a:cubicBezTo>
                  <a:pt x="4167114" y="5076242"/>
                  <a:pt x="4189195" y="5209904"/>
                  <a:pt x="4120374" y="5305963"/>
                </a:cubicBezTo>
                <a:lnTo>
                  <a:pt x="3008439" y="6858000"/>
                </a:lnTo>
                <a:lnTo>
                  <a:pt x="1841487" y="6858000"/>
                </a:lnTo>
                <a:lnTo>
                  <a:pt x="1742993" y="6787436"/>
                </a:lnTo>
                <a:cubicBezTo>
                  <a:pt x="1646934" y="6718616"/>
                  <a:pt x="1624852" y="6584954"/>
                  <a:pt x="1693672" y="6488894"/>
                </a:cubicBezTo>
                <a:lnTo>
                  <a:pt x="3076809" y="4558316"/>
                </a:lnTo>
                <a:cubicBezTo>
                  <a:pt x="3119823" y="4498278"/>
                  <a:pt x="3188163" y="4467139"/>
                  <a:pt x="3256823" y="4469028"/>
                </a:cubicBezTo>
                <a:close/>
                <a:moveTo>
                  <a:pt x="5868136" y="3978443"/>
                </a:moveTo>
                <a:cubicBezTo>
                  <a:pt x="5909334" y="3979459"/>
                  <a:pt x="5950682" y="3992365"/>
                  <a:pt x="5986778" y="4018071"/>
                </a:cubicBezTo>
                <a:lnTo>
                  <a:pt x="6683897" y="4514514"/>
                </a:lnTo>
                <a:cubicBezTo>
                  <a:pt x="6780153" y="4583061"/>
                  <a:pt x="6802614" y="4716659"/>
                  <a:pt x="6734068" y="4812914"/>
                </a:cubicBezTo>
                <a:lnTo>
                  <a:pt x="5356435" y="6747425"/>
                </a:lnTo>
                <a:cubicBezTo>
                  <a:pt x="5287889" y="6843679"/>
                  <a:pt x="5154290" y="6866142"/>
                  <a:pt x="5058035" y="6797595"/>
                </a:cubicBezTo>
                <a:lnTo>
                  <a:pt x="4360915" y="6301152"/>
                </a:lnTo>
                <a:cubicBezTo>
                  <a:pt x="4264660" y="6232605"/>
                  <a:pt x="4242198" y="6099007"/>
                  <a:pt x="4310745" y="6002752"/>
                </a:cubicBezTo>
                <a:lnTo>
                  <a:pt x="5688377" y="4068241"/>
                </a:lnTo>
                <a:cubicBezTo>
                  <a:pt x="5731219" y="4008081"/>
                  <a:pt x="5799471" y="3976748"/>
                  <a:pt x="5868136" y="3978443"/>
                </a:cubicBezTo>
                <a:close/>
                <a:moveTo>
                  <a:pt x="2988080" y="2006714"/>
                </a:moveTo>
                <a:cubicBezTo>
                  <a:pt x="3029250" y="2008543"/>
                  <a:pt x="3070334" y="2022265"/>
                  <a:pt x="3105915" y="2048677"/>
                </a:cubicBezTo>
                <a:lnTo>
                  <a:pt x="3793101" y="2558786"/>
                </a:lnTo>
                <a:cubicBezTo>
                  <a:pt x="3887983" y="2629218"/>
                  <a:pt x="3907803" y="2763234"/>
                  <a:pt x="3837371" y="2858117"/>
                </a:cubicBezTo>
                <a:lnTo>
                  <a:pt x="2421818" y="4765055"/>
                </a:lnTo>
                <a:cubicBezTo>
                  <a:pt x="2351385" y="4859938"/>
                  <a:pt x="2217369" y="4879759"/>
                  <a:pt x="2122486" y="4809326"/>
                </a:cubicBezTo>
                <a:lnTo>
                  <a:pt x="1435301" y="4299217"/>
                </a:lnTo>
                <a:cubicBezTo>
                  <a:pt x="1340419" y="4228784"/>
                  <a:pt x="1320599" y="4094769"/>
                  <a:pt x="1391031" y="3999884"/>
                </a:cubicBezTo>
                <a:lnTo>
                  <a:pt x="2806584" y="2092947"/>
                </a:lnTo>
                <a:cubicBezTo>
                  <a:pt x="2841801" y="2045506"/>
                  <a:pt x="2892913" y="2016829"/>
                  <a:pt x="2947082" y="2008818"/>
                </a:cubicBezTo>
                <a:cubicBezTo>
                  <a:pt x="2960623" y="2006815"/>
                  <a:pt x="2974356" y="2006104"/>
                  <a:pt x="2988080" y="2006714"/>
                </a:cubicBezTo>
                <a:close/>
                <a:moveTo>
                  <a:pt x="5179683" y="1866371"/>
                </a:moveTo>
                <a:cubicBezTo>
                  <a:pt x="5220882" y="1867400"/>
                  <a:pt x="5262224" y="1880320"/>
                  <a:pt x="5298312" y="1906036"/>
                </a:cubicBezTo>
                <a:lnTo>
                  <a:pt x="5995276" y="2402699"/>
                </a:lnTo>
                <a:cubicBezTo>
                  <a:pt x="6091510" y="2471275"/>
                  <a:pt x="6113930" y="2604882"/>
                  <a:pt x="6045352" y="2701114"/>
                </a:cubicBezTo>
                <a:lnTo>
                  <a:pt x="4667112" y="4635191"/>
                </a:lnTo>
                <a:cubicBezTo>
                  <a:pt x="4598535" y="4731425"/>
                  <a:pt x="4464930" y="4753845"/>
                  <a:pt x="4368696" y="4685268"/>
                </a:cubicBezTo>
                <a:lnTo>
                  <a:pt x="3671733" y="4188605"/>
                </a:lnTo>
                <a:cubicBezTo>
                  <a:pt x="3575500" y="4120029"/>
                  <a:pt x="3553079" y="3986423"/>
                  <a:pt x="3621656" y="3890189"/>
                </a:cubicBezTo>
                <a:lnTo>
                  <a:pt x="4999896" y="1956113"/>
                </a:lnTo>
                <a:cubicBezTo>
                  <a:pt x="5034185" y="1907996"/>
                  <a:pt x="5084731" y="1878333"/>
                  <a:pt x="5138733" y="1869271"/>
                </a:cubicBezTo>
                <a:cubicBezTo>
                  <a:pt x="5152234" y="1867006"/>
                  <a:pt x="5165950" y="1866027"/>
                  <a:pt x="5179683" y="1866371"/>
                </a:cubicBezTo>
                <a:close/>
                <a:moveTo>
                  <a:pt x="7682425" y="1376575"/>
                </a:moveTo>
                <a:cubicBezTo>
                  <a:pt x="7723623" y="1377592"/>
                  <a:pt x="7764970" y="1390499"/>
                  <a:pt x="7801066" y="1416204"/>
                </a:cubicBezTo>
                <a:lnTo>
                  <a:pt x="8498186" y="1912648"/>
                </a:lnTo>
                <a:cubicBezTo>
                  <a:pt x="8594442" y="1981195"/>
                  <a:pt x="8616904" y="2114792"/>
                  <a:pt x="8548356" y="2211048"/>
                </a:cubicBezTo>
                <a:lnTo>
                  <a:pt x="7170724" y="4145558"/>
                </a:lnTo>
                <a:cubicBezTo>
                  <a:pt x="7102178" y="4241813"/>
                  <a:pt x="6968579" y="4264275"/>
                  <a:pt x="6872324" y="4195728"/>
                </a:cubicBezTo>
                <a:lnTo>
                  <a:pt x="6175204" y="3699284"/>
                </a:lnTo>
                <a:cubicBezTo>
                  <a:pt x="6078949" y="3630738"/>
                  <a:pt x="6056487" y="3497140"/>
                  <a:pt x="6125033" y="3400885"/>
                </a:cubicBezTo>
                <a:lnTo>
                  <a:pt x="7502667" y="1466375"/>
                </a:lnTo>
                <a:cubicBezTo>
                  <a:pt x="7545508" y="1406216"/>
                  <a:pt x="7613760" y="1374881"/>
                  <a:pt x="7682425" y="1376575"/>
                </a:cubicBezTo>
                <a:close/>
                <a:moveTo>
                  <a:pt x="4327862" y="0"/>
                </a:moveTo>
                <a:lnTo>
                  <a:pt x="5641020" y="0"/>
                </a:lnTo>
                <a:lnTo>
                  <a:pt x="5691857" y="52605"/>
                </a:lnTo>
                <a:cubicBezTo>
                  <a:pt x="5736667" y="122921"/>
                  <a:pt x="5737899" y="216110"/>
                  <a:pt x="5687618" y="289092"/>
                </a:cubicBezTo>
                <a:lnTo>
                  <a:pt x="4340224" y="2244785"/>
                </a:lnTo>
                <a:cubicBezTo>
                  <a:pt x="4273183" y="2342095"/>
                  <a:pt x="4139949" y="2366631"/>
                  <a:pt x="4042640" y="2299588"/>
                </a:cubicBezTo>
                <a:lnTo>
                  <a:pt x="3337888" y="1814042"/>
                </a:lnTo>
                <a:cubicBezTo>
                  <a:pt x="3240579" y="1747000"/>
                  <a:pt x="3216042" y="1613767"/>
                  <a:pt x="3283084" y="1516458"/>
                </a:cubicBezTo>
                <a:close/>
              </a:path>
            </a:pathLst>
          </a:cu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26" name="TextBox 25">
            <a:extLst>
              <a:ext uri="{FF2B5EF4-FFF2-40B4-BE49-F238E27FC236}">
                <a16:creationId xmlns:a16="http://schemas.microsoft.com/office/drawing/2014/main" id="{1AC4D12C-0101-E8B6-1FF6-886F3CAFCE5C}"/>
              </a:ext>
            </a:extLst>
          </p:cNvPr>
          <p:cNvSpPr txBox="1"/>
          <p:nvPr/>
        </p:nvSpPr>
        <p:spPr>
          <a:xfrm>
            <a:off x="432619" y="757084"/>
            <a:ext cx="6459794" cy="7848302"/>
          </a:xfrm>
          <a:prstGeom prst="rect">
            <a:avLst/>
          </a:prstGeom>
          <a:noFill/>
        </p:spPr>
        <p:txBody>
          <a:bodyPr wrap="square" rtlCol="0">
            <a:spAutoFit/>
          </a:bodyPr>
          <a:lstStyle/>
          <a:p>
            <a:r>
              <a:rPr lang="en-US" sz="9600" dirty="0"/>
              <a:t>Thank You</a:t>
            </a:r>
          </a:p>
          <a:p>
            <a:endParaRPr lang="en-US" sz="4800" dirty="0">
              <a:solidFill>
                <a:schemeClr val="bg1"/>
              </a:solidFill>
            </a:endParaRPr>
          </a:p>
          <a:p>
            <a:endParaRPr lang="en-US" sz="4800" dirty="0">
              <a:solidFill>
                <a:schemeClr val="bg1"/>
              </a:solidFill>
            </a:endParaRPr>
          </a:p>
          <a:p>
            <a:endParaRPr lang="en-US" sz="4800" dirty="0">
              <a:solidFill>
                <a:schemeClr val="bg1"/>
              </a:solidFill>
            </a:endParaRPr>
          </a:p>
          <a:p>
            <a:endParaRPr lang="en-US" sz="4800" dirty="0"/>
          </a:p>
          <a:p>
            <a:r>
              <a:rPr lang="en-US" sz="2400" dirty="0"/>
              <a:t>E. Stein Bronsky, MD</a:t>
            </a:r>
          </a:p>
          <a:p>
            <a:r>
              <a:rPr lang="en-US" sz="2000" dirty="0">
                <a:hlinkClick r:id="rId6">
                  <a:extLst>
                    <a:ext uri="{A12FA001-AC4F-418D-AE19-62706E023703}">
                      <ahyp:hlinkClr xmlns:ahyp="http://schemas.microsoft.com/office/drawing/2018/hyperlinkcolor" val="tx"/>
                    </a:ext>
                  </a:extLst>
                </a:hlinkClick>
              </a:rPr>
              <a:t>Eric.bronsky@coloradosprings.gov</a:t>
            </a:r>
            <a:endParaRPr lang="en-US" sz="2000" dirty="0"/>
          </a:p>
          <a:p>
            <a:r>
              <a:rPr lang="en-US" sz="2000" dirty="0"/>
              <a:t>Cell: 719-362-6159</a:t>
            </a:r>
          </a:p>
          <a:p>
            <a:endParaRPr lang="en-US" sz="9600" dirty="0">
              <a:solidFill>
                <a:schemeClr val="bg1"/>
              </a:solidFill>
            </a:endParaRPr>
          </a:p>
          <a:p>
            <a:endParaRPr lang="en-US" sz="4800" dirty="0">
              <a:solidFill>
                <a:srgbClr val="EEF2E4"/>
              </a:solidFill>
            </a:endParaRPr>
          </a:p>
        </p:txBody>
      </p:sp>
      <p:sp>
        <p:nvSpPr>
          <p:cNvPr id="2" name="TextBox 1">
            <a:extLst>
              <a:ext uri="{FF2B5EF4-FFF2-40B4-BE49-F238E27FC236}">
                <a16:creationId xmlns:a16="http://schemas.microsoft.com/office/drawing/2014/main" id="{FCE8F8EC-8EBB-67ED-6F49-1AF8050F415A}"/>
              </a:ext>
            </a:extLst>
          </p:cNvPr>
          <p:cNvSpPr txBox="1"/>
          <p:nvPr/>
        </p:nvSpPr>
        <p:spPr>
          <a:xfrm>
            <a:off x="211873" y="5060539"/>
            <a:ext cx="4806176" cy="584775"/>
          </a:xfrm>
          <a:prstGeom prst="rect">
            <a:avLst/>
          </a:prstGeom>
          <a:noFill/>
        </p:spPr>
        <p:txBody>
          <a:bodyPr wrap="square" rtlCol="0">
            <a:spAutoFit/>
          </a:bodyPr>
          <a:lstStyle/>
          <a:p>
            <a:endParaRPr lang="en-US" sz="3200" dirty="0"/>
          </a:p>
        </p:txBody>
      </p:sp>
    </p:spTree>
    <p:extLst>
      <p:ext uri="{BB962C8B-B14F-4D97-AF65-F5344CB8AC3E}">
        <p14:creationId xmlns:p14="http://schemas.microsoft.com/office/powerpoint/2010/main" val="4235115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FCEEF-01BA-9B69-A1D8-62C68C450BA7}"/>
            </a:ext>
          </a:extLst>
        </p:cNvPr>
        <p:cNvGrpSpPr/>
        <p:nvPr/>
      </p:nvGrpSpPr>
      <p:grpSpPr>
        <a:xfrm>
          <a:off x="0" y="0"/>
          <a:ext cx="0" cy="0"/>
          <a:chOff x="0" y="0"/>
          <a:chExt cx="0" cy="0"/>
        </a:xfrm>
      </p:grpSpPr>
      <p:pic>
        <p:nvPicPr>
          <p:cNvPr id="25" name="Picture 24" descr="A picture containing text, sky, outdoor, road&#10;&#10;Description automatically generated">
            <a:extLst>
              <a:ext uri="{FF2B5EF4-FFF2-40B4-BE49-F238E27FC236}">
                <a16:creationId xmlns:a16="http://schemas.microsoft.com/office/drawing/2014/main" id="{8CF97ACD-13E4-3967-42C1-F220B4EAB3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473780" cy="6858000"/>
          </a:xfrm>
          <a:prstGeom prst="rect">
            <a:avLst/>
          </a:prstGeom>
        </p:spPr>
      </p:pic>
      <p:pic>
        <p:nvPicPr>
          <p:cNvPr id="23" name="Picture 22" descr="A picture containing mountain, nature, valley, orange">
            <a:extLst>
              <a:ext uri="{FF2B5EF4-FFF2-40B4-BE49-F238E27FC236}">
                <a16:creationId xmlns:a16="http://schemas.microsoft.com/office/drawing/2014/main" id="{599CF257-1283-11E8-19AF-29EF5A242E7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26457"/>
          <a:stretch>
            <a:fillRect/>
          </a:stretch>
        </p:blipFill>
        <p:spPr>
          <a:xfrm>
            <a:off x="4790005" y="488072"/>
            <a:ext cx="11367549" cy="6296186"/>
          </a:xfrm>
          <a:custGeom>
            <a:avLst/>
            <a:gdLst>
              <a:gd name="connsiteX0" fmla="*/ 968778 w 8588050"/>
              <a:gd name="connsiteY0" fmla="*/ 4588127 h 6858000"/>
              <a:gd name="connsiteX1" fmla="*/ 1086510 w 8588050"/>
              <a:gd name="connsiteY1" fmla="*/ 4630382 h 6858000"/>
              <a:gd name="connsiteX2" fmla="*/ 1772426 w 8588050"/>
              <a:gd name="connsiteY2" fmla="*/ 5142194 h 6858000"/>
              <a:gd name="connsiteX3" fmla="*/ 1815954 w 8588050"/>
              <a:gd name="connsiteY3" fmla="*/ 5441634 h 6858000"/>
              <a:gd name="connsiteX4" fmla="*/ 759100 w 8588050"/>
              <a:gd name="connsiteY4" fmla="*/ 6858000 h 6858000"/>
              <a:gd name="connsiteX5" fmla="*/ 0 w 8588050"/>
              <a:gd name="connsiteY5" fmla="*/ 6858000 h 6858000"/>
              <a:gd name="connsiteX6" fmla="*/ 0 w 8588050"/>
              <a:gd name="connsiteY6" fmla="*/ 5728717 h 6858000"/>
              <a:gd name="connsiteX7" fmla="*/ 787069 w 8588050"/>
              <a:gd name="connsiteY7" fmla="*/ 4673909 h 6858000"/>
              <a:gd name="connsiteX8" fmla="*/ 968778 w 8588050"/>
              <a:gd name="connsiteY8" fmla="*/ 4588127 h 6858000"/>
              <a:gd name="connsiteX9" fmla="*/ 3256823 w 8588050"/>
              <a:gd name="connsiteY9" fmla="*/ 4469028 h 6858000"/>
              <a:gd name="connsiteX10" fmla="*/ 3375350 w 8588050"/>
              <a:gd name="connsiteY10" fmla="*/ 4508995 h 6858000"/>
              <a:gd name="connsiteX11" fmla="*/ 4071054 w 8588050"/>
              <a:gd name="connsiteY11" fmla="*/ 5007422 h 6858000"/>
              <a:gd name="connsiteX12" fmla="*/ 4120374 w 8588050"/>
              <a:gd name="connsiteY12" fmla="*/ 5305963 h 6858000"/>
              <a:gd name="connsiteX13" fmla="*/ 3008439 w 8588050"/>
              <a:gd name="connsiteY13" fmla="*/ 6858000 h 6858000"/>
              <a:gd name="connsiteX14" fmla="*/ 1841487 w 8588050"/>
              <a:gd name="connsiteY14" fmla="*/ 6858000 h 6858000"/>
              <a:gd name="connsiteX15" fmla="*/ 1742993 w 8588050"/>
              <a:gd name="connsiteY15" fmla="*/ 6787436 h 6858000"/>
              <a:gd name="connsiteX16" fmla="*/ 1693672 w 8588050"/>
              <a:gd name="connsiteY16" fmla="*/ 6488894 h 6858000"/>
              <a:gd name="connsiteX17" fmla="*/ 3076809 w 8588050"/>
              <a:gd name="connsiteY17" fmla="*/ 4558316 h 6858000"/>
              <a:gd name="connsiteX18" fmla="*/ 3256823 w 8588050"/>
              <a:gd name="connsiteY18" fmla="*/ 4469028 h 6858000"/>
              <a:gd name="connsiteX19" fmla="*/ 5868136 w 8588050"/>
              <a:gd name="connsiteY19" fmla="*/ 3978443 h 6858000"/>
              <a:gd name="connsiteX20" fmla="*/ 5986778 w 8588050"/>
              <a:gd name="connsiteY20" fmla="*/ 4018071 h 6858000"/>
              <a:gd name="connsiteX21" fmla="*/ 6683897 w 8588050"/>
              <a:gd name="connsiteY21" fmla="*/ 4514514 h 6858000"/>
              <a:gd name="connsiteX22" fmla="*/ 6734068 w 8588050"/>
              <a:gd name="connsiteY22" fmla="*/ 4812914 h 6858000"/>
              <a:gd name="connsiteX23" fmla="*/ 5356435 w 8588050"/>
              <a:gd name="connsiteY23" fmla="*/ 6747425 h 6858000"/>
              <a:gd name="connsiteX24" fmla="*/ 5058035 w 8588050"/>
              <a:gd name="connsiteY24" fmla="*/ 6797595 h 6858000"/>
              <a:gd name="connsiteX25" fmla="*/ 4360915 w 8588050"/>
              <a:gd name="connsiteY25" fmla="*/ 6301152 h 6858000"/>
              <a:gd name="connsiteX26" fmla="*/ 4310745 w 8588050"/>
              <a:gd name="connsiteY26" fmla="*/ 6002752 h 6858000"/>
              <a:gd name="connsiteX27" fmla="*/ 5688377 w 8588050"/>
              <a:gd name="connsiteY27" fmla="*/ 4068241 h 6858000"/>
              <a:gd name="connsiteX28" fmla="*/ 5868136 w 8588050"/>
              <a:gd name="connsiteY28" fmla="*/ 3978443 h 6858000"/>
              <a:gd name="connsiteX29" fmla="*/ 2988080 w 8588050"/>
              <a:gd name="connsiteY29" fmla="*/ 2006714 h 6858000"/>
              <a:gd name="connsiteX30" fmla="*/ 3105915 w 8588050"/>
              <a:gd name="connsiteY30" fmla="*/ 2048677 h 6858000"/>
              <a:gd name="connsiteX31" fmla="*/ 3793101 w 8588050"/>
              <a:gd name="connsiteY31" fmla="*/ 2558786 h 6858000"/>
              <a:gd name="connsiteX32" fmla="*/ 3837371 w 8588050"/>
              <a:gd name="connsiteY32" fmla="*/ 2858117 h 6858000"/>
              <a:gd name="connsiteX33" fmla="*/ 2421818 w 8588050"/>
              <a:gd name="connsiteY33" fmla="*/ 4765055 h 6858000"/>
              <a:gd name="connsiteX34" fmla="*/ 2122486 w 8588050"/>
              <a:gd name="connsiteY34" fmla="*/ 4809326 h 6858000"/>
              <a:gd name="connsiteX35" fmla="*/ 1435301 w 8588050"/>
              <a:gd name="connsiteY35" fmla="*/ 4299217 h 6858000"/>
              <a:gd name="connsiteX36" fmla="*/ 1391031 w 8588050"/>
              <a:gd name="connsiteY36" fmla="*/ 3999884 h 6858000"/>
              <a:gd name="connsiteX37" fmla="*/ 2806584 w 8588050"/>
              <a:gd name="connsiteY37" fmla="*/ 2092947 h 6858000"/>
              <a:gd name="connsiteX38" fmla="*/ 2947082 w 8588050"/>
              <a:gd name="connsiteY38" fmla="*/ 2008818 h 6858000"/>
              <a:gd name="connsiteX39" fmla="*/ 2988080 w 8588050"/>
              <a:gd name="connsiteY39" fmla="*/ 2006714 h 6858000"/>
              <a:gd name="connsiteX40" fmla="*/ 5179683 w 8588050"/>
              <a:gd name="connsiteY40" fmla="*/ 1866371 h 6858000"/>
              <a:gd name="connsiteX41" fmla="*/ 5298312 w 8588050"/>
              <a:gd name="connsiteY41" fmla="*/ 1906036 h 6858000"/>
              <a:gd name="connsiteX42" fmla="*/ 5995276 w 8588050"/>
              <a:gd name="connsiteY42" fmla="*/ 2402699 h 6858000"/>
              <a:gd name="connsiteX43" fmla="*/ 6045352 w 8588050"/>
              <a:gd name="connsiteY43" fmla="*/ 2701114 h 6858000"/>
              <a:gd name="connsiteX44" fmla="*/ 4667112 w 8588050"/>
              <a:gd name="connsiteY44" fmla="*/ 4635191 h 6858000"/>
              <a:gd name="connsiteX45" fmla="*/ 4368696 w 8588050"/>
              <a:gd name="connsiteY45" fmla="*/ 4685268 h 6858000"/>
              <a:gd name="connsiteX46" fmla="*/ 3671733 w 8588050"/>
              <a:gd name="connsiteY46" fmla="*/ 4188605 h 6858000"/>
              <a:gd name="connsiteX47" fmla="*/ 3621656 w 8588050"/>
              <a:gd name="connsiteY47" fmla="*/ 3890189 h 6858000"/>
              <a:gd name="connsiteX48" fmla="*/ 4999896 w 8588050"/>
              <a:gd name="connsiteY48" fmla="*/ 1956113 h 6858000"/>
              <a:gd name="connsiteX49" fmla="*/ 5138733 w 8588050"/>
              <a:gd name="connsiteY49" fmla="*/ 1869271 h 6858000"/>
              <a:gd name="connsiteX50" fmla="*/ 5179683 w 8588050"/>
              <a:gd name="connsiteY50" fmla="*/ 1866371 h 6858000"/>
              <a:gd name="connsiteX51" fmla="*/ 7682425 w 8588050"/>
              <a:gd name="connsiteY51" fmla="*/ 1376575 h 6858000"/>
              <a:gd name="connsiteX52" fmla="*/ 7801066 w 8588050"/>
              <a:gd name="connsiteY52" fmla="*/ 1416204 h 6858000"/>
              <a:gd name="connsiteX53" fmla="*/ 8498186 w 8588050"/>
              <a:gd name="connsiteY53" fmla="*/ 1912648 h 6858000"/>
              <a:gd name="connsiteX54" fmla="*/ 8548356 w 8588050"/>
              <a:gd name="connsiteY54" fmla="*/ 2211048 h 6858000"/>
              <a:gd name="connsiteX55" fmla="*/ 7170724 w 8588050"/>
              <a:gd name="connsiteY55" fmla="*/ 4145558 h 6858000"/>
              <a:gd name="connsiteX56" fmla="*/ 6872324 w 8588050"/>
              <a:gd name="connsiteY56" fmla="*/ 4195728 h 6858000"/>
              <a:gd name="connsiteX57" fmla="*/ 6175204 w 8588050"/>
              <a:gd name="connsiteY57" fmla="*/ 3699284 h 6858000"/>
              <a:gd name="connsiteX58" fmla="*/ 6125033 w 8588050"/>
              <a:gd name="connsiteY58" fmla="*/ 3400885 h 6858000"/>
              <a:gd name="connsiteX59" fmla="*/ 7502667 w 8588050"/>
              <a:gd name="connsiteY59" fmla="*/ 1466375 h 6858000"/>
              <a:gd name="connsiteX60" fmla="*/ 7682425 w 8588050"/>
              <a:gd name="connsiteY60" fmla="*/ 1376575 h 6858000"/>
              <a:gd name="connsiteX61" fmla="*/ 4327862 w 8588050"/>
              <a:gd name="connsiteY61" fmla="*/ 0 h 6858000"/>
              <a:gd name="connsiteX62" fmla="*/ 5641020 w 8588050"/>
              <a:gd name="connsiteY62" fmla="*/ 0 h 6858000"/>
              <a:gd name="connsiteX63" fmla="*/ 5691857 w 8588050"/>
              <a:gd name="connsiteY63" fmla="*/ 52605 h 6858000"/>
              <a:gd name="connsiteX64" fmla="*/ 5687618 w 8588050"/>
              <a:gd name="connsiteY64" fmla="*/ 289092 h 6858000"/>
              <a:gd name="connsiteX65" fmla="*/ 4340224 w 8588050"/>
              <a:gd name="connsiteY65" fmla="*/ 2244785 h 6858000"/>
              <a:gd name="connsiteX66" fmla="*/ 4042640 w 8588050"/>
              <a:gd name="connsiteY66" fmla="*/ 2299588 h 6858000"/>
              <a:gd name="connsiteX67" fmla="*/ 3337888 w 8588050"/>
              <a:gd name="connsiteY67" fmla="*/ 1814042 h 6858000"/>
              <a:gd name="connsiteX68" fmla="*/ 3283084 w 8588050"/>
              <a:gd name="connsiteY68" fmla="*/ 151645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588050" h="6858000">
                <a:moveTo>
                  <a:pt x="968778" y="4588127"/>
                </a:moveTo>
                <a:cubicBezTo>
                  <a:pt x="1009944" y="4590058"/>
                  <a:pt x="1050994" y="4603880"/>
                  <a:pt x="1086510" y="4630382"/>
                </a:cubicBezTo>
                <a:lnTo>
                  <a:pt x="1772426" y="5142194"/>
                </a:lnTo>
                <a:cubicBezTo>
                  <a:pt x="1867134" y="5212862"/>
                  <a:pt x="1886623" y="5346927"/>
                  <a:pt x="1815954" y="5441634"/>
                </a:cubicBezTo>
                <a:lnTo>
                  <a:pt x="759100" y="6858000"/>
                </a:lnTo>
                <a:lnTo>
                  <a:pt x="0" y="6858000"/>
                </a:lnTo>
                <a:lnTo>
                  <a:pt x="0" y="5728717"/>
                </a:lnTo>
                <a:lnTo>
                  <a:pt x="787069" y="4673909"/>
                </a:lnTo>
                <a:cubicBezTo>
                  <a:pt x="831237" y="4614716"/>
                  <a:pt x="900168" y="4584907"/>
                  <a:pt x="968778" y="4588127"/>
                </a:cubicBezTo>
                <a:close/>
                <a:moveTo>
                  <a:pt x="3256823" y="4469028"/>
                </a:moveTo>
                <a:cubicBezTo>
                  <a:pt x="3298018" y="4470163"/>
                  <a:pt x="3339328" y="4483188"/>
                  <a:pt x="3375350" y="4508995"/>
                </a:cubicBezTo>
                <a:lnTo>
                  <a:pt x="4071054" y="5007422"/>
                </a:lnTo>
                <a:cubicBezTo>
                  <a:pt x="4167114" y="5076242"/>
                  <a:pt x="4189195" y="5209904"/>
                  <a:pt x="4120374" y="5305963"/>
                </a:cubicBezTo>
                <a:lnTo>
                  <a:pt x="3008439" y="6858000"/>
                </a:lnTo>
                <a:lnTo>
                  <a:pt x="1841487" y="6858000"/>
                </a:lnTo>
                <a:lnTo>
                  <a:pt x="1742993" y="6787436"/>
                </a:lnTo>
                <a:cubicBezTo>
                  <a:pt x="1646934" y="6718616"/>
                  <a:pt x="1624852" y="6584954"/>
                  <a:pt x="1693672" y="6488894"/>
                </a:cubicBezTo>
                <a:lnTo>
                  <a:pt x="3076809" y="4558316"/>
                </a:lnTo>
                <a:cubicBezTo>
                  <a:pt x="3119823" y="4498278"/>
                  <a:pt x="3188163" y="4467139"/>
                  <a:pt x="3256823" y="4469028"/>
                </a:cubicBezTo>
                <a:close/>
                <a:moveTo>
                  <a:pt x="5868136" y="3978443"/>
                </a:moveTo>
                <a:cubicBezTo>
                  <a:pt x="5909334" y="3979459"/>
                  <a:pt x="5950682" y="3992365"/>
                  <a:pt x="5986778" y="4018071"/>
                </a:cubicBezTo>
                <a:lnTo>
                  <a:pt x="6683897" y="4514514"/>
                </a:lnTo>
                <a:cubicBezTo>
                  <a:pt x="6780153" y="4583061"/>
                  <a:pt x="6802614" y="4716659"/>
                  <a:pt x="6734068" y="4812914"/>
                </a:cubicBezTo>
                <a:lnTo>
                  <a:pt x="5356435" y="6747425"/>
                </a:lnTo>
                <a:cubicBezTo>
                  <a:pt x="5287889" y="6843679"/>
                  <a:pt x="5154290" y="6866142"/>
                  <a:pt x="5058035" y="6797595"/>
                </a:cubicBezTo>
                <a:lnTo>
                  <a:pt x="4360915" y="6301152"/>
                </a:lnTo>
                <a:cubicBezTo>
                  <a:pt x="4264660" y="6232605"/>
                  <a:pt x="4242198" y="6099007"/>
                  <a:pt x="4310745" y="6002752"/>
                </a:cubicBezTo>
                <a:lnTo>
                  <a:pt x="5688377" y="4068241"/>
                </a:lnTo>
                <a:cubicBezTo>
                  <a:pt x="5731219" y="4008081"/>
                  <a:pt x="5799471" y="3976748"/>
                  <a:pt x="5868136" y="3978443"/>
                </a:cubicBezTo>
                <a:close/>
                <a:moveTo>
                  <a:pt x="2988080" y="2006714"/>
                </a:moveTo>
                <a:cubicBezTo>
                  <a:pt x="3029250" y="2008543"/>
                  <a:pt x="3070334" y="2022265"/>
                  <a:pt x="3105915" y="2048677"/>
                </a:cubicBezTo>
                <a:lnTo>
                  <a:pt x="3793101" y="2558786"/>
                </a:lnTo>
                <a:cubicBezTo>
                  <a:pt x="3887983" y="2629218"/>
                  <a:pt x="3907803" y="2763234"/>
                  <a:pt x="3837371" y="2858117"/>
                </a:cubicBezTo>
                <a:lnTo>
                  <a:pt x="2421818" y="4765055"/>
                </a:lnTo>
                <a:cubicBezTo>
                  <a:pt x="2351385" y="4859938"/>
                  <a:pt x="2217369" y="4879759"/>
                  <a:pt x="2122486" y="4809326"/>
                </a:cubicBezTo>
                <a:lnTo>
                  <a:pt x="1435301" y="4299217"/>
                </a:lnTo>
                <a:cubicBezTo>
                  <a:pt x="1340419" y="4228784"/>
                  <a:pt x="1320599" y="4094769"/>
                  <a:pt x="1391031" y="3999884"/>
                </a:cubicBezTo>
                <a:lnTo>
                  <a:pt x="2806584" y="2092947"/>
                </a:lnTo>
                <a:cubicBezTo>
                  <a:pt x="2841801" y="2045506"/>
                  <a:pt x="2892913" y="2016829"/>
                  <a:pt x="2947082" y="2008818"/>
                </a:cubicBezTo>
                <a:cubicBezTo>
                  <a:pt x="2960623" y="2006815"/>
                  <a:pt x="2974356" y="2006104"/>
                  <a:pt x="2988080" y="2006714"/>
                </a:cubicBezTo>
                <a:close/>
                <a:moveTo>
                  <a:pt x="5179683" y="1866371"/>
                </a:moveTo>
                <a:cubicBezTo>
                  <a:pt x="5220882" y="1867400"/>
                  <a:pt x="5262224" y="1880320"/>
                  <a:pt x="5298312" y="1906036"/>
                </a:cubicBezTo>
                <a:lnTo>
                  <a:pt x="5995276" y="2402699"/>
                </a:lnTo>
                <a:cubicBezTo>
                  <a:pt x="6091510" y="2471275"/>
                  <a:pt x="6113930" y="2604882"/>
                  <a:pt x="6045352" y="2701114"/>
                </a:cubicBezTo>
                <a:lnTo>
                  <a:pt x="4667112" y="4635191"/>
                </a:lnTo>
                <a:cubicBezTo>
                  <a:pt x="4598535" y="4731425"/>
                  <a:pt x="4464930" y="4753845"/>
                  <a:pt x="4368696" y="4685268"/>
                </a:cubicBezTo>
                <a:lnTo>
                  <a:pt x="3671733" y="4188605"/>
                </a:lnTo>
                <a:cubicBezTo>
                  <a:pt x="3575500" y="4120029"/>
                  <a:pt x="3553079" y="3986423"/>
                  <a:pt x="3621656" y="3890189"/>
                </a:cubicBezTo>
                <a:lnTo>
                  <a:pt x="4999896" y="1956113"/>
                </a:lnTo>
                <a:cubicBezTo>
                  <a:pt x="5034185" y="1907996"/>
                  <a:pt x="5084731" y="1878333"/>
                  <a:pt x="5138733" y="1869271"/>
                </a:cubicBezTo>
                <a:cubicBezTo>
                  <a:pt x="5152234" y="1867006"/>
                  <a:pt x="5165950" y="1866027"/>
                  <a:pt x="5179683" y="1866371"/>
                </a:cubicBezTo>
                <a:close/>
                <a:moveTo>
                  <a:pt x="7682425" y="1376575"/>
                </a:moveTo>
                <a:cubicBezTo>
                  <a:pt x="7723623" y="1377592"/>
                  <a:pt x="7764970" y="1390499"/>
                  <a:pt x="7801066" y="1416204"/>
                </a:cubicBezTo>
                <a:lnTo>
                  <a:pt x="8498186" y="1912648"/>
                </a:lnTo>
                <a:cubicBezTo>
                  <a:pt x="8594442" y="1981195"/>
                  <a:pt x="8616904" y="2114792"/>
                  <a:pt x="8548356" y="2211048"/>
                </a:cubicBezTo>
                <a:lnTo>
                  <a:pt x="7170724" y="4145558"/>
                </a:lnTo>
                <a:cubicBezTo>
                  <a:pt x="7102178" y="4241813"/>
                  <a:pt x="6968579" y="4264275"/>
                  <a:pt x="6872324" y="4195728"/>
                </a:cubicBezTo>
                <a:lnTo>
                  <a:pt x="6175204" y="3699284"/>
                </a:lnTo>
                <a:cubicBezTo>
                  <a:pt x="6078949" y="3630738"/>
                  <a:pt x="6056487" y="3497140"/>
                  <a:pt x="6125033" y="3400885"/>
                </a:cubicBezTo>
                <a:lnTo>
                  <a:pt x="7502667" y="1466375"/>
                </a:lnTo>
                <a:cubicBezTo>
                  <a:pt x="7545508" y="1406216"/>
                  <a:pt x="7613760" y="1374881"/>
                  <a:pt x="7682425" y="1376575"/>
                </a:cubicBezTo>
                <a:close/>
                <a:moveTo>
                  <a:pt x="4327862" y="0"/>
                </a:moveTo>
                <a:lnTo>
                  <a:pt x="5641020" y="0"/>
                </a:lnTo>
                <a:lnTo>
                  <a:pt x="5691857" y="52605"/>
                </a:lnTo>
                <a:cubicBezTo>
                  <a:pt x="5736667" y="122921"/>
                  <a:pt x="5737899" y="216110"/>
                  <a:pt x="5687618" y="289092"/>
                </a:cubicBezTo>
                <a:lnTo>
                  <a:pt x="4340224" y="2244785"/>
                </a:lnTo>
                <a:cubicBezTo>
                  <a:pt x="4273183" y="2342095"/>
                  <a:pt x="4139949" y="2366631"/>
                  <a:pt x="4042640" y="2299588"/>
                </a:cubicBezTo>
                <a:lnTo>
                  <a:pt x="3337888" y="1814042"/>
                </a:lnTo>
                <a:cubicBezTo>
                  <a:pt x="3240579" y="1747000"/>
                  <a:pt x="3216042" y="1613767"/>
                  <a:pt x="3283084" y="1516458"/>
                </a:cubicBezTo>
                <a:close/>
              </a:path>
            </a:pathLst>
          </a:cu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26" name="TextBox 25">
            <a:extLst>
              <a:ext uri="{FF2B5EF4-FFF2-40B4-BE49-F238E27FC236}">
                <a16:creationId xmlns:a16="http://schemas.microsoft.com/office/drawing/2014/main" id="{1AC4D12C-0101-E8B6-1FF6-886F3CAFCE5C}"/>
              </a:ext>
            </a:extLst>
          </p:cNvPr>
          <p:cNvSpPr txBox="1"/>
          <p:nvPr/>
        </p:nvSpPr>
        <p:spPr>
          <a:xfrm>
            <a:off x="432619" y="757084"/>
            <a:ext cx="6459794" cy="78483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Georgia"/>
                <a:ea typeface="+mn-ea"/>
                <a:cs typeface="+mn-cs"/>
              </a:rPr>
              <a:t>Thank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Georg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Georg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Georg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Georg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Georgia"/>
                <a:ea typeface="+mn-ea"/>
                <a:cs typeface="+mn-cs"/>
              </a:rPr>
              <a:t>E. Stein Bronsky,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eorgia"/>
                <a:ea typeface="+mn-ea"/>
                <a:cs typeface="+mn-cs"/>
                <a:hlinkClick r:id="rId6">
                  <a:extLst>
                    <a:ext uri="{A12FA001-AC4F-418D-AE19-62706E023703}">
                      <ahyp:hlinkClr xmlns:ahyp="http://schemas.microsoft.com/office/drawing/2018/hyperlinkcolor" val="tx"/>
                    </a:ext>
                  </a:extLst>
                </a:hlinkClick>
              </a:rPr>
              <a:t>Eric.bronsky@coloradosprings.gov</a:t>
            </a:r>
            <a:endParaRPr kumimoji="0" lang="en-US" sz="2000" b="0" i="0" u="none" strike="noStrike" kern="1200" cap="none" spc="0" normalizeH="0" baseline="0" noProof="0" dirty="0">
              <a:ln>
                <a:noFill/>
              </a:ln>
              <a:solidFill>
                <a:prstClr val="white"/>
              </a:solidFill>
              <a:effectLst/>
              <a:uLnTx/>
              <a:uFillTx/>
              <a:latin typeface="Georg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eorgia"/>
                <a:ea typeface="+mn-ea"/>
                <a:cs typeface="+mn-cs"/>
              </a:rPr>
              <a:t>Cell: 719-362-6159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dirty="0">
              <a:ln>
                <a:noFill/>
              </a:ln>
              <a:solidFill>
                <a:prstClr val="black"/>
              </a:solidFill>
              <a:effectLst/>
              <a:uLnTx/>
              <a:uFillTx/>
              <a:latin typeface="Georg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EEF2E4"/>
              </a:solidFill>
              <a:effectLst/>
              <a:uLnTx/>
              <a:uFillTx/>
              <a:latin typeface="Georgia"/>
              <a:ea typeface="+mn-ea"/>
              <a:cs typeface="+mn-cs"/>
            </a:endParaRPr>
          </a:p>
        </p:txBody>
      </p:sp>
      <p:sp>
        <p:nvSpPr>
          <p:cNvPr id="2" name="TextBox 1">
            <a:extLst>
              <a:ext uri="{FF2B5EF4-FFF2-40B4-BE49-F238E27FC236}">
                <a16:creationId xmlns:a16="http://schemas.microsoft.com/office/drawing/2014/main" id="{FCE8F8EC-8EBB-67ED-6F49-1AF8050F415A}"/>
              </a:ext>
            </a:extLst>
          </p:cNvPr>
          <p:cNvSpPr txBox="1"/>
          <p:nvPr/>
        </p:nvSpPr>
        <p:spPr>
          <a:xfrm>
            <a:off x="211873" y="5060539"/>
            <a:ext cx="48061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Georgia"/>
              <a:ea typeface="+mn-ea"/>
              <a:cs typeface="+mn-cs"/>
            </a:endParaRPr>
          </a:p>
        </p:txBody>
      </p:sp>
    </p:spTree>
    <p:extLst>
      <p:ext uri="{BB962C8B-B14F-4D97-AF65-F5344CB8AC3E}">
        <p14:creationId xmlns:p14="http://schemas.microsoft.com/office/powerpoint/2010/main" val="3830602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1F7A59-B9C0-A790-204E-C0019143C280}"/>
              </a:ext>
            </a:extLst>
          </p:cNvPr>
          <p:cNvPicPr>
            <a:picLocks noChangeAspect="1"/>
          </p:cNvPicPr>
          <p:nvPr/>
        </p:nvPicPr>
        <p:blipFill>
          <a:blip r:embed="rId2"/>
          <a:stretch>
            <a:fillRect/>
          </a:stretch>
        </p:blipFill>
        <p:spPr>
          <a:xfrm>
            <a:off x="1046314" y="108155"/>
            <a:ext cx="1702621" cy="6858000"/>
          </a:xfrm>
          <a:prstGeom prst="rect">
            <a:avLst/>
          </a:prstGeom>
        </p:spPr>
      </p:pic>
      <p:sp>
        <p:nvSpPr>
          <p:cNvPr id="6" name="Rectangle 5">
            <a:extLst>
              <a:ext uri="{FF2B5EF4-FFF2-40B4-BE49-F238E27FC236}">
                <a16:creationId xmlns:a16="http://schemas.microsoft.com/office/drawing/2014/main" id="{746DB2F6-27B5-CFCC-DE47-5F19CA0E0767}"/>
              </a:ext>
            </a:extLst>
          </p:cNvPr>
          <p:cNvSpPr/>
          <p:nvPr/>
        </p:nvSpPr>
        <p:spPr>
          <a:xfrm>
            <a:off x="3452139" y="1972596"/>
            <a:ext cx="8504903" cy="2912807"/>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t>Alternative destinations are feasible</a:t>
            </a:r>
          </a:p>
          <a:p>
            <a:pPr marL="285750" indent="-285750">
              <a:buFont typeface="Arial" panose="020B0604020202020204" pitchFamily="34" charset="0"/>
              <a:buChar char="•"/>
            </a:pPr>
            <a:r>
              <a:rPr lang="en-US" dirty="0"/>
              <a:t>Not the totality of the solution</a:t>
            </a:r>
          </a:p>
          <a:p>
            <a:pPr marL="285750" indent="-285750">
              <a:buFont typeface="Arial" panose="020B0604020202020204" pitchFamily="34" charset="0"/>
              <a:buChar char="•"/>
            </a:pPr>
            <a:r>
              <a:rPr lang="en-US" dirty="0"/>
              <a:t>Training/education/availability keys to success</a:t>
            </a:r>
          </a:p>
          <a:p>
            <a:pPr marL="285750" indent="-285750">
              <a:buFont typeface="Arial" panose="020B0604020202020204" pitchFamily="34" charset="0"/>
              <a:buChar char="•"/>
            </a:pPr>
            <a:r>
              <a:rPr lang="en-US" dirty="0"/>
              <a:t>Low utilization by medic personnel   </a:t>
            </a:r>
          </a:p>
          <a:p>
            <a:pPr algn="ctr"/>
            <a:endParaRPr lang="en-US" dirty="0"/>
          </a:p>
        </p:txBody>
      </p:sp>
    </p:spTree>
    <p:extLst>
      <p:ext uri="{BB962C8B-B14F-4D97-AF65-F5344CB8AC3E}">
        <p14:creationId xmlns:p14="http://schemas.microsoft.com/office/powerpoint/2010/main" val="287897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rushed Metal 16x9">
  <a:themeElements>
    <a:clrScheme name="BrushedMetal">
      <a:dk1>
        <a:sysClr val="windowText" lastClr="000000"/>
      </a:dk1>
      <a:lt1>
        <a:sysClr val="window" lastClr="FFFFFF"/>
      </a:lt1>
      <a:dk2>
        <a:srgbClr val="2F333A"/>
      </a:dk2>
      <a:lt2>
        <a:srgbClr val="E4F9F9"/>
      </a:lt2>
      <a:accent1>
        <a:srgbClr val="07CB98"/>
      </a:accent1>
      <a:accent2>
        <a:srgbClr val="5A90D1"/>
      </a:accent2>
      <a:accent3>
        <a:srgbClr val="E6AD1E"/>
      </a:accent3>
      <a:accent4>
        <a:srgbClr val="EA6312"/>
      </a:accent4>
      <a:accent5>
        <a:srgbClr val="8253A9"/>
      </a:accent5>
      <a:accent6>
        <a:srgbClr val="CB274A"/>
      </a:accent6>
      <a:hlink>
        <a:srgbClr val="5A90D1"/>
      </a:hlink>
      <a:folHlink>
        <a:srgbClr val="969696"/>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een brushed metal presentation (widescreen).potx" id="{C4E52658-42BB-4751-AD45-DBF99E6546BE}" vid="{DAEF9E1A-844D-45D9-BB7C-945DFF722FA1}"/>
    </a:ext>
  </a:extLst>
</a:theme>
</file>

<file path=ppt/theme/theme2.xml><?xml version="1.0" encoding="utf-8"?>
<a:theme xmlns:a="http://schemas.openxmlformats.org/drawingml/2006/main" name="Office Theme">
  <a:themeElements>
    <a:clrScheme name="BrushedMetal">
      <a:dk1>
        <a:sysClr val="windowText" lastClr="000000"/>
      </a:dk1>
      <a:lt1>
        <a:sysClr val="window" lastClr="FFFFFF"/>
      </a:lt1>
      <a:dk2>
        <a:srgbClr val="2F333A"/>
      </a:dk2>
      <a:lt2>
        <a:srgbClr val="E4F9F9"/>
      </a:lt2>
      <a:accent1>
        <a:srgbClr val="07CB98"/>
      </a:accent1>
      <a:accent2>
        <a:srgbClr val="5A90D1"/>
      </a:accent2>
      <a:accent3>
        <a:srgbClr val="E6AD1E"/>
      </a:accent3>
      <a:accent4>
        <a:srgbClr val="EA6312"/>
      </a:accent4>
      <a:accent5>
        <a:srgbClr val="8253A9"/>
      </a:accent5>
      <a:accent6>
        <a:srgbClr val="CB274A"/>
      </a:accent6>
      <a:hlink>
        <a:srgbClr val="5A90D1"/>
      </a:hlink>
      <a:folHlink>
        <a:srgbClr val="969696"/>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BrushedMetal">
      <a:dk1>
        <a:sysClr val="windowText" lastClr="000000"/>
      </a:dk1>
      <a:lt1>
        <a:sysClr val="window" lastClr="FFFFFF"/>
      </a:lt1>
      <a:dk2>
        <a:srgbClr val="2F333A"/>
      </a:dk2>
      <a:lt2>
        <a:srgbClr val="E4F9F9"/>
      </a:lt2>
      <a:accent1>
        <a:srgbClr val="07CB98"/>
      </a:accent1>
      <a:accent2>
        <a:srgbClr val="5A90D1"/>
      </a:accent2>
      <a:accent3>
        <a:srgbClr val="E6AD1E"/>
      </a:accent3>
      <a:accent4>
        <a:srgbClr val="EA6312"/>
      </a:accent4>
      <a:accent5>
        <a:srgbClr val="8253A9"/>
      </a:accent5>
      <a:accent6>
        <a:srgbClr val="CB274A"/>
      </a:accent6>
      <a:hlink>
        <a:srgbClr val="5A90D1"/>
      </a:hlink>
      <a:folHlink>
        <a:srgbClr val="969696"/>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Green brushed metal presentation (widescreen)</Template>
  <TotalTime>302</TotalTime>
  <Words>13397</Words>
  <Application>Microsoft Macintosh PowerPoint</Application>
  <PresentationFormat>Widescreen</PresentationFormat>
  <Paragraphs>785</Paragraphs>
  <Slides>85</Slides>
  <Notes>34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85</vt:i4>
      </vt:variant>
    </vt:vector>
  </HeadingPairs>
  <TitlesOfParts>
    <vt:vector size="99" baseType="lpstr">
      <vt:lpstr>Aptos</vt:lpstr>
      <vt:lpstr>Arial</vt:lpstr>
      <vt:lpstr>Calibri</vt:lpstr>
      <vt:lpstr>Calibri Light</vt:lpstr>
      <vt:lpstr>Century Gothic</vt:lpstr>
      <vt:lpstr>Cooper Black</vt:lpstr>
      <vt:lpstr>Georgia</vt:lpstr>
      <vt:lpstr>Lucida Calligraphy</vt:lpstr>
      <vt:lpstr>Speak Pro</vt:lpstr>
      <vt:lpstr>Symbol</vt:lpstr>
      <vt:lpstr>Tahoma</vt:lpstr>
      <vt:lpstr>Trebuchet MS</vt:lpstr>
      <vt:lpstr>Wingdings</vt:lpstr>
      <vt:lpstr>Brushed Metal 16x9</vt:lpstr>
      <vt:lpstr>Should Patients Have a Choice as to What Hospital to be Transported to by EMS</vt:lpstr>
      <vt:lpstr>One of the biggest complaints that I receive when I speak to Field Providers – Doc, we feel like we are just a cab ride!!!</vt:lpstr>
      <vt:lpstr>Immediate Results</vt:lpstr>
      <vt:lpstr>We Continue to Monitor Cases and Review Those That were Felt to be “Harming” Patients</vt:lpstr>
      <vt:lpstr>Other Measures</vt:lpstr>
      <vt:lpstr>PowerPoint Presentation</vt:lpstr>
      <vt:lpstr>PowerPoint Presentation</vt:lpstr>
      <vt:lpstr>PowerPoint Presentation</vt:lpstr>
      <vt:lpstr>PowerPoint Presentation</vt:lpstr>
      <vt:lpstr>PowerPoint Presentation</vt:lpstr>
      <vt:lpstr>Behavioral Health Diversion 911-988</vt:lpstr>
      <vt:lpstr>Behavioral Health Diversion 911988</vt:lpstr>
      <vt:lpstr>PowerPoint Presentation</vt:lpstr>
      <vt:lpstr>911 Telemedicine Diversion </vt:lpstr>
      <vt:lpstr>What about medically informed dispatch?</vt:lpstr>
      <vt:lpstr>What are Reasons to Consider NTL / Medically Informed Dispatch ?</vt:lpstr>
      <vt:lpstr>Reengineering your Resources  Kevin Mackey MD, FAEMS Sacramento Fire Department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Adding a Supercharger</vt:lpstr>
      <vt:lpstr>SORT Team: June 12, 2025</vt:lpstr>
      <vt:lpstr>PowerPoint Presentation</vt:lpstr>
      <vt:lpstr>PowerPoint Presentation</vt:lpstr>
      <vt:lpstr>PowerPoint Presentation</vt:lpstr>
      <vt:lpstr>BLS CVA Response</vt:lpstr>
      <vt:lpstr>PowerPoint Presentation</vt:lpstr>
      <vt:lpstr>Anyone Have a Spare Paramedic</vt:lpstr>
      <vt:lpstr>PowerPoint Presentation</vt:lpstr>
      <vt:lpstr>Race Scale</vt:lpstr>
      <vt:lpstr>Stroke Patient Scene Times</vt:lpstr>
      <vt:lpstr>Should we change the response to BLS only?</vt:lpstr>
      <vt:lpstr>PowerPoint Presentation</vt:lpstr>
      <vt:lpstr>Why</vt:lpstr>
      <vt:lpstr>System Overview</vt:lpstr>
      <vt:lpstr>Response Matrix </vt:lpstr>
      <vt:lpstr>Charlie  Crew Upgrades</vt:lpstr>
      <vt:lpstr>Lights &amp; Siren  Responses vs. Transports</vt:lpstr>
      <vt:lpstr>IMPACT: Medic involved traffic accidents</vt:lpstr>
      <vt:lpstr>IMPACT: First Responder Volume</vt:lpstr>
      <vt:lpstr>Response Times</vt:lpstr>
      <vt:lpstr>IMPACT: Cardiac Arrest Survival</vt:lpstr>
      <vt:lpstr>Low Acuity Responses Resulting in a High Priority Transport</vt:lpstr>
      <vt:lpstr>Patient Satisfaction</vt:lpstr>
      <vt:lpstr>Concerns Voiced</vt:lpstr>
      <vt:lpstr>Resource Matrix</vt:lpstr>
      <vt:lpstr>Reduces Lights &amp; Siren Punchline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Fire Department of New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Should Patients Have a Choice as to What Hospital to be Transported to by EMS</dc:title>
  <dc:creator>Asaeda, Glenn (FDNY)</dc:creator>
  <cp:lastModifiedBy>Chaddrick Johnson</cp:lastModifiedBy>
  <cp:revision>15</cp:revision>
  <cp:lastPrinted>2025-06-09T13:56:56Z</cp:lastPrinted>
  <dcterms:created xsi:type="dcterms:W3CDTF">2025-06-03T18:09:01Z</dcterms:created>
  <dcterms:modified xsi:type="dcterms:W3CDTF">2025-06-12T18:25:16Z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