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4"/>
  </p:sldMasterIdLst>
  <p:notesMasterIdLst>
    <p:notesMasterId r:id="rId17"/>
  </p:notesMasterIdLst>
  <p:sldIdLst>
    <p:sldId id="256" r:id="rId5"/>
    <p:sldId id="578" r:id="rId6"/>
    <p:sldId id="582" r:id="rId7"/>
    <p:sldId id="583" r:id="rId8"/>
    <p:sldId id="584" r:id="rId9"/>
    <p:sldId id="581" r:id="rId10"/>
    <p:sldId id="586" r:id="rId11"/>
    <p:sldId id="585" r:id="rId12"/>
    <p:sldId id="576" r:id="rId13"/>
    <p:sldId id="257" r:id="rId14"/>
    <p:sldId id="258" r:id="rId15"/>
    <p:sldId id="307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5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33B7A-C1A8-484A-B2D7-CD4F20B15E20}" v="441" dt="2025-06-12T17:20:34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5" autoAdjust="0"/>
    <p:restoredTop sz="91026" autoAdjust="0"/>
  </p:normalViewPr>
  <p:slideViewPr>
    <p:cSldViewPr snapToGrid="0">
      <p:cViewPr varScale="1">
        <p:scale>
          <a:sx n="57" d="100"/>
          <a:sy n="57" d="100"/>
        </p:scale>
        <p:origin x="956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sse, David - HFD" userId="8a3c92da-e320-49cc-b9d6-2372aabbb549" providerId="ADAL" clId="{48C33B7A-C1A8-484A-B2D7-CD4F20B15E20}"/>
    <pc:docChg chg="custSel addSld delSld modSld sldOrd">
      <pc:chgData name="Persse, David - HFD" userId="8a3c92da-e320-49cc-b9d6-2372aabbb549" providerId="ADAL" clId="{48C33B7A-C1A8-484A-B2D7-CD4F20B15E20}" dt="2025-06-12T17:21:55.164" v="1568" actId="47"/>
      <pc:docMkLst>
        <pc:docMk/>
      </pc:docMkLst>
      <pc:sldChg chg="modSp mod">
        <pc:chgData name="Persse, David - HFD" userId="8a3c92da-e320-49cc-b9d6-2372aabbb549" providerId="ADAL" clId="{48C33B7A-C1A8-484A-B2D7-CD4F20B15E20}" dt="2025-06-11T19:35:44.189" v="86" actId="20577"/>
        <pc:sldMkLst>
          <pc:docMk/>
          <pc:sldMk cId="1086514570" sldId="256"/>
        </pc:sldMkLst>
        <pc:spChg chg="mod">
          <ac:chgData name="Persse, David - HFD" userId="8a3c92da-e320-49cc-b9d6-2372aabbb549" providerId="ADAL" clId="{48C33B7A-C1A8-484A-B2D7-CD4F20B15E20}" dt="2025-06-11T19:35:38.382" v="84" actId="20577"/>
          <ac:spMkLst>
            <pc:docMk/>
            <pc:sldMk cId="1086514570" sldId="256"/>
            <ac:spMk id="2" creationId="{2C33FBBA-1F98-49B2-946F-07633A42AEBF}"/>
          </ac:spMkLst>
        </pc:spChg>
        <pc:spChg chg="mod">
          <ac:chgData name="Persse, David - HFD" userId="8a3c92da-e320-49cc-b9d6-2372aabbb549" providerId="ADAL" clId="{48C33B7A-C1A8-484A-B2D7-CD4F20B15E20}" dt="2025-06-11T19:35:44.189" v="86" actId="20577"/>
          <ac:spMkLst>
            <pc:docMk/>
            <pc:sldMk cId="1086514570" sldId="256"/>
            <ac:spMk id="3" creationId="{35102AEA-F532-4D3C-97EC-01C47DAE24BA}"/>
          </ac:spMkLst>
        </pc:spChg>
      </pc:sldChg>
      <pc:sldChg chg="del ord">
        <pc:chgData name="Persse, David - HFD" userId="8a3c92da-e320-49cc-b9d6-2372aabbb549" providerId="ADAL" clId="{48C33B7A-C1A8-484A-B2D7-CD4F20B15E20}" dt="2025-06-12T17:21:55.164" v="1568" actId="47"/>
        <pc:sldMkLst>
          <pc:docMk/>
          <pc:sldMk cId="2890587458" sldId="577"/>
        </pc:sldMkLst>
      </pc:sldChg>
      <pc:sldChg chg="modSp modAnim">
        <pc:chgData name="Persse, David - HFD" userId="8a3c92da-e320-49cc-b9d6-2372aabbb549" providerId="ADAL" clId="{48C33B7A-C1A8-484A-B2D7-CD4F20B15E20}" dt="2025-06-12T11:51:31.647" v="1179" actId="14"/>
        <pc:sldMkLst>
          <pc:docMk/>
          <pc:sldMk cId="3204728109" sldId="578"/>
        </pc:sldMkLst>
        <pc:spChg chg="mod">
          <ac:chgData name="Persse, David - HFD" userId="8a3c92da-e320-49cc-b9d6-2372aabbb549" providerId="ADAL" clId="{48C33B7A-C1A8-484A-B2D7-CD4F20B15E20}" dt="2025-06-12T11:51:31.647" v="1179" actId="14"/>
          <ac:spMkLst>
            <pc:docMk/>
            <pc:sldMk cId="3204728109" sldId="578"/>
            <ac:spMk id="3" creationId="{03BD6F00-CDAF-264F-C3F4-44210CA22A5D}"/>
          </ac:spMkLst>
        </pc:spChg>
      </pc:sldChg>
      <pc:sldChg chg="addSp delSp modSp mod ord modAnim">
        <pc:chgData name="Persse, David - HFD" userId="8a3c92da-e320-49cc-b9d6-2372aabbb549" providerId="ADAL" clId="{48C33B7A-C1A8-484A-B2D7-CD4F20B15E20}" dt="2025-06-12T17:18:50.173" v="1312"/>
        <pc:sldMkLst>
          <pc:docMk/>
          <pc:sldMk cId="3335570214" sldId="581"/>
        </pc:sldMkLst>
        <pc:spChg chg="mod">
          <ac:chgData name="Persse, David - HFD" userId="8a3c92da-e320-49cc-b9d6-2372aabbb549" providerId="ADAL" clId="{48C33B7A-C1A8-484A-B2D7-CD4F20B15E20}" dt="2025-06-12T17:17:55.535" v="1265" actId="20577"/>
          <ac:spMkLst>
            <pc:docMk/>
            <pc:sldMk cId="3335570214" sldId="581"/>
            <ac:spMk id="2" creationId="{B206D93C-B29E-4440-8567-BF4D8BDA366C}"/>
          </ac:spMkLst>
        </pc:spChg>
        <pc:spChg chg="mod">
          <ac:chgData name="Persse, David - HFD" userId="8a3c92da-e320-49cc-b9d6-2372aabbb549" providerId="ADAL" clId="{48C33B7A-C1A8-484A-B2D7-CD4F20B15E20}" dt="2025-06-12T17:18:17.520" v="1311" actId="20577"/>
          <ac:spMkLst>
            <pc:docMk/>
            <pc:sldMk cId="3335570214" sldId="581"/>
            <ac:spMk id="4" creationId="{FE32B227-D39E-E346-2539-4F76EDE6A568}"/>
          </ac:spMkLst>
        </pc:spChg>
        <pc:spChg chg="add mod">
          <ac:chgData name="Persse, David - HFD" userId="8a3c92da-e320-49cc-b9d6-2372aabbb549" providerId="ADAL" clId="{48C33B7A-C1A8-484A-B2D7-CD4F20B15E20}" dt="2025-06-12T17:18:13.566" v="1304" actId="27636"/>
          <ac:spMkLst>
            <pc:docMk/>
            <pc:sldMk cId="3335570214" sldId="581"/>
            <ac:spMk id="6" creationId="{2807F083-9D4B-4736-9292-46E175968284}"/>
          </ac:spMkLst>
        </pc:spChg>
        <pc:picChg chg="add">
          <ac:chgData name="Persse, David - HFD" userId="8a3c92da-e320-49cc-b9d6-2372aabbb549" providerId="ADAL" clId="{48C33B7A-C1A8-484A-B2D7-CD4F20B15E20}" dt="2025-06-12T17:18:50.173" v="1312"/>
          <ac:picMkLst>
            <pc:docMk/>
            <pc:sldMk cId="3335570214" sldId="581"/>
            <ac:picMk id="3" creationId="{9D7676D8-FA47-F86F-824F-E892F260570F}"/>
          </ac:picMkLst>
        </pc:picChg>
        <pc:picChg chg="del">
          <ac:chgData name="Persse, David - HFD" userId="8a3c92da-e320-49cc-b9d6-2372aabbb549" providerId="ADAL" clId="{48C33B7A-C1A8-484A-B2D7-CD4F20B15E20}" dt="2025-06-11T21:57:00.447" v="765" actId="478"/>
          <ac:picMkLst>
            <pc:docMk/>
            <pc:sldMk cId="3335570214" sldId="581"/>
            <ac:picMk id="5" creationId="{DBB3C07E-0D73-9005-5A28-A107D05F9A68}"/>
          </ac:picMkLst>
        </pc:picChg>
        <pc:picChg chg="add mod">
          <ac:chgData name="Persse, David - HFD" userId="8a3c92da-e320-49cc-b9d6-2372aabbb549" providerId="ADAL" clId="{48C33B7A-C1A8-484A-B2D7-CD4F20B15E20}" dt="2025-06-11T21:57:56.358" v="790" actId="732"/>
          <ac:picMkLst>
            <pc:docMk/>
            <pc:sldMk cId="3335570214" sldId="581"/>
            <ac:picMk id="1026" creationId="{7960883C-BE94-6ED5-D808-9C84B7F992C7}"/>
          </ac:picMkLst>
        </pc:picChg>
      </pc:sldChg>
      <pc:sldChg chg="modSp new mod modAnim">
        <pc:chgData name="Persse, David - HFD" userId="8a3c92da-e320-49cc-b9d6-2372aabbb549" providerId="ADAL" clId="{48C33B7A-C1A8-484A-B2D7-CD4F20B15E20}" dt="2025-06-11T19:43:55.250" v="281"/>
        <pc:sldMkLst>
          <pc:docMk/>
          <pc:sldMk cId="2770606072" sldId="582"/>
        </pc:sldMkLst>
        <pc:spChg chg="mod">
          <ac:chgData name="Persse, David - HFD" userId="8a3c92da-e320-49cc-b9d6-2372aabbb549" providerId="ADAL" clId="{48C33B7A-C1A8-484A-B2D7-CD4F20B15E20}" dt="2025-06-11T19:38:55.400" v="184" actId="113"/>
          <ac:spMkLst>
            <pc:docMk/>
            <pc:sldMk cId="2770606072" sldId="582"/>
            <ac:spMk id="2" creationId="{55FD2CCA-BFDB-8573-9E51-98847F8EF2DA}"/>
          </ac:spMkLst>
        </pc:spChg>
        <pc:spChg chg="mod">
          <ac:chgData name="Persse, David - HFD" userId="8a3c92da-e320-49cc-b9d6-2372aabbb549" providerId="ADAL" clId="{48C33B7A-C1A8-484A-B2D7-CD4F20B15E20}" dt="2025-06-11T19:43:45.538" v="279" actId="20577"/>
          <ac:spMkLst>
            <pc:docMk/>
            <pc:sldMk cId="2770606072" sldId="582"/>
            <ac:spMk id="3" creationId="{16EED771-5115-9EEC-AB1F-BBBE320E511D}"/>
          </ac:spMkLst>
        </pc:spChg>
      </pc:sldChg>
      <pc:sldChg chg="modSp new mod modAnim">
        <pc:chgData name="Persse, David - HFD" userId="8a3c92da-e320-49cc-b9d6-2372aabbb549" providerId="ADAL" clId="{48C33B7A-C1A8-484A-B2D7-CD4F20B15E20}" dt="2025-06-11T19:49:58.245" v="485" actId="255"/>
        <pc:sldMkLst>
          <pc:docMk/>
          <pc:sldMk cId="985091199" sldId="583"/>
        </pc:sldMkLst>
        <pc:spChg chg="mod">
          <ac:chgData name="Persse, David - HFD" userId="8a3c92da-e320-49cc-b9d6-2372aabbb549" providerId="ADAL" clId="{48C33B7A-C1A8-484A-B2D7-CD4F20B15E20}" dt="2025-06-11T19:45:33.915" v="327" actId="113"/>
          <ac:spMkLst>
            <pc:docMk/>
            <pc:sldMk cId="985091199" sldId="583"/>
            <ac:spMk id="2" creationId="{6A468CDF-09B5-71EE-D493-20321B176278}"/>
          </ac:spMkLst>
        </pc:spChg>
        <pc:spChg chg="mod">
          <ac:chgData name="Persse, David - HFD" userId="8a3c92da-e320-49cc-b9d6-2372aabbb549" providerId="ADAL" clId="{48C33B7A-C1A8-484A-B2D7-CD4F20B15E20}" dt="2025-06-11T19:49:58.245" v="485" actId="255"/>
          <ac:spMkLst>
            <pc:docMk/>
            <pc:sldMk cId="985091199" sldId="583"/>
            <ac:spMk id="3" creationId="{76044D0A-7CC7-5320-0DAB-CF6D780CEB28}"/>
          </ac:spMkLst>
        </pc:spChg>
      </pc:sldChg>
      <pc:sldChg chg="modSp new mod modAnim">
        <pc:chgData name="Persse, David - HFD" userId="8a3c92da-e320-49cc-b9d6-2372aabbb549" providerId="ADAL" clId="{48C33B7A-C1A8-484A-B2D7-CD4F20B15E20}" dt="2025-06-12T12:14:12.813" v="1226"/>
        <pc:sldMkLst>
          <pc:docMk/>
          <pc:sldMk cId="4083403733" sldId="584"/>
        </pc:sldMkLst>
        <pc:spChg chg="mod">
          <ac:chgData name="Persse, David - HFD" userId="8a3c92da-e320-49cc-b9d6-2372aabbb549" providerId="ADAL" clId="{48C33B7A-C1A8-484A-B2D7-CD4F20B15E20}" dt="2025-06-11T19:53:00.992" v="567" actId="20577"/>
          <ac:spMkLst>
            <pc:docMk/>
            <pc:sldMk cId="4083403733" sldId="584"/>
            <ac:spMk id="2" creationId="{DCD4DC29-17A0-8DC3-6C25-158F80648333}"/>
          </ac:spMkLst>
        </pc:spChg>
        <pc:spChg chg="mod">
          <ac:chgData name="Persse, David - HFD" userId="8a3c92da-e320-49cc-b9d6-2372aabbb549" providerId="ADAL" clId="{48C33B7A-C1A8-484A-B2D7-CD4F20B15E20}" dt="2025-06-12T12:14:01.727" v="1224" actId="20577"/>
          <ac:spMkLst>
            <pc:docMk/>
            <pc:sldMk cId="4083403733" sldId="584"/>
            <ac:spMk id="3" creationId="{E6F4FA95-8FC8-8B15-DBDA-A2843EEA1FAF}"/>
          </ac:spMkLst>
        </pc:spChg>
      </pc:sldChg>
      <pc:sldChg chg="addSp delSp modSp new mod modClrScheme modAnim chgLayout">
        <pc:chgData name="Persse, David - HFD" userId="8a3c92da-e320-49cc-b9d6-2372aabbb549" providerId="ADAL" clId="{48C33B7A-C1A8-484A-B2D7-CD4F20B15E20}" dt="2025-06-12T17:15:39.270" v="1258" actId="20577"/>
        <pc:sldMkLst>
          <pc:docMk/>
          <pc:sldMk cId="2977303703" sldId="585"/>
        </pc:sldMkLst>
        <pc:spChg chg="mod ord">
          <ac:chgData name="Persse, David - HFD" userId="8a3c92da-e320-49cc-b9d6-2372aabbb549" providerId="ADAL" clId="{48C33B7A-C1A8-484A-B2D7-CD4F20B15E20}" dt="2025-06-12T17:15:39.270" v="1258" actId="20577"/>
          <ac:spMkLst>
            <pc:docMk/>
            <pc:sldMk cId="2977303703" sldId="585"/>
            <ac:spMk id="2" creationId="{2F94A505-954B-9210-A1C7-842F428691C4}"/>
          </ac:spMkLst>
        </pc:spChg>
        <pc:spChg chg="del mod ord">
          <ac:chgData name="Persse, David - HFD" userId="8a3c92da-e320-49cc-b9d6-2372aabbb549" providerId="ADAL" clId="{48C33B7A-C1A8-484A-B2D7-CD4F20B15E20}" dt="2025-06-11T22:01:06.582" v="844" actId="700"/>
          <ac:spMkLst>
            <pc:docMk/>
            <pc:sldMk cId="2977303703" sldId="585"/>
            <ac:spMk id="3" creationId="{883EB3F2-8E81-7AE7-C1F8-515B738142D2}"/>
          </ac:spMkLst>
        </pc:spChg>
        <pc:spChg chg="del">
          <ac:chgData name="Persse, David - HFD" userId="8a3c92da-e320-49cc-b9d6-2372aabbb549" providerId="ADAL" clId="{48C33B7A-C1A8-484A-B2D7-CD4F20B15E20}" dt="2025-06-11T22:01:06.582" v="844" actId="700"/>
          <ac:spMkLst>
            <pc:docMk/>
            <pc:sldMk cId="2977303703" sldId="585"/>
            <ac:spMk id="4" creationId="{38762DDE-1608-E345-1FE3-C62F7499576B}"/>
          </ac:spMkLst>
        </pc:spChg>
        <pc:spChg chg="add mod ord">
          <ac:chgData name="Persse, David - HFD" userId="8a3c92da-e320-49cc-b9d6-2372aabbb549" providerId="ADAL" clId="{48C33B7A-C1A8-484A-B2D7-CD4F20B15E20}" dt="2025-06-12T12:16:29.514" v="1227" actId="20577"/>
          <ac:spMkLst>
            <pc:docMk/>
            <pc:sldMk cId="2977303703" sldId="585"/>
            <ac:spMk id="5" creationId="{421BC650-0843-9FB7-6B29-6B1D68581FE2}"/>
          </ac:spMkLst>
        </pc:spChg>
      </pc:sldChg>
      <pc:sldChg chg="modSp add mod modAnim">
        <pc:chgData name="Persse, David - HFD" userId="8a3c92da-e320-49cc-b9d6-2372aabbb549" providerId="ADAL" clId="{48C33B7A-C1A8-484A-B2D7-CD4F20B15E20}" dt="2025-06-12T17:20:34.540" v="1567"/>
        <pc:sldMkLst>
          <pc:docMk/>
          <pc:sldMk cId="3444363942" sldId="586"/>
        </pc:sldMkLst>
        <pc:spChg chg="mod">
          <ac:chgData name="Persse, David - HFD" userId="8a3c92da-e320-49cc-b9d6-2372aabbb549" providerId="ADAL" clId="{48C33B7A-C1A8-484A-B2D7-CD4F20B15E20}" dt="2025-06-12T17:19:11.152" v="1321" actId="20577"/>
          <ac:spMkLst>
            <pc:docMk/>
            <pc:sldMk cId="3444363942" sldId="586"/>
            <ac:spMk id="2" creationId="{DD011285-A424-6733-DF29-B60946C57535}"/>
          </ac:spMkLst>
        </pc:spChg>
        <pc:spChg chg="mod">
          <ac:chgData name="Persse, David - HFD" userId="8a3c92da-e320-49cc-b9d6-2372aabbb549" providerId="ADAL" clId="{48C33B7A-C1A8-484A-B2D7-CD4F20B15E20}" dt="2025-06-12T17:20:08.843" v="1565" actId="20577"/>
          <ac:spMkLst>
            <pc:docMk/>
            <pc:sldMk cId="3444363942" sldId="586"/>
            <ac:spMk id="4" creationId="{4CF62367-9FEC-4998-D94A-D5E3A7DC7EF7}"/>
          </ac:spMkLst>
        </pc:spChg>
        <pc:spChg chg="mod">
          <ac:chgData name="Persse, David - HFD" userId="8a3c92da-e320-49cc-b9d6-2372aabbb549" providerId="ADAL" clId="{48C33B7A-C1A8-484A-B2D7-CD4F20B15E20}" dt="2025-06-12T17:19:16.334" v="1355" actId="27636"/>
          <ac:spMkLst>
            <pc:docMk/>
            <pc:sldMk cId="3444363942" sldId="586"/>
            <ac:spMk id="6" creationId="{92F4B183-DA29-7B27-51E9-BE91A4F8A23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560C5-BE68-4BA4-B625-E777695F82E1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68DEB-9B97-477F-958C-60ADA2E8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4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68DEB-9B97-477F-958C-60ADA2E82DA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274E2-5199-5B8B-27B2-4AD194A26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A0EFBA-3109-D03C-9FC5-C3156AA285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10A6E5-AA1F-FFB4-E051-7C8C9F013C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9F5FD-1B39-ED1E-24B0-8E7ECBEB41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68DEB-9B97-477F-958C-60ADA2E82DA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77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068DEB-9B97-477F-958C-60ADA2E82DA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2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http://4.bp.blogspot.com/_cMjzn_0d7J0/Sfcou1AfhRI/AAAAAAAACCw/_WUUbtsIgMg/s400/hfdvshpd.jpg">
            <a:extLst>
              <a:ext uri="{FF2B5EF4-FFF2-40B4-BE49-F238E27FC236}">
                <a16:creationId xmlns:a16="http://schemas.microsoft.com/office/drawing/2014/main" id="{FF39FA22-0899-4B41-845C-627A16EB4D8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50914" t="9798" r="3706" b="10894"/>
          <a:stretch/>
        </p:blipFill>
        <p:spPr bwMode="auto">
          <a:xfrm>
            <a:off x="6937395" y="-1"/>
            <a:ext cx="5254606" cy="63488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58446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3366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064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641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93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08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91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02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6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13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930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http://4.bp.blogspot.com/_cMjzn_0d7J0/Sfcou1AfhRI/AAAAAAAACCw/_WUUbtsIgMg/s400/hfdvshpd.jpg">
            <a:extLst>
              <a:ext uri="{FF2B5EF4-FFF2-40B4-BE49-F238E27FC236}">
                <a16:creationId xmlns:a16="http://schemas.microsoft.com/office/drawing/2014/main" id="{F23EE522-34E0-4A14-9497-209A1F35183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 cstate="print"/>
          <a:srcRect l="50914" t="9798" r="3706" b="10894"/>
          <a:stretch/>
        </p:blipFill>
        <p:spPr bwMode="auto">
          <a:xfrm>
            <a:off x="10601356" y="0"/>
            <a:ext cx="1590643" cy="19218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672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3FBBA-1F98-49B2-946F-07633A42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369" y="1287530"/>
            <a:ext cx="7092099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7200" b="1" dirty="0">
                <a:latin typeface="Aharoni" panose="02010803020104030203" pitchFamily="2" charset="-79"/>
                <a:cs typeface="Aharoni" panose="02010803020104030203" pitchFamily="2" charset="-79"/>
              </a:rPr>
              <a:t>All BLS Ambulances,…in an Urban Center?</a:t>
            </a:r>
            <a:br>
              <a:rPr lang="en-US" sz="7200" b="1" dirty="0"/>
            </a:br>
            <a:r>
              <a:rPr lang="en-US" sz="5300" b="1" i="1" dirty="0">
                <a:solidFill>
                  <a:srgbClr val="FF0000"/>
                </a:solidFill>
              </a:rPr>
              <a:t>…there’s a question?!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02AEA-F532-4D3C-97EC-01C47DAE2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3902"/>
            <a:ext cx="9144000" cy="663898"/>
          </a:xfrm>
        </p:spPr>
        <p:txBody>
          <a:bodyPr>
            <a:noAutofit/>
          </a:bodyPr>
          <a:lstStyle/>
          <a:p>
            <a:r>
              <a:rPr lang="en-US" sz="3200" b="1" dirty="0"/>
              <a:t>David Persse MD FACEP FAEMS</a:t>
            </a:r>
          </a:p>
          <a:p>
            <a:r>
              <a:rPr lang="en-US" sz="3200" b="1" dirty="0"/>
              <a:t>EAGLES Conference </a:t>
            </a:r>
          </a:p>
          <a:p>
            <a:r>
              <a:rPr lang="en-US" sz="3200" b="1" dirty="0"/>
              <a:t>June 2025</a:t>
            </a:r>
          </a:p>
          <a:p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181787" y="6581001"/>
            <a:ext cx="1010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KJS 2/5/2019</a:t>
            </a:r>
          </a:p>
        </p:txBody>
      </p:sp>
    </p:spTree>
    <p:extLst>
      <p:ext uri="{BB962C8B-B14F-4D97-AF65-F5344CB8AC3E}">
        <p14:creationId xmlns:p14="http://schemas.microsoft.com/office/powerpoint/2010/main" val="1086514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841252CB-CD5E-4196-A780-D778E45D0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4101" name="Object 5">
            <a:extLst>
              <a:ext uri="{FF2B5EF4-FFF2-40B4-BE49-F238E27FC236}">
                <a16:creationId xmlns:a16="http://schemas.microsoft.com/office/drawing/2014/main" id="{BB384F99-6861-4159-A61F-07C94A0F621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743495"/>
              </p:ext>
            </p:extLst>
          </p:nvPr>
        </p:nvGraphicFramePr>
        <p:xfrm>
          <a:off x="0" y="537639"/>
          <a:ext cx="14989215" cy="6320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10275015" imgH="5655485" progId="MSGraph.Chart.8">
                  <p:embed followColorScheme="full"/>
                </p:oleObj>
              </mc:Choice>
              <mc:Fallback>
                <p:oleObj name="Chart" r:id="rId2" imgW="10275015" imgH="5655485" progId="MSGraph.Chart.8">
                  <p:embed followColorScheme="full"/>
                  <p:pic>
                    <p:nvPicPr>
                      <p:cNvPr id="4101" name="Object 5">
                        <a:extLst>
                          <a:ext uri="{FF2B5EF4-FFF2-40B4-BE49-F238E27FC236}">
                            <a16:creationId xmlns:a16="http://schemas.microsoft.com/office/drawing/2014/main" id="{BB384F99-6861-4159-A61F-07C94A0F62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7639"/>
                        <a:ext cx="14989215" cy="6320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026ACB9-83FD-434F-B325-F5FB7E28C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2000" dirty="0"/>
          </a:p>
        </p:txBody>
      </p:sp>
      <p:graphicFrame>
        <p:nvGraphicFramePr>
          <p:cNvPr id="6148" name="Object 4">
            <a:extLst>
              <a:ext uri="{FF2B5EF4-FFF2-40B4-BE49-F238E27FC236}">
                <a16:creationId xmlns:a16="http://schemas.microsoft.com/office/drawing/2014/main" id="{65DE88D1-585C-4A1C-916F-788D7EC7ED8C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340613"/>
              </p:ext>
            </p:extLst>
          </p:nvPr>
        </p:nvGraphicFramePr>
        <p:xfrm>
          <a:off x="0" y="532354"/>
          <a:ext cx="15139685" cy="746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10286852" imgH="5655485" progId="MSGraph.Chart.8">
                  <p:embed followColorScheme="full"/>
                </p:oleObj>
              </mc:Choice>
              <mc:Fallback>
                <p:oleObj name="Chart" r:id="rId2" imgW="10286852" imgH="5655485" progId="MSGraph.Chart.8">
                  <p:embed followColorScheme="full"/>
                  <p:pic>
                    <p:nvPicPr>
                      <p:cNvPr id="6148" name="Object 4">
                        <a:extLst>
                          <a:ext uri="{FF2B5EF4-FFF2-40B4-BE49-F238E27FC236}">
                            <a16:creationId xmlns:a16="http://schemas.microsoft.com/office/drawing/2014/main" id="{65DE88D1-585C-4A1C-916F-788D7EC7ED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2354"/>
                        <a:ext cx="15139685" cy="7465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7478" y="503470"/>
            <a:ext cx="7062439" cy="2387600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/>
              <a:t>Thank You!</a:t>
            </a:r>
            <a:r>
              <a:rPr lang="en-US" sz="6600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1817624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01722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FAA5-BF53-E2A0-C0B3-50760EA5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Goal?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D6F00-CDAF-264F-C3F4-44210CA22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Save Lives</a:t>
            </a:r>
          </a:p>
          <a:p>
            <a:pPr lvl="1"/>
            <a:r>
              <a:rPr lang="en-US" b="1" dirty="0"/>
              <a:t>Immediately Life-Threatening calls are Infrequent (?&lt;5%)</a:t>
            </a:r>
          </a:p>
          <a:p>
            <a:pPr lvl="1"/>
            <a:r>
              <a:rPr lang="en-US" b="1" dirty="0"/>
              <a:t>What do these calls need?</a:t>
            </a:r>
          </a:p>
          <a:p>
            <a:pPr lvl="2"/>
            <a:r>
              <a:rPr lang="en-US" b="1" dirty="0"/>
              <a:t>Rapid Bleeding Control</a:t>
            </a:r>
          </a:p>
          <a:p>
            <a:pPr lvl="2"/>
            <a:r>
              <a:rPr lang="en-US" b="1" dirty="0"/>
              <a:t>Rapid Defibrillation</a:t>
            </a:r>
          </a:p>
          <a:p>
            <a:pPr lvl="2"/>
            <a:r>
              <a:rPr lang="en-US" b="1" dirty="0"/>
              <a:t>Rapid Airway Management</a:t>
            </a:r>
          </a:p>
          <a:p>
            <a:pPr lvl="1"/>
            <a:r>
              <a:rPr lang="en-US" b="1" dirty="0"/>
              <a:t>Complex Medical Calls</a:t>
            </a:r>
          </a:p>
          <a:p>
            <a:endParaRPr lang="en-US" b="1" dirty="0"/>
          </a:p>
          <a:p>
            <a:r>
              <a:rPr lang="en-US" b="1" dirty="0"/>
              <a:t>Good Customer Service</a:t>
            </a:r>
          </a:p>
          <a:p>
            <a:pPr lvl="1"/>
            <a:r>
              <a:rPr lang="en-US" b="1" dirty="0"/>
              <a:t>Competent, compassionate care.</a:t>
            </a:r>
          </a:p>
        </p:txBody>
      </p:sp>
    </p:spTree>
    <p:extLst>
      <p:ext uri="{BB962C8B-B14F-4D97-AF65-F5344CB8AC3E}">
        <p14:creationId xmlns:p14="http://schemas.microsoft.com/office/powerpoint/2010/main" val="32047281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D2CCA-BFDB-8573-9E51-98847F8E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Paramedics are Needed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ED771-5115-9EEC-AB1F-BBBE320E5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Rapid Bleeding Control</a:t>
            </a:r>
          </a:p>
          <a:p>
            <a:pPr lvl="1"/>
            <a:r>
              <a:rPr lang="en-US" b="1" dirty="0"/>
              <a:t>…actually, this is a BLS level intervention</a:t>
            </a:r>
          </a:p>
          <a:p>
            <a:pPr lvl="1"/>
            <a:endParaRPr lang="en-US" b="1" dirty="0"/>
          </a:p>
          <a:p>
            <a:r>
              <a:rPr lang="en-US" b="1" dirty="0"/>
              <a:t>Early Defibrillation</a:t>
            </a:r>
          </a:p>
          <a:p>
            <a:pPr lvl="1"/>
            <a:r>
              <a:rPr lang="en-US" b="1" dirty="0"/>
              <a:t>…actually, this is a BLS level intervention</a:t>
            </a:r>
          </a:p>
          <a:p>
            <a:pPr lvl="1"/>
            <a:endParaRPr lang="en-US" b="1" dirty="0"/>
          </a:p>
          <a:p>
            <a:r>
              <a:rPr lang="en-US" b="1" dirty="0"/>
              <a:t>Rapid Airway Management</a:t>
            </a:r>
          </a:p>
          <a:p>
            <a:pPr lvl="1"/>
            <a:r>
              <a:rPr lang="en-US" b="1" dirty="0"/>
              <a:t>…actually, this is a BLS level intervention</a:t>
            </a:r>
          </a:p>
          <a:p>
            <a:pPr lvl="1"/>
            <a:r>
              <a:rPr lang="en-US" b="1" dirty="0"/>
              <a:t>Except for when it isn’t!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06060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68CDF-09B5-71EE-D493-20321B176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Paramedics are Needed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4D0A-7CC7-5320-0DAB-CF6D780CE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Complex Medical Calls</a:t>
            </a:r>
          </a:p>
          <a:p>
            <a:endParaRPr lang="en-US" b="1" dirty="0"/>
          </a:p>
          <a:p>
            <a:r>
              <a:rPr lang="en-US" b="1" dirty="0"/>
              <a:t>What is needed for Complex Medical Calls?</a:t>
            </a:r>
          </a:p>
          <a:p>
            <a:pPr lvl="1"/>
            <a:r>
              <a:rPr lang="en-US" b="1" dirty="0"/>
              <a:t>Higher Level Training</a:t>
            </a:r>
          </a:p>
          <a:p>
            <a:pPr lvl="1"/>
            <a:r>
              <a:rPr lang="en-US" b="1" dirty="0"/>
              <a:t>Critical Thinking SKILLS</a:t>
            </a:r>
          </a:p>
          <a:p>
            <a:pPr lvl="1"/>
            <a:r>
              <a:rPr lang="en-US" b="1" dirty="0"/>
              <a:t>Experience </a:t>
            </a:r>
          </a:p>
          <a:p>
            <a:pPr lvl="2"/>
            <a:r>
              <a:rPr lang="en-US" sz="3200" b="1" dirty="0">
                <a:solidFill>
                  <a:srgbClr val="FF0000"/>
                </a:solidFill>
              </a:rPr>
              <a:t>using critical thinking skills</a:t>
            </a:r>
          </a:p>
        </p:txBody>
      </p:sp>
    </p:spTree>
    <p:extLst>
      <p:ext uri="{BB962C8B-B14F-4D97-AF65-F5344CB8AC3E}">
        <p14:creationId xmlns:p14="http://schemas.microsoft.com/office/powerpoint/2010/main" val="9850911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4DC29-17A0-8DC3-6C25-158F8064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A System Maximize Critical Care Skills?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4FA95-8FC8-8B15-DBDA-A2843EEA1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ESO Survey of 2015 data:  71% of EMS encounters resulted in transport</a:t>
            </a:r>
          </a:p>
          <a:p>
            <a:r>
              <a:rPr lang="en-US" dirty="0"/>
              <a:t>Some large urban centers report 45-55%</a:t>
            </a:r>
          </a:p>
          <a:p>
            <a:pPr lvl="1"/>
            <a:r>
              <a:rPr lang="en-US" dirty="0"/>
              <a:t>2-20% require ALS</a:t>
            </a:r>
          </a:p>
          <a:p>
            <a:endParaRPr lang="en-US" dirty="0"/>
          </a:p>
          <a:p>
            <a:r>
              <a:rPr lang="en-US" dirty="0"/>
              <a:t>Recent NAEMT Survey of EMS Systems:</a:t>
            </a:r>
          </a:p>
          <a:p>
            <a:r>
              <a:rPr lang="en-US" dirty="0"/>
              <a:t>49% reported that they have lengthened response time goals</a:t>
            </a:r>
          </a:p>
          <a:p>
            <a:r>
              <a:rPr lang="en-US" dirty="0"/>
              <a:t>28% reported moving from all ALS to tiered (mix of ALS and BLS) deployment models</a:t>
            </a:r>
          </a:p>
          <a:p>
            <a:r>
              <a:rPr lang="en-US" dirty="0"/>
              <a:t>23% reported transitioning from dual paramedic to single paramedic deployment.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03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6D93C-B29E-4440-8567-BF4D8BDA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Paramedic Squads in Houston</a:t>
            </a:r>
            <a:br>
              <a:rPr lang="en-US" dirty="0"/>
            </a:br>
            <a:r>
              <a:rPr lang="en-US" dirty="0"/>
              <a:t>(PROS)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2B227-D39E-E346-2539-4F76EDE6A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64326" y="1825625"/>
            <a:ext cx="438947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19.1% reduction in response time to all calls</a:t>
            </a:r>
          </a:p>
          <a:p>
            <a:endParaRPr lang="en-US" dirty="0"/>
          </a:p>
          <a:p>
            <a:r>
              <a:rPr lang="en-US" dirty="0"/>
              <a:t>3-minute reduction in response time to CPR cases</a:t>
            </a:r>
          </a:p>
          <a:p>
            <a:endParaRPr lang="en-US" dirty="0"/>
          </a:p>
          <a:p>
            <a:r>
              <a:rPr lang="en-US" dirty="0"/>
              <a:t>30% increase in patients found in VF</a:t>
            </a:r>
          </a:p>
          <a:p>
            <a:endParaRPr lang="en-US" dirty="0"/>
          </a:p>
          <a:p>
            <a:r>
              <a:rPr lang="en-US" dirty="0"/>
              <a:t>Reduced Paramedic Attrition Rate.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07F083-9D4B-4736-9292-46E1759682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               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960883C-BE94-6ED5-D808-9C84B7F99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75"/>
          <a:stretch>
            <a:fillRect/>
          </a:stretch>
        </p:blipFill>
        <p:spPr bwMode="auto">
          <a:xfrm>
            <a:off x="380999" y="2158409"/>
            <a:ext cx="6503933" cy="247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5702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F9B47-B866-41D4-BC26-2A4BA7004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11285-A424-6733-DF29-B60946C57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Paramedic Squads in Houston</a:t>
            </a:r>
            <a:br>
              <a:rPr lang="en-US" dirty="0"/>
            </a:br>
            <a:r>
              <a:rPr lang="en-US" dirty="0"/>
              <a:t>(CONS)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F62367-9FEC-4998-D94A-D5E3A7DC7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64326" y="1825625"/>
            <a:ext cx="4389474" cy="4351338"/>
          </a:xfrm>
        </p:spPr>
        <p:txBody>
          <a:bodyPr>
            <a:normAutofit/>
          </a:bodyPr>
          <a:lstStyle/>
          <a:p>
            <a:r>
              <a:rPr lang="en-US" dirty="0"/>
              <a:t>Need More EMTs to Staff BLS Units</a:t>
            </a:r>
          </a:p>
          <a:p>
            <a:endParaRPr lang="en-US" dirty="0"/>
          </a:p>
          <a:p>
            <a:r>
              <a:rPr lang="en-US" dirty="0"/>
              <a:t>Need to Purchase Squad Vehicles.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4B183-DA29-7B27-51E9-BE91A4F8A2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              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4AECAD-8A39-CA18-2405-B4AECB264B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75"/>
          <a:stretch>
            <a:fillRect/>
          </a:stretch>
        </p:blipFill>
        <p:spPr bwMode="auto">
          <a:xfrm>
            <a:off x="380999" y="2158409"/>
            <a:ext cx="6503933" cy="247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363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A505-954B-9210-A1C7-842F42869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Paramedic Squads w All BLS Transport System in Houston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1BC650-0843-9FB7-6B29-6B1D68581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DISCLAIMER:</a:t>
            </a:r>
          </a:p>
          <a:p>
            <a:pPr lvl="1"/>
            <a:r>
              <a:rPr lang="en-US" dirty="0"/>
              <a:t>HFD had never had a fully implemented squad program!</a:t>
            </a:r>
          </a:p>
          <a:p>
            <a:pPr lvl="2"/>
            <a:r>
              <a:rPr lang="en-US" dirty="0"/>
              <a:t>Fire Chief #1</a:t>
            </a:r>
          </a:p>
          <a:p>
            <a:pPr lvl="2"/>
            <a:r>
              <a:rPr lang="en-US" dirty="0"/>
              <a:t>Fire Chief #2</a:t>
            </a:r>
          </a:p>
          <a:p>
            <a:pPr lvl="2"/>
            <a:r>
              <a:rPr lang="en-US" dirty="0"/>
              <a:t>Fire Chief #3</a:t>
            </a:r>
          </a:p>
          <a:p>
            <a:pPr lvl="2"/>
            <a:r>
              <a:rPr lang="en-US" dirty="0"/>
              <a:t>Fire Chief #4</a:t>
            </a:r>
          </a:p>
          <a:p>
            <a:pPr lvl="1"/>
            <a:r>
              <a:rPr lang="en-US" dirty="0"/>
              <a:t>2024: 332,000 EMS incidents (910/d avg.)</a:t>
            </a:r>
          </a:p>
          <a:p>
            <a:pPr lvl="1"/>
            <a:r>
              <a:rPr lang="en-US" dirty="0"/>
              <a:t>87 Engines</a:t>
            </a:r>
          </a:p>
          <a:p>
            <a:pPr lvl="1"/>
            <a:r>
              <a:rPr lang="en-US" dirty="0"/>
              <a:t>37 Ladders/Towers</a:t>
            </a:r>
          </a:p>
          <a:p>
            <a:pPr lvl="1"/>
            <a:r>
              <a:rPr lang="en-US" dirty="0"/>
              <a:t>56 BLS Ambulances</a:t>
            </a:r>
          </a:p>
          <a:p>
            <a:pPr lvl="1"/>
            <a:r>
              <a:rPr lang="en-US" dirty="0"/>
              <a:t>36 ALS Ambulances</a:t>
            </a:r>
          </a:p>
          <a:p>
            <a:pPr lvl="1"/>
            <a:r>
              <a:rPr lang="en-US" dirty="0"/>
              <a:t>12 Paramedic Squads.</a:t>
            </a:r>
          </a:p>
        </p:txBody>
      </p:sp>
    </p:spTree>
    <p:extLst>
      <p:ext uri="{BB962C8B-B14F-4D97-AF65-F5344CB8AC3E}">
        <p14:creationId xmlns:p14="http://schemas.microsoft.com/office/powerpoint/2010/main" val="29773037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00A3D970-A188-4D90-829B-33063E4F9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2000" b="1" dirty="0"/>
          </a:p>
        </p:txBody>
      </p:sp>
      <p:graphicFrame>
        <p:nvGraphicFramePr>
          <p:cNvPr id="2053" name="Object 5">
            <a:extLst>
              <a:ext uri="{FF2B5EF4-FFF2-40B4-BE49-F238E27FC236}">
                <a16:creationId xmlns:a16="http://schemas.microsoft.com/office/drawing/2014/main" id="{2C2B7EF8-354D-42C0-9035-0D699F0D403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529598"/>
              </p:ext>
            </p:extLst>
          </p:nvPr>
        </p:nvGraphicFramePr>
        <p:xfrm>
          <a:off x="120212" y="578734"/>
          <a:ext cx="14961600" cy="618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10286852" imgH="5667309" progId="MSGraph.Chart.8">
                  <p:embed followColorScheme="full"/>
                </p:oleObj>
              </mc:Choice>
              <mc:Fallback>
                <p:oleObj name="Chart" r:id="rId2" imgW="10286852" imgH="5667309" progId="MSGraph.Chart.8">
                  <p:embed followColorScheme="full"/>
                  <p:pic>
                    <p:nvPicPr>
                      <p:cNvPr id="2053" name="Object 5">
                        <a:extLst>
                          <a:ext uri="{FF2B5EF4-FFF2-40B4-BE49-F238E27FC236}">
                            <a16:creationId xmlns:a16="http://schemas.microsoft.com/office/drawing/2014/main" id="{2C2B7EF8-354D-42C0-9035-0D699F0D40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12" y="578734"/>
                        <a:ext cx="14961600" cy="618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117&quot;&gt;&lt;/object&gt;&lt;object type=&quot;2&quot; unique_id=&quot;10118&quot;&gt;&lt;object type=&quot;3&quot; unique_id=&quot;10119&quot;&gt;&lt;property id=&quot;20148&quot; value=&quot;5&quot;/&gt;&lt;property id=&quot;20300&quot; value=&quot;Slide 1 - &amp;quot;Medical Management BLS&amp;quot;&quot;/&gt;&lt;property id=&quot;20307&quot; value=&quot;256&quot;/&gt;&lt;/object&gt;&lt;object type=&quot;3&quot; unique_id=&quot;10120&quot;&gt;&lt;property id=&quot;20148&quot; value=&quot;5&quot;/&gt;&lt;property id=&quot;20300&quot; value=&quot;Slide 33 - &amp;quot;Ventricular Assist Devices&amp;quot;&quot;/&gt;&lt;property id=&quot;20307&quot; value=&quot;257&quot;/&gt;&lt;/object&gt;&lt;object type=&quot;3&quot; unique_id=&quot;10122&quot;&gt;&lt;property id=&quot;20148&quot; value=&quot;5&quot;/&gt;&lt;property id=&quot;20300&quot; value=&quot;Slide 35 - &amp;quot;8.04 J. Spinal Motion Restriction&amp;quot;&quot;/&gt;&lt;property id=&quot;20307&quot; value=&quot;259&quot;/&gt;&lt;/object&gt;&lt;object type=&quot;3&quot; unique_id=&quot;10123&quot;&gt;&lt;property id=&quot;20148&quot; value=&quot;5&quot;/&gt;&lt;property id=&quot;20300&quot; value=&quot;Slide 37 - &amp;quot;Spinal Motion Restriction – Part 1&amp;quot;&quot;/&gt;&lt;property id=&quot;20307&quot; value=&quot;260&quot;/&gt;&lt;/object&gt;&lt;object type=&quot;3&quot; unique_id=&quot;10264&quot;&gt;&lt;property id=&quot;20148&quot; value=&quot;5&quot;/&gt;&lt;property id=&quot;20300&quot; value=&quot;Slide 34 - &amp;quot;8.03 LL. Ventricular Assist Devices - BLS&amp;quot;&quot;/&gt;&lt;property id=&quot;20307&quot; value=&quot;262&quot;/&gt;&lt;/object&gt;&lt;object type=&quot;3&quot; unique_id=&quot;10265&quot;&gt;&lt;property id=&quot;20148&quot; value=&quot;5&quot;/&gt;&lt;property id=&quot;20300&quot; value=&quot;Slide 36 - &amp;quot;“There is no indication for spinal motion restriction in penetrating trauma.”&amp;quot;&quot;/&gt;&lt;property id=&quot;20307&quot; value=&quot;263&quot;/&gt;&lt;/object&gt;&lt;object type=&quot;3&quot; unique_id=&quot;10266&quot;&gt;&lt;property id=&quot;20148&quot; value=&quot;5&quot;/&gt;&lt;property id=&quot;20300&quot; value=&quot;Slide 3 - &amp;quot;Pediatrics Update&amp;quot;&quot;/&gt;&lt;property id=&quot;20307&quot; value=&quot;264&quot;/&gt;&lt;/object&gt;&lt;object type=&quot;3&quot; unique_id=&quot;10267&quot;&gt;&lt;property id=&quot;20148&quot; value=&quot;5&quot;/&gt;&lt;property id=&quot;20300&quot; value=&quot;Slide 9 - &amp;quot;Protocol Updates&amp;quot;&quot;/&gt;&lt;property id=&quot;20307&quot; value=&quot;265&quot;/&gt;&lt;/object&gt;&lt;object type=&quot;3&quot; unique_id=&quot;10268&quot;&gt;&lt;property id=&quot;20148&quot; value=&quot;5&quot;/&gt;&lt;property id=&quot;20300&quot; value=&quot;Slide 10 - &amp;quot;Protocol Updates&amp;quot;&quot;/&gt;&lt;property id=&quot;20307&quot; value=&quot;266&quot;/&gt;&lt;/object&gt;&lt;object type=&quot;3&quot; unique_id=&quot;10269&quot;&gt;&lt;property id=&quot;20148&quot; value=&quot;5&quot;/&gt;&lt;property id=&quot;20300&quot; value=&quot;Slide 11 - &amp;quot;8.04 C. Abuse of Child / Sexual Assault of Child or Adult&amp;quot;&quot;/&gt;&lt;property id=&quot;20307&quot; value=&quot;286&quot;/&gt;&lt;/object&gt;&lt;object type=&quot;3&quot; unique_id=&quot;10270&quot;&gt;&lt;property id=&quot;20148&quot; value=&quot;5&quot;/&gt;&lt;property id=&quot;20300&quot; value=&quot;Slide 12 - &amp;quot;8.04 C. Abuse of Child / Sexual Assault of Child or Adult&amp;quot;&quot;/&gt;&lt;property id=&quot;20307&quot; value=&quot;269&quot;/&gt;&lt;/object&gt;&lt;object type=&quot;3&quot; unique_id=&quot;10271&quot;&gt;&lt;property id=&quot;20148&quot; value=&quot;5&quot;/&gt;&lt;property id=&quot;20300&quot; value=&quot;Slide 13 - &amp;quot;8.04 C. Abuse of Child / Sexual Assault of Child or Adult&amp;quot;&quot;/&gt;&lt;property id=&quot;20307&quot; value=&quot;271&quot;/&gt;&lt;/object&gt;&lt;object type=&quot;3&quot; unique_id=&quot;10272&quot;&gt;&lt;property id=&quot;20148&quot; value=&quot;5&quot;/&gt;&lt;property id=&quot;20300&quot; value=&quot;Slide 14 - &amp;quot;8.04 C. Abuse of Child / Sexual Assault of Child or Adult&amp;quot;&quot;/&gt;&lt;property id=&quot;20307&quot; value=&quot;272&quot;/&gt;&lt;/object&gt;&lt;object type=&quot;3&quot; unique_id=&quot;10273&quot;&gt;&lt;property id=&quot;20148&quot; value=&quot;5&quot;/&gt;&lt;property id=&quot;20300&quot; value=&quot;Slide 15 - &amp;quot;SAFE Certified Hospitals&amp;quot;&quot;/&gt;&lt;property id=&quot;20307&quot; value=&quot;273&quot;/&gt;&lt;/object&gt;&lt;object type=&quot;3&quot; unique_id=&quot;10274&quot;&gt;&lt;property id=&quot;20148&quot; value=&quot;5&quot;/&gt;&lt;property id=&quot;20300&quot; value=&quot;Slide 16 - &amp;quot;Trauma Center Criteria&amp;quot;&quot;/&gt;&lt;property id=&quot;20307&quot; value=&quot;287&quot;/&gt;&lt;/object&gt;&lt;object type=&quot;3&quot; unique_id=&quot;10275&quot;&gt;&lt;property id=&quot;20148&quot; value=&quot;5&quot;/&gt;&lt;property id=&quot;20300&quot; value=&quot;Slide 17 - &amp;quot;Trauma Center Criteria&amp;quot;&quot;/&gt;&lt;property id=&quot;20307&quot; value=&quot;274&quot;/&gt;&lt;/object&gt;&lt;object type=&quot;3&quot; unique_id=&quot;10276&quot;&gt;&lt;property id=&quot;20148&quot; value=&quot;5&quot;/&gt;&lt;property id=&quot;20300&quot; value=&quot;Slide 18 - &amp;quot;Trauma Center Criteria&amp;quot;&quot;/&gt;&lt;property id=&quot;20307&quot; value=&quot;275&quot;/&gt;&lt;/object&gt;&lt;object type=&quot;3&quot; unique_id=&quot;10277&quot;&gt;&lt;property id=&quot;20148&quot; value=&quot;5&quot;/&gt;&lt;property id=&quot;20300&quot; value=&quot;Slide 19 - &amp;quot;Trauma Center Criteria&amp;quot;&quot;/&gt;&lt;property id=&quot;20307&quot; value=&quot;276&quot;/&gt;&lt;/object&gt;&lt;object type=&quot;3&quot; unique_id=&quot;10278&quot;&gt;&lt;property id=&quot;20148&quot; value=&quot;5&quot;/&gt;&lt;property id=&quot;20300&quot; value=&quot;Slide 20 - &amp;quot;8.03 FF. Stroke&amp;quot;&quot;/&gt;&lt;property id=&quot;20307&quot; value=&quot;288&quot;/&gt;&lt;/object&gt;&lt;object type=&quot;3&quot; unique_id=&quot;10279&quot;&gt;&lt;property id=&quot;20148&quot; value=&quot;5&quot;/&gt;&lt;property id=&quot;20300&quot; value=&quot;Slide 21 - &amp;quot;8.03 FF. Stroke&amp;quot;&quot;/&gt;&lt;property id=&quot;20307&quot; value=&quot;277&quot;/&gt;&lt;/object&gt;&lt;object type=&quot;3&quot; unique_id=&quot;10280&quot;&gt;&lt;property id=&quot;20148&quot; value=&quot;5&quot;/&gt;&lt;property id=&quot;20300&quot; value=&quot;Slide 22 - &amp;quot;8.03 FF. Stroke&amp;quot;&quot;/&gt;&lt;property id=&quot;20307&quot; value=&quot;278&quot;/&gt;&lt;/object&gt;&lt;object type=&quot;3&quot; unique_id=&quot;10281&quot;&gt;&lt;property id=&quot;20148&quot; value=&quot;5&quot;/&gt;&lt;property id=&quot;20300&quot; value=&quot;Slide 23 - &amp;quot;8.03 FF. Stroke&amp;quot;&quot;/&gt;&lt;property id=&quot;20307&quot; value=&quot;279&quot;/&gt;&lt;/object&gt;&lt;object type=&quot;3&quot; unique_id=&quot;10282&quot;&gt;&lt;property id=&quot;20148&quot; value=&quot;5&quot;/&gt;&lt;property id=&quot;20300&quot; value=&quot;Slide 24 - &amp;quot;8.03 FF. Stroke&amp;quot;&quot;/&gt;&lt;property id=&quot;20307&quot; value=&quot;280&quot;/&gt;&lt;/object&gt;&lt;object type=&quot;3&quot; unique_id=&quot;10283&quot;&gt;&lt;property id=&quot;20148&quot; value=&quot;5&quot;/&gt;&lt;property id=&quot;20300&quot; value=&quot;Slide 25 - &amp;quot; &amp;quot;&quot;/&gt;&lt;property id=&quot;20307&quot; value=&quot;281&quot;/&gt;&lt;/object&gt;&lt;object type=&quot;3&quot; unique_id=&quot;10285&quot;&gt;&lt;property id=&quot;20148&quot; value=&quot;5&quot;/&gt;&lt;property id=&quot;20300&quot; value=&quot;Slide 27 - &amp;quot;8.03 EE. Shock (Not Traumatic / Suspected Aortic Aneurysm) / Sepsis&amp;quot;&quot;/&gt;&lt;property id=&quot;20307&quot; value=&quot;283&quot;/&gt;&lt;/object&gt;&lt;object type=&quot;3&quot; unique_id=&quot;10286&quot;&gt;&lt;property id=&quot;20148&quot; value=&quot;5&quot;/&gt;&lt;property id=&quot;20300&quot; value=&quot;Slide 28 - &amp;quot;8.03 EE. Shock (Not Traumatic / Suspected Aortic Aneurysm) / Sepsis&amp;quot;&quot;/&gt;&lt;property id=&quot;20307&quot; value=&quot;289&quot;/&gt;&lt;/object&gt;&lt;object type=&quot;3&quot; unique_id=&quot;10287&quot;&gt;&lt;property id=&quot;20148&quot; value=&quot;5&quot;/&gt;&lt;property id=&quot;20300&quot; value=&quot;Slide 29&quot;/&gt;&lt;property id=&quot;20307&quot; value=&quot;284&quot;/&gt;&lt;/object&gt;&lt;object type=&quot;3&quot; unique_id=&quot;10288&quot;&gt;&lt;property id=&quot;20148&quot; value=&quot;5&quot;/&gt;&lt;property id=&quot;20300&quot; value=&quot;Slide 30 - &amp;quot;Pearls for Medical Shock / Sepsis &amp;quot;&quot;/&gt;&lt;property id=&quot;20307&quot; value=&quot;285&quot;/&gt;&lt;/object&gt;&lt;object type=&quot;3&quot; unique_id=&quot;10289&quot;&gt;&lt;property id=&quot;20148&quot; value=&quot;5&quot;/&gt;&lt;property id=&quot;20300&quot; value=&quot;Slide 31 - &amp;quot;8.02 F. Post-Cardiac Arrest Care&amp;quot;&quot;/&gt;&lt;property id=&quot;20307&quot; value=&quot;290&quot;/&gt;&lt;/object&gt;&lt;object type=&quot;3&quot; unique_id=&quot;10290&quot;&gt;&lt;property id=&quot;20148&quot; value=&quot;5&quot;/&gt;&lt;property id=&quot;20300&quot; value=&quot;Slide 32&quot;/&gt;&lt;property id=&quot;20307&quot; value=&quot;291&quot;/&gt;&lt;/object&gt;&lt;object type=&quot;3&quot; unique_id=&quot;10295&quot;&gt;&lt;property id=&quot;20148&quot; value=&quot;5&quot;/&gt;&lt;property id=&quot;20300&quot; value=&quot;Slide 38 - &amp;quot;Spinal Motion Restriction – Part 2&amp;quot;&quot;/&gt;&lt;property id=&quot;20307&quot; value=&quot;267&quot;/&gt;&lt;/object&gt;&lt;object type=&quot;3&quot; unique_id=&quot;10296&quot;&gt;&lt;property id=&quot;20148&quot; value=&quot;5&quot;/&gt;&lt;property id=&quot;20300&quot; value=&quot;Slide 43&quot;/&gt;&lt;property id=&quot;20307&quot; value=&quot;296&quot;/&gt;&lt;/object&gt;&lt;object type=&quot;3&quot; unique_id=&quot;10298&quot;&gt;&lt;property id=&quot;20148&quot; value=&quot;5&quot;/&gt;&lt;property id=&quot;20300&quot; value=&quot;Slide 44 - &amp;quot;PROGRAM UPDATE&amp;quot;&quot;/&gt;&lt;property id=&quot;20307&quot; value=&quot;298&quot;/&gt;&lt;/object&gt;&lt;object type=&quot;3&quot; unique_id=&quot;10300&quot;&gt;&lt;property id=&quot;20148&quot; value=&quot;5&quot;/&gt;&lt;property id=&quot;20300&quot; value=&quot;Slide 45 - &amp;quot;PROBLEM AREAS&amp;quot;&quot;/&gt;&lt;property id=&quot;20307&quot; value=&quot;300&quot;/&gt;&lt;/object&gt;&lt;object type=&quot;3&quot; unique_id=&quot;10301&quot;&gt;&lt;property id=&quot;20148&quot; value=&quot;5&quot;/&gt;&lt;property id=&quot;20300&quot; value=&quot;Slide 46 - &amp;quot;PROBLEM AREAS&amp;quot;&quot;/&gt;&lt;property id=&quot;20307&quot; value=&quot;301&quot;/&gt;&lt;/object&gt;&lt;object type=&quot;3&quot; unique_id=&quot;10302&quot;&gt;&lt;property id=&quot;20148&quot; value=&quot;5&quot;/&gt;&lt;property id=&quot;20300&quot; value=&quot;Slide 47 - &amp;quot;PROBLEM AREAS&amp;quot;&quot;/&gt;&lt;property id=&quot;20307&quot; value=&quot;302&quot;/&gt;&lt;/object&gt;&lt;object type=&quot;3&quot; unique_id=&quot;10303&quot;&gt;&lt;property id=&quot;20148&quot; value=&quot;5&quot;/&gt;&lt;property id=&quot;20300&quot; value=&quot;Slide 48&quot;/&gt;&lt;property id=&quot;20307&quot; value=&quot;303&quot;/&gt;&lt;/object&gt;&lt;object type=&quot;3&quot; unique_id=&quot;10304&quot;&gt;&lt;property id=&quot;20148&quot; value=&quot;5&quot;/&gt;&lt;property id=&quot;20300&quot; value=&quot;Slide 49&quot;/&gt;&lt;property id=&quot;20307&quot; value=&quot;304&quot;/&gt;&lt;/object&gt;&lt;object type=&quot;3&quot; unique_id=&quot;10305&quot;&gt;&lt;property id=&quot;20148&quot; value=&quot;5&quot;/&gt;&lt;property id=&quot;20300&quot; value=&quot;Slide 50 - &amp;quot;ETHAN HOURS&amp;quot;&quot;/&gt;&lt;property id=&quot;20307&quot; value=&quot;305&quot;/&gt;&lt;/object&gt;&lt;object type=&quot;3&quot; unique_id=&quot;10306&quot;&gt;&lt;property id=&quot;20148&quot; value=&quot;5&quot;/&gt;&lt;property id=&quot;20300&quot; value=&quot;Slide 51&quot;/&gt;&lt;property id=&quot;20307&quot; value=&quot;306&quot;/&gt;&lt;/object&gt;&lt;object type=&quot;3&quot; unique_id=&quot;10307&quot;&gt;&lt;property id=&quot;20148&quot; value=&quot;5&quot;/&gt;&lt;property id=&quot;20300&quot; value=&quot;Slide 52 - &amp;quot;Skills Update: Wound Packing&amp;quot;&quot;/&gt;&lt;property id=&quot;20307&quot; value=&quot;320&quot;/&gt;&lt;/object&gt;&lt;object type=&quot;3&quot; unique_id=&quot;10308&quot;&gt;&lt;property id=&quot;20148&quot; value=&quot;5&quot;/&gt;&lt;property id=&quot;20300&quot; value=&quot;Slide 53 - &amp;quot;Skills Update: Wound Packing&amp;quot;&quot;/&gt;&lt;property id=&quot;20307&quot; value=&quot;321&quot;/&gt;&lt;/object&gt;&lt;object type=&quot;3&quot; unique_id=&quot;10309&quot;&gt;&lt;property id=&quot;20148&quot; value=&quot;5&quot;/&gt;&lt;property id=&quot;20300&quot; value=&quot;Slide 54 - &amp;quot;Combat Gauze&amp;quot;&quot;/&gt;&lt;property id=&quot;20307&quot; value=&quot;322&quot;/&gt;&lt;/object&gt;&lt;object type=&quot;3&quot; unique_id=&quot;10310&quot;&gt;&lt;property id=&quot;20148&quot; value=&quot;5&quot;/&gt;&lt;property id=&quot;20300&quot; value=&quot;Slide 55 - &amp;quot;Wound Packing&amp;quot;&quot;/&gt;&lt;property id=&quot;20307&quot; value=&quot;323&quot;/&gt;&lt;/object&gt;&lt;object type=&quot;3&quot; unique_id=&quot;10311&quot;&gt;&lt;property id=&quot;20148&quot; value=&quot;5&quot;/&gt;&lt;property id=&quot;20300&quot; value=&quot;Slide 56 - &amp;quot;Wound Packing&amp;quot;&quot;/&gt;&lt;property id=&quot;20307&quot; value=&quot;324&quot;/&gt;&lt;/object&gt;&lt;object type=&quot;3&quot; unique_id=&quot;10312&quot;&gt;&lt;property id=&quot;20148&quot; value=&quot;5&quot;/&gt;&lt;property id=&quot;20300&quot; value=&quot;Slide 57 - &amp;quot;Wound Packing Protocol&amp;quot;&quot;/&gt;&lt;property id=&quot;20307&quot; value=&quot;325&quot;/&gt;&lt;/object&gt;&lt;object type=&quot;3&quot; unique_id=&quot;10313&quot;&gt;&lt;property id=&quot;20148&quot; value=&quot;5&quot;/&gt;&lt;property id=&quot;20300&quot; value=&quot;Slide 58 - &amp;quot;Wound Packing Protocol&amp;quot;&quot;/&gt;&lt;property id=&quot;20307&quot; value=&quot;326&quot;/&gt;&lt;/object&gt;&lt;object type=&quot;3&quot; unique_id=&quot;10314&quot;&gt;&lt;property id=&quot;20148&quot; value=&quot;5&quot;/&gt;&lt;property id=&quot;20300&quot; value=&quot;Slide 59 - &amp;quot;Wound Packing Protocol&amp;quot;&quot;/&gt;&lt;property id=&quot;20307&quot; value=&quot;327&quot;/&gt;&lt;/object&gt;&lt;object type=&quot;3&quot; unique_id=&quot;10315&quot;&gt;&lt;property id=&quot;20148&quot; value=&quot;5&quot;/&gt;&lt;property id=&quot;20300&quot; value=&quot;Slide 60 - &amp;quot;Wound Packing Protocol&amp;quot;&quot;/&gt;&lt;property id=&quot;20307&quot; value=&quot;328&quot;/&gt;&lt;/object&gt;&lt;object type=&quot;3&quot; unique_id=&quot;10316&quot;&gt;&lt;property id=&quot;20148&quot; value=&quot;5&quot;/&gt;&lt;property id=&quot;20300&quot; value=&quot;Slide 61 - &amp;quot;Wound Packing Protocol&amp;quot;&quot;/&gt;&lt;property id=&quot;20307&quot; value=&quot;329&quot;/&gt;&lt;/object&gt;&lt;object type=&quot;3&quot; unique_id=&quot;10317&quot;&gt;&lt;property id=&quot;20148&quot; value=&quot;5&quot;/&gt;&lt;property id=&quot;20300&quot; value=&quot;Slide 62&quot;/&gt;&lt;property id=&quot;20307&quot; value=&quot;331&quot;/&gt;&lt;/object&gt;&lt;object type=&quot;3&quot; unique_id=&quot;10318&quot;&gt;&lt;property id=&quot;20148&quot; value=&quot;5&quot;/&gt;&lt;property id=&quot;20300&quot; value=&quot;Slide 63 - &amp;quot;Combat Gauze Wound Packing&amp;quot;&quot;/&gt;&lt;property id=&quot;20307&quot; value=&quot;330&quot;/&gt;&lt;/object&gt;&lt;object type=&quot;3&quot; unique_id=&quot;10319&quot;&gt;&lt;property id=&quot;20148&quot; value=&quot;5&quot;/&gt;&lt;property id=&quot;20300&quot; value=&quot;Slide 64 - &amp;quot;What’s really my role in EMS?&amp;amp;#x09;&amp;quot;&quot;/&gt;&lt;property id=&quot;20307&quot; value=&quot;307&quot;/&gt;&lt;/object&gt;&lt;object type=&quot;3&quot; unique_id=&quot;10320&quot;&gt;&lt;property id=&quot;20148&quot; value=&quot;5&quot;/&gt;&lt;property id=&quot;20300&quot; value=&quot;Slide 65 - &amp;quot;What’s our motto?&amp;quot;&quot;/&gt;&lt;property id=&quot;20307&quot; value=&quot;308&quot;/&gt;&lt;/object&gt;&lt;object type=&quot;3&quot; unique_id=&quot;10321&quot;&gt;&lt;property id=&quot;20148&quot; value=&quot;5&quot;/&gt;&lt;property id=&quot;20300&quot; value=&quot;Slide 66 - &amp;quot;Its more than just saving lives&amp;quot;&quot;/&gt;&lt;property id=&quot;20307&quot; value=&quot;309&quot;/&gt;&lt;/object&gt;&lt;object type=&quot;3&quot; unique_id=&quot;10322&quot;&gt;&lt;property id=&quot;20148&quot; value=&quot;5&quot;/&gt;&lt;property id=&quot;20300&quot; value=&quot;Slide 67 - &amp;quot;Alleviate pain and suffering&amp;quot;&quot;/&gt;&lt;property id=&quot;20307&quot; value=&quot;310&quot;/&gt;&lt;/object&gt;&lt;object type=&quot;3&quot; unique_id=&quot;10323&quot;&gt;&lt;property id=&quot;20148&quot; value=&quot;5&quot;/&gt;&lt;property id=&quot;20300&quot; value=&quot;Slide 68 - &amp;quot;Recognizing sick that appears sick&amp;quot;&quot;/&gt;&lt;property id=&quot;20307&quot; value=&quot;311&quot;/&gt;&lt;/object&gt;&lt;object type=&quot;3&quot; unique_id=&quot;10326&quot;&gt;&lt;property id=&quot;20148&quot; value=&quot;5&quot;/&gt;&lt;property id=&quot;20300&quot; value=&quot;Slide 71 - &amp;quot;Have each others backs&amp;quot;&quot;/&gt;&lt;property id=&quot;20307&quot; value=&quot;314&quot;/&gt;&lt;/object&gt;&lt;object type=&quot;3&quot; unique_id=&quot;10327&quot;&gt;&lt;property id=&quot;20148&quot; value=&quot;5&quot;/&gt;&lt;property id=&quot;20300&quot; value=&quot;Slide 72 - &amp;quot;“Professionalism in EMS”&amp;quot;&quot;/&gt;&lt;property id=&quot;20307&quot; value=&quot;315&quot;/&gt;&lt;/object&gt;&lt;object type=&quot;3&quot; unique_id=&quot;10328&quot;&gt;&lt;property id=&quot;20148&quot; value=&quot;5&quot;/&gt;&lt;property id=&quot;20300&quot; value=&quot;Slide 73 - &amp;quot;“Professionalism in EMS”&amp;quot;&quot;/&gt;&lt;property id=&quot;20307&quot; value=&quot;316&quot;/&gt;&lt;/object&gt;&lt;object type=&quot;3&quot; unique_id=&quot;10329&quot;&gt;&lt;property id=&quot;20148&quot; value=&quot;5&quot;/&gt;&lt;property id=&quot;20300&quot; value=&quot;Slide 74 - &amp;quot;Integrity&amp;quot;&quot;/&gt;&lt;property id=&quot;20307&quot; value=&quot;317&quot;/&gt;&lt;/object&gt;&lt;object type=&quot;3&quot; unique_id=&quot;10330&quot;&gt;&lt;property id=&quot;20148&quot; value=&quot;5&quot;/&gt;&lt;property id=&quot;20300&quot; value=&quot;Slide 75 - &amp;quot;Empathy&amp;quot;&quot;/&gt;&lt;property id=&quot;20307&quot; value=&quot;318&quot;/&gt;&lt;/object&gt;&lt;object type=&quot;3&quot; unique_id=&quot;10331&quot;&gt;&lt;property id=&quot;20148&quot; value=&quot;5&quot;/&gt;&lt;property id=&quot;20300&quot; value=&quot;Slide 76 - &amp;quot;Be proud&amp;quot;&quot;/&gt;&lt;property id=&quot;20307&quot; value=&quot;319&quot;/&gt;&lt;/object&gt;&lt;object type=&quot;3&quot; unique_id=&quot;10999&quot;&gt;&lt;property id=&quot;20148&quot; value=&quot;5&quot;/&gt;&lt;property id=&quot;20300&quot; value=&quot;Slide 77 - &amp;quot;Now for the important part…&amp;quot;&quot;/&gt;&lt;property id=&quot;20307&quot; value=&quot;332&quot;/&gt;&lt;/object&gt;&lt;object type=&quot;3&quot; unique_id=&quot;11167&quot;&gt;&lt;property id=&quot;20148&quot; value=&quot;5&quot;/&gt;&lt;property id=&quot;20300&quot; value=&quot;Slide 4 - &amp;quot;Pediatrics Update&amp;quot;&quot;/&gt;&lt;property id=&quot;20307&quot; value=&quot;516&quot;/&gt;&lt;/object&gt;&lt;object type=&quot;3&quot; unique_id=&quot;11168&quot;&gt;&lt;property id=&quot;20148&quot; value=&quot;5&quot;/&gt;&lt;property id=&quot;20300&quot; value=&quot;Slide 5 - &amp;quot;Pediatric Airway Management&amp;quot;&quot;/&gt;&lt;property id=&quot;20307&quot; value=&quot;517&quot;/&gt;&lt;/object&gt;&lt;object type=&quot;3&quot; unique_id=&quot;11169&quot;&gt;&lt;property id=&quot;20148&quot; value=&quot;5&quot;/&gt;&lt;property id=&quot;20300&quot; value=&quot;Slide 6 - &amp;quot;Neonatal Resuscitation (&amp;lt; 1 hour old)&amp;quot;&quot;/&gt;&lt;property id=&quot;20307&quot; value=&quot;550&quot;/&gt;&lt;/object&gt;&lt;object type=&quot;3&quot; unique_id=&quot;11171&quot;&gt;&lt;property id=&quot;20148&quot; value=&quot;5&quot;/&gt;&lt;property id=&quot;20300&quot; value=&quot;Slide 7 - &amp;quot;Critical Pediatric Patient Transports&amp;quot;&quot;/&gt;&lt;property id=&quot;20307&quot; value=&quot;552&quot;/&gt;&lt;/object&gt;&lt;object type=&quot;3&quot; unique_id=&quot;11172&quot;&gt;&lt;property id=&quot;20148&quot; value=&quot;5&quot;/&gt;&lt;property id=&quot;20300&quot; value=&quot;Slide 8 - &amp;quot;Pediatric  Non-Transport Algorithm &amp;quot;&quot;/&gt;&lt;property id=&quot;20307&quot; value=&quot;553&quot;/&gt;&lt;/object&gt;&lt;object type=&quot;3&quot; unique_id=&quot;11173&quot;&gt;&lt;property id=&quot;20148&quot; value=&quot;5&quot;/&gt;&lt;property id=&quot;20300&quot; value=&quot;Slide 2 - &amp;quot;Welcome and Message  from the Command Staff&amp;quot;&quot;/&gt;&lt;property id=&quot;20307&quot; value=&quot;556&quot;/&gt;&lt;/object&gt;&lt;object type=&quot;3&quot; unique_id=&quot;11174&quot;&gt;&lt;property id=&quot;20148&quot; value=&quot;5&quot;/&gt;&lt;property id=&quot;20300&quot; value=&quot;Slide 26 - &amp;quot;Patient Movement&amp;quot;&quot;/&gt;&lt;property id=&quot;20307&quot; value=&quot;562&quot;/&gt;&lt;/object&gt;&lt;object type=&quot;3&quot; unique_id=&quot;11175&quot;&gt;&lt;property id=&quot;20148&quot; value=&quot;5&quot;/&gt;&lt;property id=&quot;20300&quot; value=&quot;Slide 39 - &amp;quot;Responsibility to the “Patient”&amp;quot;&quot;/&gt;&lt;property id=&quot;20307&quot; value=&quot;557&quot;/&gt;&lt;/object&gt;&lt;object type=&quot;3&quot; unique_id=&quot;11176&quot;&gt;&lt;property id=&quot;20148&quot; value=&quot;5&quot;/&gt;&lt;property id=&quot;20300&quot; value=&quot;Slide 41 - &amp;quot;Responsibility to the Patient onscene&amp;quot;&quot;/&gt;&lt;property id=&quot;20307&quot; value=&quot;559&quot;/&gt;&lt;/object&gt;&lt;object type=&quot;3&quot; unique_id=&quot;11177&quot;&gt;&lt;property id=&quot;20148&quot; value=&quot;5&quot;/&gt;&lt;property id=&quot;20300&quot; value=&quot;Slide 40 - &amp;quot;Definition of a “Patient”&amp;quot;&quot;/&gt;&lt;property id=&quot;20307&quot; value=&quot;558&quot;/&gt;&lt;/object&gt;&lt;object type=&quot;3&quot; unique_id=&quot;11179&quot;&gt;&lt;property id=&quot;20148&quot; value=&quot;5&quot;/&gt;&lt;property id=&quot;20300&quot; value=&quot;Slide 42 - &amp;quot;Documentation of “Patient” status&amp;quot;&quot;/&gt;&lt;property id=&quot;20307&quot; value=&quot;561&quot;/&gt;&lt;/object&gt;&lt;object type=&quot;3&quot; unique_id=&quot;11180&quot;&gt;&lt;property id=&quot;20148&quot; value=&quot;5&quot;/&gt;&lt;property id=&quot;20300&quot; value=&quot;Slide 78 - &amp;quot;CE Credit&amp;quot;&quot;/&gt;&lt;property id=&quot;20307&quot; value=&quot;554&quot;/&gt;&lt;/object&gt;&lt;object type=&quot;3&quot; unique_id=&quot;11181&quot;&gt;&lt;property id=&quot;20148&quot; value=&quot;5&quot;/&gt;&lt;property id=&quot;20300&quot; value=&quot;Slide 79 - &amp;quot;Be safe and have a great shift!&amp;quot;&quot;/&gt;&lt;property id=&quot;20307&quot; value=&quot;555&quot;/&gt;&lt;/object&gt;&lt;object type=&quot;3&quot; unique_id=&quot;11386&quot;&gt;&lt;property id=&quot;20148&quot; value=&quot;5&quot;/&gt;&lt;property id=&quot;20300&quot; value=&quot;Slide 69 - &amp;quot;Recognizing sick that appears sick&amp;quot;&quot;/&gt;&lt;property id=&quot;20307&quot; value=&quot;563&quot;/&gt;&lt;/object&gt;&lt;object type=&quot;3&quot; unique_id=&quot;11387&quot;&gt;&lt;property id=&quot;20148&quot; value=&quot;5&quot;/&gt;&lt;property id=&quot;20300&quot; value=&quot;Slide 70 - &amp;quot;Be safe, be nice, be accountable&amp;quot;&quot;/&gt;&lt;property id=&quot;20307&quot; value=&quot;5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686EFD8DC4A45916560BDB24AD298" ma:contentTypeVersion="18" ma:contentTypeDescription="Create a new document." ma:contentTypeScope="" ma:versionID="28cc20f4c21b33484dbd35f1a0df19c9">
  <xsd:schema xmlns:xsd="http://www.w3.org/2001/XMLSchema" xmlns:xs="http://www.w3.org/2001/XMLSchema" xmlns:p="http://schemas.microsoft.com/office/2006/metadata/properties" xmlns:ns3="ccca1bdb-2158-4fe3-bc61-09099838b974" xmlns:ns4="a0bac8b6-cc5b-4e54-a5bc-1e67476aa7bf" targetNamespace="http://schemas.microsoft.com/office/2006/metadata/properties" ma:root="true" ma:fieldsID="6bfd26732dca5af98e30655411284810" ns3:_="" ns4:_="">
    <xsd:import namespace="ccca1bdb-2158-4fe3-bc61-09099838b974"/>
    <xsd:import namespace="a0bac8b6-cc5b-4e54-a5bc-1e67476aa7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1bdb-2158-4fe3-bc61-09099838b9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bac8b6-cc5b-4e54-a5bc-1e67476aa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0bac8b6-cc5b-4e54-a5bc-1e67476aa7bf" xsi:nil="true"/>
  </documentManagement>
</p:properties>
</file>

<file path=customXml/itemProps1.xml><?xml version="1.0" encoding="utf-8"?>
<ds:datastoreItem xmlns:ds="http://schemas.openxmlformats.org/officeDocument/2006/customXml" ds:itemID="{567F8150-D92E-4D2F-ABDE-6C687BE097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ca1bdb-2158-4fe3-bc61-09099838b974"/>
    <ds:schemaRef ds:uri="a0bac8b6-cc5b-4e54-a5bc-1e67476aa7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A3D4F5-3A23-4884-B570-750772ED8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1C9B08-1373-42E0-A3A3-16F244D270C5}">
  <ds:schemaRefs>
    <ds:schemaRef ds:uri="ccca1bdb-2158-4fe3-bc61-09099838b974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0bac8b6-cc5b-4e54-a5bc-1e67476aa7bf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57a85a10-258b-45b4-a519-c96c7721094c}" enabled="0" method="" siteId="{57a85a10-258b-45b4-a519-c96c7721094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2771</TotalTime>
  <Words>351</Words>
  <Application>Microsoft Office PowerPoint</Application>
  <PresentationFormat>Widescreen</PresentationFormat>
  <Paragraphs>74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Office Theme</vt:lpstr>
      <vt:lpstr>Chart</vt:lpstr>
      <vt:lpstr>All BLS Ambulances,…in an Urban Center? …there’s a question?!</vt:lpstr>
      <vt:lpstr>What is the Goal?</vt:lpstr>
      <vt:lpstr>Paramedics are Needed for:</vt:lpstr>
      <vt:lpstr>Paramedics are Needed for:</vt:lpstr>
      <vt:lpstr>Can A System Maximize Critical Care Skills?</vt:lpstr>
      <vt:lpstr>Paramedic Squads in Houston (PROS)</vt:lpstr>
      <vt:lpstr>Paramedic Squads in Houston (CONS)</vt:lpstr>
      <vt:lpstr>Paramedic Squads w All BLS Transport System in Houston</vt:lpstr>
      <vt:lpstr>PowerPoint Presentation</vt:lpstr>
      <vt:lpstr>PowerPoint Presentation</vt:lpstr>
      <vt:lpstr>PowerPoint Presentation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Schulz, Kevin - HFD</dc:creator>
  <cp:lastModifiedBy>Persse, David - HFD</cp:lastModifiedBy>
  <cp:revision>101</cp:revision>
  <dcterms:created xsi:type="dcterms:W3CDTF">2019-02-04T22:01:55Z</dcterms:created>
  <dcterms:modified xsi:type="dcterms:W3CDTF">2025-06-12T17:21:59Z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0x010100AF3686EFD8DC4A45916560BDB24AD298</vt:lpwstr>
  </property>
</Properties>
</file>